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71" r:id="rId9"/>
    <p:sldId id="272" r:id="rId10"/>
    <p:sldId id="266" r:id="rId11"/>
  </p:sldIdLst>
  <p:sldSz cx="9144000" cy="5143500" type="screen16x9"/>
  <p:notesSz cx="7010400" cy="9296400"/>
  <p:embeddedFontLst>
    <p:embeddedFont>
      <p:font typeface="Montserrat" panose="020B0604020202020204" charset="0"/>
      <p:regular r:id="rId14"/>
      <p:bold r:id="rId15"/>
    </p:embeddedFont>
    <p:embeddedFont>
      <p:font typeface="Questrial" panose="020B0604020202020204" charset="0"/>
      <p:regular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Lall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3:42:16.708" idx="2">
    <p:pos x="6000" y="0"/>
    <p:text>This popup actually appears on the course once you've selected it, so it would say the course name at the top. I added a different screenshot if you want it.
If you need one with the performance thing below it, or whatever, I can get that too.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E34490-B1FD-47E4-B6B2-0755D124E67D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5D343-2F4C-411C-A751-51780C7CA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1277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lnSpc>
                <a:spcPct val="115000"/>
              </a:lnSpc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254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17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39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27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33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27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6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22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out background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75" y="0"/>
            <a:ext cx="9144000" cy="5143500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ic-logo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0" y="4731075"/>
            <a:ext cx="739250" cy="1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85600" y="1241870"/>
            <a:ext cx="2986200" cy="293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5200" y="3391250"/>
            <a:ext cx="8395800" cy="93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409050" y="3267075"/>
            <a:ext cx="832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211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87225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4375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400800" y="1078924"/>
            <a:ext cx="2492700" cy="1359599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04381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66" name="Shape 66"/>
          <p:cNvSpPr/>
          <p:nvPr/>
        </p:nvSpPr>
        <p:spPr>
          <a:xfrm>
            <a:off x="604381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67" name="Shape 67"/>
          <p:cNvSpPr/>
          <p:nvPr/>
        </p:nvSpPr>
        <p:spPr>
          <a:xfrm>
            <a:off x="604381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04379" y="1235175"/>
            <a:ext cx="676200" cy="69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21282" y="1235175"/>
            <a:ext cx="676200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431523" y="1235175"/>
            <a:ext cx="676199" cy="6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71" name="Shape 71"/>
          <p:cNvSpPr/>
          <p:nvPr/>
        </p:nvSpPr>
        <p:spPr>
          <a:xfrm>
            <a:off x="611039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72" name="Shape 72"/>
          <p:cNvSpPr/>
          <p:nvPr/>
        </p:nvSpPr>
        <p:spPr>
          <a:xfrm>
            <a:off x="611039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726529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26529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26529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726529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726529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7"/>
          </p:nvPr>
        </p:nvSpPr>
        <p:spPr>
          <a:xfrm>
            <a:off x="351795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51795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81" name="Shape 81"/>
          <p:cNvSpPr/>
          <p:nvPr/>
        </p:nvSpPr>
        <p:spPr>
          <a:xfrm>
            <a:off x="351795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82" name="Shape 82"/>
          <p:cNvSpPr/>
          <p:nvPr/>
        </p:nvSpPr>
        <p:spPr>
          <a:xfrm>
            <a:off x="351795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83" name="Shape 83"/>
          <p:cNvSpPr/>
          <p:nvPr/>
        </p:nvSpPr>
        <p:spPr>
          <a:xfrm>
            <a:off x="352461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84" name="Shape 84"/>
          <p:cNvSpPr/>
          <p:nvPr/>
        </p:nvSpPr>
        <p:spPr>
          <a:xfrm>
            <a:off x="352461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8"/>
          </p:nvPr>
        </p:nvSpPr>
        <p:spPr>
          <a:xfrm>
            <a:off x="364010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9"/>
          </p:nvPr>
        </p:nvSpPr>
        <p:spPr>
          <a:xfrm>
            <a:off x="364010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3"/>
          </p:nvPr>
        </p:nvSpPr>
        <p:spPr>
          <a:xfrm>
            <a:off x="364010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4"/>
          </p:nvPr>
        </p:nvSpPr>
        <p:spPr>
          <a:xfrm>
            <a:off x="364010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5"/>
          </p:nvPr>
        </p:nvSpPr>
        <p:spPr>
          <a:xfrm>
            <a:off x="364010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6"/>
          </p:nvPr>
        </p:nvSpPr>
        <p:spPr>
          <a:xfrm>
            <a:off x="6438200" y="1596125"/>
            <a:ext cx="2258400" cy="6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 sz="140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38206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92" name="Shape 92"/>
          <p:cNvSpPr/>
          <p:nvPr/>
        </p:nvSpPr>
        <p:spPr>
          <a:xfrm>
            <a:off x="6438206" y="2914198"/>
            <a:ext cx="1640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93" name="Shape 93"/>
          <p:cNvSpPr/>
          <p:nvPr/>
        </p:nvSpPr>
        <p:spPr>
          <a:xfrm>
            <a:off x="6438206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94" name="Shape 94"/>
          <p:cNvSpPr/>
          <p:nvPr/>
        </p:nvSpPr>
        <p:spPr>
          <a:xfrm>
            <a:off x="644486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95" name="Shape 95"/>
          <p:cNvSpPr/>
          <p:nvPr/>
        </p:nvSpPr>
        <p:spPr>
          <a:xfrm>
            <a:off x="644486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7"/>
          </p:nvPr>
        </p:nvSpPr>
        <p:spPr>
          <a:xfrm>
            <a:off x="6560354" y="2528644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8"/>
          </p:nvPr>
        </p:nvSpPr>
        <p:spPr>
          <a:xfrm>
            <a:off x="6560354" y="28216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9"/>
          </p:nvPr>
        </p:nvSpPr>
        <p:spPr>
          <a:xfrm>
            <a:off x="6560354" y="3133419"/>
            <a:ext cx="2032200" cy="3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0"/>
          </p:nvPr>
        </p:nvSpPr>
        <p:spPr>
          <a:xfrm>
            <a:off x="6560354" y="343581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1"/>
          </p:nvPr>
        </p:nvSpPr>
        <p:spPr>
          <a:xfrm>
            <a:off x="6560354" y="3738169"/>
            <a:ext cx="2032200" cy="3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defRPr>
                <a:solidFill>
                  <a:srgbClr val="2878C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lling/Quizz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544450" y="14126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811650" y="15539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544450" y="20177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11650" y="21590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0" name="Shape 110"/>
          <p:cNvSpPr/>
          <p:nvPr/>
        </p:nvSpPr>
        <p:spPr>
          <a:xfrm>
            <a:off x="1544450" y="26228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11650" y="27641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2" name="Shape 112"/>
          <p:cNvSpPr/>
          <p:nvPr/>
        </p:nvSpPr>
        <p:spPr>
          <a:xfrm>
            <a:off x="1544450" y="32279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11650" y="33692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544450" y="3833000"/>
            <a:ext cx="5988600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11650" y="3974300"/>
            <a:ext cx="5454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36833" y="14125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036833" y="20177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036833" y="26228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2036833" y="32279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2036833" y="3833050"/>
            <a:ext cx="5996400" cy="5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Font typeface="Montserrat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300"/>
              </a:spcBef>
              <a:defRPr/>
            </a:lvl2pPr>
            <a:lvl3pPr lvl="2" rtl="0">
              <a:spcBef>
                <a:spcPts val="300"/>
              </a:spcBef>
              <a:defRPr/>
            </a:lvl3pPr>
            <a:lvl4pPr lvl="3" rtl="0">
              <a:spcBef>
                <a:spcPts val="300"/>
              </a:spcBef>
              <a:defRPr/>
            </a:lvl4pPr>
            <a:lvl5pPr lvl="4" rtl="0">
              <a:spcBef>
                <a:spcPts val="300"/>
              </a:spcBef>
              <a:defRPr/>
            </a:lvl5pPr>
            <a:lvl6pPr lvl="5" rtl="0">
              <a:spcBef>
                <a:spcPts val="300"/>
              </a:spcBef>
              <a:defRPr/>
            </a:lvl6pPr>
            <a:lvl7pPr lvl="6" rtl="0">
              <a:spcBef>
                <a:spcPts val="300"/>
              </a:spcBef>
              <a:defRPr/>
            </a:lvl7pPr>
            <a:lvl8pPr lvl="7" rtl="0">
              <a:spcBef>
                <a:spcPts val="300"/>
              </a:spcBef>
              <a:defRPr/>
            </a:lvl8pPr>
            <a:lvl9pPr lvl="8" rtl="0">
              <a:spcBef>
                <a:spcPts val="30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Foo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Header + Footer 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5500" y="88195"/>
            <a:ext cx="8520600" cy="88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878C8"/>
              </a:buClr>
              <a:buFont typeface="Montserrat"/>
              <a:defRPr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39575"/>
            <a:ext cx="8520600" cy="2819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Font typeface="Montserrat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0" y="9634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01925" y="2150850"/>
            <a:ext cx="834030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sz="3000" i="0" u="none" strike="noStrike" cap="none">
                <a:solidFill>
                  <a:srgbClr val="FFFFFF"/>
                </a:solidFill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2878C8"/>
              </a:buClr>
              <a:buSzPct val="100000"/>
              <a:buFont typeface="Montserrat"/>
              <a:defRPr sz="3000" b="1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Centered - Blank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200" cy="59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ic-logo-black.png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169300" y="4731075"/>
            <a:ext cx="739200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75" y="0"/>
            <a:ext cx="9144000" cy="5143500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9200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ic-logo-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250" y="4731075"/>
            <a:ext cx="739250" cy="1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6848" y="88473"/>
            <a:ext cx="8319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975" y="1021850"/>
            <a:ext cx="8319899" cy="37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Montserrat"/>
              <a:buNone/>
              <a:defRPr sz="14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clicker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app.reef-educati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76874" y="1388850"/>
            <a:ext cx="809760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r>
              <a:rPr lang="en-GB" sz="2800" dirty="0">
                <a:solidFill>
                  <a:schemeClr val="tx1"/>
                </a:solidFill>
              </a:rPr>
              <a:t>Prepare Students to Participate in Class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024" y="4480416"/>
            <a:ext cx="2160075" cy="64802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82004"/>
            <a:ext cx="1546024" cy="33937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6099" y="4480416"/>
            <a:ext cx="2105883" cy="64802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311708" y="1434042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Questions?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support@iclicker.com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1-866-209-5698</a:t>
            </a:r>
            <a:br>
              <a:rPr lang="en-GB" dirty="0" smtClean="0"/>
            </a:br>
            <a:r>
              <a:rPr lang="en-GB" dirty="0" smtClean="0"/>
              <a:t>9am-11pm EST Monday-Thursday</a:t>
            </a:r>
            <a:br>
              <a:rPr lang="en-GB" dirty="0" smtClean="0"/>
            </a:br>
            <a:r>
              <a:rPr lang="en-GB" dirty="0" smtClean="0"/>
              <a:t>9am-9pm EST Friday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Reef Student Web Application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-1" y="1248425"/>
            <a:ext cx="4768427" cy="30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-GB" sz="11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www.app.reef-education.com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If you've used Reef before, login.</a:t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If you are new to Reef, click on the "Sign Up" link.</a:t>
            </a:r>
          </a:p>
          <a:p>
            <a:pPr marL="914400" marR="0" lvl="1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○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Select:</a:t>
            </a:r>
          </a:p>
          <a:p>
            <a:pPr>
              <a:buSzPct val="1000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University of South Carolina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Dept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of Statistics</a:t>
            </a:r>
            <a:endParaRPr lang="en-GB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640" y="1036701"/>
            <a:ext cx="5508484" cy="31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055225" y="4489250"/>
            <a:ext cx="3855300" cy="6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9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r>
              <a:rPr lang="en-GB" sz="900" b="1" dirty="0"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GB" sz="900" dirty="0">
                <a:latin typeface="Open Sans"/>
                <a:ea typeface="Open Sans"/>
                <a:cs typeface="Open Sans"/>
                <a:sym typeface="Open Sans"/>
              </a:rPr>
              <a:t> Only create and use a single Reef student account. Creating multiple accounts may result in the loss of grade points.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l="13699" r="15608"/>
          <a:stretch/>
        </p:blipFill>
        <p:spPr>
          <a:xfrm>
            <a:off x="4317284" y="1290661"/>
            <a:ext cx="3844942" cy="2510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If you are using an iClicker Remote...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01875" y="1248425"/>
            <a:ext cx="2950200" cy="73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If you plan to use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an </a:t>
            </a:r>
            <a:r>
              <a:rPr lang="en-GB" sz="11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 remote,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you must register your remote in your Reef account.</a:t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88" y="1112659"/>
            <a:ext cx="4779015" cy="2477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09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If you are using an iClicker Remote...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84050" y="1258125"/>
            <a:ext cx="3250500" cy="15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100">
                <a:latin typeface="Open Sans"/>
                <a:ea typeface="Open Sans"/>
                <a:cs typeface="Open Sans"/>
                <a:sym typeface="Open Sans"/>
              </a:rPr>
              <a:t>Enter the barcode ID number found on the back of your clicker. If you do not have your clicker, you can register it later in your Reef profile.</a:t>
            </a:r>
            <a:br>
              <a:rPr lang="en-GB" sz="1100">
                <a:latin typeface="Open Sans"/>
                <a:ea typeface="Open Sans"/>
                <a:cs typeface="Open Sans"/>
                <a:sym typeface="Open Sans"/>
              </a:rPr>
            </a:br>
            <a:endParaRPr lang="en-GB"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409" y="1302242"/>
            <a:ext cx="5457414" cy="2097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35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Reef Student Mobile App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35625" y="1248425"/>
            <a:ext cx="34386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>
                <a:latin typeface="Open Sans"/>
                <a:ea typeface="Open Sans"/>
                <a:cs typeface="Open Sans"/>
                <a:sym typeface="Open Sans"/>
              </a:rPr>
              <a:t>If you want to use your mobile device to vote, you can download the mobile app from the Apple or Google app stores.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250" y="845750"/>
            <a:ext cx="4354176" cy="389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830" y="1423925"/>
            <a:ext cx="1588725" cy="282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699" y="1294374"/>
            <a:ext cx="1735275" cy="308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Add This Course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35624" y="814931"/>
            <a:ext cx="3871521" cy="21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Go to the courses list and click the </a:t>
            </a:r>
            <a: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 button.</a:t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298450"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Search and select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b="1" dirty="0" smtClean="0">
                <a:latin typeface="Open Sans"/>
                <a:ea typeface="Open Sans"/>
                <a:cs typeface="Open Sans"/>
                <a:sym typeface="Open Sans"/>
              </a:rPr>
              <a:t>University 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of South Carolina </a:t>
            </a:r>
            <a:r>
              <a:rPr lang="en-US" sz="1100" b="1" dirty="0" err="1">
                <a:latin typeface="Open Sans"/>
                <a:ea typeface="Open Sans"/>
                <a:cs typeface="Open Sans"/>
                <a:sym typeface="Open Sans"/>
              </a:rPr>
              <a:t>Dept</a:t>
            </a:r>
            <a:r>
              <a:rPr lang="en-US" sz="1100" b="1" dirty="0">
                <a:latin typeface="Open Sans"/>
                <a:ea typeface="Open Sans"/>
                <a:cs typeface="Open Sans"/>
                <a:sym typeface="Open Sans"/>
              </a:rPr>
              <a:t> of Statistics</a:t>
            </a:r>
            <a:endParaRPr lang="en-GB" sz="11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Search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select</a:t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Ward-</a:t>
            </a:r>
            <a:r>
              <a:rPr lang="en-GB" sz="1100" b="1" dirty="0" err="1" smtClean="0">
                <a:latin typeface="Open Sans"/>
                <a:ea typeface="Open Sans"/>
                <a:cs typeface="Open Sans"/>
                <a:sym typeface="Open Sans"/>
              </a:rPr>
              <a:t>Besser</a:t>
            </a: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Select your section: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STAT 206 (1:10)</a:t>
            </a:r>
            <a:b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         </a:t>
            </a:r>
            <a:r>
              <a:rPr lang="en-GB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Open Sans"/>
                <a:sym typeface="Open Sans"/>
              </a:rPr>
              <a:t>_OR_</a:t>
            </a:r>
            <a:r>
              <a:rPr lang="en-GB" sz="11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STAT 206 (2:20)</a:t>
            </a:r>
            <a: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Confirm this course by clicking </a:t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"Add this Course."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51" y="863157"/>
            <a:ext cx="3140062" cy="371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01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Check Your Courses List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35500" y="1248425"/>
            <a:ext cx="37551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You should see the course added to your Courses list.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07" y="1008438"/>
            <a:ext cx="4095249" cy="2508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282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Join a Session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35624" y="1248425"/>
            <a:ext cx="4124803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 will be running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Attendance</a:t>
            </a:r>
            <a:r>
              <a:rPr lang="en-GB" sz="11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Polling, and </a:t>
            </a:r>
            <a:r>
              <a:rPr lang="en-GB" sz="11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Quizzing</a:t>
            </a: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 (mostly Polling)</a:t>
            </a:r>
            <a:b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sessions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in class.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When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I start a session, you will see a “</a:t>
            </a:r>
            <a: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  <a:t>Join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” button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appear on your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screen.</a:t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Hit the Join button to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1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participate </a:t>
            </a:r>
            <a:r>
              <a:rPr lang="en-GB" sz="11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in a </a:t>
            </a:r>
            <a:r>
              <a:rPr lang="en-GB" sz="11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poll </a:t>
            </a:r>
            <a:r>
              <a:rPr lang="en-GB" sz="11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or participate in a </a:t>
            </a:r>
            <a:r>
              <a:rPr lang="en-GB" sz="11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quiz.</a:t>
            </a:r>
            <a:endParaRPr lang="en-GB" sz="11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17" y="850767"/>
            <a:ext cx="2112599" cy="3660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201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35500" y="88204"/>
            <a:ext cx="8520600" cy="4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Viewing </a:t>
            </a:r>
            <a:r>
              <a:rPr lang="en-GB" dirty="0" smtClean="0"/>
              <a:t>Course Statistics and Course History </a:t>
            </a:r>
            <a:endParaRPr lang="en-GB" dirty="0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5625" y="1248424"/>
            <a:ext cx="3438600" cy="29933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buSzPct val="100000"/>
              <a:buFont typeface="Open Sans"/>
              <a:buChar char="●"/>
            </a:pP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The main 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screen of Reef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shows your </a:t>
            </a:r>
            <a:r>
              <a:rPr lang="en-GB" sz="1100" b="1" dirty="0">
                <a:latin typeface="Open Sans"/>
                <a:ea typeface="Open Sans"/>
                <a:cs typeface="Open Sans"/>
                <a:sym typeface="Open Sans"/>
              </a:rPr>
              <a:t>Course Statistics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Here you will see an overview of your course performance for points earned in polls and/or </a:t>
            </a:r>
            <a:r>
              <a:rPr lang="en-GB" sz="1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quizzes. You </a:t>
            </a:r>
            <a:r>
              <a:rPr lang="en-GB" sz="1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will also see an overview of your attendance performance</a:t>
            </a:r>
            <a:r>
              <a:rPr lang="en-GB" sz="1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marR="0" lvl="0" indent="-29845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Open Sans"/>
              <a:buChar char="●"/>
            </a:pP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100" b="1" dirty="0" smtClean="0">
                <a:latin typeface="Open Sans"/>
                <a:ea typeface="Open Sans"/>
                <a:cs typeface="Open Sans"/>
                <a:sym typeface="Open Sans"/>
              </a:rPr>
              <a:t>Course History</a:t>
            </a:r>
            <a:r>
              <a:rPr lang="en-GB" sz="1100" dirty="0" smtClean="0">
                <a:latin typeface="Open Sans"/>
                <a:ea typeface="Open Sans"/>
                <a:cs typeface="Open Sans"/>
                <a:sym typeface="Open Sans"/>
              </a:rPr>
              <a:t> view shows you a detailed view of your individual session results, by date. </a:t>
            </a:r>
            <a:r>
              <a:rPr lang="en-GB" sz="1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1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can select an individual </a:t>
            </a:r>
            <a:r>
              <a:rPr lang="en-GB" sz="1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session to view </a:t>
            </a:r>
            <a:r>
              <a:rPr lang="en-GB" sz="1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more details, [including </a:t>
            </a:r>
            <a:r>
              <a:rPr lang="en-GB" sz="1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results and images </a:t>
            </a:r>
            <a:r>
              <a:rPr lang="en-GB" sz="11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of polling questions to use as a study guide]. </a:t>
            </a:r>
            <a:r>
              <a:rPr lang="en-GB" sz="11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en-GB"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Reef_CourseHist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74" y="853209"/>
            <a:ext cx="1925851" cy="3562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711" y="853209"/>
            <a:ext cx="2059843" cy="3562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0050503"/>
      </p:ext>
    </p:extLst>
  </p:cSld>
  <p:clrMapOvr>
    <a:masterClrMapping/>
  </p:clrMapOvr>
</p:sld>
</file>

<file path=ppt/theme/theme1.xml><?xml version="1.0" encoding="utf-8"?>
<a:theme xmlns:a="http://schemas.openxmlformats.org/drawingml/2006/main" name="i&gt;clicker REEF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258</Words>
  <Application>Microsoft Office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Questrial</vt:lpstr>
      <vt:lpstr>Open Sans</vt:lpstr>
      <vt:lpstr>Calibri</vt:lpstr>
      <vt:lpstr>i&gt;clicker REEF Theme</vt:lpstr>
      <vt:lpstr>Prepare Students to Participate in Class</vt:lpstr>
      <vt:lpstr>Reef Student Web Application</vt:lpstr>
      <vt:lpstr>If you are using an iClicker Remote...</vt:lpstr>
      <vt:lpstr>If you are using an iClicker Remote...</vt:lpstr>
      <vt:lpstr>Reef Student Mobile App</vt:lpstr>
      <vt:lpstr>Add This Course</vt:lpstr>
      <vt:lpstr>Check Your Courses List</vt:lpstr>
      <vt:lpstr>Join a Session</vt:lpstr>
      <vt:lpstr>Viewing Course Statistics and Course History </vt:lpstr>
      <vt:lpstr>  Questions? support@iclicker.com 1-866-209-5698 9am-11pm EST Monday-Thursday 9am-9pm EST Friday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Students to Participate in Class</dc:title>
  <dc:creator>Morrow, Kelly</dc:creator>
  <cp:lastModifiedBy>wardbess</cp:lastModifiedBy>
  <cp:revision>10</cp:revision>
  <cp:lastPrinted>2017-08-17T17:49:06Z</cp:lastPrinted>
  <dcterms:modified xsi:type="dcterms:W3CDTF">2017-08-17T19:30:44Z</dcterms:modified>
</cp:coreProperties>
</file>