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8"/>
  </p:handoutMasterIdLst>
  <p:sldIdLst>
    <p:sldId id="347" r:id="rId3"/>
    <p:sldId id="354" r:id="rId5"/>
    <p:sldId id="289" r:id="rId6"/>
    <p:sldId id="256" r:id="rId7"/>
    <p:sldId id="301" r:id="rId8"/>
    <p:sldId id="302" r:id="rId9"/>
    <p:sldId id="298" r:id="rId10"/>
    <p:sldId id="303" r:id="rId11"/>
    <p:sldId id="349" r:id="rId12"/>
    <p:sldId id="373" r:id="rId13"/>
    <p:sldId id="260" r:id="rId14"/>
    <p:sldId id="305" r:id="rId15"/>
    <p:sldId id="306" r:id="rId16"/>
    <p:sldId id="308" r:id="rId17"/>
    <p:sldId id="310" r:id="rId18"/>
    <p:sldId id="312" r:id="rId19"/>
    <p:sldId id="309" r:id="rId20"/>
    <p:sldId id="311" r:id="rId21"/>
    <p:sldId id="313" r:id="rId22"/>
    <p:sldId id="315" r:id="rId23"/>
    <p:sldId id="317" r:id="rId24"/>
    <p:sldId id="351" r:id="rId25"/>
    <p:sldId id="352" r:id="rId26"/>
    <p:sldId id="318" r:id="rId27"/>
    <p:sldId id="320" r:id="rId28"/>
    <p:sldId id="322" r:id="rId29"/>
    <p:sldId id="374" r:id="rId30"/>
    <p:sldId id="366" r:id="rId31"/>
    <p:sldId id="364" r:id="rId32"/>
    <p:sldId id="365" r:id="rId33"/>
    <p:sldId id="367" r:id="rId34"/>
    <p:sldId id="368" r:id="rId35"/>
    <p:sldId id="370" r:id="rId36"/>
    <p:sldId id="371" r:id="rId3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49" autoAdjust="0"/>
    <p:restoredTop sz="86418" autoAdjust="0"/>
  </p:normalViewPr>
  <p:slideViewPr>
    <p:cSldViewPr snapToGrid="0">
      <p:cViewPr varScale="1">
        <p:scale>
          <a:sx n="112" d="100"/>
          <a:sy n="112" d="100"/>
        </p:scale>
        <p:origin x="1544" y="192"/>
      </p:cViewPr>
      <p:guideLst>
        <p:guide orient="horz" pos="2160"/>
        <p:guide pos="2891"/>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notesMaster" Target="notesMasters/notesMaster1.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DA573834-F47D-4A18-A2FE-474580132449}" type="datetimeFigureOut">
              <a:rPr lang="en-US" smtClean="0"/>
            </a:fld>
            <a:endParaRPr lang="en-US"/>
          </a:p>
        </p:txBody>
      </p:sp>
      <p:sp>
        <p:nvSpPr>
          <p:cNvPr id="4" name="Footer Placeholder 3"/>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115591CD-863E-4083-9D25-46774A4FCED6}"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a:p>
        </p:txBody>
      </p:sp>
      <p:sp>
        <p:nvSpPr>
          <p:cNvPr id="3" name="Date Placeholder 2"/>
          <p:cNvSpPr>
            <a:spLocks noGrp="1"/>
          </p:cNvSpPr>
          <p:nvPr>
            <p:ph type="dt" idx="1"/>
          </p:nvPr>
        </p:nvSpPr>
        <p:spPr>
          <a:xfrm>
            <a:off x="4022485" y="0"/>
            <a:ext cx="3078383" cy="471348"/>
          </a:xfrm>
          <a:prstGeom prst="rect">
            <a:avLst/>
          </a:prstGeom>
        </p:spPr>
        <p:txBody>
          <a:bodyPr vert="horz" lIns="92464" tIns="46232" rIns="92464" bIns="46232" rtlCol="0"/>
          <a:lstStyle>
            <a:lvl1pPr algn="r">
              <a:defRPr sz="1200"/>
            </a:lvl1pPr>
          </a:lstStyle>
          <a:p>
            <a:fld id="{9892BF8D-DF14-4844-B054-111C5A091AAB}" type="datetimeFigureOut">
              <a:rPr lang="en-US" smtClean="0"/>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2464" tIns="46232" rIns="92464" bIns="46232" rtlCol="0" anchor="ctr"/>
          <a:lstStyle/>
          <a:p>
            <a:endParaRPr lang="en-US"/>
          </a:p>
        </p:txBody>
      </p:sp>
      <p:sp>
        <p:nvSpPr>
          <p:cNvPr id="5" name="Notes Placeholder 4"/>
          <p:cNvSpPr>
            <a:spLocks noGrp="1"/>
          </p:cNvSpPr>
          <p:nvPr>
            <p:ph type="body" sz="quarter" idx="3"/>
          </p:nvPr>
        </p:nvSpPr>
        <p:spPr>
          <a:xfrm>
            <a:off x="710891" y="4517883"/>
            <a:ext cx="5680693" cy="3697033"/>
          </a:xfrm>
          <a:prstGeom prst="rect">
            <a:avLst/>
          </a:prstGeom>
        </p:spPr>
        <p:txBody>
          <a:bodyPr vert="horz" lIns="92464" tIns="46232" rIns="92464" bIns="46232"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a:p>
        </p:txBody>
      </p:sp>
      <p:sp>
        <p:nvSpPr>
          <p:cNvPr id="7" name="Slide Number Placeholder 6"/>
          <p:cNvSpPr>
            <a:spLocks noGrp="1"/>
          </p:cNvSpPr>
          <p:nvPr>
            <p:ph type="sldNum" sz="quarter" idx="5"/>
          </p:nvPr>
        </p:nvSpPr>
        <p:spPr>
          <a:xfrm>
            <a:off x="4022485" y="8917128"/>
            <a:ext cx="3078383" cy="471348"/>
          </a:xfrm>
          <a:prstGeom prst="rect">
            <a:avLst/>
          </a:prstGeom>
        </p:spPr>
        <p:txBody>
          <a:bodyPr vert="horz" lIns="92464" tIns="46232" rIns="92464" bIns="46232" rtlCol="0" anchor="b"/>
          <a:lstStyle>
            <a:lvl1pPr algn="r">
              <a:defRPr sz="1200"/>
            </a:lvl1pPr>
          </a:lstStyle>
          <a:p>
            <a:fld id="{68EFFD12-7F19-4BAD-806C-32A53236DCC5}"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EFFD12-7F19-4BAD-806C-32A53236DCC5}"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1036954"/>
          </a:xfrm>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a:xfrm>
            <a:off x="231648" y="1133856"/>
            <a:ext cx="8717280" cy="5352288"/>
          </a:xfrm>
        </p:spPr>
        <p:txBody>
          <a:bodyPr/>
          <a:lstStyle/>
          <a:p>
            <a:pPr lvl="0"/>
            <a:r>
              <a:rPr lang="en-US" dirty="0" smtClean="0"/>
              <a:t>Click to edit Master text styles</a:t>
            </a:r>
            <a:endParaRPr lang="en-US" dirty="0" smtClean="0"/>
          </a:p>
          <a:p>
            <a:pPr lvl="1"/>
            <a:r>
              <a:rPr lang="en-US" dirty="0" smtClean="0"/>
              <a:t>Second level</a:t>
            </a:r>
            <a:endParaRPr lang="en-US" dirty="0" smtClean="0"/>
          </a:p>
          <a:p>
            <a:pPr lvl="2"/>
            <a:r>
              <a:rPr lang="en-US" dirty="0" smtClean="0"/>
              <a:t>Third level</a:t>
            </a:r>
            <a:endParaRPr lang="en-US" dirty="0" smtClean="0"/>
          </a:p>
          <a:p>
            <a:pPr lvl="3"/>
            <a:r>
              <a:rPr lang="en-US" dirty="0" smtClean="0"/>
              <a:t>Fourth level</a:t>
            </a:r>
            <a:endParaRPr lang="en-US" dirty="0" smtClean="0"/>
          </a:p>
          <a:p>
            <a:pPr lvl="4"/>
            <a:r>
              <a:rPr lang="en-US" dirty="0" smtClean="0"/>
              <a:t>Fifth level</a:t>
            </a:r>
            <a:endParaRPr lang="en-US" dirty="0"/>
          </a:p>
        </p:txBody>
      </p:sp>
      <p:sp>
        <p:nvSpPr>
          <p:cNvPr id="6" name="Slide Number Placeholder 5"/>
          <p:cNvSpPr>
            <a:spLocks noGrp="1"/>
          </p:cNvSpPr>
          <p:nvPr>
            <p:ph type="sldNum" sz="quarter" idx="12"/>
          </p:nvPr>
        </p:nvSpPr>
        <p:spPr>
          <a:xfrm>
            <a:off x="6891528" y="6492875"/>
            <a:ext cx="2057400" cy="365125"/>
          </a:xfrm>
        </p:spPr>
        <p:txBody>
          <a:bodyPr/>
          <a:lstStyle/>
          <a:p>
            <a:fld id="{8D75822C-2030-4887-9512-2AC67AD2736F}"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5822C-2030-4887-9512-2AC67AD2736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4.xml"/><Relationship Id="rId2" Type="http://schemas.openxmlformats.org/officeDocument/2006/relationships/image" Target="../media/image4.emf"/><Relationship Id="rId1" Type="http://schemas.openxmlformats.org/officeDocument/2006/relationships/image" Target="../media/image3.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31647" y="-637"/>
            <a:ext cx="8717280" cy="542500"/>
          </a:xfrm>
        </p:spPr>
        <p:txBody>
          <a:bodyPr>
            <a:normAutofit fontScale="90000"/>
          </a:bodyPr>
          <a:lstStyle/>
          <a:p>
            <a:r>
              <a:rPr lang="en-US" dirty="0" smtClean="0"/>
              <a:t>ANNOUNCEMENTS</a:t>
            </a:r>
            <a:endParaRPr lang="en-US" dirty="0"/>
          </a:p>
        </p:txBody>
      </p:sp>
      <p:sp>
        <p:nvSpPr>
          <p:cNvPr id="5" name="Content Placeholder 4"/>
          <p:cNvSpPr>
            <a:spLocks noGrp="1"/>
          </p:cNvSpPr>
          <p:nvPr>
            <p:ph idx="1"/>
          </p:nvPr>
        </p:nvSpPr>
        <p:spPr>
          <a:xfrm>
            <a:off x="231647" y="541863"/>
            <a:ext cx="8717281" cy="5978207"/>
          </a:xfrm>
        </p:spPr>
        <p:txBody>
          <a:bodyPr>
            <a:normAutofit fontScale="92500" lnSpcReduction="10000"/>
          </a:bodyPr>
          <a:lstStyle/>
          <a:p>
            <a:r>
              <a:rPr lang="en-US" dirty="0" smtClean="0"/>
              <a:t>STAT 206 (Elementary Statistics for Business)</a:t>
            </a:r>
            <a:endParaRPr lang="en-US" dirty="0" smtClean="0"/>
          </a:p>
          <a:p>
            <a:pPr lvl="1"/>
            <a:r>
              <a:rPr lang="en-US" dirty="0" smtClean="0"/>
              <a:t>Instructor:  Chendi Jiang</a:t>
            </a:r>
            <a:endParaRPr lang="en-US" dirty="0" smtClean="0"/>
          </a:p>
          <a:p>
            <a:pPr lvl="1"/>
            <a:r>
              <a:rPr lang="en-US" dirty="0" smtClean="0"/>
              <a:t>TA:  </a:t>
            </a:r>
            <a:r>
              <a:rPr lang="en-US" dirty="0" err="1" smtClean="0"/>
              <a:t>Dongho Shin</a:t>
            </a:r>
            <a:endParaRPr lang="en-US" dirty="0"/>
          </a:p>
          <a:p>
            <a:r>
              <a:rPr lang="en-US" dirty="0" smtClean="0"/>
              <a:t>Register in </a:t>
            </a:r>
            <a:r>
              <a:rPr lang="en-US" b="1" i="1" dirty="0" smtClean="0"/>
              <a:t>Pearson</a:t>
            </a:r>
            <a:r>
              <a:rPr lang="en-US" b="1" dirty="0" smtClean="0"/>
              <a:t> </a:t>
            </a:r>
            <a:r>
              <a:rPr lang="en-US" b="1" dirty="0" err="1" smtClean="0"/>
              <a:t>MySTATLab</a:t>
            </a:r>
            <a:r>
              <a:rPr lang="en-US" b="1" dirty="0" smtClean="0"/>
              <a:t> </a:t>
            </a:r>
            <a:r>
              <a:rPr lang="en-US" dirty="0" smtClean="0"/>
              <a:t>to have access to STAT 206 notes, assignments, grades and communication</a:t>
            </a:r>
            <a:endParaRPr lang="en-US" dirty="0" smtClean="0"/>
          </a:p>
          <a:p>
            <a:r>
              <a:rPr lang="en-US" dirty="0" smtClean="0"/>
              <a:t>Your Course name: </a:t>
            </a:r>
            <a:br>
              <a:rPr lang="en-US" dirty="0" smtClean="0"/>
            </a:br>
            <a:r>
              <a:rPr lang="en-US" dirty="0" smtClean="0"/>
              <a:t>	STAT 206 – Elementary Statistics for Business</a:t>
            </a:r>
            <a:endParaRPr lang="en-US" dirty="0" smtClean="0"/>
          </a:p>
          <a:p>
            <a:r>
              <a:rPr lang="en-US" dirty="0" smtClean="0"/>
              <a:t>Your course ID: </a:t>
            </a:r>
            <a:r>
              <a:rPr lang="en-US" b="1" dirty="0" smtClean="0"/>
              <a:t>jiang61044</a:t>
            </a:r>
            <a:endParaRPr lang="en-US" b="1" dirty="0" smtClean="0"/>
          </a:p>
          <a:p>
            <a:r>
              <a:rPr lang="en-US" dirty="0" smtClean="0"/>
              <a:t>REMEMBER! </a:t>
            </a:r>
            <a:r>
              <a:rPr lang="en-US" dirty="0"/>
              <a:t>If you’re waiting for financial aid, click </a:t>
            </a:r>
            <a:r>
              <a:rPr lang="en-US" b="1" dirty="0"/>
              <a:t>Get </a:t>
            </a:r>
            <a:r>
              <a:rPr lang="en-US" b="1" dirty="0">
                <a:solidFill>
                  <a:srgbClr val="FF0000"/>
                </a:solidFill>
              </a:rPr>
              <a:t>temporary access </a:t>
            </a:r>
            <a:r>
              <a:rPr lang="en-US" b="1" dirty="0"/>
              <a:t>without payment for </a:t>
            </a:r>
            <a:r>
              <a:rPr lang="en-US" b="1" dirty="0" smtClean="0"/>
              <a:t>14 </a:t>
            </a:r>
            <a:r>
              <a:rPr lang="en-US" b="1" dirty="0"/>
              <a:t>days</a:t>
            </a:r>
            <a:r>
              <a:rPr lang="en-US" dirty="0"/>
              <a:t>. </a:t>
            </a:r>
            <a:r>
              <a:rPr lang="en-US" dirty="0" smtClean="0"/>
              <a:t>(Click </a:t>
            </a:r>
            <a:r>
              <a:rPr lang="en-US" dirty="0"/>
              <a:t>Yes when a message appears asking if you are sure you want temporary access</a:t>
            </a:r>
            <a:r>
              <a:rPr lang="en-US" dirty="0" smtClean="0"/>
              <a:t>.)</a:t>
            </a:r>
            <a:endParaRPr lang="en-US" dirty="0" smtClean="0"/>
          </a:p>
          <a:p>
            <a:r>
              <a:rPr lang="en-US" dirty="0" err="1" smtClean="0"/>
              <a:t>iClicker</a:t>
            </a:r>
            <a:r>
              <a:rPr lang="en-US" dirty="0" smtClean="0"/>
              <a:t> Reef </a:t>
            </a:r>
            <a:r>
              <a:rPr lang="en-US" dirty="0"/>
              <a:t>app – </a:t>
            </a:r>
            <a:r>
              <a:rPr lang="en-US" dirty="0" smtClean="0"/>
              <a:t>FREE! instructions available</a:t>
            </a:r>
            <a:endParaRPr lang="en-US" dirty="0" smtClean="0"/>
          </a:p>
          <a:p>
            <a:r>
              <a:rPr lang="en-US" b="1" i="1" dirty="0"/>
              <a:t> </a:t>
            </a:r>
            <a:r>
              <a:rPr lang="en-US" b="1" i="1" dirty="0">
                <a:solidFill>
                  <a:srgbClr val="FF0000"/>
                </a:solidFill>
              </a:rPr>
              <a:t>When emailing me, please indicate the course and section (time) you are </a:t>
            </a:r>
            <a:r>
              <a:rPr lang="en-US" b="1" i="1" dirty="0" smtClean="0">
                <a:solidFill>
                  <a:srgbClr val="FF0000"/>
                </a:solidFill>
              </a:rPr>
              <a:t>attending</a:t>
            </a:r>
            <a:endParaRPr lang="en-US" sz="2600" dirty="0" smtClean="0"/>
          </a:p>
          <a:p>
            <a:pPr marL="0" indent="0">
              <a:buNone/>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Autofit/>
          </a:bodyPr>
          <a:lstStyle/>
          <a:p>
            <a:pPr marL="0" indent="0">
              <a:lnSpc>
                <a:spcPct val="100000"/>
              </a:lnSpc>
              <a:buNone/>
            </a:pPr>
            <a:r>
              <a:rPr lang="en-US" sz="2400" dirty="0" smtClean="0"/>
              <a:t>Radio talk show host is interested in the percentage of Philadelphia voters who are registered Republicans. Voter </a:t>
            </a:r>
            <a:r>
              <a:rPr lang="en-US" sz="2400" dirty="0"/>
              <a:t>registration records show that 18% of all voters in Philadelphia are registered as Republicans.  However, a radio talk show host in Philadelphia found that of 20 local residents who called the show recently, 60% were registered Republicans</a:t>
            </a:r>
            <a:r>
              <a:rPr lang="en-US" sz="2400" dirty="0" smtClean="0"/>
              <a:t>.</a:t>
            </a:r>
            <a:endParaRPr lang="en-US" sz="2400" dirty="0"/>
          </a:p>
          <a:p>
            <a:pPr marL="0" indent="0">
              <a:buNone/>
            </a:pPr>
            <a:r>
              <a:rPr lang="en-US" sz="2400" b="1" dirty="0" smtClean="0"/>
              <a:t>Population</a:t>
            </a:r>
            <a:r>
              <a:rPr lang="en-US" sz="2400" b="1" dirty="0"/>
              <a:t>?                                                          </a:t>
            </a:r>
            <a:endParaRPr lang="en-US" sz="2400" dirty="0"/>
          </a:p>
          <a:p>
            <a:pPr marL="0" indent="0">
              <a:buNone/>
            </a:pPr>
            <a:r>
              <a:rPr lang="en-US" sz="2400" b="1" dirty="0"/>
              <a:t>Parameter</a:t>
            </a:r>
            <a:r>
              <a:rPr lang="en-US" sz="2400" b="1" dirty="0" smtClean="0"/>
              <a:t>?</a:t>
            </a:r>
            <a:br>
              <a:rPr lang="en-US" sz="2400" b="1" dirty="0" smtClean="0"/>
            </a:br>
            <a:r>
              <a:rPr lang="en-US" sz="2400" b="1" dirty="0" smtClean="0"/>
              <a:t> </a:t>
            </a:r>
            <a:endParaRPr lang="en-US" sz="2400" dirty="0"/>
          </a:p>
          <a:p>
            <a:pPr marL="0" indent="0">
              <a:buNone/>
            </a:pPr>
            <a:r>
              <a:rPr lang="en-US" sz="2400" b="1" dirty="0"/>
              <a:t>Sample</a:t>
            </a:r>
            <a:r>
              <a:rPr lang="en-US" sz="2400" b="1" dirty="0" smtClean="0"/>
              <a:t>?                                                    </a:t>
            </a:r>
            <a:endParaRPr lang="en-US" sz="2400" dirty="0"/>
          </a:p>
          <a:p>
            <a:pPr marL="0" indent="0">
              <a:buNone/>
            </a:pPr>
            <a:r>
              <a:rPr lang="en-US" sz="2400" b="1" dirty="0"/>
              <a:t>Statistic</a:t>
            </a:r>
            <a:r>
              <a:rPr lang="en-US" sz="2400" b="1" dirty="0" smtClean="0"/>
              <a:t>?</a:t>
            </a:r>
            <a:endParaRPr lang="en-US" sz="2400"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5" name="Rectangle 4"/>
          <p:cNvSpPr/>
          <p:nvPr/>
        </p:nvSpPr>
        <p:spPr>
          <a:xfrm>
            <a:off x="2008945" y="3470943"/>
            <a:ext cx="6438900" cy="342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All voters in Philadelphia</a:t>
            </a:r>
            <a:endParaRPr lang="en-US" sz="2400" dirty="0">
              <a:solidFill>
                <a:schemeClr val="tx1"/>
              </a:solidFill>
            </a:endParaRPr>
          </a:p>
        </p:txBody>
      </p:sp>
      <p:sp>
        <p:nvSpPr>
          <p:cNvPr id="6" name="Rectangle 5"/>
          <p:cNvSpPr/>
          <p:nvPr/>
        </p:nvSpPr>
        <p:spPr>
          <a:xfrm>
            <a:off x="2008937" y="3934807"/>
            <a:ext cx="6438900" cy="6625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Percent of all voters in Philadelphia who are registered Republicans </a:t>
            </a:r>
            <a:r>
              <a:rPr lang="en-US" sz="2400" dirty="0" smtClean="0">
                <a:solidFill>
                  <a:schemeClr val="tx1"/>
                </a:solidFill>
              </a:rPr>
              <a:t>(18%)</a:t>
            </a:r>
            <a:endParaRPr lang="en-US" sz="2400" dirty="0">
              <a:solidFill>
                <a:schemeClr val="tx1"/>
              </a:solidFill>
            </a:endParaRPr>
          </a:p>
        </p:txBody>
      </p:sp>
      <p:sp>
        <p:nvSpPr>
          <p:cNvPr id="7" name="Rectangle 6"/>
          <p:cNvSpPr/>
          <p:nvPr/>
        </p:nvSpPr>
        <p:spPr>
          <a:xfrm>
            <a:off x="2008937" y="4700605"/>
            <a:ext cx="6438900" cy="342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20 voters in </a:t>
            </a:r>
            <a:r>
              <a:rPr lang="en-US" sz="2400" dirty="0" smtClean="0">
                <a:solidFill>
                  <a:schemeClr val="tx1"/>
                </a:solidFill>
              </a:rPr>
              <a:t>Philadelphia </a:t>
            </a:r>
            <a:r>
              <a:rPr lang="en-US" sz="2400" dirty="0">
                <a:solidFill>
                  <a:schemeClr val="tx1"/>
                </a:solidFill>
              </a:rPr>
              <a:t>who called in</a:t>
            </a:r>
            <a:endParaRPr lang="en-US" sz="2400" dirty="0">
              <a:solidFill>
                <a:schemeClr val="tx1"/>
              </a:solidFill>
            </a:endParaRPr>
          </a:p>
        </p:txBody>
      </p:sp>
      <p:sp>
        <p:nvSpPr>
          <p:cNvPr id="8" name="Rectangle 7"/>
          <p:cNvSpPr/>
          <p:nvPr/>
        </p:nvSpPr>
        <p:spPr>
          <a:xfrm>
            <a:off x="2008937" y="5164213"/>
            <a:ext cx="6438900" cy="7032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Percent of all voters in Philadelphia who called in </a:t>
            </a:r>
            <a:br>
              <a:rPr lang="en-US" sz="2400" dirty="0">
                <a:solidFill>
                  <a:schemeClr val="tx1"/>
                </a:solidFill>
              </a:rPr>
            </a:br>
            <a:r>
              <a:rPr lang="en-US" sz="2400" dirty="0">
                <a:solidFill>
                  <a:schemeClr val="tx1"/>
                </a:solidFill>
              </a:rPr>
              <a:t>who are registered Republicans </a:t>
            </a:r>
            <a:r>
              <a:rPr lang="en-US" sz="2400" dirty="0" smtClean="0">
                <a:solidFill>
                  <a:schemeClr val="tx1"/>
                </a:solidFill>
              </a:rPr>
              <a:t>(60%)</a:t>
            </a:r>
            <a:endParaRPr lang="en-US" sz="2400" dirty="0">
              <a:solidFill>
                <a:schemeClr val="tx1"/>
              </a:solidFill>
            </a:endParaRPr>
          </a:p>
        </p:txBody>
      </p:sp>
      <p:sp>
        <p:nvSpPr>
          <p:cNvPr id="9" name="Rectangle 8"/>
          <p:cNvSpPr/>
          <p:nvPr/>
        </p:nvSpPr>
        <p:spPr>
          <a:xfrm>
            <a:off x="228656" y="6002942"/>
            <a:ext cx="4023244" cy="4305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Is this a good way to sample?</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1.4 Types of Sampling Methods</a:t>
            </a:r>
            <a:endParaRPr lang="en-US" dirty="0"/>
          </a:p>
        </p:txBody>
      </p:sp>
      <p:sp>
        <p:nvSpPr>
          <p:cNvPr id="3" name="Content Placeholder 2"/>
          <p:cNvSpPr>
            <a:spLocks noGrp="1"/>
          </p:cNvSpPr>
          <p:nvPr>
            <p:ph idx="1"/>
          </p:nvPr>
        </p:nvSpPr>
        <p:spPr/>
        <p:txBody>
          <a:bodyPr>
            <a:normAutofit/>
          </a:bodyPr>
          <a:lstStyle/>
          <a:p>
            <a:r>
              <a:rPr lang="en-US" sz="2400" dirty="0" smtClean="0"/>
              <a:t>Sampling Frame –</a:t>
            </a:r>
            <a:br>
              <a:rPr lang="en-US" sz="2400" dirty="0" smtClean="0"/>
            </a:br>
            <a:br>
              <a:rPr lang="en-US" sz="2400" dirty="0" smtClean="0"/>
            </a:br>
            <a:endParaRPr lang="en-US" sz="2400" dirty="0" smtClean="0"/>
          </a:p>
          <a:p>
            <a:r>
              <a:rPr lang="en-US" sz="2400" dirty="0" smtClean="0"/>
              <a:t>Probability Sample – </a:t>
            </a:r>
            <a:br>
              <a:rPr lang="en-US" sz="2400" dirty="0" smtClean="0"/>
            </a:br>
            <a:br>
              <a:rPr lang="en-US" sz="2400" dirty="0" smtClean="0"/>
            </a:br>
            <a:br>
              <a:rPr lang="en-US" sz="2400" dirty="0" smtClean="0"/>
            </a:br>
            <a:endParaRPr lang="en-US" sz="2400" dirty="0" smtClean="0"/>
          </a:p>
          <a:p>
            <a:r>
              <a:rPr lang="en-US" sz="2400" dirty="0" smtClean="0"/>
              <a:t>Non-Probability Sample</a:t>
            </a:r>
            <a:r>
              <a:rPr lang="en-US" sz="2400" dirty="0"/>
              <a:t> –</a:t>
            </a:r>
            <a:endParaRPr lang="en-US" sz="2400" dirty="0" smtClean="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dirty="0"/>
          </a:p>
        </p:txBody>
      </p:sp>
      <p:sp>
        <p:nvSpPr>
          <p:cNvPr id="5" name="TextBox 4"/>
          <p:cNvSpPr txBox="1"/>
          <p:nvPr/>
        </p:nvSpPr>
        <p:spPr>
          <a:xfrm>
            <a:off x="2760981" y="1104458"/>
            <a:ext cx="6170769" cy="830997"/>
          </a:xfrm>
          <a:prstGeom prst="rect">
            <a:avLst/>
          </a:prstGeom>
          <a:noFill/>
        </p:spPr>
        <p:txBody>
          <a:bodyPr wrap="square" rtlCol="0">
            <a:spAutoFit/>
          </a:bodyPr>
          <a:lstStyle/>
          <a:p>
            <a:r>
              <a:rPr lang="en-US" sz="2400" dirty="0"/>
              <a:t>l</a:t>
            </a:r>
            <a:r>
              <a:rPr lang="en-US" sz="2400" dirty="0" smtClean="0"/>
              <a:t>isting of items/individuals/units from the population used to select the sample</a:t>
            </a:r>
            <a:endParaRPr lang="en-US" sz="2400" dirty="0"/>
          </a:p>
        </p:txBody>
      </p:sp>
      <p:sp>
        <p:nvSpPr>
          <p:cNvPr id="6" name="TextBox 5"/>
          <p:cNvSpPr txBox="1"/>
          <p:nvPr/>
        </p:nvSpPr>
        <p:spPr>
          <a:xfrm>
            <a:off x="3106649" y="2209454"/>
            <a:ext cx="6418711" cy="1569660"/>
          </a:xfrm>
          <a:prstGeom prst="rect">
            <a:avLst/>
          </a:prstGeom>
          <a:noFill/>
        </p:spPr>
        <p:txBody>
          <a:bodyPr wrap="square" rtlCol="0">
            <a:spAutoFit/>
          </a:bodyPr>
          <a:lstStyle/>
          <a:p>
            <a:r>
              <a:rPr lang="en-US" sz="2400" dirty="0" smtClean="0"/>
              <a:t>select items/individuals/units for the sample based on known probabilities (GOOD!)</a:t>
            </a:r>
            <a:endParaRPr lang="en-US" sz="2400" dirty="0" smtClean="0"/>
          </a:p>
          <a:p>
            <a:r>
              <a:rPr lang="en-US" sz="2400" dirty="0" smtClean="0">
                <a:sym typeface="Wingdings" panose="05000000000000000000"/>
              </a:rPr>
              <a:t> </a:t>
            </a:r>
            <a:r>
              <a:rPr lang="en-US" sz="2400" dirty="0" smtClean="0"/>
              <a:t>Results can be generalized </a:t>
            </a:r>
            <a:br>
              <a:rPr lang="en-US" sz="2400" dirty="0" smtClean="0"/>
            </a:br>
            <a:r>
              <a:rPr lang="en-US" sz="2400" dirty="0" smtClean="0"/>
              <a:t>to the POPULATION</a:t>
            </a:r>
            <a:endParaRPr lang="en-US" sz="2400" dirty="0"/>
          </a:p>
        </p:txBody>
      </p:sp>
      <p:sp>
        <p:nvSpPr>
          <p:cNvPr id="7" name="TextBox 6"/>
          <p:cNvSpPr txBox="1"/>
          <p:nvPr/>
        </p:nvSpPr>
        <p:spPr>
          <a:xfrm>
            <a:off x="3106667" y="3659084"/>
            <a:ext cx="6170769" cy="2308324"/>
          </a:xfrm>
          <a:prstGeom prst="rect">
            <a:avLst/>
          </a:prstGeom>
          <a:noFill/>
        </p:spPr>
        <p:txBody>
          <a:bodyPr wrap="square" rtlCol="0">
            <a:spAutoFit/>
          </a:bodyPr>
          <a:lstStyle/>
          <a:p>
            <a:pPr>
              <a:tabLst>
                <a:tab pos="635000" algn="l"/>
              </a:tabLst>
            </a:pPr>
            <a:r>
              <a:rPr lang="en-US" sz="2400" dirty="0" smtClean="0"/>
              <a:t>	select items/individuals/units for the sample without knowing their probabilities of selection (BAD!)</a:t>
            </a:r>
            <a:endParaRPr lang="en-US" sz="2400" dirty="0" smtClean="0"/>
          </a:p>
          <a:p>
            <a:pPr>
              <a:tabLst>
                <a:tab pos="635000" algn="l"/>
              </a:tabLst>
            </a:pPr>
            <a:r>
              <a:rPr lang="en-US" sz="2400" dirty="0" smtClean="0">
                <a:sym typeface="Wingdings" panose="05000000000000000000"/>
              </a:rPr>
              <a:t> Creates BIAS. </a:t>
            </a:r>
            <a:r>
              <a:rPr lang="en-US" sz="2400" b="1" i="1" dirty="0" smtClean="0">
                <a:sym typeface="Wingdings" panose="05000000000000000000"/>
              </a:rPr>
              <a:t>Cannot be used for statistical inference </a:t>
            </a:r>
            <a:r>
              <a:rPr lang="en-US" sz="2400" dirty="0" smtClean="0">
                <a:sym typeface="Wingdings" panose="05000000000000000000"/>
              </a:rPr>
              <a:t>(i.e. results cannot be generalized </a:t>
            </a:r>
            <a:br>
              <a:rPr lang="en-US" sz="2400" dirty="0" smtClean="0">
                <a:sym typeface="Wingdings" panose="05000000000000000000"/>
              </a:rPr>
            </a:br>
            <a:r>
              <a:rPr lang="en-US" sz="2400" dirty="0" smtClean="0">
                <a:sym typeface="Wingdings" panose="05000000000000000000"/>
              </a:rPr>
              <a:t>to the population)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Methods – bad and good</a:t>
            </a:r>
            <a:endParaRPr lang="en-US" dirty="0"/>
          </a:p>
        </p:txBody>
      </p:sp>
      <p:sp>
        <p:nvSpPr>
          <p:cNvPr id="3" name="Content Placeholder 2"/>
          <p:cNvSpPr>
            <a:spLocks noGrp="1"/>
          </p:cNvSpPr>
          <p:nvPr>
            <p:ph idx="1"/>
          </p:nvPr>
        </p:nvSpPr>
        <p:spPr>
          <a:xfrm>
            <a:off x="231648" y="1147661"/>
            <a:ext cx="8717280" cy="5352288"/>
          </a:xfrm>
        </p:spPr>
        <p:txBody>
          <a:bodyPr/>
          <a:lstStyle/>
          <a:p>
            <a:r>
              <a:rPr lang="en-US" dirty="0" smtClean="0"/>
              <a:t>Samples should be REPRESENTATIVE of the population. That is, the sample should be “like” the population to the greatest degree possible.  Let’s consider some possibilities:</a:t>
            </a:r>
            <a:endParaRPr lang="en-US" dirty="0" smtClean="0"/>
          </a:p>
          <a:p>
            <a:endParaRPr lang="en-US" dirty="0"/>
          </a:p>
          <a:p>
            <a:pPr lvl="1">
              <a:buFont typeface="Wingdings" panose="05000000000000000000" pitchFamily="2" charset="2"/>
              <a:buChar char="§"/>
            </a:pPr>
            <a:r>
              <a:rPr lang="en-US" b="1" dirty="0" smtClean="0"/>
              <a:t>Judgment</a:t>
            </a:r>
            <a:r>
              <a:rPr lang="en-US" dirty="0" smtClean="0"/>
              <a:t> – collect a sample that an “expert” thinks is representative of the population</a:t>
            </a:r>
            <a:endParaRPr lang="en-US" dirty="0" smtClean="0"/>
          </a:p>
          <a:p>
            <a:pPr lvl="2">
              <a:buFont typeface="Courier New" panose="02070309020205020404" pitchFamily="49" charset="0"/>
              <a:buChar char="o"/>
            </a:pPr>
            <a:r>
              <a:rPr lang="en-US" dirty="0" smtClean="0"/>
              <a:t>PROs:  </a:t>
            </a:r>
            <a:r>
              <a:rPr lang="en-US" dirty="0" err="1" smtClean="0"/>
              <a:t>hmmmm</a:t>
            </a:r>
            <a:r>
              <a:rPr lang="en-US" dirty="0" smtClean="0"/>
              <a:t>…</a:t>
            </a:r>
            <a:endParaRPr lang="en-US" dirty="0" smtClean="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Who/what is an expert? Who gets to make the decision?</a:t>
            </a:r>
            <a:endParaRPr lang="en-US" dirty="0" smtClean="0"/>
          </a:p>
          <a:p>
            <a:pPr lvl="3">
              <a:buFont typeface="Wingdings" panose="05000000000000000000" pitchFamily="2" charset="2"/>
              <a:buChar char="Ø"/>
            </a:pPr>
            <a:r>
              <a:rPr lang="en-US" dirty="0" smtClean="0"/>
              <a:t>E.g., Pre-Columbus, experts believed the world was flat…</a:t>
            </a:r>
            <a:endParaRPr lang="en-US" dirty="0" smtClean="0"/>
          </a:p>
          <a:p>
            <a:pPr lvl="3">
              <a:buFont typeface="Wingdings" panose="05000000000000000000" pitchFamily="2" charset="2"/>
              <a:buChar char="Ø"/>
            </a:pPr>
            <a:r>
              <a:rPr lang="en-US" dirty="0" smtClean="0"/>
              <a:t>Outcome is biased toward beliefs of the “expert”</a:t>
            </a:r>
            <a:endParaRPr lang="en-US" dirty="0" smtClean="0"/>
          </a:p>
          <a:p>
            <a:endParaRPr lang="en-US" dirty="0"/>
          </a:p>
        </p:txBody>
      </p:sp>
      <p:sp>
        <p:nvSpPr>
          <p:cNvPr id="4" name="Rectangle 3"/>
          <p:cNvSpPr/>
          <p:nvPr/>
        </p:nvSpPr>
        <p:spPr>
          <a:xfrm rot="19170001">
            <a:off x="7575077" y="3214835"/>
            <a:ext cx="144182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BAD</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231648" y="1140542"/>
            <a:ext cx="8717280" cy="16124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2" uiExpand="1"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Methods – bad and good</a:t>
            </a:r>
            <a:endParaRPr lang="en-US" dirty="0"/>
          </a:p>
        </p:txBody>
      </p:sp>
      <p:sp>
        <p:nvSpPr>
          <p:cNvPr id="3" name="Content Placeholder 2"/>
          <p:cNvSpPr>
            <a:spLocks noGrp="1"/>
          </p:cNvSpPr>
          <p:nvPr>
            <p:ph idx="1"/>
          </p:nvPr>
        </p:nvSpPr>
        <p:spPr>
          <a:xfrm>
            <a:off x="217844" y="1120049"/>
            <a:ext cx="8717280" cy="5352288"/>
          </a:xfrm>
        </p:spPr>
        <p:txBody>
          <a:bodyPr>
            <a:normAutofit fontScale="92500" lnSpcReduction="20000"/>
          </a:bodyPr>
          <a:lstStyle/>
          <a:p>
            <a:r>
              <a:rPr lang="en-US" sz="2400" dirty="0" smtClean="0"/>
              <a:t>Sample should be REPRESENTATIVE of the population. That is, the sample should be “like” the population to the greatest degree possible.  </a:t>
            </a:r>
            <a:endParaRPr lang="en-US" sz="2400" dirty="0" smtClean="0"/>
          </a:p>
          <a:p>
            <a:endParaRPr lang="en-US" sz="2400" dirty="0" smtClean="0"/>
          </a:p>
          <a:p>
            <a:pPr lvl="1">
              <a:buFont typeface="Wingdings" panose="05000000000000000000" pitchFamily="2" charset="2"/>
              <a:buChar char="§"/>
            </a:pPr>
            <a:r>
              <a:rPr lang="en-US" b="1" dirty="0" smtClean="0"/>
              <a:t>Convenience</a:t>
            </a:r>
            <a:r>
              <a:rPr lang="en-US" dirty="0" smtClean="0"/>
              <a:t> – collect the sample that is easiest to access</a:t>
            </a:r>
            <a:endParaRPr lang="en-US" dirty="0" smtClean="0"/>
          </a:p>
          <a:p>
            <a:pPr lvl="2">
              <a:buFont typeface="Courier New" panose="02070309020205020404" pitchFamily="49" charset="0"/>
              <a:buChar char="o"/>
            </a:pPr>
            <a:r>
              <a:rPr lang="en-US" dirty="0" smtClean="0"/>
              <a:t>PROs:  “easiest to access”</a:t>
            </a:r>
            <a:endParaRPr lang="en-US" dirty="0" smtClean="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E.g., Consider trying to identify the percentage of Gamecock fans in Columbia, SC by interviewing people leaving Williams Brice Stadium after a huge football victory</a:t>
            </a:r>
            <a:endParaRPr lang="en-US" dirty="0" smtClean="0"/>
          </a:p>
          <a:p>
            <a:pPr lvl="3">
              <a:buFont typeface="Wingdings" panose="05000000000000000000" pitchFamily="2" charset="2"/>
              <a:buChar char="Ø"/>
            </a:pPr>
            <a:r>
              <a:rPr lang="en-US" dirty="0" smtClean="0"/>
              <a:t>E.g., Consider trying to determine the percentage of students satisfied with student parking by interviewing people leaving a dormitory in the morning</a:t>
            </a:r>
            <a:endParaRPr lang="en-US" dirty="0" smtClean="0"/>
          </a:p>
          <a:p>
            <a:pPr lvl="3">
              <a:buFont typeface="Wingdings" panose="05000000000000000000" pitchFamily="2" charset="2"/>
              <a:buChar char="Ø"/>
            </a:pPr>
            <a:r>
              <a:rPr lang="en-US" dirty="0" smtClean="0"/>
              <a:t>Outcome is biased since choosing the “easiest to access” may miss entire segments of the population</a:t>
            </a:r>
            <a:endParaRPr lang="en-US" dirty="0" smtClean="0"/>
          </a:p>
          <a:p>
            <a:pPr lvl="1">
              <a:buFont typeface="Wingdings" panose="05000000000000000000" pitchFamily="2" charset="2"/>
              <a:buChar char="§"/>
            </a:pPr>
            <a:r>
              <a:rPr lang="en-US" b="1" dirty="0"/>
              <a:t>Volunteer</a:t>
            </a:r>
            <a:r>
              <a:rPr lang="en-US" dirty="0"/>
              <a:t> – </a:t>
            </a:r>
            <a:r>
              <a:rPr lang="en-US" b="1" i="1" dirty="0"/>
              <a:t>subjects</a:t>
            </a:r>
            <a:r>
              <a:rPr lang="en-US" dirty="0"/>
              <a:t> choose to participate in the study</a:t>
            </a:r>
            <a:endParaRPr lang="en-US" dirty="0"/>
          </a:p>
          <a:p>
            <a:pPr lvl="2">
              <a:buFont typeface="Courier New" panose="02070309020205020404" pitchFamily="49" charset="0"/>
              <a:buChar char="o"/>
            </a:pPr>
            <a:r>
              <a:rPr lang="en-US" dirty="0"/>
              <a:t>PROs:  volunteers do the work for you (self-selection)</a:t>
            </a:r>
            <a:endParaRPr lang="en-US" dirty="0"/>
          </a:p>
          <a:p>
            <a:pPr lvl="2">
              <a:buFont typeface="Courier New" panose="02070309020205020404" pitchFamily="49" charset="0"/>
              <a:buChar char="o"/>
            </a:pPr>
            <a:r>
              <a:rPr lang="en-US" dirty="0"/>
              <a:t>CONs: </a:t>
            </a:r>
            <a:endParaRPr lang="en-US" dirty="0"/>
          </a:p>
          <a:p>
            <a:pPr lvl="3">
              <a:buFont typeface="Wingdings" panose="05000000000000000000" pitchFamily="2" charset="2"/>
              <a:buChar char="Ø"/>
            </a:pPr>
            <a:r>
              <a:rPr lang="en-US" dirty="0"/>
              <a:t>Who responds by choice? Those with very POSITIVE reactions or very NEGATIVE reactions</a:t>
            </a:r>
            <a:endParaRPr lang="en-US" dirty="0"/>
          </a:p>
          <a:p>
            <a:pPr lvl="3">
              <a:buFont typeface="Wingdings" panose="05000000000000000000" pitchFamily="2" charset="2"/>
              <a:buChar char="Ø"/>
            </a:pPr>
            <a:r>
              <a:rPr lang="en-US" dirty="0"/>
              <a:t>Outcome is biased since mostly seeing responses for those with strong feelings – not the “middle of the road,” often in the majority</a:t>
            </a:r>
            <a:endParaRPr lang="en-US" dirty="0"/>
          </a:p>
          <a:p>
            <a:pPr lvl="1">
              <a:buFont typeface="Wingdings" panose="05000000000000000000" pitchFamily="2" charset="2"/>
              <a:buChar char="Ø"/>
            </a:pPr>
            <a:endParaRPr lang="en-US" dirty="0" smtClean="0"/>
          </a:p>
          <a:p>
            <a:endParaRPr lang="en-US" dirty="0"/>
          </a:p>
        </p:txBody>
      </p:sp>
      <p:sp>
        <p:nvSpPr>
          <p:cNvPr id="5" name="Rectangle 4"/>
          <p:cNvSpPr/>
          <p:nvPr/>
        </p:nvSpPr>
        <p:spPr>
          <a:xfrm>
            <a:off x="231648" y="1012726"/>
            <a:ext cx="8717280" cy="83574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19170001">
            <a:off x="7702895" y="3981752"/>
            <a:ext cx="144182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BAD</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Methods – bad and good</a:t>
            </a:r>
            <a:endParaRPr lang="en-US" dirty="0"/>
          </a:p>
        </p:txBody>
      </p:sp>
      <p:sp>
        <p:nvSpPr>
          <p:cNvPr id="3" name="Content Placeholder 2"/>
          <p:cNvSpPr>
            <a:spLocks noGrp="1"/>
          </p:cNvSpPr>
          <p:nvPr>
            <p:ph idx="1"/>
          </p:nvPr>
        </p:nvSpPr>
        <p:spPr>
          <a:xfrm>
            <a:off x="231648" y="1265643"/>
            <a:ext cx="8717280" cy="5352288"/>
          </a:xfrm>
        </p:spPr>
        <p:txBody>
          <a:bodyPr/>
          <a:lstStyle/>
          <a:p>
            <a:r>
              <a:rPr lang="en-US" sz="2200" dirty="0" smtClean="0"/>
              <a:t>Sample should be REPRESENTATIVE of the population. That is, the sample should be “like” the population to the greatest degree possible.  </a:t>
            </a:r>
            <a:endParaRPr lang="en-US" sz="2200" dirty="0" smtClean="0"/>
          </a:p>
          <a:p>
            <a:pPr marL="0" indent="0">
              <a:buNone/>
            </a:pPr>
            <a:endParaRPr lang="en-US" sz="2200" dirty="0" smtClean="0"/>
          </a:p>
          <a:p>
            <a:pPr marL="0" indent="0">
              <a:buNone/>
            </a:pPr>
            <a:endParaRPr lang="en-US" sz="2200" dirty="0" smtClean="0"/>
          </a:p>
          <a:p>
            <a:pPr lvl="1">
              <a:buFont typeface="Wingdings" panose="05000000000000000000" pitchFamily="2" charset="2"/>
              <a:buChar char="§"/>
            </a:pPr>
            <a:r>
              <a:rPr lang="en-US" b="1" dirty="0" smtClean="0"/>
              <a:t>Census</a:t>
            </a:r>
            <a:r>
              <a:rPr lang="en-US" dirty="0" smtClean="0"/>
              <a:t> – (attempt to) collect data from every individual in the population</a:t>
            </a:r>
            <a:endParaRPr lang="en-US" dirty="0" smtClean="0"/>
          </a:p>
          <a:p>
            <a:pPr lvl="2">
              <a:buFont typeface="Courier New" panose="02070309020205020404" pitchFamily="49" charset="0"/>
              <a:buChar char="o"/>
            </a:pPr>
            <a:r>
              <a:rPr lang="en-US" dirty="0" smtClean="0"/>
              <a:t>PROs:  “like” the population because it IS the population</a:t>
            </a:r>
            <a:endParaRPr lang="en-US" dirty="0" smtClean="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Time</a:t>
            </a:r>
            <a:endParaRPr lang="en-US" dirty="0" smtClean="0"/>
          </a:p>
          <a:p>
            <a:pPr lvl="3">
              <a:buFont typeface="Wingdings" panose="05000000000000000000" pitchFamily="2" charset="2"/>
              <a:buChar char="Ø"/>
            </a:pPr>
            <a:r>
              <a:rPr lang="en-US" dirty="0" smtClean="0"/>
              <a:t>Money</a:t>
            </a:r>
            <a:endParaRPr lang="en-US" dirty="0" smtClean="0"/>
          </a:p>
          <a:p>
            <a:pPr lvl="3">
              <a:buFont typeface="Wingdings" panose="05000000000000000000" pitchFamily="2" charset="2"/>
              <a:buChar char="Ø"/>
            </a:pPr>
            <a:r>
              <a:rPr lang="en-US" dirty="0" smtClean="0"/>
              <a:t>Can be destructive</a:t>
            </a:r>
            <a:endParaRPr lang="en-US" dirty="0" smtClean="0"/>
          </a:p>
          <a:p>
            <a:pPr lvl="3">
              <a:buFont typeface="Wingdings" panose="05000000000000000000" pitchFamily="2" charset="2"/>
              <a:buChar char="Ø"/>
            </a:pPr>
            <a:r>
              <a:rPr lang="en-US" dirty="0" smtClean="0"/>
              <a:t>E.g., think about trying to collect ALL mosquitoes in SC to study West Nile virus…</a:t>
            </a:r>
            <a:endParaRPr lang="en-US" dirty="0" smtClean="0"/>
          </a:p>
          <a:p>
            <a:endParaRPr lang="en-US" dirty="0"/>
          </a:p>
        </p:txBody>
      </p:sp>
      <p:sp>
        <p:nvSpPr>
          <p:cNvPr id="5" name="Rectangle 4"/>
          <p:cNvSpPr/>
          <p:nvPr/>
        </p:nvSpPr>
        <p:spPr>
          <a:xfrm>
            <a:off x="2265983" y="5694601"/>
            <a:ext cx="687801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Good, if It’s possible</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Rectangle 5"/>
          <p:cNvSpPr/>
          <p:nvPr/>
        </p:nvSpPr>
        <p:spPr>
          <a:xfrm>
            <a:off x="231648" y="1046153"/>
            <a:ext cx="8717280" cy="102255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Methods – bad and good</a:t>
            </a:r>
            <a:endParaRPr lang="en-US" dirty="0"/>
          </a:p>
        </p:txBody>
      </p:sp>
      <p:sp>
        <p:nvSpPr>
          <p:cNvPr id="3" name="Content Placeholder 2"/>
          <p:cNvSpPr>
            <a:spLocks noGrp="1"/>
          </p:cNvSpPr>
          <p:nvPr>
            <p:ph idx="1"/>
          </p:nvPr>
        </p:nvSpPr>
        <p:spPr>
          <a:xfrm>
            <a:off x="384730" y="1036321"/>
            <a:ext cx="8564198" cy="4807404"/>
          </a:xfrm>
        </p:spPr>
        <p:txBody>
          <a:bodyPr>
            <a:normAutofit lnSpcReduction="10000"/>
          </a:bodyPr>
          <a:lstStyle/>
          <a:p>
            <a:r>
              <a:rPr lang="en-US" sz="2200" dirty="0" smtClean="0"/>
              <a:t>Sample should be REPRESENTATIVE of the population. That is, the sample should be “like” the population to the greatest degree possible.</a:t>
            </a:r>
            <a:endParaRPr lang="en-US" sz="2200" dirty="0" smtClean="0"/>
          </a:p>
          <a:p>
            <a:endParaRPr lang="en-US" sz="2200" dirty="0"/>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Simple Random Sample (SRS) – sample is chose in such a way that every subject is equally likely to be selected for the study</a:t>
            </a:r>
            <a:endParaRPr lang="en-US" dirty="0" smtClean="0"/>
          </a:p>
          <a:p>
            <a:pPr lvl="2">
              <a:buFont typeface="Courier New" panose="02070309020205020404" pitchFamily="49" charset="0"/>
              <a:buChar char="o"/>
            </a:pPr>
            <a:r>
              <a:rPr lang="en-US" dirty="0" smtClean="0"/>
              <a:t>PROs:  </a:t>
            </a:r>
            <a:endParaRPr lang="en-US" dirty="0" smtClean="0"/>
          </a:p>
          <a:p>
            <a:pPr lvl="3">
              <a:buFont typeface="Wingdings" panose="05000000000000000000" pitchFamily="2" charset="2"/>
              <a:buChar char="Ø"/>
            </a:pPr>
            <a:r>
              <a:rPr lang="en-US" dirty="0" smtClean="0"/>
              <a:t>Most basic form of random sampling</a:t>
            </a:r>
            <a:endParaRPr lang="en-US" dirty="0" smtClean="0"/>
          </a:p>
          <a:p>
            <a:pPr lvl="3">
              <a:buFont typeface="Wingdings" panose="05000000000000000000" pitchFamily="2" charset="2"/>
              <a:buChar char="Ø"/>
            </a:pPr>
            <a:r>
              <a:rPr lang="en-US" dirty="0" smtClean="0"/>
              <a:t>Random sampling is the most likely way to achieve a sample that is representative of the population</a:t>
            </a:r>
            <a:endParaRPr lang="en-US" dirty="0" smtClean="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Not always feasible</a:t>
            </a:r>
            <a:endParaRPr lang="en-US" dirty="0" smtClean="0"/>
          </a:p>
          <a:p>
            <a:pPr lvl="3">
              <a:buFont typeface="Wingdings" panose="05000000000000000000" pitchFamily="2" charset="2"/>
              <a:buChar char="Ø"/>
            </a:pPr>
            <a:r>
              <a:rPr lang="en-US" dirty="0" smtClean="0"/>
              <a:t>Can require really LARGE samples</a:t>
            </a:r>
            <a:endParaRPr lang="en-US" dirty="0" smtClean="0"/>
          </a:p>
          <a:p>
            <a:pPr lvl="3">
              <a:buFont typeface="Wingdings" panose="05000000000000000000" pitchFamily="2" charset="2"/>
              <a:buChar char="Ø"/>
            </a:pPr>
            <a:r>
              <a:rPr lang="en-US" dirty="0" smtClean="0"/>
              <a:t>May require most complex sample designs </a:t>
            </a:r>
            <a:br>
              <a:rPr lang="en-US" dirty="0" smtClean="0"/>
            </a:br>
            <a:r>
              <a:rPr lang="en-US" dirty="0" smtClean="0"/>
              <a:t>(lots of other types of random sampling: stratified random sampling, </a:t>
            </a:r>
            <a:br>
              <a:rPr lang="en-US" dirty="0" smtClean="0"/>
            </a:br>
            <a:r>
              <a:rPr lang="en-US" dirty="0" smtClean="0"/>
              <a:t>random cluster sampling, etc.  Take more statistics classes to learn…)</a:t>
            </a:r>
            <a:endParaRPr lang="en-US" dirty="0" smtClean="0"/>
          </a:p>
        </p:txBody>
      </p:sp>
      <p:sp>
        <p:nvSpPr>
          <p:cNvPr id="4" name="Rectangle 3"/>
          <p:cNvSpPr/>
          <p:nvPr/>
        </p:nvSpPr>
        <p:spPr>
          <a:xfrm>
            <a:off x="7197405" y="5658898"/>
            <a:ext cx="199909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Good</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Rectangle 4"/>
          <p:cNvSpPr/>
          <p:nvPr/>
        </p:nvSpPr>
        <p:spPr>
          <a:xfrm>
            <a:off x="231648" y="865237"/>
            <a:ext cx="8717280" cy="102255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Methods – bad and good</a:t>
            </a:r>
            <a:endParaRPr lang="en-US" dirty="0"/>
          </a:p>
        </p:txBody>
      </p:sp>
      <p:sp>
        <p:nvSpPr>
          <p:cNvPr id="3" name="Content Placeholder 2"/>
          <p:cNvSpPr>
            <a:spLocks noGrp="1"/>
          </p:cNvSpPr>
          <p:nvPr>
            <p:ph idx="1"/>
          </p:nvPr>
        </p:nvSpPr>
        <p:spPr/>
        <p:txBody>
          <a:bodyPr>
            <a:normAutofit/>
          </a:bodyPr>
          <a:lstStyle/>
          <a:p>
            <a:r>
              <a:rPr lang="en-US" sz="2200" dirty="0" smtClean="0"/>
              <a:t>Sample should be REPRESENTATIVE of the population. That is, the sample should be “like” the population to the greatest degree possible.  </a:t>
            </a:r>
            <a:endParaRPr lang="en-US" sz="2200" dirty="0" smtClean="0"/>
          </a:p>
          <a:p>
            <a:endParaRPr lang="en-US" sz="2200" dirty="0" smtClean="0"/>
          </a:p>
          <a:p>
            <a:pPr lvl="1">
              <a:buFont typeface="Wingdings" panose="05000000000000000000" pitchFamily="2" charset="2"/>
              <a:buChar char="§"/>
            </a:pPr>
            <a:r>
              <a:rPr lang="en-US" b="1" dirty="0" smtClean="0"/>
              <a:t>Stratified</a:t>
            </a:r>
            <a:r>
              <a:rPr lang="en-US" dirty="0" smtClean="0"/>
              <a:t> – divide frame into groups (strata). Take a simple random sample from each strata</a:t>
            </a:r>
            <a:endParaRPr lang="en-US" dirty="0" smtClean="0"/>
          </a:p>
          <a:p>
            <a:pPr lvl="2">
              <a:buFont typeface="Courier New" panose="02070309020205020404" pitchFamily="49" charset="0"/>
              <a:buChar char="o"/>
            </a:pPr>
            <a:r>
              <a:rPr lang="en-US" dirty="0" smtClean="0"/>
              <a:t>PROs:  </a:t>
            </a:r>
            <a:endParaRPr lang="en-US" dirty="0" smtClean="0"/>
          </a:p>
          <a:p>
            <a:pPr lvl="3">
              <a:buFont typeface="Wingdings" panose="05000000000000000000" pitchFamily="2" charset="2"/>
              <a:buChar char="Ø"/>
            </a:pPr>
            <a:r>
              <a:rPr lang="en-US" dirty="0" smtClean="0"/>
              <a:t>Individual estimates for each stratum</a:t>
            </a:r>
            <a:endParaRPr lang="en-US" dirty="0" smtClean="0"/>
          </a:p>
          <a:p>
            <a:pPr lvl="3">
              <a:buFont typeface="Wingdings" panose="05000000000000000000" pitchFamily="2" charset="2"/>
              <a:buChar char="Ø"/>
            </a:pPr>
            <a:r>
              <a:rPr lang="en-US" dirty="0"/>
              <a:t>Variable measured gives more consistent values within each of the strata than the population as a </a:t>
            </a:r>
            <a:r>
              <a:rPr lang="en-US" dirty="0" smtClean="0"/>
              <a:t>whole</a:t>
            </a:r>
            <a:endParaRPr lang="en-US" dirty="0" smtClean="0"/>
          </a:p>
          <a:p>
            <a:pPr lvl="3">
              <a:buFont typeface="Wingdings" panose="05000000000000000000" pitchFamily="2" charset="2"/>
              <a:buChar char="Ø"/>
            </a:pPr>
            <a:r>
              <a:rPr lang="en-US" dirty="0"/>
              <a:t>If strata are geographically separated, may be </a:t>
            </a:r>
            <a:r>
              <a:rPr lang="en-US" dirty="0" smtClean="0"/>
              <a:t>cheaper</a:t>
            </a:r>
            <a:endParaRPr lang="en-US" dirty="0" smtClean="0"/>
          </a:p>
          <a:p>
            <a:pPr lvl="3">
              <a:buFont typeface="Wingdings" panose="05000000000000000000" pitchFamily="2" charset="2"/>
              <a:buChar char="Ø"/>
            </a:pPr>
            <a:r>
              <a:rPr lang="en-US" dirty="0"/>
              <a:t>Perhaps use different interviewers for each of the strata</a:t>
            </a:r>
            <a:endParaRPr lang="en-US" dirty="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Requires determination of variables on which to base stratification </a:t>
            </a:r>
            <a:endParaRPr lang="en-US" dirty="0" smtClean="0"/>
          </a:p>
          <a:p>
            <a:pPr lvl="3">
              <a:buFont typeface="Wingdings" panose="05000000000000000000" pitchFamily="2" charset="2"/>
              <a:buChar char="Ø"/>
            </a:pPr>
            <a:r>
              <a:rPr lang="en-US" dirty="0" smtClean="0"/>
              <a:t>Can be expensive to implement</a:t>
            </a:r>
            <a:endParaRPr lang="en-US" dirty="0" smtClean="0"/>
          </a:p>
        </p:txBody>
      </p:sp>
      <p:sp>
        <p:nvSpPr>
          <p:cNvPr id="5" name="Rectangle 4"/>
          <p:cNvSpPr/>
          <p:nvPr/>
        </p:nvSpPr>
        <p:spPr>
          <a:xfrm>
            <a:off x="7144910" y="5726465"/>
            <a:ext cx="199909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Good</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Rectangle 5"/>
          <p:cNvSpPr/>
          <p:nvPr/>
        </p:nvSpPr>
        <p:spPr>
          <a:xfrm>
            <a:off x="231648" y="970205"/>
            <a:ext cx="8717280" cy="102255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Methods – bad and good</a:t>
            </a:r>
            <a:endParaRPr lang="en-US" dirty="0"/>
          </a:p>
        </p:txBody>
      </p:sp>
      <p:sp>
        <p:nvSpPr>
          <p:cNvPr id="3" name="Content Placeholder 2"/>
          <p:cNvSpPr>
            <a:spLocks noGrp="1"/>
          </p:cNvSpPr>
          <p:nvPr>
            <p:ph idx="1"/>
          </p:nvPr>
        </p:nvSpPr>
        <p:spPr/>
        <p:txBody>
          <a:bodyPr>
            <a:normAutofit/>
          </a:bodyPr>
          <a:lstStyle/>
          <a:p>
            <a:r>
              <a:rPr lang="en-US" sz="2200" dirty="0" smtClean="0"/>
              <a:t>Sample should be REPRESENTATIVE of the population. That is, the sample should be “like” the population to the greatest degree possible.  </a:t>
            </a:r>
            <a:endParaRPr lang="en-US" sz="2200" dirty="0" smtClean="0"/>
          </a:p>
          <a:p>
            <a:endParaRPr lang="en-US" sz="2200" dirty="0"/>
          </a:p>
          <a:p>
            <a:endParaRPr lang="en-US" sz="2200" dirty="0" smtClean="0"/>
          </a:p>
          <a:p>
            <a:pPr lvl="1">
              <a:buFont typeface="Wingdings" panose="05000000000000000000" pitchFamily="2" charset="2"/>
              <a:buChar char="§"/>
            </a:pPr>
            <a:r>
              <a:rPr lang="en-US" b="1" dirty="0" smtClean="0"/>
              <a:t>Systematic</a:t>
            </a:r>
            <a:r>
              <a:rPr lang="en-US" dirty="0" smtClean="0"/>
              <a:t> – uses a systematic method k=N/n (i.e. n groups </a:t>
            </a:r>
            <a:br>
              <a:rPr lang="en-US" dirty="0" smtClean="0"/>
            </a:br>
            <a:r>
              <a:rPr lang="en-US" dirty="0" smtClean="0"/>
              <a:t>of k items such as, every 10</a:t>
            </a:r>
            <a:r>
              <a:rPr lang="en-US" baseline="30000" dirty="0" smtClean="0"/>
              <a:t>th</a:t>
            </a:r>
            <a:r>
              <a:rPr lang="en-US" dirty="0" smtClean="0"/>
              <a:t>  person) to select the sample</a:t>
            </a:r>
            <a:endParaRPr lang="en-US" dirty="0" smtClean="0"/>
          </a:p>
          <a:p>
            <a:pPr lvl="2">
              <a:buFont typeface="Courier New" panose="02070309020205020404" pitchFamily="49" charset="0"/>
              <a:buChar char="o"/>
            </a:pPr>
            <a:r>
              <a:rPr lang="en-US" dirty="0" smtClean="0"/>
              <a:t>PROs:  </a:t>
            </a:r>
            <a:endParaRPr lang="en-US" dirty="0" smtClean="0"/>
          </a:p>
          <a:p>
            <a:pPr lvl="3">
              <a:buFont typeface="Wingdings" panose="05000000000000000000" pitchFamily="2" charset="2"/>
              <a:buChar char="Ø"/>
            </a:pPr>
            <a:r>
              <a:rPr lang="en-US" dirty="0" smtClean="0"/>
              <a:t>Easily executed and easily understood</a:t>
            </a:r>
            <a:endParaRPr lang="en-US" dirty="0" smtClean="0"/>
          </a:p>
          <a:p>
            <a:pPr lvl="3">
              <a:buFont typeface="Wingdings" panose="05000000000000000000" pitchFamily="2" charset="2"/>
              <a:buChar char="Ø"/>
            </a:pPr>
            <a:r>
              <a:rPr lang="en-US" dirty="0" smtClean="0"/>
              <a:t>If population is not fixed (always growing), it may be the only way…</a:t>
            </a:r>
            <a:endParaRPr lang="en-US" dirty="0" smtClean="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If same starting point is used, it draws the same sample over and over again</a:t>
            </a:r>
            <a:endParaRPr lang="en-US" dirty="0" smtClean="0"/>
          </a:p>
          <a:p>
            <a:pPr lvl="3">
              <a:buFont typeface="Wingdings" panose="05000000000000000000" pitchFamily="2" charset="2"/>
              <a:buChar char="Ø"/>
            </a:pPr>
            <a:r>
              <a:rPr lang="en-US" dirty="0" smtClean="0"/>
              <a:t>Can be biased if ignoring the same parts of the population over and over again</a:t>
            </a:r>
            <a:endParaRPr lang="en-US" dirty="0" smtClean="0"/>
          </a:p>
          <a:p>
            <a:endParaRPr lang="en-US" dirty="0"/>
          </a:p>
        </p:txBody>
      </p:sp>
      <p:sp>
        <p:nvSpPr>
          <p:cNvPr id="4" name="Rectangle 3"/>
          <p:cNvSpPr/>
          <p:nvPr/>
        </p:nvSpPr>
        <p:spPr>
          <a:xfrm>
            <a:off x="5752477" y="5726465"/>
            <a:ext cx="339152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Good, if…</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Rectangle 4"/>
          <p:cNvSpPr/>
          <p:nvPr/>
        </p:nvSpPr>
        <p:spPr>
          <a:xfrm>
            <a:off x="231648" y="970205"/>
            <a:ext cx="8717280" cy="102255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Methods – bad and good</a:t>
            </a:r>
            <a:endParaRPr lang="en-US" dirty="0"/>
          </a:p>
        </p:txBody>
      </p:sp>
      <p:sp>
        <p:nvSpPr>
          <p:cNvPr id="3" name="Content Placeholder 2"/>
          <p:cNvSpPr>
            <a:spLocks noGrp="1"/>
          </p:cNvSpPr>
          <p:nvPr>
            <p:ph idx="1"/>
          </p:nvPr>
        </p:nvSpPr>
        <p:spPr/>
        <p:txBody>
          <a:bodyPr>
            <a:normAutofit/>
          </a:bodyPr>
          <a:lstStyle/>
          <a:p>
            <a:r>
              <a:rPr lang="en-US" sz="2200" dirty="0" smtClean="0"/>
              <a:t>Sample should be REPRESENTATIVE of the population. That is, the sample should be “like” the population to the greatest degree possible.  </a:t>
            </a:r>
            <a:endParaRPr lang="en-US" sz="2200" dirty="0" smtClean="0"/>
          </a:p>
          <a:p>
            <a:endParaRPr lang="en-US" sz="2200" dirty="0"/>
          </a:p>
          <a:p>
            <a:endParaRPr lang="en-US" sz="2200" dirty="0" smtClean="0"/>
          </a:p>
          <a:p>
            <a:pPr lvl="1">
              <a:buFont typeface="Wingdings" panose="05000000000000000000" pitchFamily="2" charset="2"/>
              <a:buChar char="§"/>
            </a:pPr>
            <a:r>
              <a:rPr lang="en-US" dirty="0" smtClean="0"/>
              <a:t>Cluster – divide N items in the frame into clusters and take a random sample of the clusters. Study all items in the cluster</a:t>
            </a:r>
            <a:endParaRPr lang="en-US" dirty="0" smtClean="0"/>
          </a:p>
          <a:p>
            <a:pPr lvl="2">
              <a:buFont typeface="Courier New" panose="02070309020205020404" pitchFamily="49" charset="0"/>
              <a:buChar char="o"/>
            </a:pPr>
            <a:r>
              <a:rPr lang="en-US" dirty="0" smtClean="0"/>
              <a:t>PROs:  </a:t>
            </a:r>
            <a:endParaRPr lang="en-US" dirty="0" smtClean="0"/>
          </a:p>
          <a:p>
            <a:pPr lvl="3">
              <a:buFont typeface="Wingdings" panose="05000000000000000000" pitchFamily="2" charset="2"/>
              <a:buChar char="Ø"/>
            </a:pPr>
            <a:r>
              <a:rPr lang="en-US" dirty="0" smtClean="0"/>
              <a:t>Clusters may be naturally occurring</a:t>
            </a:r>
            <a:endParaRPr lang="en-US" dirty="0" smtClean="0"/>
          </a:p>
          <a:p>
            <a:pPr lvl="3">
              <a:buFont typeface="Wingdings" panose="05000000000000000000" pitchFamily="2" charset="2"/>
              <a:buChar char="Ø"/>
            </a:pPr>
            <a:r>
              <a:rPr lang="en-US" dirty="0" smtClean="0"/>
              <a:t>Cost effective if population spread over a wide geographic region</a:t>
            </a:r>
            <a:endParaRPr lang="en-US" dirty="0" smtClean="0"/>
          </a:p>
          <a:p>
            <a:pPr lvl="2">
              <a:buFont typeface="Courier New" panose="02070309020205020404" pitchFamily="49" charset="0"/>
              <a:buChar char="o"/>
            </a:pPr>
            <a:r>
              <a:rPr lang="en-US" dirty="0" smtClean="0"/>
              <a:t>CONs: </a:t>
            </a:r>
            <a:endParaRPr lang="en-US" dirty="0" smtClean="0"/>
          </a:p>
          <a:p>
            <a:pPr lvl="3">
              <a:buFont typeface="Wingdings" panose="05000000000000000000" pitchFamily="2" charset="2"/>
              <a:buChar char="Ø"/>
            </a:pPr>
            <a:r>
              <a:rPr lang="en-US" dirty="0" smtClean="0"/>
              <a:t>May require a larger sample size </a:t>
            </a:r>
            <a:endParaRPr lang="en-US" dirty="0" smtClean="0"/>
          </a:p>
        </p:txBody>
      </p:sp>
      <p:sp>
        <p:nvSpPr>
          <p:cNvPr id="5" name="Rectangle 4"/>
          <p:cNvSpPr/>
          <p:nvPr/>
        </p:nvSpPr>
        <p:spPr>
          <a:xfrm>
            <a:off x="7144910" y="5726465"/>
            <a:ext cx="199909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Good</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Rectangle 5"/>
          <p:cNvSpPr/>
          <p:nvPr/>
        </p:nvSpPr>
        <p:spPr>
          <a:xfrm>
            <a:off x="231648" y="963521"/>
            <a:ext cx="8717280" cy="102255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smtClean="0"/>
              <a:t>Back to previous example</a:t>
            </a:r>
            <a:r>
              <a:rPr lang="en-US" sz="2400" dirty="0" smtClean="0"/>
              <a:t>:  </a:t>
            </a:r>
            <a:r>
              <a:rPr lang="en-US" sz="2400" dirty="0"/>
              <a:t>Radio talk show host is interested in the percentage of Philadelphia voters who are registered Republicans. Voter registration records show that 18% of all voters in Philadelphia are registered as Republicans.  However, a radio talk show host in Philadelphia found that of 20 local residents who called the show recently, 60% were registered Republicans</a:t>
            </a:r>
            <a:r>
              <a:rPr lang="en-US" sz="2400" dirty="0" smtClean="0"/>
              <a:t>. </a:t>
            </a:r>
            <a:endParaRPr lang="en-US" sz="2400" dirty="0" smtClean="0"/>
          </a:p>
          <a:p>
            <a:r>
              <a:rPr lang="en-US" sz="2400" dirty="0" smtClean="0"/>
              <a:t>What type of sample is this?</a:t>
            </a:r>
            <a:endParaRPr lang="en-US" sz="2400" dirty="0" smtClean="0"/>
          </a:p>
          <a:p>
            <a:endParaRPr lang="en-US" sz="2400" dirty="0"/>
          </a:p>
          <a:p>
            <a:r>
              <a:rPr lang="en-US" sz="2400" dirty="0" smtClean="0"/>
              <a:t>Is this a good way to sample?</a:t>
            </a:r>
            <a:endParaRPr lang="en-US" sz="2400"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5" name="TextBox 4"/>
          <p:cNvSpPr txBox="1"/>
          <p:nvPr/>
        </p:nvSpPr>
        <p:spPr>
          <a:xfrm>
            <a:off x="4141465" y="3199480"/>
            <a:ext cx="4550946" cy="461665"/>
          </a:xfrm>
          <a:prstGeom prst="rect">
            <a:avLst/>
          </a:prstGeom>
          <a:noFill/>
        </p:spPr>
        <p:txBody>
          <a:bodyPr wrap="none" rtlCol="0">
            <a:spAutoFit/>
          </a:bodyPr>
          <a:lstStyle/>
          <a:p>
            <a:r>
              <a:rPr lang="en-US" sz="2400" dirty="0" smtClean="0"/>
              <a:t>Convenience / Voluntary Response</a:t>
            </a:r>
            <a:endParaRPr lang="en-US" sz="2400" dirty="0"/>
          </a:p>
        </p:txBody>
      </p:sp>
      <p:sp>
        <p:nvSpPr>
          <p:cNvPr id="6" name="TextBox 5"/>
          <p:cNvSpPr txBox="1"/>
          <p:nvPr/>
        </p:nvSpPr>
        <p:spPr>
          <a:xfrm>
            <a:off x="4238653" y="4111195"/>
            <a:ext cx="4320366" cy="1200328"/>
          </a:xfrm>
          <a:prstGeom prst="rect">
            <a:avLst/>
          </a:prstGeom>
          <a:noFill/>
        </p:spPr>
        <p:txBody>
          <a:bodyPr wrap="square" rtlCol="0">
            <a:spAutoFit/>
          </a:bodyPr>
          <a:lstStyle/>
          <a:p>
            <a:r>
              <a:rPr lang="en-US" sz="2400" dirty="0" smtClean="0"/>
              <a:t>NO! Biased because one group is more likely to respond than other groups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STAT </a:t>
            </a:r>
            <a:r>
              <a:rPr lang="en-US" dirty="0" smtClean="0"/>
              <a:t>206 </a:t>
            </a:r>
            <a:r>
              <a:rPr lang="en-US" sz="2000" dirty="0" smtClean="0"/>
              <a:t>(007) </a:t>
            </a:r>
            <a:r>
              <a:rPr lang="en-US" dirty="0"/>
              <a:t>Teaching Assistant (TA) </a:t>
            </a:r>
            <a:r>
              <a:rPr lang="en-US" b="1" dirty="0" err="1" smtClean="0"/>
              <a:t>Dongho Shin</a:t>
            </a:r>
            <a:endParaRPr lang="en-US" b="1" dirty="0"/>
          </a:p>
          <a:p>
            <a:pPr lvl="1"/>
            <a:r>
              <a:rPr lang="en-US" dirty="0" smtClean="0"/>
              <a:t>Email: dongho@email.sc.edu</a:t>
            </a:r>
            <a:endParaRPr lang="en-US" dirty="0"/>
          </a:p>
          <a:p>
            <a:pPr lvl="1"/>
            <a:r>
              <a:rPr lang="en-US" dirty="0"/>
              <a:t>Office</a:t>
            </a:r>
            <a:r>
              <a:rPr lang="en-US" dirty="0" smtClean="0"/>
              <a:t>: 200D</a:t>
            </a:r>
            <a:endParaRPr lang="en-US" dirty="0"/>
          </a:p>
          <a:p>
            <a:pPr lvl="1"/>
            <a:r>
              <a:rPr lang="en-US" dirty="0"/>
              <a:t>Office hours</a:t>
            </a:r>
            <a:r>
              <a:rPr lang="en-US" dirty="0" smtClean="0"/>
              <a:t>: MW 2:00-4:00</a:t>
            </a:r>
            <a:endParaRPr lang="en-US" dirty="0"/>
          </a:p>
          <a:p>
            <a:endParaRPr lang="en-US"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4" y="18756"/>
            <a:ext cx="8686800" cy="1325563"/>
          </a:xfrm>
        </p:spPr>
        <p:txBody>
          <a:bodyPr/>
          <a:lstStyle/>
          <a:p>
            <a:r>
              <a:rPr lang="en-US" dirty="0" smtClean="0"/>
              <a:t>Questions:</a:t>
            </a:r>
            <a:endParaRPr lang="en-US" dirty="0"/>
          </a:p>
        </p:txBody>
      </p:sp>
      <p:sp>
        <p:nvSpPr>
          <p:cNvPr id="3" name="Content Placeholder 2"/>
          <p:cNvSpPr>
            <a:spLocks noGrp="1"/>
          </p:cNvSpPr>
          <p:nvPr>
            <p:ph idx="1"/>
          </p:nvPr>
        </p:nvSpPr>
        <p:spPr>
          <a:xfrm>
            <a:off x="193964" y="1344319"/>
            <a:ext cx="8686800" cy="2254546"/>
          </a:xfrm>
        </p:spPr>
        <p:txBody>
          <a:bodyPr/>
          <a:lstStyle/>
          <a:p>
            <a:pPr marL="0" indent="0">
              <a:buNone/>
            </a:pPr>
            <a:r>
              <a:rPr lang="en-US" dirty="0"/>
              <a:t>A student at the university is conducting a survey to find the opinion of her fellow students on the availability of student parking on campus.  She stands outside of a dorm and polls fellow students as they leave the dorm. </a:t>
            </a:r>
            <a:endParaRPr lang="en-US" dirty="0" smtClean="0"/>
          </a:p>
          <a:p>
            <a:r>
              <a:rPr lang="en-US" dirty="0" smtClean="0"/>
              <a:t>Which sampling </a:t>
            </a:r>
            <a:r>
              <a:rPr lang="en-US" dirty="0"/>
              <a:t>method is this?</a:t>
            </a:r>
            <a:endParaRPr lang="en-US" dirty="0"/>
          </a:p>
        </p:txBody>
      </p:sp>
      <p:sp>
        <p:nvSpPr>
          <p:cNvPr id="4" name="Slide Number Placeholder 3"/>
          <p:cNvSpPr>
            <a:spLocks noGrp="1"/>
          </p:cNvSpPr>
          <p:nvPr>
            <p:ph type="sldNum" sz="quarter" idx="12"/>
          </p:nvPr>
        </p:nvSpPr>
        <p:spPr/>
        <p:txBody>
          <a:bodyPr/>
          <a:lstStyle/>
          <a:p>
            <a:fld id="{2EA84786-5017-4EB8-A498-B6F3906B6238}" type="slidenum">
              <a:rPr lang="en-US" smtClean="0"/>
            </a:fld>
            <a:endParaRPr lang="en-US"/>
          </a:p>
        </p:txBody>
      </p:sp>
      <p:sp>
        <p:nvSpPr>
          <p:cNvPr id="5" name="Content Placeholder 2"/>
          <p:cNvSpPr txBox="1"/>
          <p:nvPr/>
        </p:nvSpPr>
        <p:spPr>
          <a:xfrm>
            <a:off x="193964" y="3574473"/>
            <a:ext cx="8686800" cy="31470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Convenience sample</a:t>
            </a:r>
            <a:endParaRPr lang="en-US" dirty="0" smtClean="0"/>
          </a:p>
          <a:p>
            <a:r>
              <a:rPr lang="en-US" dirty="0" smtClean="0"/>
              <a:t>Problem:</a:t>
            </a:r>
            <a:endParaRPr lang="en-US" dirty="0" smtClean="0"/>
          </a:p>
          <a:p>
            <a:pPr lvl="1"/>
            <a:r>
              <a:rPr lang="en-US" dirty="0" smtClean="0"/>
              <a:t>Not random</a:t>
            </a:r>
            <a:endParaRPr lang="en-US" dirty="0" smtClean="0"/>
          </a:p>
          <a:p>
            <a:pPr lvl="1"/>
            <a:r>
              <a:rPr lang="en-US" dirty="0" smtClean="0"/>
              <a:t>By survey people living in the dorm, she MISSED the major group of people impacted by student parking</a:t>
            </a:r>
            <a:endParaRPr lang="en-US" dirty="0" smtClean="0"/>
          </a:p>
          <a:p>
            <a:pPr marL="457200" lvl="1" indent="0">
              <a:buNone/>
              <a:tabLst>
                <a:tab pos="685800" algn="l"/>
              </a:tabLst>
            </a:pPr>
            <a:r>
              <a:rPr lang="en-US" dirty="0" smtClean="0"/>
              <a:t>	– COMMUTING STUDENTS!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0935"/>
            <a:ext cx="7886700" cy="1002040"/>
          </a:xfrm>
        </p:spPr>
        <p:txBody>
          <a:bodyPr>
            <a:noAutofit/>
          </a:bodyPr>
          <a:lstStyle/>
          <a:p>
            <a:r>
              <a:rPr lang="en-US" sz="3600" dirty="0" smtClean="0"/>
              <a:t>Questions:</a:t>
            </a:r>
            <a:endParaRPr lang="en-US" sz="3600" dirty="0"/>
          </a:p>
        </p:txBody>
      </p:sp>
      <p:sp>
        <p:nvSpPr>
          <p:cNvPr id="7" name="Content Placeholder 6"/>
          <p:cNvSpPr>
            <a:spLocks noGrp="1"/>
          </p:cNvSpPr>
          <p:nvPr>
            <p:ph idx="1"/>
          </p:nvPr>
        </p:nvSpPr>
        <p:spPr>
          <a:xfrm>
            <a:off x="628650" y="1269507"/>
            <a:ext cx="7886700" cy="5588493"/>
          </a:xfrm>
        </p:spPr>
        <p:txBody>
          <a:bodyPr>
            <a:normAutofit fontScale="85000" lnSpcReduction="20000"/>
          </a:bodyPr>
          <a:lstStyle/>
          <a:p>
            <a:r>
              <a:rPr lang="en-US" dirty="0"/>
              <a:t>Want to find the opinions of US adults, but want to save on time and money by randomly selecting residences.  All adults residing in a sampled residence will be interviewed.</a:t>
            </a:r>
            <a:endParaRPr lang="en-US" dirty="0"/>
          </a:p>
          <a:p>
            <a:pPr marL="462280" indent="0">
              <a:buNone/>
            </a:pPr>
            <a:r>
              <a:rPr lang="en-US" dirty="0"/>
              <a:t>A.  Stratified     </a:t>
            </a:r>
            <a:r>
              <a:rPr lang="en-US" dirty="0" smtClean="0"/>
              <a:t>	B</a:t>
            </a:r>
            <a:r>
              <a:rPr lang="en-US" dirty="0"/>
              <a:t>. Cluster   </a:t>
            </a:r>
            <a:r>
              <a:rPr lang="en-US" dirty="0" smtClean="0"/>
              <a:t>		C</a:t>
            </a:r>
            <a:r>
              <a:rPr lang="en-US" dirty="0"/>
              <a:t>. Both</a:t>
            </a:r>
            <a:endParaRPr lang="en-US" dirty="0"/>
          </a:p>
          <a:p>
            <a:pPr marL="0" indent="0">
              <a:buNone/>
            </a:pPr>
            <a:r>
              <a:rPr lang="en-US" dirty="0"/>
              <a:t> </a:t>
            </a:r>
            <a:endParaRPr lang="en-US" dirty="0"/>
          </a:p>
          <a:p>
            <a:r>
              <a:rPr lang="en-US" dirty="0"/>
              <a:t>Want to find the opinions of US adults and need to make sure that 3 specific religious groups are represented.  You sample 100 Christians, 100 Jewish, and 100 Muslims. </a:t>
            </a:r>
            <a:endParaRPr lang="en-US" dirty="0"/>
          </a:p>
          <a:p>
            <a:pPr marL="462280" indent="0">
              <a:buNone/>
            </a:pPr>
            <a:r>
              <a:rPr lang="en-US" dirty="0"/>
              <a:t>A.  Stratified     </a:t>
            </a:r>
            <a:r>
              <a:rPr lang="en-US" dirty="0" smtClean="0"/>
              <a:t>	B</a:t>
            </a:r>
            <a:r>
              <a:rPr lang="en-US" dirty="0"/>
              <a:t>. Cluster   </a:t>
            </a:r>
            <a:r>
              <a:rPr lang="en-US" dirty="0" smtClean="0"/>
              <a:t>		C</a:t>
            </a:r>
            <a:r>
              <a:rPr lang="en-US" dirty="0"/>
              <a:t>. Both </a:t>
            </a:r>
            <a:endParaRPr lang="en-US" dirty="0"/>
          </a:p>
          <a:p>
            <a:pPr marL="0" indent="0">
              <a:buNone/>
            </a:pPr>
            <a:r>
              <a:rPr lang="en-US" dirty="0"/>
              <a:t> </a:t>
            </a:r>
            <a:endParaRPr lang="en-US" dirty="0"/>
          </a:p>
          <a:p>
            <a:r>
              <a:rPr lang="en-US" dirty="0"/>
              <a:t>Want to find the opinions of city dwelling US adults and need to make sure that the east and west coasts are represented.   You send 5 interviewers to the east coast and 5 to the west coast.  5 City blocks are chosen at random.  Everyone living in a chosen city block is interviewed. (similarly for the east coast)</a:t>
            </a:r>
            <a:endParaRPr lang="en-US" dirty="0"/>
          </a:p>
          <a:p>
            <a:pPr marL="462280" indent="0">
              <a:buNone/>
            </a:pPr>
            <a:r>
              <a:rPr lang="en-US" dirty="0"/>
              <a:t>A.  Stratified     </a:t>
            </a:r>
            <a:r>
              <a:rPr lang="en-US" dirty="0" smtClean="0"/>
              <a:t>	B</a:t>
            </a:r>
            <a:r>
              <a:rPr lang="en-US" dirty="0"/>
              <a:t>. Cluster    </a:t>
            </a:r>
            <a:r>
              <a:rPr lang="en-US" dirty="0" smtClean="0"/>
              <a:t>		C</a:t>
            </a:r>
            <a:r>
              <a:rPr lang="en-US" dirty="0"/>
              <a:t>. Both </a:t>
            </a:r>
            <a:endParaRPr lang="en-US" dirty="0"/>
          </a:p>
          <a:p>
            <a:pPr marL="0" indent="0">
              <a:buNone/>
            </a:pPr>
            <a:endParaRPr lang="en-US" dirty="0"/>
          </a:p>
        </p:txBody>
      </p:sp>
      <p:sp>
        <p:nvSpPr>
          <p:cNvPr id="3" name="Rectangle 2"/>
          <p:cNvSpPr/>
          <p:nvPr/>
        </p:nvSpPr>
        <p:spPr>
          <a:xfrm>
            <a:off x="3343275" y="2114550"/>
            <a:ext cx="1500188" cy="35718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038220" y="3792292"/>
            <a:ext cx="1847851" cy="36537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819770" y="6216405"/>
            <a:ext cx="1847851" cy="36537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1" y="0"/>
            <a:ext cx="8181109" cy="1325563"/>
          </a:xfrm>
        </p:spPr>
        <p:txBody>
          <a:bodyPr>
            <a:normAutofit/>
          </a:bodyPr>
          <a:lstStyle/>
          <a:p>
            <a:r>
              <a:rPr lang="en-US" sz="3600" b="1" dirty="0"/>
              <a:t>If you are using a table of random digits…</a:t>
            </a:r>
            <a:endParaRPr lang="en-US" sz="3600" dirty="0"/>
          </a:p>
        </p:txBody>
      </p:sp>
      <p:sp>
        <p:nvSpPr>
          <p:cNvPr id="3" name="Content Placeholder 2"/>
          <p:cNvSpPr>
            <a:spLocks noGrp="1"/>
          </p:cNvSpPr>
          <p:nvPr>
            <p:ph sz="half" idx="1"/>
          </p:nvPr>
        </p:nvSpPr>
        <p:spPr>
          <a:xfrm>
            <a:off x="1" y="1325562"/>
            <a:ext cx="3297382" cy="5227638"/>
          </a:xfrm>
        </p:spPr>
        <p:txBody>
          <a:bodyPr>
            <a:normAutofit fontScale="77500" lnSpcReduction="20000"/>
          </a:bodyPr>
          <a:lstStyle/>
          <a:p>
            <a:r>
              <a:rPr lang="en-US" dirty="0"/>
              <a:t>Population labels must each contain the same number of digits</a:t>
            </a:r>
            <a:endParaRPr lang="en-US" dirty="0"/>
          </a:p>
          <a:p>
            <a:r>
              <a:rPr lang="en-US" dirty="0"/>
              <a:t>Spaces in the random digits table have no meaning (they are just place holders)</a:t>
            </a:r>
            <a:endParaRPr lang="en-US" dirty="0"/>
          </a:p>
          <a:p>
            <a:r>
              <a:rPr lang="en-US" dirty="0"/>
              <a:t>You can start anywhere you like in the table (across rows, up a column, down a column,…)</a:t>
            </a:r>
            <a:endParaRPr lang="en-US" dirty="0"/>
          </a:p>
          <a:p>
            <a:r>
              <a:rPr lang="en-US" dirty="0"/>
              <a:t>Some people start their population labels at 0 and some start them at 1 (be aware)</a:t>
            </a:r>
            <a:endParaRPr lang="en-US" dirty="0"/>
          </a:p>
          <a:p>
            <a:r>
              <a:rPr lang="en-US" b="1" dirty="0"/>
              <a:t>Skip repeated codes and those outside the range of </a:t>
            </a:r>
            <a:r>
              <a:rPr lang="en-US" b="1" dirty="0" smtClean="0"/>
              <a:t>labels</a:t>
            </a:r>
            <a:endParaRPr lang="en-US" b="1" dirty="0"/>
          </a:p>
        </p:txBody>
      </p:sp>
      <p:pic>
        <p:nvPicPr>
          <p:cNvPr id="6" name="Content Placeholder 5"/>
          <p:cNvPicPr>
            <a:picLocks noGrp="1" noChangeAspect="1"/>
          </p:cNvPicPr>
          <p:nvPr>
            <p:ph sz="half" idx="2"/>
          </p:nvPr>
        </p:nvPicPr>
        <p:blipFill>
          <a:blip r:embed="rId1"/>
          <a:stretch>
            <a:fillRect/>
          </a:stretch>
        </p:blipFill>
        <p:spPr>
          <a:xfrm>
            <a:off x="3554486" y="1325560"/>
            <a:ext cx="6157385" cy="4618039"/>
          </a:xfrm>
          <a:prstGeom prst="rect">
            <a:avLst/>
          </a:prstGeom>
        </p:spPr>
      </p:pic>
      <p:sp>
        <p:nvSpPr>
          <p:cNvPr id="4" name="Slide Number Placeholder 3"/>
          <p:cNvSpPr>
            <a:spLocks noGrp="1"/>
          </p:cNvSpPr>
          <p:nvPr>
            <p:ph type="sldNum" sz="quarter" idx="12"/>
          </p:nvPr>
        </p:nvSpPr>
        <p:spPr/>
        <p:txBody>
          <a:bodyPr/>
          <a:lstStyle/>
          <a:p>
            <a:fld id="{2EA84786-5017-4EB8-A498-B6F3906B6238}" type="slidenum">
              <a:rPr lang="en-US" smtClean="0"/>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287" y="15153"/>
            <a:ext cx="7886700" cy="1325563"/>
          </a:xfrm>
        </p:spPr>
        <p:txBody>
          <a:bodyPr>
            <a:normAutofit/>
          </a:bodyPr>
          <a:lstStyle/>
          <a:p>
            <a:r>
              <a:rPr lang="en-US" sz="3200" dirty="0" smtClean="0"/>
              <a:t>Example 4 – Take a random sample of 3 people</a:t>
            </a:r>
            <a:endParaRPr lang="en-US" sz="3200" dirty="0"/>
          </a:p>
        </p:txBody>
      </p:sp>
      <p:sp>
        <p:nvSpPr>
          <p:cNvPr id="6" name="Content Placeholder 5"/>
          <p:cNvSpPr>
            <a:spLocks noGrp="1"/>
          </p:cNvSpPr>
          <p:nvPr>
            <p:ph sz="half" idx="2"/>
          </p:nvPr>
        </p:nvSpPr>
        <p:spPr>
          <a:xfrm>
            <a:off x="5592438" y="1225257"/>
            <a:ext cx="3361062" cy="2665415"/>
          </a:xfrm>
        </p:spPr>
        <p:txBody>
          <a:bodyPr>
            <a:normAutofit fontScale="92500" lnSpcReduction="10000"/>
          </a:bodyPr>
          <a:lstStyle/>
          <a:p>
            <a:pPr marL="0" indent="0">
              <a:buNone/>
            </a:pPr>
            <a:r>
              <a:rPr lang="en-US" b="1" dirty="0"/>
              <a:t>Step 1:</a:t>
            </a:r>
            <a:r>
              <a:rPr lang="en-US" dirty="0"/>
              <a:t>  </a:t>
            </a:r>
            <a:r>
              <a:rPr lang="en-US" b="1" dirty="0"/>
              <a:t>Label</a:t>
            </a:r>
            <a:r>
              <a:rPr lang="en-US" dirty="0"/>
              <a:t> your “population” </a:t>
            </a:r>
            <a:r>
              <a:rPr lang="en-US" dirty="0" smtClean="0"/>
              <a:t>elements</a:t>
            </a:r>
            <a:endParaRPr lang="en-US" dirty="0" smtClean="0"/>
          </a:p>
          <a:p>
            <a:pPr marL="0" indent="0">
              <a:buNone/>
            </a:pPr>
            <a:r>
              <a:rPr lang="en-US" dirty="0" smtClean="0"/>
              <a:t>Since </a:t>
            </a:r>
            <a:r>
              <a:rPr lang="en-US" dirty="0"/>
              <a:t>we are using the pesky table of random digits, be sure each label (code) has the same number of digits!</a:t>
            </a:r>
            <a:endParaRPr lang="en-US" dirty="0"/>
          </a:p>
        </p:txBody>
      </p:sp>
      <p:sp>
        <p:nvSpPr>
          <p:cNvPr id="4" name="Slide Number Placeholder 3"/>
          <p:cNvSpPr>
            <a:spLocks noGrp="1"/>
          </p:cNvSpPr>
          <p:nvPr>
            <p:ph type="sldNum" sz="quarter" idx="12"/>
          </p:nvPr>
        </p:nvSpPr>
        <p:spPr/>
        <p:txBody>
          <a:bodyPr/>
          <a:lstStyle/>
          <a:p>
            <a:fld id="{2EA84786-5017-4EB8-A498-B6F3906B6238}" type="slidenum">
              <a:rPr lang="en-US" smtClean="0"/>
            </a:fld>
            <a:endParaRPr lang="en-US"/>
          </a:p>
        </p:txBody>
      </p:sp>
      <p:pic>
        <p:nvPicPr>
          <p:cNvPr id="10" name="Picture 9"/>
          <p:cNvPicPr>
            <a:picLocks noChangeAspect="1"/>
          </p:cNvPicPr>
          <p:nvPr/>
        </p:nvPicPr>
        <p:blipFill>
          <a:blip r:embed="rId1"/>
          <a:stretch>
            <a:fillRect/>
          </a:stretch>
        </p:blipFill>
        <p:spPr>
          <a:xfrm>
            <a:off x="132413" y="1202166"/>
            <a:ext cx="5387829" cy="3957943"/>
          </a:xfrm>
          <a:prstGeom prst="rect">
            <a:avLst/>
          </a:prstGeom>
        </p:spPr>
      </p:pic>
      <p:pic>
        <p:nvPicPr>
          <p:cNvPr id="12" name="Picture 11"/>
          <p:cNvPicPr>
            <a:picLocks noChangeAspect="1"/>
          </p:cNvPicPr>
          <p:nvPr/>
        </p:nvPicPr>
        <p:blipFill>
          <a:blip r:embed="rId2"/>
          <a:stretch>
            <a:fillRect/>
          </a:stretch>
        </p:blipFill>
        <p:spPr>
          <a:xfrm>
            <a:off x="132412" y="1198991"/>
            <a:ext cx="5387829" cy="3957943"/>
          </a:xfrm>
          <a:prstGeom prst="rect">
            <a:avLst/>
          </a:prstGeom>
        </p:spPr>
      </p:pic>
      <p:sp>
        <p:nvSpPr>
          <p:cNvPr id="13" name="Content Placeholder 5"/>
          <p:cNvSpPr>
            <a:spLocks noGrp="1"/>
          </p:cNvSpPr>
          <p:nvPr>
            <p:ph sz="half" idx="2"/>
          </p:nvPr>
        </p:nvSpPr>
        <p:spPr>
          <a:xfrm>
            <a:off x="5592438" y="3890672"/>
            <a:ext cx="3788424" cy="928255"/>
          </a:xfrm>
        </p:spPr>
        <p:txBody>
          <a:bodyPr>
            <a:normAutofit/>
          </a:bodyPr>
          <a:lstStyle/>
          <a:p>
            <a:pPr marL="0" indent="0">
              <a:buNone/>
            </a:pPr>
            <a:r>
              <a:rPr lang="en-US" b="1" dirty="0"/>
              <a:t>Step </a:t>
            </a:r>
            <a:r>
              <a:rPr lang="en-US" b="1" dirty="0" smtClean="0"/>
              <a:t>2:</a:t>
            </a:r>
            <a:r>
              <a:rPr lang="en-US" dirty="0" smtClean="0"/>
              <a:t>  </a:t>
            </a:r>
            <a:r>
              <a:rPr lang="en-US" b="1" dirty="0"/>
              <a:t>Obtain the </a:t>
            </a:r>
            <a:r>
              <a:rPr lang="en-US" b="1" dirty="0" smtClean="0"/>
              <a:t>sample</a:t>
            </a:r>
            <a:endParaRPr lang="en-US" b="1" dirty="0" smtClean="0"/>
          </a:p>
        </p:txBody>
      </p:sp>
      <p:sp>
        <p:nvSpPr>
          <p:cNvPr id="14" name="Content Placeholder 5"/>
          <p:cNvSpPr>
            <a:spLocks noGrp="1"/>
          </p:cNvSpPr>
          <p:nvPr>
            <p:ph sz="half" idx="2"/>
          </p:nvPr>
        </p:nvSpPr>
        <p:spPr>
          <a:xfrm>
            <a:off x="132412" y="5239484"/>
            <a:ext cx="8821088" cy="928255"/>
          </a:xfrm>
        </p:spPr>
        <p:txBody>
          <a:bodyPr>
            <a:normAutofit fontScale="85000" lnSpcReduction="20000"/>
          </a:bodyPr>
          <a:lstStyle/>
          <a:p>
            <a:pPr marL="0" indent="0">
              <a:buNone/>
            </a:pPr>
            <a:r>
              <a:rPr lang="en-US" dirty="0" smtClean="0"/>
              <a:t>Using the following selection from </a:t>
            </a:r>
            <a:r>
              <a:rPr lang="en-US" dirty="0"/>
              <a:t>a random digits table. </a:t>
            </a:r>
            <a:r>
              <a:rPr lang="en-US" dirty="0" smtClean="0"/>
              <a:t>(</a:t>
            </a:r>
            <a:r>
              <a:rPr lang="en-US" i="1" dirty="0" smtClean="0"/>
              <a:t>Note</a:t>
            </a:r>
            <a:r>
              <a:rPr lang="en-US" i="1" dirty="0"/>
              <a:t>: In practice you would choose any </a:t>
            </a:r>
            <a:r>
              <a:rPr lang="en-US" i="1" dirty="0" smtClean="0"/>
              <a:t>selection </a:t>
            </a:r>
            <a:r>
              <a:rPr lang="en-US" i="1" dirty="0"/>
              <a:t>you want, but in class we will use the same </a:t>
            </a:r>
            <a:r>
              <a:rPr lang="en-US" i="1" dirty="0" smtClean="0"/>
              <a:t>selection to learn </a:t>
            </a:r>
            <a:r>
              <a:rPr lang="en-US" i="1" dirty="0"/>
              <a:t>how to use the table</a:t>
            </a:r>
            <a:r>
              <a:rPr lang="en-US" i="1" dirty="0" smtClean="0"/>
              <a:t>.)</a:t>
            </a:r>
            <a:endParaRPr lang="en-US" b="1" dirty="0" smtClean="0"/>
          </a:p>
        </p:txBody>
      </p:sp>
      <p:sp>
        <p:nvSpPr>
          <p:cNvPr id="15" name="Content Placeholder 5"/>
          <p:cNvSpPr>
            <a:spLocks noGrp="1"/>
          </p:cNvSpPr>
          <p:nvPr>
            <p:ph sz="half" idx="2"/>
          </p:nvPr>
        </p:nvSpPr>
        <p:spPr>
          <a:xfrm>
            <a:off x="132412" y="6121295"/>
            <a:ext cx="8821088" cy="743502"/>
          </a:xfrm>
        </p:spPr>
        <p:txBody>
          <a:bodyPr>
            <a:normAutofit/>
          </a:bodyPr>
          <a:lstStyle/>
          <a:p>
            <a:pPr marL="0" indent="0">
              <a:buNone/>
            </a:pPr>
            <a:r>
              <a:rPr lang="en-US" sz="4000" dirty="0" smtClean="0"/>
              <a:t>38167  98532   62183   70632   23417</a:t>
            </a:r>
            <a:endParaRPr lang="en-US" sz="4000" b="1" dirty="0" smtClean="0"/>
          </a:p>
        </p:txBody>
      </p:sp>
      <p:cxnSp>
        <p:nvCxnSpPr>
          <p:cNvPr id="17" name="Straight Connector 16"/>
          <p:cNvCxnSpPr/>
          <p:nvPr/>
        </p:nvCxnSpPr>
        <p:spPr>
          <a:xfrm>
            <a:off x="206087" y="6683376"/>
            <a:ext cx="498763"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04850" y="6121295"/>
            <a:ext cx="571500" cy="5620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310987" y="6683376"/>
            <a:ext cx="7083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019300" y="6680202"/>
            <a:ext cx="4987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479963" y="6680202"/>
            <a:ext cx="4987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356263" y="6654804"/>
            <a:ext cx="4987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397087" y="6651630"/>
            <a:ext cx="841663" cy="3174"/>
          </a:xfrm>
          <a:prstGeom prst="line">
            <a:avLst/>
          </a:prstGeom>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3841174" y="6103544"/>
            <a:ext cx="571500" cy="5620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216237" y="6083195"/>
            <a:ext cx="571500" cy="56208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2826326" y="3177962"/>
            <a:ext cx="2675661" cy="38438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825530" y="3970411"/>
            <a:ext cx="2675661" cy="38438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50664" y="3176912"/>
            <a:ext cx="2675661" cy="38438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build="p"/>
      <p:bldP spid="14" grpId="0" build="p"/>
      <p:bldP spid="15" grpId="0" build="p"/>
      <p:bldP spid="18" grpId="0" animBg="1"/>
      <p:bldP spid="29" grpId="0" animBg="1"/>
      <p:bldP spid="30" grpId="0" animBg="1"/>
      <p:bldP spid="31" grpId="0" animBg="1"/>
      <p:bldP spid="32" grpId="0" animBg="1"/>
      <p:bldP spid="3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1037"/>
            <a:ext cx="7886700" cy="912976"/>
          </a:xfrm>
        </p:spPr>
        <p:txBody>
          <a:bodyPr>
            <a:normAutofit/>
          </a:bodyPr>
          <a:lstStyle/>
          <a:p>
            <a:r>
              <a:rPr lang="en-US" dirty="0" smtClean="0"/>
              <a:t>1.5 Types of Survey Errors</a:t>
            </a:r>
            <a:endParaRPr lang="en-US" dirty="0"/>
          </a:p>
        </p:txBody>
      </p:sp>
      <p:sp>
        <p:nvSpPr>
          <p:cNvPr id="3" name="Content Placeholder 2"/>
          <p:cNvSpPr>
            <a:spLocks noGrp="1"/>
          </p:cNvSpPr>
          <p:nvPr>
            <p:ph idx="1"/>
          </p:nvPr>
        </p:nvSpPr>
        <p:spPr>
          <a:xfrm>
            <a:off x="628650" y="1147068"/>
            <a:ext cx="8178856" cy="5457872"/>
          </a:xfrm>
        </p:spPr>
        <p:txBody>
          <a:bodyPr>
            <a:normAutofit/>
          </a:bodyPr>
          <a:lstStyle/>
          <a:p>
            <a:pPr marL="514350" indent="-514350">
              <a:buAutoNum type="arabicPeriod"/>
            </a:pPr>
            <a:r>
              <a:rPr lang="en-US" sz="2400" b="1" dirty="0" smtClean="0"/>
              <a:t>Coverage Error</a:t>
            </a:r>
            <a:r>
              <a:rPr lang="en-US" sz="2400" dirty="0" smtClean="0"/>
              <a:t> – certain groups are excluded from the sampling frame</a:t>
            </a:r>
            <a:br>
              <a:rPr lang="en-US" sz="2400" dirty="0" smtClean="0"/>
            </a:br>
            <a:r>
              <a:rPr lang="en-US" sz="2400" dirty="0" smtClean="0">
                <a:sym typeface="Wingdings" panose="05000000000000000000"/>
              </a:rPr>
              <a:t> </a:t>
            </a:r>
            <a:r>
              <a:rPr lang="en-US" sz="2400" dirty="0" smtClean="0"/>
              <a:t>Results in selection bias</a:t>
            </a:r>
            <a:endParaRPr lang="en-US" sz="2400" dirty="0" smtClean="0"/>
          </a:p>
          <a:p>
            <a:pPr marL="514350" indent="-514350">
              <a:buAutoNum type="arabicPeriod"/>
            </a:pPr>
            <a:r>
              <a:rPr lang="en-US" sz="2400" b="1" dirty="0" smtClean="0"/>
              <a:t>Non-Response Error</a:t>
            </a:r>
            <a:r>
              <a:rPr lang="en-US" sz="2400" dirty="0" smtClean="0"/>
              <a:t> – failure to  collect data on all items in the sample</a:t>
            </a:r>
            <a:br>
              <a:rPr lang="en-US" sz="2400" dirty="0" smtClean="0"/>
            </a:br>
            <a:r>
              <a:rPr lang="en-US" sz="2400" dirty="0" smtClean="0">
                <a:sym typeface="Wingdings" panose="05000000000000000000"/>
              </a:rPr>
              <a:t> </a:t>
            </a:r>
            <a:r>
              <a:rPr lang="en-US" sz="2400" dirty="0" smtClean="0"/>
              <a:t>Results in nonresponse bias</a:t>
            </a:r>
            <a:endParaRPr lang="en-US" sz="2400" b="1" dirty="0" smtClean="0"/>
          </a:p>
          <a:p>
            <a:pPr marL="514350" indent="-514350">
              <a:buAutoNum type="arabicPeriod"/>
            </a:pPr>
            <a:r>
              <a:rPr lang="en-US" sz="2400" b="1" dirty="0" smtClean="0"/>
              <a:t>Sampling Error</a:t>
            </a:r>
            <a:r>
              <a:rPr lang="en-US" sz="2400" dirty="0" smtClean="0"/>
              <a:t> – reflects the “chance differences” </a:t>
            </a:r>
            <a:br>
              <a:rPr lang="en-US" sz="2400" dirty="0" smtClean="0"/>
            </a:br>
            <a:r>
              <a:rPr lang="en-US" sz="2400" dirty="0" smtClean="0">
                <a:sym typeface="Wingdings" panose="05000000000000000000"/>
              </a:rPr>
              <a:t> </a:t>
            </a:r>
            <a:r>
              <a:rPr lang="en-US" sz="2400" dirty="0" smtClean="0"/>
              <a:t>Caused </a:t>
            </a:r>
            <a:r>
              <a:rPr lang="en-US" sz="2400" dirty="0"/>
              <a:t>by the act of taking a sample and make the results from a sample different from those of a </a:t>
            </a:r>
            <a:r>
              <a:rPr lang="en-US" sz="2400" dirty="0" smtClean="0"/>
              <a:t>census</a:t>
            </a:r>
            <a:r>
              <a:rPr lang="en-US" sz="2400" dirty="0"/>
              <a:t> </a:t>
            </a:r>
            <a:r>
              <a:rPr lang="en-US" sz="2400" dirty="0" smtClean="0"/>
              <a:t>(Margin of Error)</a:t>
            </a:r>
            <a:endParaRPr lang="en-US" sz="2400" dirty="0"/>
          </a:p>
          <a:p>
            <a:pPr marL="514350" indent="-514350">
              <a:buFont typeface="Arial" panose="020B0604020202020204" pitchFamily="34" charset="0"/>
              <a:buAutoNum type="arabicPeriod"/>
            </a:pPr>
            <a:r>
              <a:rPr lang="en-US" sz="2400" b="1" dirty="0" smtClean="0"/>
              <a:t>Measurement Error</a:t>
            </a:r>
            <a:r>
              <a:rPr lang="en-US" sz="2400" dirty="0" smtClean="0"/>
              <a:t> – Error NOT </a:t>
            </a:r>
            <a:r>
              <a:rPr lang="en-US" sz="2400" dirty="0"/>
              <a:t>related to the act of selecting a sample </a:t>
            </a:r>
            <a:r>
              <a:rPr lang="en-US" sz="2400" dirty="0" smtClean="0"/>
              <a:t>(processing errors, poorly worded questions, deliberate inaccuracies in responses, etc.)</a:t>
            </a:r>
            <a:endParaRPr lang="en-US" sz="2400" dirty="0"/>
          </a:p>
          <a:p>
            <a:pPr marL="342900" indent="-342900">
              <a:buAutoNum type="arabicPeriod" startAt="2"/>
            </a:pP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0935"/>
            <a:ext cx="7886700" cy="1002040"/>
          </a:xfrm>
        </p:spPr>
        <p:txBody>
          <a:bodyPr>
            <a:noAutofit/>
          </a:bodyPr>
          <a:lstStyle/>
          <a:p>
            <a:r>
              <a:rPr lang="en-US" sz="3600" dirty="0" smtClean="0"/>
              <a:t>Questions:</a:t>
            </a:r>
            <a:endParaRPr lang="en-US" sz="3600" dirty="0"/>
          </a:p>
        </p:txBody>
      </p:sp>
      <p:sp>
        <p:nvSpPr>
          <p:cNvPr id="7" name="Content Placeholder 6"/>
          <p:cNvSpPr>
            <a:spLocks noGrp="1"/>
          </p:cNvSpPr>
          <p:nvPr>
            <p:ph idx="1"/>
          </p:nvPr>
        </p:nvSpPr>
        <p:spPr>
          <a:xfrm>
            <a:off x="628649" y="1269507"/>
            <a:ext cx="8192661" cy="1174109"/>
          </a:xfrm>
        </p:spPr>
        <p:txBody>
          <a:bodyPr>
            <a:normAutofit/>
          </a:bodyPr>
          <a:lstStyle/>
          <a:p>
            <a:pPr marL="0" indent="0">
              <a:buNone/>
            </a:pPr>
            <a:r>
              <a:rPr lang="en-US" sz="2400" dirty="0" smtClean="0"/>
              <a:t>A survey indicates that the vast majority of college students own their own personal computers.  What information would you want to know before you accepted the results of this survey?</a:t>
            </a:r>
            <a:r>
              <a:rPr lang="en-US" sz="2400" dirty="0"/>
              <a:t> </a:t>
            </a:r>
            <a:endParaRPr lang="en-US" sz="2400" dirty="0" smtClean="0"/>
          </a:p>
        </p:txBody>
      </p:sp>
      <p:sp>
        <p:nvSpPr>
          <p:cNvPr id="8" name="Content Placeholder 6"/>
          <p:cNvSpPr txBox="1"/>
          <p:nvPr/>
        </p:nvSpPr>
        <p:spPr>
          <a:xfrm>
            <a:off x="629196" y="2388309"/>
            <a:ext cx="8192661" cy="55884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smtClean="0"/>
              <a:t>Who funded the survey?   Why was it conducted?</a:t>
            </a:r>
            <a:endParaRPr lang="en-US" sz="2000" dirty="0" smtClean="0"/>
          </a:p>
          <a:p>
            <a:pPr lvl="1"/>
            <a:r>
              <a:rPr lang="en-US" sz="2000" dirty="0" smtClean="0"/>
              <a:t>Sample design?    Sample size?</a:t>
            </a:r>
            <a:endParaRPr lang="en-US" sz="2000" dirty="0" smtClean="0"/>
          </a:p>
          <a:p>
            <a:pPr lvl="1"/>
            <a:r>
              <a:rPr lang="en-US" sz="2000" dirty="0" smtClean="0"/>
              <a:t>What was the population from which the sample was selected?</a:t>
            </a:r>
            <a:endParaRPr lang="en-US" sz="2000" dirty="0" smtClean="0"/>
          </a:p>
          <a:p>
            <a:pPr lvl="1"/>
            <a:r>
              <a:rPr lang="en-US" sz="2000" dirty="0" smtClean="0"/>
              <a:t>Mode of response? (Personal interview? Telephone interview? Mail survey? Etc.)</a:t>
            </a:r>
            <a:endParaRPr lang="en-US" sz="2000" dirty="0" smtClean="0"/>
          </a:p>
          <a:p>
            <a:pPr lvl="1"/>
            <a:r>
              <a:rPr lang="en-US" sz="2000" dirty="0" smtClean="0"/>
              <a:t>What is the operating definition of “vast majority”?</a:t>
            </a:r>
            <a:endParaRPr lang="en-US" sz="2000" dirty="0" smtClean="0"/>
          </a:p>
          <a:p>
            <a:pPr lvl="1"/>
            <a:r>
              <a:rPr lang="en-US" sz="2000" dirty="0" smtClean="0"/>
              <a:t>What were the questions?    Were they field-tested? Clear accurate, unbiased, valid?</a:t>
            </a:r>
            <a:endParaRPr lang="en-US" sz="2000" dirty="0" smtClean="0"/>
          </a:p>
          <a:p>
            <a:pPr lvl="1"/>
            <a:r>
              <a:rPr lang="en-US" sz="2000" dirty="0" smtClean="0"/>
              <a:t>Response rate?</a:t>
            </a: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2"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766" y="116552"/>
            <a:ext cx="7886700" cy="602540"/>
          </a:xfrm>
        </p:spPr>
        <p:txBody>
          <a:bodyPr>
            <a:normAutofit fontScale="90000"/>
          </a:bodyPr>
          <a:lstStyle/>
          <a:p>
            <a:r>
              <a:rPr lang="en-US" dirty="0" smtClean="0"/>
              <a:t>Questions: Identify the error</a:t>
            </a:r>
            <a:endParaRPr lang="en-US" dirty="0"/>
          </a:p>
        </p:txBody>
      </p:sp>
      <p:sp>
        <p:nvSpPr>
          <p:cNvPr id="3" name="Content Placeholder 2"/>
          <p:cNvSpPr>
            <a:spLocks noGrp="1"/>
          </p:cNvSpPr>
          <p:nvPr>
            <p:ph sz="half" idx="1"/>
          </p:nvPr>
        </p:nvSpPr>
        <p:spPr>
          <a:xfrm>
            <a:off x="135468" y="905522"/>
            <a:ext cx="4507554" cy="5884000"/>
          </a:xfrm>
        </p:spPr>
        <p:txBody>
          <a:bodyPr>
            <a:noAutofit/>
          </a:bodyPr>
          <a:lstStyle/>
          <a:p>
            <a:r>
              <a:rPr lang="en-US" sz="2000" dirty="0" smtClean="0"/>
              <a:t>The </a:t>
            </a:r>
            <a:r>
              <a:rPr lang="en-US" sz="2000" dirty="0"/>
              <a:t>subject lies about past drug </a:t>
            </a:r>
            <a:r>
              <a:rPr lang="en-US" sz="2000" dirty="0" smtClean="0"/>
              <a:t>use</a:t>
            </a:r>
            <a:endParaRPr lang="en-US" sz="2000" dirty="0"/>
          </a:p>
          <a:p>
            <a:pPr marL="346075" indent="0">
              <a:spcBef>
                <a:spcPts val="0"/>
              </a:spcBef>
              <a:buNone/>
            </a:pPr>
            <a:r>
              <a:rPr lang="en-US" sz="2000" dirty="0"/>
              <a:t>A.  </a:t>
            </a:r>
            <a:r>
              <a:rPr lang="en-US" sz="2000" dirty="0" smtClean="0"/>
              <a:t>Coverage Error</a:t>
            </a:r>
            <a:endParaRPr lang="en-US" sz="2000" dirty="0"/>
          </a:p>
          <a:p>
            <a:pPr marL="346075" indent="0">
              <a:spcBef>
                <a:spcPts val="0"/>
              </a:spcBef>
              <a:buNone/>
            </a:pPr>
            <a:r>
              <a:rPr lang="en-US" sz="2000" dirty="0"/>
              <a:t>B.  </a:t>
            </a:r>
            <a:r>
              <a:rPr lang="en-US" sz="2000" dirty="0" smtClean="0"/>
              <a:t>Non-Response Error</a:t>
            </a:r>
            <a:endParaRPr lang="en-US" sz="2000" dirty="0"/>
          </a:p>
          <a:p>
            <a:pPr marL="346075" indent="0">
              <a:spcBef>
                <a:spcPts val="0"/>
              </a:spcBef>
              <a:buNone/>
            </a:pPr>
            <a:r>
              <a:rPr lang="en-US" sz="2000" dirty="0"/>
              <a:t>C.  </a:t>
            </a:r>
            <a:r>
              <a:rPr lang="en-US" sz="2000" dirty="0" smtClean="0"/>
              <a:t>Sampling Error</a:t>
            </a:r>
            <a:endParaRPr lang="en-US" sz="2000" dirty="0"/>
          </a:p>
          <a:p>
            <a:pPr marL="346075" indent="0">
              <a:spcBef>
                <a:spcPts val="0"/>
              </a:spcBef>
              <a:buNone/>
            </a:pPr>
            <a:r>
              <a:rPr lang="en-US" sz="2000" dirty="0"/>
              <a:t>D.  </a:t>
            </a:r>
            <a:r>
              <a:rPr lang="en-US" sz="2000" dirty="0" smtClean="0"/>
              <a:t>Measurement Error</a:t>
            </a:r>
            <a:endParaRPr lang="en-US" sz="2000" dirty="0"/>
          </a:p>
          <a:p>
            <a:r>
              <a:rPr lang="en-US" sz="2000" dirty="0"/>
              <a:t>A typing error is made in recording the </a:t>
            </a:r>
            <a:r>
              <a:rPr lang="en-US" sz="2000" dirty="0" smtClean="0"/>
              <a:t>data</a:t>
            </a:r>
            <a:endParaRPr lang="en-US" sz="2000" dirty="0"/>
          </a:p>
          <a:p>
            <a:pPr marL="346075" indent="0">
              <a:spcBef>
                <a:spcPts val="0"/>
              </a:spcBef>
              <a:buNone/>
            </a:pPr>
            <a:r>
              <a:rPr lang="en-US" sz="2000" dirty="0"/>
              <a:t>A. </a:t>
            </a:r>
            <a:r>
              <a:rPr lang="en-US" sz="2000" dirty="0" smtClean="0"/>
              <a:t> </a:t>
            </a:r>
            <a:r>
              <a:rPr lang="en-US" sz="2000" dirty="0"/>
              <a:t>Coverage Error</a:t>
            </a:r>
            <a:endParaRPr lang="en-US" sz="2000" dirty="0"/>
          </a:p>
          <a:p>
            <a:pPr marL="346075" indent="0">
              <a:spcBef>
                <a:spcPts val="0"/>
              </a:spcBef>
              <a:buNone/>
            </a:pPr>
            <a:r>
              <a:rPr lang="en-US" sz="2000" dirty="0"/>
              <a:t>B.  Non-Response Error</a:t>
            </a:r>
            <a:endParaRPr lang="en-US" sz="2000" dirty="0"/>
          </a:p>
          <a:p>
            <a:pPr marL="346075" indent="0">
              <a:spcBef>
                <a:spcPts val="0"/>
              </a:spcBef>
              <a:buNone/>
            </a:pPr>
            <a:r>
              <a:rPr lang="en-US" sz="2000" dirty="0"/>
              <a:t>C.  Sampling Error</a:t>
            </a:r>
            <a:endParaRPr lang="en-US" sz="2000" dirty="0"/>
          </a:p>
          <a:p>
            <a:pPr marL="346075" indent="0">
              <a:spcBef>
                <a:spcPts val="0"/>
              </a:spcBef>
              <a:buNone/>
            </a:pPr>
            <a:r>
              <a:rPr lang="en-US" sz="2000" dirty="0"/>
              <a:t>D.  Measurement </a:t>
            </a:r>
            <a:r>
              <a:rPr lang="en-US" sz="2000" dirty="0" smtClean="0"/>
              <a:t>Error</a:t>
            </a:r>
            <a:endParaRPr lang="en-US" sz="2000" dirty="0"/>
          </a:p>
          <a:p>
            <a:r>
              <a:rPr lang="en-US" sz="2000" dirty="0" smtClean="0"/>
              <a:t>Two large random samples are taken and the results/statistics differ slightly</a:t>
            </a:r>
            <a:endParaRPr lang="en-US" sz="2000" dirty="0"/>
          </a:p>
          <a:p>
            <a:pPr marL="346075" indent="0">
              <a:spcBef>
                <a:spcPts val="0"/>
              </a:spcBef>
              <a:buNone/>
            </a:pPr>
            <a:r>
              <a:rPr lang="en-US" sz="2000" dirty="0"/>
              <a:t>A.  Coverage Error</a:t>
            </a:r>
            <a:endParaRPr lang="en-US" sz="2000" dirty="0"/>
          </a:p>
          <a:p>
            <a:pPr marL="346075" indent="0">
              <a:spcBef>
                <a:spcPts val="0"/>
              </a:spcBef>
              <a:buNone/>
            </a:pPr>
            <a:r>
              <a:rPr lang="en-US" sz="2000" dirty="0"/>
              <a:t>B.  Non-Response Error</a:t>
            </a:r>
            <a:endParaRPr lang="en-US" sz="2000" dirty="0"/>
          </a:p>
          <a:p>
            <a:pPr marL="346075" indent="0">
              <a:spcBef>
                <a:spcPts val="0"/>
              </a:spcBef>
              <a:buNone/>
            </a:pPr>
            <a:r>
              <a:rPr lang="en-US" sz="2000" dirty="0"/>
              <a:t>C.  Sampling Error</a:t>
            </a:r>
            <a:endParaRPr lang="en-US" sz="2000" dirty="0"/>
          </a:p>
          <a:p>
            <a:pPr marL="346075" indent="0">
              <a:spcBef>
                <a:spcPts val="0"/>
              </a:spcBef>
              <a:buNone/>
            </a:pPr>
            <a:r>
              <a:rPr lang="en-US" sz="2000" dirty="0"/>
              <a:t>D.  Measurement Error</a:t>
            </a:r>
            <a:endParaRPr lang="en-US" sz="2000" dirty="0"/>
          </a:p>
        </p:txBody>
      </p:sp>
      <p:sp>
        <p:nvSpPr>
          <p:cNvPr id="4" name="Content Placeholder 3"/>
          <p:cNvSpPr>
            <a:spLocks noGrp="1"/>
          </p:cNvSpPr>
          <p:nvPr>
            <p:ph sz="half" idx="2"/>
          </p:nvPr>
        </p:nvSpPr>
        <p:spPr>
          <a:xfrm>
            <a:off x="4625266" y="905522"/>
            <a:ext cx="4403118" cy="5884000"/>
          </a:xfrm>
        </p:spPr>
        <p:txBody>
          <a:bodyPr>
            <a:normAutofit/>
          </a:bodyPr>
          <a:lstStyle/>
          <a:p>
            <a:r>
              <a:rPr lang="en-US" sz="2000" dirty="0" smtClean="0"/>
              <a:t>The </a:t>
            </a:r>
            <a:r>
              <a:rPr lang="en-US" sz="2000" dirty="0"/>
              <a:t>subject cannot be contacted after five </a:t>
            </a:r>
            <a:r>
              <a:rPr lang="en-US" sz="2000" dirty="0" smtClean="0"/>
              <a:t>calls</a:t>
            </a:r>
            <a:endParaRPr lang="en-US" sz="2000" dirty="0"/>
          </a:p>
          <a:p>
            <a:pPr marL="346075" indent="0">
              <a:spcBef>
                <a:spcPts val="0"/>
              </a:spcBef>
              <a:buNone/>
            </a:pPr>
            <a:r>
              <a:rPr lang="en-US" sz="2000" dirty="0"/>
              <a:t>A.  Coverage Error</a:t>
            </a:r>
            <a:endParaRPr lang="en-US" sz="2000" dirty="0"/>
          </a:p>
          <a:p>
            <a:pPr marL="346075" indent="0">
              <a:spcBef>
                <a:spcPts val="0"/>
              </a:spcBef>
              <a:buNone/>
            </a:pPr>
            <a:r>
              <a:rPr lang="en-US" sz="2000" dirty="0"/>
              <a:t>B.  Non-Response Error</a:t>
            </a:r>
            <a:endParaRPr lang="en-US" sz="2000" dirty="0"/>
          </a:p>
          <a:p>
            <a:pPr marL="346075" indent="0">
              <a:spcBef>
                <a:spcPts val="0"/>
              </a:spcBef>
              <a:buNone/>
            </a:pPr>
            <a:r>
              <a:rPr lang="en-US" sz="2000" dirty="0"/>
              <a:t>C.  Sampling Error</a:t>
            </a:r>
            <a:endParaRPr lang="en-US" sz="2000" dirty="0"/>
          </a:p>
          <a:p>
            <a:pPr marL="346075" indent="0">
              <a:spcBef>
                <a:spcPts val="0"/>
              </a:spcBef>
              <a:buNone/>
            </a:pPr>
            <a:r>
              <a:rPr lang="en-US" sz="2000" dirty="0"/>
              <a:t>D.  Measurement Error</a:t>
            </a:r>
            <a:endParaRPr lang="en-US" sz="2000" dirty="0"/>
          </a:p>
          <a:p>
            <a:pPr marL="0" indent="0">
              <a:buNone/>
            </a:pPr>
            <a:r>
              <a:rPr lang="en-US" sz="2000" dirty="0"/>
              <a:t> </a:t>
            </a:r>
            <a:endParaRPr lang="en-US" sz="2000" dirty="0" smtClean="0"/>
          </a:p>
          <a:p>
            <a:pPr marL="0" indent="0">
              <a:buNone/>
            </a:pPr>
            <a:endParaRPr lang="en-US" sz="2000" dirty="0"/>
          </a:p>
          <a:p>
            <a:r>
              <a:rPr lang="en-US" sz="2000" dirty="0"/>
              <a:t>Interviewers choose people on the street to </a:t>
            </a:r>
            <a:r>
              <a:rPr lang="en-US" sz="2000" dirty="0" smtClean="0"/>
              <a:t>interview</a:t>
            </a:r>
            <a:endParaRPr lang="en-US" sz="2000" dirty="0"/>
          </a:p>
          <a:p>
            <a:pPr marL="346075" indent="0">
              <a:spcBef>
                <a:spcPts val="0"/>
              </a:spcBef>
              <a:buNone/>
            </a:pPr>
            <a:r>
              <a:rPr lang="en-US" sz="2000" dirty="0"/>
              <a:t>A.  Coverage Error</a:t>
            </a:r>
            <a:endParaRPr lang="en-US" sz="2000" dirty="0"/>
          </a:p>
          <a:p>
            <a:pPr marL="346075" indent="0">
              <a:spcBef>
                <a:spcPts val="0"/>
              </a:spcBef>
              <a:buNone/>
            </a:pPr>
            <a:r>
              <a:rPr lang="en-US" sz="2000" dirty="0"/>
              <a:t>B.  Non-Response Error</a:t>
            </a:r>
            <a:endParaRPr lang="en-US" sz="2000" dirty="0"/>
          </a:p>
          <a:p>
            <a:pPr marL="346075" indent="0">
              <a:spcBef>
                <a:spcPts val="0"/>
              </a:spcBef>
              <a:buNone/>
            </a:pPr>
            <a:r>
              <a:rPr lang="en-US" sz="2000" dirty="0"/>
              <a:t>C.  Sampling Error</a:t>
            </a:r>
            <a:endParaRPr lang="en-US" sz="2000" dirty="0"/>
          </a:p>
          <a:p>
            <a:pPr marL="346075" indent="0">
              <a:spcBef>
                <a:spcPts val="0"/>
              </a:spcBef>
              <a:buNone/>
            </a:pPr>
            <a:r>
              <a:rPr lang="en-US" sz="2000" dirty="0"/>
              <a:t>D.  Measurement Error</a:t>
            </a:r>
            <a:endParaRPr lang="en-US" sz="2000" dirty="0"/>
          </a:p>
          <a:p>
            <a:endParaRPr lang="en-US" sz="2000" dirty="0"/>
          </a:p>
          <a:p>
            <a:endParaRPr lang="en-US" sz="2000" dirty="0"/>
          </a:p>
        </p:txBody>
      </p:sp>
      <p:sp>
        <p:nvSpPr>
          <p:cNvPr id="5" name="Rectangle 4"/>
          <p:cNvSpPr/>
          <p:nvPr/>
        </p:nvSpPr>
        <p:spPr>
          <a:xfrm>
            <a:off x="379457" y="2053124"/>
            <a:ext cx="3666477" cy="26633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69858" y="3818261"/>
            <a:ext cx="3666477" cy="26633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9457" y="5334007"/>
            <a:ext cx="3666477" cy="26633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887011" y="1771735"/>
            <a:ext cx="3666477" cy="26633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887011" y="4076370"/>
            <a:ext cx="3666477" cy="26633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US" dirty="0"/>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Slide Number Placeholder 4"/>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31647" y="-637"/>
            <a:ext cx="8717280" cy="542500"/>
          </a:xfrm>
        </p:spPr>
        <p:txBody>
          <a:bodyPr>
            <a:normAutofit fontScale="90000"/>
          </a:bodyPr>
          <a:lstStyle/>
          <a:p>
            <a:r>
              <a:rPr lang="en-US" dirty="0" smtClean="0"/>
              <a:t>ANNOUNCEMENTS</a:t>
            </a:r>
            <a:endParaRPr lang="en-US" dirty="0"/>
          </a:p>
        </p:txBody>
      </p:sp>
      <p:sp>
        <p:nvSpPr>
          <p:cNvPr id="5" name="Content Placeholder 4"/>
          <p:cNvSpPr>
            <a:spLocks noGrp="1"/>
          </p:cNvSpPr>
          <p:nvPr>
            <p:ph idx="1"/>
          </p:nvPr>
        </p:nvSpPr>
        <p:spPr>
          <a:xfrm>
            <a:off x="231647" y="541863"/>
            <a:ext cx="8912353" cy="6316137"/>
          </a:xfrm>
        </p:spPr>
        <p:txBody>
          <a:bodyPr>
            <a:normAutofit/>
          </a:bodyPr>
          <a:lstStyle/>
          <a:p>
            <a:r>
              <a:rPr lang="en-US" sz="2400" dirty="0" smtClean="0"/>
              <a:t>Register in </a:t>
            </a:r>
            <a:r>
              <a:rPr lang="en-US" sz="2400" b="1" i="1" dirty="0" smtClean="0"/>
              <a:t>Pearson</a:t>
            </a:r>
            <a:r>
              <a:rPr lang="en-US" sz="2400" b="1" dirty="0" smtClean="0"/>
              <a:t> </a:t>
            </a:r>
            <a:r>
              <a:rPr lang="en-US" sz="2400" b="1" dirty="0" err="1" smtClean="0"/>
              <a:t>MySTATLab</a:t>
            </a:r>
            <a:r>
              <a:rPr lang="en-US" sz="2400" b="1" dirty="0" smtClean="0"/>
              <a:t> </a:t>
            </a:r>
            <a:r>
              <a:rPr lang="en-US" sz="2400" dirty="0" smtClean="0"/>
              <a:t>to have access to STAT 206 notes, assignments, grades and communication</a:t>
            </a:r>
            <a:endParaRPr lang="en-US" sz="2400" dirty="0" smtClean="0"/>
          </a:p>
          <a:p>
            <a:r>
              <a:rPr lang="en-US" sz="2400" dirty="0" smtClean="0"/>
              <a:t>STAT 206 – Elementary Statistics for Business </a:t>
            </a:r>
            <a:br>
              <a:rPr lang="en-US" sz="2400" dirty="0" smtClean="0"/>
            </a:br>
            <a:r>
              <a:rPr lang="en-US" sz="2400" dirty="0" smtClean="0"/>
              <a:t>(course ID: </a:t>
            </a:r>
            <a:r>
              <a:rPr lang="en-US" sz="2400" b="1" dirty="0" smtClean="0"/>
              <a:t>jiang61044</a:t>
            </a:r>
            <a:r>
              <a:rPr lang="en-US" sz="2400" dirty="0" smtClean="0"/>
              <a:t>)</a:t>
            </a:r>
            <a:endParaRPr lang="en-US" sz="2400" dirty="0" smtClean="0"/>
          </a:p>
          <a:p>
            <a:r>
              <a:rPr lang="en-US" sz="2400" b="1" dirty="0" smtClean="0"/>
              <a:t>Get </a:t>
            </a:r>
            <a:r>
              <a:rPr lang="en-US" sz="2400" b="1" dirty="0">
                <a:solidFill>
                  <a:srgbClr val="FF0000"/>
                </a:solidFill>
              </a:rPr>
              <a:t>temporary access </a:t>
            </a:r>
            <a:r>
              <a:rPr lang="en-US" sz="2400" b="1" dirty="0"/>
              <a:t>without payment for </a:t>
            </a:r>
            <a:r>
              <a:rPr lang="en-US" sz="2400" b="1" dirty="0" smtClean="0"/>
              <a:t>14 days</a:t>
            </a:r>
            <a:endParaRPr lang="en-US" sz="2400" dirty="0" smtClean="0"/>
          </a:p>
          <a:p>
            <a:pPr lvl="1"/>
            <a:r>
              <a:rPr lang="en-US" sz="2000" dirty="0" smtClean="0"/>
              <a:t>Zero </a:t>
            </a:r>
            <a:r>
              <a:rPr lang="en-US" sz="2000" dirty="0"/>
              <a:t>on homework </a:t>
            </a:r>
            <a:r>
              <a:rPr lang="en-US" sz="2000" dirty="0" smtClean="0"/>
              <a:t>assignments if not registered</a:t>
            </a:r>
            <a:endParaRPr lang="en-US" sz="2000" dirty="0" smtClean="0"/>
          </a:p>
          <a:p>
            <a:r>
              <a:rPr lang="en-US" sz="2400" dirty="0" err="1"/>
              <a:t>iClicker</a:t>
            </a:r>
            <a:r>
              <a:rPr lang="en-US" sz="2400" dirty="0"/>
              <a:t> Reef app – FREE! </a:t>
            </a:r>
            <a:r>
              <a:rPr lang="en-US" sz="2400" dirty="0" smtClean="0"/>
              <a:t>Instructions </a:t>
            </a:r>
            <a:r>
              <a:rPr lang="en-US" sz="2400" dirty="0"/>
              <a:t>available </a:t>
            </a:r>
            <a:endParaRPr lang="en-US" sz="2400" dirty="0" smtClean="0"/>
          </a:p>
          <a:p>
            <a:endParaRPr lang="en-US" sz="2400" dirty="0"/>
          </a:p>
          <a:p>
            <a:r>
              <a:rPr lang="en-US" sz="2400" dirty="0" smtClean="0"/>
              <a:t>STAT </a:t>
            </a:r>
            <a:r>
              <a:rPr lang="en-US" sz="2400" dirty="0"/>
              <a:t>206 Teaching Assistant (TA) </a:t>
            </a:r>
            <a:r>
              <a:rPr lang="en-US" b="1" dirty="0" err="1"/>
              <a:t>Dongho</a:t>
            </a:r>
            <a:r>
              <a:rPr lang="en-US" b="1" dirty="0"/>
              <a:t> Shin</a:t>
            </a:r>
            <a:endParaRPr lang="en-US" b="1" dirty="0"/>
          </a:p>
          <a:p>
            <a:pPr lvl="1"/>
            <a:r>
              <a:rPr lang="en-US" dirty="0"/>
              <a:t>Email: </a:t>
            </a:r>
            <a:r>
              <a:rPr lang="en-US" dirty="0" err="1"/>
              <a:t>dongho@email.sc.edu</a:t>
            </a:r>
            <a:endParaRPr lang="en-US" dirty="0"/>
          </a:p>
          <a:p>
            <a:pPr lvl="1"/>
            <a:r>
              <a:rPr lang="en-US" dirty="0"/>
              <a:t>Office: 200D</a:t>
            </a:r>
            <a:endParaRPr lang="en-US" dirty="0"/>
          </a:p>
          <a:p>
            <a:pPr lvl="1"/>
            <a:r>
              <a:rPr lang="en-US" dirty="0"/>
              <a:t>Office hours: MW 2:00-4:00</a:t>
            </a:r>
            <a:endParaRPr lang="en-US" dirty="0"/>
          </a:p>
          <a:p>
            <a:pPr marL="0" indent="0">
              <a:buNone/>
            </a:pPr>
            <a:endParaRPr lang="en-US"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580736"/>
          </a:xfrm>
        </p:spPr>
        <p:txBody>
          <a:bodyPr>
            <a:normAutofit fontScale="90000"/>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9" name="Content Placeholder 2"/>
          <p:cNvSpPr txBox="1"/>
          <p:nvPr/>
        </p:nvSpPr>
        <p:spPr>
          <a:xfrm>
            <a:off x="242887" y="580102"/>
            <a:ext cx="8658225" cy="38982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A sociologist wants to know the opinions of employed adult women about government funding for day care.  She obtains a list of the 580 members of a women’s club and mails a questionnaire to 100 of these women selected at random.  Only 41 questionnaires are returned.</a:t>
            </a:r>
            <a:endParaRPr lang="en-US" sz="2400" dirty="0" smtClean="0"/>
          </a:p>
          <a:p>
            <a:pPr marL="0" indent="0">
              <a:buFont typeface="Arial" panose="020B0604020202020204" pitchFamily="34" charset="0"/>
              <a:buNone/>
            </a:pPr>
            <a:r>
              <a:rPr lang="en-US" sz="2400" dirty="0" smtClean="0"/>
              <a:t>What is the Population?</a:t>
            </a:r>
            <a:endParaRPr lang="en-US" sz="2400" dirty="0" smtClean="0"/>
          </a:p>
          <a:p>
            <a:pPr marL="971550" lvl="1" indent="-514350">
              <a:buFont typeface="+mj-lt"/>
              <a:buAutoNum type="alphaUcPeriod"/>
            </a:pPr>
            <a:r>
              <a:rPr lang="en-US" dirty="0" smtClean="0"/>
              <a:t>All women</a:t>
            </a:r>
            <a:endParaRPr lang="en-US" dirty="0" smtClean="0"/>
          </a:p>
          <a:p>
            <a:pPr marL="971550" lvl="1" indent="-514350">
              <a:buFont typeface="+mj-lt"/>
              <a:buAutoNum type="alphaUcPeriod"/>
            </a:pPr>
            <a:r>
              <a:rPr lang="en-US" dirty="0" smtClean="0"/>
              <a:t>All employed adult women</a:t>
            </a:r>
            <a:endParaRPr lang="en-US" dirty="0" smtClean="0"/>
          </a:p>
          <a:p>
            <a:pPr marL="971550" lvl="1" indent="-514350">
              <a:buFont typeface="+mj-lt"/>
              <a:buAutoNum type="alphaUcPeriod"/>
            </a:pPr>
            <a:r>
              <a:rPr lang="en-US" dirty="0" smtClean="0"/>
              <a:t>580 members of a women’s club on the list</a:t>
            </a:r>
            <a:endParaRPr lang="en-US" dirty="0" smtClean="0"/>
          </a:p>
          <a:p>
            <a:pPr marL="971550" lvl="1" indent="-514350">
              <a:buFont typeface="+mj-lt"/>
              <a:buAutoNum type="alphaUcPeriod"/>
            </a:pPr>
            <a:r>
              <a:rPr lang="en-US" dirty="0" smtClean="0"/>
              <a:t>100 women to whom questionnaires are sent</a:t>
            </a:r>
            <a:endParaRPr lang="en-US" dirty="0"/>
          </a:p>
        </p:txBody>
      </p:sp>
      <p:sp>
        <p:nvSpPr>
          <p:cNvPr id="12" name="Content Placeholder 2"/>
          <p:cNvSpPr txBox="1"/>
          <p:nvPr/>
        </p:nvSpPr>
        <p:spPr>
          <a:xfrm>
            <a:off x="375726" y="4477643"/>
            <a:ext cx="8768274" cy="22607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smtClean="0"/>
              <a:t>What is the Sample?</a:t>
            </a:r>
            <a:endParaRPr lang="en-US" sz="2400" dirty="0" smtClean="0"/>
          </a:p>
          <a:p>
            <a:pPr marL="806450" lvl="1" indent="-457200">
              <a:buFont typeface="+mj-lt"/>
              <a:buAutoNum type="alphaUcPeriod"/>
            </a:pPr>
            <a:r>
              <a:rPr lang="en-US" dirty="0" smtClean="0"/>
              <a:t>100 randomly selected women to whom questionnaires were sent</a:t>
            </a:r>
            <a:endParaRPr lang="en-US" dirty="0" smtClean="0"/>
          </a:p>
          <a:p>
            <a:pPr marL="806450" lvl="1" indent="-457200">
              <a:buFont typeface="+mj-lt"/>
              <a:buAutoNum type="alphaUcPeriod"/>
            </a:pPr>
            <a:r>
              <a:rPr lang="en-US" dirty="0" smtClean="0"/>
              <a:t>580 members of a women’s club on the list</a:t>
            </a:r>
            <a:endParaRPr lang="en-US" dirty="0" smtClean="0"/>
          </a:p>
          <a:p>
            <a:pPr marL="806450" lvl="1" indent="-457200">
              <a:buFont typeface="+mj-lt"/>
              <a:buAutoNum type="alphaUcPeriod"/>
            </a:pPr>
            <a:r>
              <a:rPr lang="en-US" dirty="0"/>
              <a:t>41 women who returned the survey</a:t>
            </a:r>
            <a:endParaRPr lang="en-US" dirty="0"/>
          </a:p>
          <a:p>
            <a:pPr marL="806450" lvl="1" indent="-457200">
              <a:buFont typeface="+mj-lt"/>
              <a:buAutoNum type="alphaUcPeriod"/>
            </a:pPr>
            <a:endParaRPr lang="en-US" dirty="0" smtClean="0"/>
          </a:p>
        </p:txBody>
      </p:sp>
      <p:sp>
        <p:nvSpPr>
          <p:cNvPr id="13" name="Rectangle 12"/>
          <p:cNvSpPr/>
          <p:nvPr/>
        </p:nvSpPr>
        <p:spPr>
          <a:xfrm>
            <a:off x="509901" y="3082110"/>
            <a:ext cx="5069489" cy="49799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646802" y="5920354"/>
            <a:ext cx="5676506" cy="535778"/>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Learn First…</a:t>
            </a:r>
            <a:endParaRPr lang="en-US" dirty="0"/>
          </a:p>
        </p:txBody>
      </p:sp>
      <p:sp>
        <p:nvSpPr>
          <p:cNvPr id="3" name="Content Placeholder 2"/>
          <p:cNvSpPr>
            <a:spLocks noGrp="1"/>
          </p:cNvSpPr>
          <p:nvPr>
            <p:ph idx="1"/>
          </p:nvPr>
        </p:nvSpPr>
        <p:spPr>
          <a:xfrm>
            <a:off x="231648" y="826936"/>
            <a:ext cx="8717280" cy="6031064"/>
          </a:xfrm>
        </p:spPr>
        <p:txBody>
          <a:bodyPr>
            <a:normAutofit fontScale="85000" lnSpcReduction="10000"/>
          </a:bodyPr>
          <a:lstStyle/>
          <a:p>
            <a:pPr lvl="0"/>
            <a:r>
              <a:rPr lang="en-US" dirty="0"/>
              <a:t>You </a:t>
            </a:r>
            <a:r>
              <a:rPr lang="en-US" b="1" dirty="0"/>
              <a:t>CANNOT</a:t>
            </a:r>
            <a:r>
              <a:rPr lang="en-US" dirty="0"/>
              <a:t> escape data.</a:t>
            </a:r>
            <a:endParaRPr lang="en-US" dirty="0"/>
          </a:p>
          <a:p>
            <a:pPr lvl="1"/>
            <a:r>
              <a:rPr lang="en-US" dirty="0"/>
              <a:t>Are you on “Facebook”? “Instagram”? “Twitter”?</a:t>
            </a:r>
            <a:endParaRPr lang="en-US" dirty="0"/>
          </a:p>
          <a:p>
            <a:pPr lvl="1"/>
            <a:r>
              <a:rPr lang="en-US" dirty="0"/>
              <a:t>You CREATE data every time you “Check in,” “Like,” “Comment,” “Search.”</a:t>
            </a:r>
            <a:endParaRPr lang="en-US" dirty="0"/>
          </a:p>
          <a:p>
            <a:r>
              <a:rPr lang="en-US" dirty="0" smtClean="0"/>
              <a:t>Think of STATISTICS as a way of thinking to help you (or someone…) make better decisions</a:t>
            </a:r>
            <a:endParaRPr lang="en-US" dirty="0" smtClean="0"/>
          </a:p>
          <a:p>
            <a:r>
              <a:rPr lang="en-US" dirty="0" smtClean="0"/>
              <a:t>DEFINITIONS before we start:</a:t>
            </a:r>
            <a:endParaRPr lang="en-US" dirty="0" smtClean="0"/>
          </a:p>
          <a:p>
            <a:pPr lvl="1"/>
            <a:r>
              <a:rPr lang="en-US" sz="2000" b="1" dirty="0"/>
              <a:t>VARIABLE</a:t>
            </a:r>
            <a:r>
              <a:rPr lang="en-US" sz="2000" dirty="0"/>
              <a:t> – characteristic of an item or individual</a:t>
            </a:r>
            <a:endParaRPr lang="en-US" sz="2000" dirty="0"/>
          </a:p>
          <a:p>
            <a:pPr lvl="1"/>
            <a:r>
              <a:rPr lang="en-US" sz="2000" b="1" dirty="0"/>
              <a:t>DATA</a:t>
            </a:r>
            <a:r>
              <a:rPr lang="en-US" sz="2000" dirty="0"/>
              <a:t> – set of individual values associated with a variable</a:t>
            </a:r>
            <a:endParaRPr lang="en-US" sz="2000" dirty="0"/>
          </a:p>
          <a:p>
            <a:pPr lvl="1"/>
            <a:r>
              <a:rPr lang="en-US" sz="2000" b="1" dirty="0"/>
              <a:t>STATISTICS</a:t>
            </a:r>
            <a:r>
              <a:rPr lang="en-US" sz="2000" dirty="0"/>
              <a:t> – includes methods to help transform data into useful information for decision makers</a:t>
            </a:r>
            <a:endParaRPr lang="en-US" sz="2000" dirty="0"/>
          </a:p>
          <a:p>
            <a:pPr lvl="2"/>
            <a:r>
              <a:rPr lang="en-US" sz="1900" dirty="0"/>
              <a:t>Used “personal” statistics your ENTIRE life!</a:t>
            </a:r>
            <a:endParaRPr lang="en-US" sz="1900" dirty="0"/>
          </a:p>
          <a:p>
            <a:pPr lvl="3"/>
            <a:r>
              <a:rPr lang="en-US" sz="1900" dirty="0"/>
              <a:t>Route to work…</a:t>
            </a:r>
            <a:endParaRPr lang="en-US" sz="1900" dirty="0"/>
          </a:p>
          <a:p>
            <a:pPr lvl="3"/>
            <a:r>
              <a:rPr lang="en-US" sz="1900" dirty="0"/>
              <a:t>What is weather like?</a:t>
            </a:r>
            <a:endParaRPr lang="en-US" sz="1900" dirty="0"/>
          </a:p>
          <a:p>
            <a:pPr lvl="3"/>
            <a:r>
              <a:rPr lang="en-US" sz="1900" dirty="0"/>
              <a:t>Crossing the street…</a:t>
            </a:r>
            <a:endParaRPr lang="en-US" sz="1900" dirty="0"/>
          </a:p>
          <a:p>
            <a:pPr lvl="2"/>
            <a:r>
              <a:rPr lang="en-US" sz="1900" dirty="0"/>
              <a:t>EXAMPLE: A recent newspaper article concluded that smoking marijuana at least three times a week resulted in lower grades in college.</a:t>
            </a:r>
            <a:endParaRPr lang="en-US" sz="1900" dirty="0"/>
          </a:p>
          <a:p>
            <a:pPr lvl="3"/>
            <a:r>
              <a:rPr lang="en-US" sz="1900" dirty="0"/>
              <a:t>How do you think the researchers came to this conclusion?</a:t>
            </a:r>
            <a:endParaRPr lang="en-US" sz="1900" dirty="0"/>
          </a:p>
          <a:p>
            <a:pPr lvl="3"/>
            <a:r>
              <a:rPr lang="en-US" sz="1900" dirty="0"/>
              <a:t>Do you believe it?</a:t>
            </a:r>
            <a:endParaRPr lang="en-US" sz="1900" dirty="0"/>
          </a:p>
          <a:p>
            <a:pPr lvl="3"/>
            <a:r>
              <a:rPr lang="en-US" sz="1900" dirty="0"/>
              <a:t>Is there a more seasonable conclusion?</a:t>
            </a:r>
            <a:endParaRPr lang="en-US" sz="1900" dirty="0"/>
          </a:p>
          <a:p>
            <a:pPr lvl="2"/>
            <a:r>
              <a:rPr lang="en-US" sz="1900" dirty="0"/>
              <a:t>From </a:t>
            </a:r>
            <a:r>
              <a:rPr lang="en-US" sz="1900" b="1" i="1" dirty="0"/>
              <a:t>The State </a:t>
            </a:r>
            <a:r>
              <a:rPr lang="en-US" sz="1900" dirty="0"/>
              <a:t>newspaper:</a:t>
            </a:r>
            <a:endParaRPr lang="en-US" sz="1900" dirty="0"/>
          </a:p>
          <a:p>
            <a:pPr lvl="3"/>
            <a:r>
              <a:rPr lang="en-US" sz="1900" dirty="0"/>
              <a:t>“</a:t>
            </a:r>
            <a:r>
              <a:rPr lang="en-US" sz="1900" b="1" i="1" dirty="0"/>
              <a:t>S.C. road deaths linked to non-use of seat belts, statistics say</a:t>
            </a:r>
            <a:r>
              <a:rPr lang="en-US" sz="1900" dirty="0"/>
              <a:t>”</a:t>
            </a:r>
            <a:endParaRPr lang="en-US" sz="2200" dirty="0" smtClean="0"/>
          </a:p>
          <a:p>
            <a:endParaRPr lang="en-US"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6" end="1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639730"/>
          </a:xfrm>
        </p:spPr>
        <p:txBody>
          <a:bodyPr>
            <a:normAutofit fontScale="90000"/>
          </a:bodyPr>
          <a:lstStyle/>
          <a:p>
            <a:r>
              <a:rPr lang="en-US" dirty="0" smtClean="0"/>
              <a:t>Review:</a:t>
            </a:r>
            <a:endParaRPr lang="en-US" dirty="0"/>
          </a:p>
        </p:txBody>
      </p:sp>
      <p:sp>
        <p:nvSpPr>
          <p:cNvPr id="3" name="Content Placeholder 2"/>
          <p:cNvSpPr>
            <a:spLocks noGrp="1"/>
          </p:cNvSpPr>
          <p:nvPr>
            <p:ph idx="1"/>
          </p:nvPr>
        </p:nvSpPr>
        <p:spPr>
          <a:xfrm>
            <a:off x="231648" y="639097"/>
            <a:ext cx="8717280" cy="6218903"/>
          </a:xfrm>
        </p:spPr>
        <p:txBody>
          <a:bodyPr>
            <a:normAutofit fontScale="92500"/>
          </a:bodyPr>
          <a:lstStyle/>
          <a:p>
            <a:r>
              <a:rPr lang="en-US" dirty="0" smtClean="0"/>
              <a:t>Using Table of Random Digits for sampling:</a:t>
            </a:r>
            <a:endParaRPr lang="en-US" dirty="0" smtClean="0"/>
          </a:p>
          <a:p>
            <a:pPr lvl="1"/>
            <a:r>
              <a:rPr lang="en-US" dirty="0"/>
              <a:t>Population labels must each contain the same number of digits</a:t>
            </a:r>
            <a:endParaRPr lang="en-US" dirty="0"/>
          </a:p>
          <a:p>
            <a:pPr lvl="1"/>
            <a:r>
              <a:rPr lang="en-US" dirty="0" smtClean="0"/>
              <a:t>To sample </a:t>
            </a:r>
            <a:r>
              <a:rPr lang="en-US" b="1" dirty="0" smtClean="0"/>
              <a:t>WITHOUT REPLACEMENT, </a:t>
            </a:r>
            <a:r>
              <a:rPr lang="en-US" dirty="0" smtClean="0"/>
              <a:t>Skip </a:t>
            </a:r>
            <a:r>
              <a:rPr lang="en-US" dirty="0"/>
              <a:t>repeated codes and those outside the range of labels</a:t>
            </a:r>
            <a:endParaRPr lang="en-US" dirty="0"/>
          </a:p>
          <a:p>
            <a:pPr lvl="1"/>
            <a:r>
              <a:rPr lang="en-US" dirty="0"/>
              <a:t>To sample </a:t>
            </a:r>
            <a:r>
              <a:rPr lang="en-US" b="1" dirty="0" smtClean="0"/>
              <a:t>WITH </a:t>
            </a:r>
            <a:r>
              <a:rPr lang="en-US" b="1" dirty="0"/>
              <a:t>REPLACEMENT, </a:t>
            </a:r>
            <a:r>
              <a:rPr lang="en-US" dirty="0" smtClean="0"/>
              <a:t>do NOT skip </a:t>
            </a:r>
            <a:r>
              <a:rPr lang="en-US" dirty="0"/>
              <a:t>repeated </a:t>
            </a:r>
            <a:r>
              <a:rPr lang="en-US" dirty="0" smtClean="0"/>
              <a:t>codes</a:t>
            </a:r>
            <a:endParaRPr lang="en-US" dirty="0" smtClean="0"/>
          </a:p>
          <a:p>
            <a:r>
              <a:rPr lang="en-US" dirty="0" smtClean="0"/>
              <a:t>Types of errors in sampling:</a:t>
            </a:r>
            <a:endParaRPr lang="en-US" dirty="0" smtClean="0"/>
          </a:p>
          <a:p>
            <a:pPr marL="971550" lvl="1" indent="-514350">
              <a:buAutoNum type="arabicPeriod"/>
            </a:pPr>
            <a:r>
              <a:rPr lang="en-US" dirty="0" smtClean="0"/>
              <a:t> </a:t>
            </a:r>
            <a:r>
              <a:rPr lang="en-US" b="1" dirty="0" smtClean="0"/>
              <a:t>Coverage </a:t>
            </a:r>
            <a:r>
              <a:rPr lang="en-US" b="1" dirty="0"/>
              <a:t>Error</a:t>
            </a:r>
            <a:r>
              <a:rPr lang="en-US" dirty="0"/>
              <a:t> – certain groups are excluded from the sampling frame</a:t>
            </a:r>
            <a:br>
              <a:rPr lang="en-US" dirty="0"/>
            </a:br>
            <a:r>
              <a:rPr lang="en-US" dirty="0">
                <a:sym typeface="Wingdings" panose="05000000000000000000"/>
              </a:rPr>
              <a:t> </a:t>
            </a:r>
            <a:r>
              <a:rPr lang="en-US" dirty="0"/>
              <a:t>Results in selection bias</a:t>
            </a:r>
            <a:endParaRPr lang="en-US" dirty="0"/>
          </a:p>
          <a:p>
            <a:pPr marL="971550" lvl="1" indent="-514350">
              <a:buAutoNum type="arabicPeriod"/>
            </a:pPr>
            <a:r>
              <a:rPr lang="en-US" dirty="0"/>
              <a:t> </a:t>
            </a:r>
            <a:r>
              <a:rPr lang="en-US" b="1" dirty="0" smtClean="0"/>
              <a:t>Non-Response </a:t>
            </a:r>
            <a:r>
              <a:rPr lang="en-US" b="1" dirty="0"/>
              <a:t>Error</a:t>
            </a:r>
            <a:r>
              <a:rPr lang="en-US" dirty="0"/>
              <a:t> – failure to  collect data on all items in the sample</a:t>
            </a:r>
            <a:br>
              <a:rPr lang="en-US" dirty="0"/>
            </a:br>
            <a:r>
              <a:rPr lang="en-US" dirty="0">
                <a:sym typeface="Wingdings" panose="05000000000000000000"/>
              </a:rPr>
              <a:t> </a:t>
            </a:r>
            <a:r>
              <a:rPr lang="en-US" dirty="0"/>
              <a:t>Results in nonresponse bias</a:t>
            </a:r>
            <a:endParaRPr lang="en-US" b="1" dirty="0"/>
          </a:p>
          <a:p>
            <a:pPr marL="971550" lvl="1" indent="-514350">
              <a:buAutoNum type="arabicPeriod"/>
            </a:pPr>
            <a:r>
              <a:rPr lang="en-US" dirty="0"/>
              <a:t> </a:t>
            </a:r>
            <a:r>
              <a:rPr lang="en-US" b="1" dirty="0" smtClean="0"/>
              <a:t>Sampling </a:t>
            </a:r>
            <a:r>
              <a:rPr lang="en-US" b="1" dirty="0"/>
              <a:t>Error</a:t>
            </a:r>
            <a:r>
              <a:rPr lang="en-US" dirty="0"/>
              <a:t> – reflects the “chance differences” </a:t>
            </a:r>
            <a:br>
              <a:rPr lang="en-US" dirty="0"/>
            </a:br>
            <a:r>
              <a:rPr lang="en-US" dirty="0">
                <a:sym typeface="Wingdings" panose="05000000000000000000"/>
              </a:rPr>
              <a:t> </a:t>
            </a:r>
            <a:r>
              <a:rPr lang="en-US" dirty="0"/>
              <a:t>Caused by the act of taking a sample and make the results from a sample different from those of a census (Margin of Error)</a:t>
            </a:r>
            <a:endParaRPr lang="en-US" dirty="0"/>
          </a:p>
          <a:p>
            <a:pPr marL="971550" lvl="1" indent="-514350">
              <a:buFont typeface="Arial" panose="020B0604020202020204" pitchFamily="34" charset="0"/>
              <a:buAutoNum type="arabicPeriod"/>
            </a:pPr>
            <a:r>
              <a:rPr lang="en-US" dirty="0"/>
              <a:t> </a:t>
            </a:r>
            <a:r>
              <a:rPr lang="en-US" b="1" dirty="0" smtClean="0"/>
              <a:t>Measurement </a:t>
            </a:r>
            <a:r>
              <a:rPr lang="en-US" b="1" dirty="0"/>
              <a:t>Error</a:t>
            </a:r>
            <a:r>
              <a:rPr lang="en-US" dirty="0"/>
              <a:t> – Error NOT related to the act of selecting a sample (processing errors, poorly worded questions, deliberate inaccuracies in responses, etc.)</a:t>
            </a:r>
            <a:endParaRPr lang="en-US" dirty="0"/>
          </a:p>
          <a:p>
            <a:pPr lvl="2"/>
            <a:endParaRPr lang="en-US" sz="2400" dirty="0" smtClean="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580736"/>
          </a:xfrm>
        </p:spPr>
        <p:txBody>
          <a:bodyPr>
            <a:normAutofit fontScale="90000"/>
          </a:bodyPr>
          <a:lstStyle/>
          <a:p>
            <a:r>
              <a:rPr lang="en-US" dirty="0" smtClean="0"/>
              <a:t>Questions:</a:t>
            </a:r>
            <a:endParaRPr lang="en-US" dirty="0"/>
          </a:p>
        </p:txBody>
      </p:sp>
      <p:sp>
        <p:nvSpPr>
          <p:cNvPr id="3" name="Content Placeholder 2"/>
          <p:cNvSpPr>
            <a:spLocks noGrp="1"/>
          </p:cNvSpPr>
          <p:nvPr>
            <p:ph idx="1"/>
          </p:nvPr>
        </p:nvSpPr>
        <p:spPr>
          <a:xfrm>
            <a:off x="231648" y="580104"/>
            <a:ext cx="8717280" cy="4168878"/>
          </a:xfrm>
        </p:spPr>
        <p:txBody>
          <a:bodyPr>
            <a:normAutofit/>
          </a:bodyPr>
          <a:lstStyle/>
          <a:p>
            <a:pPr marL="0" indent="0">
              <a:buNone/>
            </a:pPr>
            <a:r>
              <a:rPr lang="en-US" sz="2400" dirty="0"/>
              <a:t>A Wall Street Journal poll asked 2,150 adults in the U.S. a series of questions to find out their view on the U.S. economy. </a:t>
            </a:r>
            <a:endParaRPr lang="en-US" sz="2000" dirty="0"/>
          </a:p>
          <a:p>
            <a:pPr lvl="0"/>
            <a:r>
              <a:rPr lang="en-US" sz="2400" dirty="0"/>
              <a:t>The possible responses to the question </a:t>
            </a:r>
            <a:br>
              <a:rPr lang="en-US" sz="2400" dirty="0" smtClean="0"/>
            </a:br>
            <a:r>
              <a:rPr lang="en-US" sz="2400" dirty="0" smtClean="0"/>
              <a:t>"</a:t>
            </a:r>
            <a:r>
              <a:rPr lang="en-US" sz="2400" dirty="0"/>
              <a:t>How satisfied are you with the U.S. economy today?” </a:t>
            </a:r>
            <a:r>
              <a:rPr lang="en-US" sz="2400" dirty="0" smtClean="0"/>
              <a:t>of </a:t>
            </a:r>
            <a:br>
              <a:rPr lang="en-US" sz="2400" dirty="0"/>
            </a:br>
            <a:r>
              <a:rPr lang="en-US" sz="2400" dirty="0" smtClean="0"/>
              <a:t> 	“</a:t>
            </a:r>
            <a:r>
              <a:rPr lang="en-US" sz="2400" dirty="0"/>
              <a:t>very satisfied”, “moderately satisfied”, “neutral”, </a:t>
            </a:r>
            <a:r>
              <a:rPr lang="en-US" sz="2400" dirty="0" smtClean="0"/>
              <a:t> 	“</a:t>
            </a:r>
            <a:r>
              <a:rPr lang="en-US" sz="2400" dirty="0"/>
              <a:t>moderately dissatisfied” and “very dissatisfied” </a:t>
            </a:r>
            <a:br>
              <a:rPr lang="en-US" sz="2400" dirty="0" smtClean="0"/>
            </a:br>
            <a:r>
              <a:rPr lang="en-US" sz="2400" dirty="0" smtClean="0"/>
              <a:t>are </a:t>
            </a:r>
            <a:r>
              <a:rPr lang="en-US" sz="2400" dirty="0"/>
              <a:t>values from </a:t>
            </a:r>
            <a:r>
              <a:rPr lang="en-US" sz="2400" dirty="0" smtClean="0"/>
              <a:t>which of the following? </a:t>
            </a:r>
            <a:endParaRPr lang="en-US" sz="2400" dirty="0"/>
          </a:p>
          <a:p>
            <a:pPr marL="914400" lvl="1" indent="-457200">
              <a:buFont typeface="+mj-lt"/>
              <a:buAutoNum type="alphaUcPeriod"/>
            </a:pPr>
            <a:r>
              <a:rPr lang="en-US" dirty="0"/>
              <a:t>categorical nominal variable</a:t>
            </a:r>
            <a:endParaRPr lang="en-US" sz="2000" dirty="0"/>
          </a:p>
          <a:p>
            <a:pPr marL="914400" lvl="1" indent="-457200">
              <a:buFont typeface="+mj-lt"/>
              <a:buAutoNum type="alphaUcPeriod"/>
            </a:pPr>
            <a:r>
              <a:rPr lang="en-US" dirty="0" smtClean="0"/>
              <a:t>categorical </a:t>
            </a:r>
            <a:r>
              <a:rPr lang="en-US" dirty="0"/>
              <a:t>ordinal </a:t>
            </a:r>
            <a:r>
              <a:rPr lang="en-US" dirty="0" smtClean="0"/>
              <a:t>variable</a:t>
            </a:r>
            <a:endParaRPr lang="en-US" sz="2000" dirty="0"/>
          </a:p>
          <a:p>
            <a:pPr marL="914400" lvl="1" indent="-457200">
              <a:buFont typeface="+mj-lt"/>
              <a:buAutoNum type="alphaUcPeriod"/>
            </a:pPr>
            <a:r>
              <a:rPr lang="en-US" dirty="0"/>
              <a:t>discrete numerical </a:t>
            </a:r>
            <a:r>
              <a:rPr lang="en-US" dirty="0" smtClean="0"/>
              <a:t>variable</a:t>
            </a:r>
            <a:endParaRPr lang="en-US" sz="2000" dirty="0"/>
          </a:p>
          <a:p>
            <a:pPr marL="914400" lvl="1" indent="-457200">
              <a:buFont typeface="+mj-lt"/>
              <a:buAutoNum type="alphaUcPeriod"/>
            </a:pPr>
            <a:r>
              <a:rPr lang="en-US" dirty="0" smtClean="0"/>
              <a:t>continuous </a:t>
            </a:r>
            <a:r>
              <a:rPr lang="en-US" dirty="0"/>
              <a:t>numerical </a:t>
            </a:r>
            <a:r>
              <a:rPr lang="en-US" dirty="0" smtClean="0"/>
              <a:t>variable</a:t>
            </a:r>
            <a:endParaRPr lang="en-US" sz="2000"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8" name="Rectangle 7"/>
          <p:cNvSpPr/>
          <p:nvPr/>
        </p:nvSpPr>
        <p:spPr>
          <a:xfrm>
            <a:off x="678425" y="3491355"/>
            <a:ext cx="4080387" cy="33429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1648" y="4697599"/>
            <a:ext cx="8102090" cy="1938992"/>
          </a:xfrm>
          <a:prstGeom prst="rect">
            <a:avLst/>
          </a:prstGeom>
          <a:noFill/>
        </p:spPr>
        <p:txBody>
          <a:bodyPr wrap="none" rtlCol="0">
            <a:spAutoFit/>
          </a:bodyPr>
          <a:lstStyle/>
          <a:p>
            <a:pPr marL="225425" lvl="0" indent="-225425">
              <a:buFont typeface="Arial" panose="020B0604020202020204" pitchFamily="34" charset="0"/>
              <a:buChar char="•"/>
            </a:pPr>
            <a:r>
              <a:rPr lang="en-US" sz="2400" dirty="0"/>
              <a:t>The population of interest for this survey is</a:t>
            </a:r>
            <a:endParaRPr lang="en-US" sz="2400" dirty="0"/>
          </a:p>
          <a:p>
            <a:pPr marL="914400" lvl="1" indent="-457200">
              <a:buFont typeface="+mj-lt"/>
              <a:buAutoNum type="alphaUcPeriod"/>
            </a:pPr>
            <a:r>
              <a:rPr lang="en-US" sz="2400" dirty="0"/>
              <a:t>all the males living in the U.S. when the poll was taken</a:t>
            </a:r>
            <a:endParaRPr lang="en-US" sz="2400" dirty="0"/>
          </a:p>
          <a:p>
            <a:pPr marL="914400" lvl="1" indent="-457200">
              <a:buFont typeface="+mj-lt"/>
              <a:buAutoNum type="alphaUcPeriod"/>
            </a:pPr>
            <a:r>
              <a:rPr lang="en-US" sz="2400" dirty="0"/>
              <a:t>all the females living in the U.S. when the poll was taken</a:t>
            </a:r>
            <a:endParaRPr lang="en-US" sz="2400" dirty="0"/>
          </a:p>
          <a:p>
            <a:pPr marL="914400" lvl="1" indent="-457200">
              <a:buFont typeface="+mj-lt"/>
              <a:buAutoNum type="alphaUcPeriod"/>
            </a:pPr>
            <a:r>
              <a:rPr lang="en-US" sz="2400" dirty="0"/>
              <a:t>all the people living in the U.S. when the poll was taken</a:t>
            </a:r>
            <a:endParaRPr lang="en-US" sz="2400" dirty="0"/>
          </a:p>
          <a:p>
            <a:pPr marL="914400" lvl="1" indent="-457200">
              <a:buFont typeface="+mj-lt"/>
              <a:buAutoNum type="alphaUcPeriod"/>
            </a:pPr>
            <a:r>
              <a:rPr lang="en-US" sz="2400" dirty="0" smtClean="0"/>
              <a:t>all </a:t>
            </a:r>
            <a:r>
              <a:rPr lang="en-US" sz="2400" dirty="0"/>
              <a:t>the adults living in the U.S. when the poll was </a:t>
            </a:r>
            <a:r>
              <a:rPr lang="en-US" sz="2400" dirty="0" smtClean="0"/>
              <a:t>taken</a:t>
            </a:r>
            <a:endParaRPr lang="en-US" sz="2400" dirty="0"/>
          </a:p>
        </p:txBody>
      </p:sp>
      <p:sp>
        <p:nvSpPr>
          <p:cNvPr id="11" name="Rectangle 10"/>
          <p:cNvSpPr/>
          <p:nvPr/>
        </p:nvSpPr>
        <p:spPr>
          <a:xfrm>
            <a:off x="678425" y="6245850"/>
            <a:ext cx="7393859" cy="33429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639730"/>
          </a:xfrm>
        </p:spPr>
        <p:txBody>
          <a:bodyPr>
            <a:normAutofit fontScale="90000"/>
          </a:bodyPr>
          <a:lstStyle/>
          <a:p>
            <a:r>
              <a:rPr lang="en-US" dirty="0" smtClean="0"/>
              <a:t>Review:</a:t>
            </a:r>
            <a:endParaRPr lang="en-US" dirty="0"/>
          </a:p>
        </p:txBody>
      </p:sp>
      <p:sp>
        <p:nvSpPr>
          <p:cNvPr id="3" name="Content Placeholder 2"/>
          <p:cNvSpPr>
            <a:spLocks noGrp="1"/>
          </p:cNvSpPr>
          <p:nvPr>
            <p:ph idx="1"/>
          </p:nvPr>
        </p:nvSpPr>
        <p:spPr>
          <a:xfrm>
            <a:off x="231648" y="639097"/>
            <a:ext cx="8717280" cy="5847047"/>
          </a:xfrm>
        </p:spPr>
        <p:txBody>
          <a:bodyPr>
            <a:normAutofit fontScale="92500" lnSpcReduction="10000"/>
          </a:bodyPr>
          <a:lstStyle/>
          <a:p>
            <a:r>
              <a:rPr lang="en-US" b="1" dirty="0" smtClean="0"/>
              <a:t>CATEGORICAL</a:t>
            </a:r>
            <a:r>
              <a:rPr lang="en-US" dirty="0" smtClean="0"/>
              <a:t> variables (Category</a:t>
            </a:r>
            <a:r>
              <a:rPr lang="en-US" dirty="0"/>
              <a:t>)</a:t>
            </a:r>
            <a:endParaRPr lang="en-US" dirty="0"/>
          </a:p>
          <a:p>
            <a:pPr lvl="1"/>
            <a:r>
              <a:rPr lang="en-US" dirty="0"/>
              <a:t>Nominal – Name of a </a:t>
            </a:r>
            <a:r>
              <a:rPr lang="en-US" dirty="0" smtClean="0"/>
              <a:t>Category</a:t>
            </a:r>
            <a:endParaRPr lang="en-US" dirty="0" smtClean="0"/>
          </a:p>
          <a:p>
            <a:pPr lvl="1"/>
            <a:r>
              <a:rPr lang="en-US" dirty="0"/>
              <a:t>Ordinal – Has a natural </a:t>
            </a:r>
            <a:r>
              <a:rPr lang="en-US" dirty="0" smtClean="0"/>
              <a:t>ordering</a:t>
            </a:r>
            <a:endParaRPr lang="en-US" dirty="0" smtClean="0"/>
          </a:p>
          <a:p>
            <a:r>
              <a:rPr lang="en-US" b="1" dirty="0" smtClean="0"/>
              <a:t>NUMERICAL / QUANTITATIVE</a:t>
            </a:r>
            <a:r>
              <a:rPr lang="en-US" dirty="0" smtClean="0"/>
              <a:t> variables (Quantity</a:t>
            </a:r>
            <a:r>
              <a:rPr lang="en-US" dirty="0"/>
              <a:t>)</a:t>
            </a:r>
            <a:endParaRPr lang="en-US" dirty="0"/>
          </a:p>
          <a:p>
            <a:pPr lvl="1"/>
            <a:r>
              <a:rPr lang="en-US" dirty="0"/>
              <a:t>Discrete – distinct cutoffs between values</a:t>
            </a:r>
            <a:endParaRPr lang="en-US" sz="4000" dirty="0"/>
          </a:p>
          <a:p>
            <a:pPr lvl="1"/>
            <a:r>
              <a:rPr lang="en-US" dirty="0" smtClean="0"/>
              <a:t>Continuous – on a continuum </a:t>
            </a:r>
            <a:endParaRPr lang="en-US" sz="4000" dirty="0" smtClean="0"/>
          </a:p>
          <a:p>
            <a:r>
              <a:rPr lang="en-US" b="1" dirty="0"/>
              <a:t>POPULATION</a:t>
            </a:r>
            <a:r>
              <a:rPr lang="en-US" dirty="0"/>
              <a:t> – all items/individuals about which you want to reach conclusions (described by </a:t>
            </a:r>
            <a:r>
              <a:rPr lang="en-US" b="1" dirty="0"/>
              <a:t>PARAMETERS</a:t>
            </a:r>
            <a:r>
              <a:rPr lang="en-US" dirty="0" smtClean="0"/>
              <a:t>)</a:t>
            </a:r>
            <a:endParaRPr lang="en-US" dirty="0"/>
          </a:p>
          <a:p>
            <a:r>
              <a:rPr lang="en-US" b="1" dirty="0"/>
              <a:t>SAMPLE</a:t>
            </a:r>
            <a:r>
              <a:rPr lang="en-US" dirty="0"/>
              <a:t> </a:t>
            </a:r>
            <a:r>
              <a:rPr lang="en-US" dirty="0" smtClean="0"/>
              <a:t>– items/individuals </a:t>
            </a:r>
            <a:br>
              <a:rPr lang="en-US" dirty="0" smtClean="0"/>
            </a:br>
            <a:r>
              <a:rPr lang="en-US" dirty="0" smtClean="0"/>
              <a:t>(</a:t>
            </a:r>
            <a:r>
              <a:rPr lang="en-US" dirty="0"/>
              <a:t>from the population) which are </a:t>
            </a:r>
            <a:br>
              <a:rPr lang="en-US" dirty="0" smtClean="0"/>
            </a:br>
            <a:r>
              <a:rPr lang="en-US" dirty="0" smtClean="0"/>
              <a:t>selected </a:t>
            </a:r>
            <a:r>
              <a:rPr lang="en-US" dirty="0"/>
              <a:t>for analysis </a:t>
            </a:r>
            <a:br>
              <a:rPr lang="en-US" dirty="0" smtClean="0"/>
            </a:br>
            <a:r>
              <a:rPr lang="en-US" dirty="0" smtClean="0"/>
              <a:t>(</a:t>
            </a:r>
            <a:r>
              <a:rPr lang="en-US" dirty="0"/>
              <a:t>items/individuals about which </a:t>
            </a:r>
            <a:br>
              <a:rPr lang="en-US" dirty="0" smtClean="0"/>
            </a:br>
            <a:r>
              <a:rPr lang="en-US" dirty="0" smtClean="0"/>
              <a:t>you </a:t>
            </a:r>
            <a:r>
              <a:rPr lang="en-US" dirty="0"/>
              <a:t>collect data) </a:t>
            </a:r>
            <a:br>
              <a:rPr lang="en-US" dirty="0" smtClean="0"/>
            </a:br>
            <a:r>
              <a:rPr lang="en-US" dirty="0" smtClean="0"/>
              <a:t>(</a:t>
            </a:r>
            <a:r>
              <a:rPr lang="en-US" dirty="0"/>
              <a:t>described by </a:t>
            </a:r>
            <a:r>
              <a:rPr lang="en-US" b="1" dirty="0"/>
              <a:t>STATISTICS</a:t>
            </a:r>
            <a:r>
              <a:rPr lang="en-US" dirty="0" smtClean="0"/>
              <a:t>)</a:t>
            </a:r>
            <a:br>
              <a:rPr lang="en-US" dirty="0"/>
            </a:br>
            <a:endParaRPr lang="en-US"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pic>
        <p:nvPicPr>
          <p:cNvPr id="5" name="Picture 4"/>
          <p:cNvPicPr/>
          <p:nvPr/>
        </p:nvPicPr>
        <p:blipFill>
          <a:blip r:embed="rId1" cstate="print"/>
          <a:srcRect/>
          <a:stretch>
            <a:fillRect/>
          </a:stretch>
        </p:blipFill>
        <p:spPr bwMode="auto">
          <a:xfrm>
            <a:off x="4989354" y="3562620"/>
            <a:ext cx="3804348" cy="2700528"/>
          </a:xfrm>
          <a:prstGeom prst="rect">
            <a:avLst/>
          </a:prstGeom>
          <a:solidFill>
            <a:schemeClr val="bg1">
              <a:lumMod val="85000"/>
            </a:schemeClr>
          </a:solid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580736"/>
          </a:xfrm>
        </p:spPr>
        <p:txBody>
          <a:bodyPr>
            <a:normAutofit fontScale="90000"/>
          </a:bodyPr>
          <a:lstStyle/>
          <a:p>
            <a:r>
              <a:rPr lang="en-US" dirty="0" smtClean="0"/>
              <a:t>Questions:</a:t>
            </a:r>
            <a:endParaRPr lang="en-US" dirty="0"/>
          </a:p>
        </p:txBody>
      </p:sp>
      <p:sp>
        <p:nvSpPr>
          <p:cNvPr id="3" name="Content Placeholder 2"/>
          <p:cNvSpPr>
            <a:spLocks noGrp="1"/>
          </p:cNvSpPr>
          <p:nvPr>
            <p:ph idx="1"/>
          </p:nvPr>
        </p:nvSpPr>
        <p:spPr>
          <a:xfrm>
            <a:off x="231648" y="580103"/>
            <a:ext cx="8717280" cy="3175819"/>
          </a:xfrm>
        </p:spPr>
        <p:txBody>
          <a:bodyPr>
            <a:normAutofit/>
          </a:bodyPr>
          <a:lstStyle/>
          <a:p>
            <a:pPr marL="0" indent="0">
              <a:buNone/>
            </a:pPr>
            <a:r>
              <a:rPr lang="en-US" sz="2400" dirty="0"/>
              <a:t>To obtain a sample of 10 books in the store, the manager walked to the first shelf next to the cash register to pick the first 10 books on that shelf.  This is an example of </a:t>
            </a:r>
            <a:r>
              <a:rPr lang="en-US" sz="2400" dirty="0" smtClean="0"/>
              <a:t>a</a:t>
            </a:r>
            <a:endParaRPr lang="en-US" sz="2400" dirty="0" smtClean="0"/>
          </a:p>
          <a:p>
            <a:pPr marL="914400" lvl="1" indent="-457200">
              <a:buFont typeface="+mj-lt"/>
              <a:buAutoNum type="alphaUcPeriod"/>
            </a:pPr>
            <a:r>
              <a:rPr lang="en-US" dirty="0" smtClean="0"/>
              <a:t>stratified sample </a:t>
            </a:r>
            <a:endParaRPr lang="en-US" dirty="0" smtClean="0"/>
          </a:p>
          <a:p>
            <a:pPr marL="914400" lvl="1" indent="-457200">
              <a:buFont typeface="+mj-lt"/>
              <a:buAutoNum type="alphaUcPeriod"/>
            </a:pPr>
            <a:r>
              <a:rPr lang="en-US" dirty="0" smtClean="0"/>
              <a:t>systematic sample </a:t>
            </a:r>
            <a:endParaRPr lang="en-US" dirty="0" smtClean="0"/>
          </a:p>
          <a:p>
            <a:pPr marL="914400" lvl="1" indent="-457200">
              <a:buFont typeface="+mj-lt"/>
              <a:buAutoNum type="alphaUcPeriod"/>
            </a:pPr>
            <a:r>
              <a:rPr lang="en-US" dirty="0" smtClean="0"/>
              <a:t>convenience sample </a:t>
            </a:r>
            <a:endParaRPr lang="en-US" dirty="0" smtClean="0"/>
          </a:p>
          <a:p>
            <a:pPr marL="914400" lvl="1" indent="-457200">
              <a:buFont typeface="+mj-lt"/>
              <a:buAutoNum type="alphaUcPeriod"/>
            </a:pPr>
            <a:r>
              <a:rPr lang="en-US" dirty="0"/>
              <a:t>simple random sample</a:t>
            </a:r>
            <a:endParaRPr lang="en-US" dirty="0" smtClean="0"/>
          </a:p>
          <a:p>
            <a:pPr marL="0" indent="0">
              <a:buNone/>
            </a:pP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8" name="Rectangle 7"/>
          <p:cNvSpPr/>
          <p:nvPr/>
        </p:nvSpPr>
        <p:spPr>
          <a:xfrm>
            <a:off x="580102" y="2452942"/>
            <a:ext cx="4080387" cy="33429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324309" y="3565123"/>
            <a:ext cx="8180594" cy="1938992"/>
          </a:xfrm>
          <a:prstGeom prst="rect">
            <a:avLst/>
          </a:prstGeom>
          <a:noFill/>
        </p:spPr>
        <p:txBody>
          <a:bodyPr wrap="square" rtlCol="0">
            <a:spAutoFit/>
          </a:bodyPr>
          <a:lstStyle/>
          <a:p>
            <a:pPr marL="225425" lvl="0" indent="-225425">
              <a:buFont typeface="Arial" panose="020B0604020202020204" pitchFamily="34" charset="0"/>
              <a:buChar char="•"/>
            </a:pPr>
            <a:r>
              <a:rPr lang="en-US" sz="2400" dirty="0" smtClean="0"/>
              <a:t>Is this a PROBABILITY sample or a NON-PROBABILITY sample or NEITHER?</a:t>
            </a:r>
            <a:endParaRPr lang="en-US" sz="2400" dirty="0"/>
          </a:p>
          <a:p>
            <a:pPr marL="914400" lvl="1" indent="-457200">
              <a:buFont typeface="+mj-lt"/>
              <a:buAutoNum type="alphaUcPeriod"/>
            </a:pPr>
            <a:r>
              <a:rPr lang="en-US" sz="2400" dirty="0" smtClean="0"/>
              <a:t>PROBABILITY sample</a:t>
            </a:r>
            <a:endParaRPr lang="en-US" sz="2400" dirty="0"/>
          </a:p>
          <a:p>
            <a:pPr marL="914400" lvl="1" indent="-457200">
              <a:buFont typeface="+mj-lt"/>
              <a:buAutoNum type="alphaUcPeriod"/>
            </a:pPr>
            <a:r>
              <a:rPr lang="en-US" sz="2400" dirty="0" smtClean="0"/>
              <a:t>NON-PROBABILITY sample</a:t>
            </a:r>
            <a:endParaRPr lang="en-US" sz="2400" dirty="0"/>
          </a:p>
          <a:p>
            <a:pPr marL="914400" lvl="1" indent="-457200">
              <a:buFont typeface="+mj-lt"/>
              <a:buAutoNum type="alphaUcPeriod"/>
            </a:pPr>
            <a:r>
              <a:rPr lang="en-US" sz="2400" dirty="0" smtClean="0"/>
              <a:t>NEITHER</a:t>
            </a:r>
            <a:endParaRPr lang="en-US" sz="2400" dirty="0"/>
          </a:p>
        </p:txBody>
      </p:sp>
      <p:sp>
        <p:nvSpPr>
          <p:cNvPr id="11" name="Rectangle 10"/>
          <p:cNvSpPr/>
          <p:nvPr/>
        </p:nvSpPr>
        <p:spPr>
          <a:xfrm>
            <a:off x="580102" y="4737216"/>
            <a:ext cx="4080387" cy="33429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1648" y="-633"/>
            <a:ext cx="8717280" cy="639730"/>
          </a:xfrm>
        </p:spPr>
        <p:txBody>
          <a:bodyPr>
            <a:normAutofit fontScale="90000"/>
          </a:bodyPr>
          <a:lstStyle/>
          <a:p>
            <a:r>
              <a:rPr lang="en-US" dirty="0" smtClean="0"/>
              <a:t>Review:</a:t>
            </a:r>
            <a:endParaRPr lang="en-US" dirty="0"/>
          </a:p>
        </p:txBody>
      </p:sp>
      <p:sp>
        <p:nvSpPr>
          <p:cNvPr id="3" name="Content Placeholder 2"/>
          <p:cNvSpPr>
            <a:spLocks noGrp="1"/>
          </p:cNvSpPr>
          <p:nvPr>
            <p:ph idx="1"/>
          </p:nvPr>
        </p:nvSpPr>
        <p:spPr>
          <a:xfrm>
            <a:off x="231648" y="639097"/>
            <a:ext cx="8717280" cy="6218903"/>
          </a:xfrm>
        </p:spPr>
        <p:txBody>
          <a:bodyPr>
            <a:normAutofit fontScale="70000" lnSpcReduction="20000"/>
          </a:bodyPr>
          <a:lstStyle/>
          <a:p>
            <a:r>
              <a:rPr lang="en-US" b="1" dirty="0" smtClean="0"/>
              <a:t>MUTUALLY EXCLUSIVE </a:t>
            </a:r>
            <a:r>
              <a:rPr lang="en-US" dirty="0" smtClean="0"/>
              <a:t>– Each </a:t>
            </a:r>
            <a:r>
              <a:rPr lang="en-US" dirty="0"/>
              <a:t>data value is place in one and only one </a:t>
            </a:r>
            <a:r>
              <a:rPr lang="en-US" dirty="0" smtClean="0"/>
              <a:t>category</a:t>
            </a:r>
            <a:endParaRPr lang="en-US" dirty="0"/>
          </a:p>
          <a:p>
            <a:r>
              <a:rPr lang="en-US" b="1" dirty="0" smtClean="0"/>
              <a:t>COLLECTIVELY EXHAUSTIVE </a:t>
            </a:r>
            <a:r>
              <a:rPr lang="en-US" dirty="0" smtClean="0"/>
              <a:t>– </a:t>
            </a:r>
            <a:r>
              <a:rPr lang="en-US" dirty="0"/>
              <a:t>ALL data values must be recoded in the categories </a:t>
            </a:r>
            <a:r>
              <a:rPr lang="en-US" dirty="0" smtClean="0"/>
              <a:t>created</a:t>
            </a:r>
            <a:endParaRPr lang="en-US" dirty="0" smtClean="0"/>
          </a:p>
          <a:p>
            <a:pPr marL="0" indent="0">
              <a:buNone/>
            </a:pPr>
            <a:endParaRPr lang="en-US" dirty="0" smtClean="0"/>
          </a:p>
          <a:p>
            <a:r>
              <a:rPr lang="en-US" b="1" dirty="0" smtClean="0"/>
              <a:t>PROBABILITY SAMPLE </a:t>
            </a:r>
            <a:r>
              <a:rPr lang="en-US" dirty="0" smtClean="0"/>
              <a:t>– </a:t>
            </a:r>
            <a:r>
              <a:rPr lang="en-US" dirty="0"/>
              <a:t>select items/individuals/units for the sample based on known probabilities (GOOD</a:t>
            </a:r>
            <a:r>
              <a:rPr lang="en-US" dirty="0" smtClean="0"/>
              <a:t>!)</a:t>
            </a:r>
            <a:br>
              <a:rPr lang="en-US" dirty="0" smtClean="0"/>
            </a:br>
            <a:r>
              <a:rPr lang="en-US" dirty="0" smtClean="0">
                <a:sym typeface="Wingdings" panose="05000000000000000000"/>
              </a:rPr>
              <a:t> </a:t>
            </a:r>
            <a:r>
              <a:rPr lang="en-US" dirty="0"/>
              <a:t>Results can be generalized </a:t>
            </a:r>
            <a:r>
              <a:rPr lang="en-US" dirty="0" smtClean="0"/>
              <a:t>to </a:t>
            </a:r>
            <a:r>
              <a:rPr lang="en-US" dirty="0"/>
              <a:t>the POPULATION</a:t>
            </a:r>
            <a:endParaRPr lang="en-US" dirty="0" smtClean="0"/>
          </a:p>
          <a:p>
            <a:pPr>
              <a:tabLst>
                <a:tab pos="635000" algn="l"/>
              </a:tabLst>
            </a:pPr>
            <a:r>
              <a:rPr lang="en-US" b="1" dirty="0" smtClean="0"/>
              <a:t>NON-PROBABILITY SAMPLE </a:t>
            </a:r>
            <a:r>
              <a:rPr lang="en-US" dirty="0" smtClean="0"/>
              <a:t>– </a:t>
            </a:r>
            <a:r>
              <a:rPr lang="en-US" dirty="0"/>
              <a:t>select items/individuals/units for the sample without knowing their probabilities of selection (BAD</a:t>
            </a:r>
            <a:r>
              <a:rPr lang="en-US" dirty="0" smtClean="0"/>
              <a:t>!) </a:t>
            </a:r>
            <a:r>
              <a:rPr lang="en-US" dirty="0" smtClean="0">
                <a:sym typeface="Wingdings" panose="05000000000000000000"/>
              </a:rPr>
              <a:t> </a:t>
            </a:r>
            <a:r>
              <a:rPr lang="en-US" dirty="0">
                <a:sym typeface="Wingdings" panose="05000000000000000000"/>
              </a:rPr>
              <a:t>Creates BIAS. </a:t>
            </a:r>
            <a:br>
              <a:rPr lang="en-US" dirty="0" smtClean="0">
                <a:sym typeface="Wingdings" panose="05000000000000000000"/>
              </a:rPr>
            </a:br>
            <a:r>
              <a:rPr lang="en-US" b="1" i="1" dirty="0" smtClean="0">
                <a:sym typeface="Wingdings" panose="05000000000000000000"/>
              </a:rPr>
              <a:t>Cannot </a:t>
            </a:r>
            <a:r>
              <a:rPr lang="en-US" b="1" i="1" dirty="0">
                <a:sym typeface="Wingdings" panose="05000000000000000000"/>
              </a:rPr>
              <a:t>be used for statistical inference </a:t>
            </a:r>
            <a:r>
              <a:rPr lang="en-US" dirty="0">
                <a:sym typeface="Wingdings" panose="05000000000000000000"/>
              </a:rPr>
              <a:t>(i.e. results cannot be generalized </a:t>
            </a:r>
            <a:r>
              <a:rPr lang="en-US" dirty="0" smtClean="0">
                <a:sym typeface="Wingdings" panose="05000000000000000000"/>
              </a:rPr>
              <a:t>to </a:t>
            </a:r>
            <a:r>
              <a:rPr lang="en-US" dirty="0">
                <a:sym typeface="Wingdings" panose="05000000000000000000"/>
              </a:rPr>
              <a:t>the population</a:t>
            </a:r>
            <a:r>
              <a:rPr lang="en-US" dirty="0" smtClean="0">
                <a:sym typeface="Wingdings" panose="05000000000000000000"/>
              </a:rPr>
              <a:t>)</a:t>
            </a:r>
            <a:endParaRPr lang="en-US" dirty="0" smtClean="0">
              <a:sym typeface="Wingdings" panose="05000000000000000000"/>
            </a:endParaRPr>
          </a:p>
          <a:p>
            <a:pPr>
              <a:tabLst>
                <a:tab pos="635000" algn="l"/>
              </a:tabLst>
            </a:pPr>
            <a:r>
              <a:rPr lang="en-US" b="1" dirty="0" smtClean="0">
                <a:sym typeface="Wingdings" panose="05000000000000000000"/>
              </a:rPr>
              <a:t>BAD</a:t>
            </a:r>
            <a:r>
              <a:rPr lang="en-US" dirty="0" smtClean="0">
                <a:sym typeface="Wingdings" panose="05000000000000000000"/>
              </a:rPr>
              <a:t> (i.e., non-probability) sampling methods:</a:t>
            </a:r>
            <a:endParaRPr lang="en-US" dirty="0" smtClean="0">
              <a:sym typeface="Wingdings" panose="05000000000000000000"/>
            </a:endParaRPr>
          </a:p>
          <a:p>
            <a:pPr lvl="1">
              <a:tabLst>
                <a:tab pos="635000" algn="l"/>
              </a:tabLst>
            </a:pPr>
            <a:r>
              <a:rPr lang="en-US" b="1" dirty="0" smtClean="0">
                <a:sym typeface="Wingdings" panose="05000000000000000000"/>
              </a:rPr>
              <a:t>Judgment</a:t>
            </a:r>
            <a:r>
              <a:rPr lang="en-US" dirty="0" smtClean="0">
                <a:sym typeface="Wingdings" panose="05000000000000000000"/>
              </a:rPr>
              <a:t> – </a:t>
            </a:r>
            <a:r>
              <a:rPr lang="en-US" dirty="0" smtClean="0"/>
              <a:t>collect </a:t>
            </a:r>
            <a:r>
              <a:rPr lang="en-US" dirty="0"/>
              <a:t>a sample that an “expert” thinks is representative of the </a:t>
            </a:r>
            <a:r>
              <a:rPr lang="en-US" dirty="0" smtClean="0"/>
              <a:t>population</a:t>
            </a:r>
            <a:endParaRPr lang="en-US" dirty="0" smtClean="0"/>
          </a:p>
          <a:p>
            <a:pPr lvl="1">
              <a:tabLst>
                <a:tab pos="635000" algn="l"/>
              </a:tabLst>
            </a:pPr>
            <a:r>
              <a:rPr lang="en-US" b="1" dirty="0" smtClean="0"/>
              <a:t>Convenience</a:t>
            </a:r>
            <a:r>
              <a:rPr lang="en-US" dirty="0" smtClean="0"/>
              <a:t> – </a:t>
            </a:r>
            <a:r>
              <a:rPr lang="en-US" dirty="0"/>
              <a:t>collect the sample that is easiest to </a:t>
            </a:r>
            <a:r>
              <a:rPr lang="en-US" dirty="0" smtClean="0"/>
              <a:t>access</a:t>
            </a:r>
            <a:endParaRPr lang="en-US" dirty="0" smtClean="0"/>
          </a:p>
          <a:p>
            <a:pPr lvl="1">
              <a:tabLst>
                <a:tab pos="635000" algn="l"/>
              </a:tabLst>
            </a:pPr>
            <a:r>
              <a:rPr lang="en-US" b="1" dirty="0" smtClean="0"/>
              <a:t>Voluntary Response </a:t>
            </a:r>
            <a:r>
              <a:rPr lang="en-US" dirty="0" smtClean="0"/>
              <a:t>– </a:t>
            </a:r>
            <a:r>
              <a:rPr lang="en-US" b="1" i="1" dirty="0"/>
              <a:t>subjects</a:t>
            </a:r>
            <a:r>
              <a:rPr lang="en-US" dirty="0"/>
              <a:t> choose to participate in the </a:t>
            </a:r>
            <a:r>
              <a:rPr lang="en-US" dirty="0" smtClean="0"/>
              <a:t>study</a:t>
            </a:r>
            <a:endParaRPr lang="en-US" dirty="0" smtClean="0"/>
          </a:p>
          <a:p>
            <a:pPr>
              <a:tabLst>
                <a:tab pos="635000" algn="l"/>
              </a:tabLst>
            </a:pPr>
            <a:r>
              <a:rPr lang="en-US" b="1" dirty="0" smtClean="0"/>
              <a:t>GOOD</a:t>
            </a:r>
            <a:r>
              <a:rPr lang="en-US" dirty="0" smtClean="0"/>
              <a:t> (i.e. probability) sampling methods:</a:t>
            </a:r>
            <a:endParaRPr lang="en-US" dirty="0" smtClean="0"/>
          </a:p>
          <a:p>
            <a:pPr lvl="1">
              <a:tabLst>
                <a:tab pos="635000" algn="l"/>
              </a:tabLst>
            </a:pPr>
            <a:r>
              <a:rPr lang="en-US" dirty="0" smtClean="0"/>
              <a:t>Simple Random Sample – every sample has equal chance of being chosen</a:t>
            </a:r>
            <a:endParaRPr lang="en-US" dirty="0" smtClean="0"/>
          </a:p>
          <a:p>
            <a:pPr lvl="1">
              <a:tabLst>
                <a:tab pos="635000" algn="l"/>
              </a:tabLst>
            </a:pPr>
            <a:r>
              <a:rPr lang="en-US" dirty="0" smtClean="0"/>
              <a:t>Stratified Random Sample – stratify first, randomly sample within strata</a:t>
            </a:r>
            <a:endParaRPr lang="en-US" dirty="0" smtClean="0"/>
          </a:p>
          <a:p>
            <a:pPr lvl="1">
              <a:tabLst>
                <a:tab pos="635000" algn="l"/>
              </a:tabLst>
            </a:pPr>
            <a:r>
              <a:rPr lang="en-US" dirty="0" smtClean="0"/>
              <a:t>Systematic Sample – choose random starting point, then choose every n</a:t>
            </a:r>
            <a:r>
              <a:rPr lang="en-US" baseline="30000" dirty="0" smtClean="0"/>
              <a:t>th</a:t>
            </a:r>
            <a:r>
              <a:rPr lang="en-US" dirty="0" smtClean="0"/>
              <a:t> record</a:t>
            </a:r>
            <a:endParaRPr lang="en-US" dirty="0" smtClean="0"/>
          </a:p>
          <a:p>
            <a:pPr lvl="1">
              <a:tabLst>
                <a:tab pos="635000" algn="l"/>
              </a:tabLst>
            </a:pPr>
            <a:r>
              <a:rPr lang="en-US" dirty="0" smtClean="0"/>
              <a:t>Random Cluster Sample – (efficiency) randomly choose clusters, evaluate all individuals within cluster</a:t>
            </a:r>
            <a:endParaRPr lang="en-US" dirty="0"/>
          </a:p>
          <a:p>
            <a:endParaRPr lang="en-US" dirty="0" smtClean="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Chapter 1</a:t>
            </a:r>
            <a:br>
              <a:rPr lang="en-US" dirty="0" smtClean="0"/>
            </a:br>
            <a:endParaRPr lang="en-US" dirty="0"/>
          </a:p>
        </p:txBody>
      </p:sp>
      <p:sp>
        <p:nvSpPr>
          <p:cNvPr id="3" name="Subtitle 2"/>
          <p:cNvSpPr>
            <a:spLocks noGrp="1"/>
          </p:cNvSpPr>
          <p:nvPr>
            <p:ph type="subTitle" idx="1"/>
          </p:nvPr>
        </p:nvSpPr>
        <p:spPr/>
        <p:txBody>
          <a:bodyPr/>
          <a:lstStyle/>
          <a:p>
            <a:r>
              <a:rPr lang="en-US" dirty="0"/>
              <a:t>Defining and Collecting Data</a:t>
            </a:r>
            <a:endParaRPr lang="en-US" dirty="0" smtClean="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1.1 Defining </a:t>
            </a:r>
            <a:r>
              <a:rPr lang="en-US" dirty="0" smtClean="0"/>
              <a:t>Data / 1.2 Measurement Scales	</a:t>
            </a:r>
            <a:endParaRPr lang="en-US" dirty="0"/>
          </a:p>
        </p:txBody>
      </p:sp>
      <p:sp>
        <p:nvSpPr>
          <p:cNvPr id="3" name="Content Placeholder 2"/>
          <p:cNvSpPr>
            <a:spLocks noGrp="1"/>
          </p:cNvSpPr>
          <p:nvPr>
            <p:ph idx="1"/>
          </p:nvPr>
        </p:nvSpPr>
        <p:spPr>
          <a:xfrm>
            <a:off x="231648" y="1133856"/>
            <a:ext cx="8717280" cy="5724144"/>
          </a:xfrm>
        </p:spPr>
        <p:txBody>
          <a:bodyPr>
            <a:normAutofit fontScale="92500" lnSpcReduction="10000"/>
          </a:bodyPr>
          <a:lstStyle/>
          <a:p>
            <a:pPr marL="0" indent="0">
              <a:buNone/>
            </a:pPr>
            <a:r>
              <a:rPr lang="en-US" b="1" dirty="0"/>
              <a:t>Operational </a:t>
            </a:r>
            <a:r>
              <a:rPr lang="en-US" b="1" dirty="0" smtClean="0"/>
              <a:t>definition </a:t>
            </a:r>
            <a:r>
              <a:rPr lang="en-US" dirty="0"/>
              <a:t>– a universally accepted meaning that is clear to all associated with the </a:t>
            </a:r>
            <a:r>
              <a:rPr lang="en-US" dirty="0" smtClean="0"/>
              <a:t>analysis</a:t>
            </a:r>
            <a:endParaRPr lang="en-US" dirty="0" smtClean="0"/>
          </a:p>
          <a:p>
            <a:pPr marL="0" indent="0">
              <a:buNone/>
            </a:pPr>
            <a:r>
              <a:rPr lang="en-US" b="1" dirty="0"/>
              <a:t>Types of Variables</a:t>
            </a:r>
            <a:endParaRPr lang="en-US" b="1" dirty="0" smtClean="0"/>
          </a:p>
          <a:p>
            <a:r>
              <a:rPr lang="en-US" dirty="0" smtClean="0"/>
              <a:t>Categorical </a:t>
            </a:r>
            <a:r>
              <a:rPr lang="en-US" dirty="0"/>
              <a:t>(Category)</a:t>
            </a:r>
            <a:endParaRPr lang="en-US" dirty="0"/>
          </a:p>
          <a:p>
            <a:pPr lvl="1"/>
            <a:r>
              <a:rPr lang="en-US" dirty="0"/>
              <a:t>Nominal – Name of a Category</a:t>
            </a:r>
            <a:endParaRPr lang="en-US" sz="4000" dirty="0"/>
          </a:p>
          <a:p>
            <a:pPr lvl="2"/>
            <a:r>
              <a:rPr lang="en-US" dirty="0"/>
              <a:t>Ex. </a:t>
            </a:r>
            <a:endParaRPr lang="en-US" sz="3200" dirty="0"/>
          </a:p>
          <a:p>
            <a:pPr lvl="1"/>
            <a:r>
              <a:rPr lang="en-US" dirty="0"/>
              <a:t>Ordinal – Has a natural ordering</a:t>
            </a:r>
            <a:endParaRPr lang="en-US" sz="4000" dirty="0"/>
          </a:p>
          <a:p>
            <a:pPr lvl="2"/>
            <a:r>
              <a:rPr lang="en-US" dirty="0"/>
              <a:t>Ex.</a:t>
            </a:r>
            <a:br>
              <a:rPr lang="en-US" dirty="0"/>
            </a:br>
            <a:br>
              <a:rPr lang="en-US" dirty="0"/>
            </a:br>
            <a:br>
              <a:rPr lang="en-US" dirty="0"/>
            </a:br>
            <a:endParaRPr lang="en-US" dirty="0"/>
          </a:p>
          <a:p>
            <a:r>
              <a:rPr lang="en-US" dirty="0" smtClean="0"/>
              <a:t>Numerical </a:t>
            </a:r>
            <a:r>
              <a:rPr lang="en-US" dirty="0"/>
              <a:t>/ Quantitative (Quantity)</a:t>
            </a:r>
            <a:endParaRPr lang="en-US" dirty="0"/>
          </a:p>
          <a:p>
            <a:pPr lvl="1"/>
            <a:r>
              <a:rPr lang="en-US" dirty="0"/>
              <a:t>Discrete – distinct cutoffs between values</a:t>
            </a:r>
            <a:endParaRPr lang="en-US" sz="4000" dirty="0"/>
          </a:p>
          <a:p>
            <a:pPr lvl="2"/>
            <a:r>
              <a:rPr lang="en-US" dirty="0"/>
              <a:t>Ex. </a:t>
            </a:r>
            <a:endParaRPr lang="en-US" sz="3200" dirty="0"/>
          </a:p>
          <a:p>
            <a:pPr lvl="1"/>
            <a:r>
              <a:rPr lang="en-US" dirty="0"/>
              <a:t>Continuous – on a continuum </a:t>
            </a:r>
            <a:endParaRPr lang="en-US" sz="4000" dirty="0"/>
          </a:p>
          <a:p>
            <a:pPr lvl="2"/>
            <a:r>
              <a:rPr lang="en-US" dirty="0"/>
              <a:t>Ex. </a:t>
            </a:r>
            <a:endParaRPr lang="en-US" sz="3200"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5" name="TextBox 4"/>
          <p:cNvSpPr txBox="1"/>
          <p:nvPr/>
        </p:nvSpPr>
        <p:spPr>
          <a:xfrm>
            <a:off x="1902135" y="3002917"/>
            <a:ext cx="6202852" cy="369332"/>
          </a:xfrm>
          <a:prstGeom prst="rect">
            <a:avLst/>
          </a:prstGeom>
          <a:noFill/>
        </p:spPr>
        <p:txBody>
          <a:bodyPr wrap="none" rtlCol="0">
            <a:spAutoFit/>
          </a:bodyPr>
          <a:lstStyle/>
          <a:p>
            <a:r>
              <a:rPr lang="en-US" dirty="0" smtClean="0"/>
              <a:t>Gender (female/male), hair color (blonde, brunette, red , gray…)</a:t>
            </a:r>
            <a:endParaRPr lang="en-US" dirty="0"/>
          </a:p>
        </p:txBody>
      </p:sp>
      <p:sp>
        <p:nvSpPr>
          <p:cNvPr id="6" name="TextBox 5"/>
          <p:cNvSpPr txBox="1"/>
          <p:nvPr/>
        </p:nvSpPr>
        <p:spPr>
          <a:xfrm>
            <a:off x="1809537" y="3638557"/>
            <a:ext cx="6079293" cy="369332"/>
          </a:xfrm>
          <a:prstGeom prst="rect">
            <a:avLst/>
          </a:prstGeom>
          <a:noFill/>
        </p:spPr>
        <p:txBody>
          <a:bodyPr wrap="none" rtlCol="0">
            <a:spAutoFit/>
          </a:bodyPr>
          <a:lstStyle/>
          <a:p>
            <a:r>
              <a:rPr lang="en-US" dirty="0" smtClean="0"/>
              <a:t>economic status, with three categories (low, medium and high)</a:t>
            </a:r>
            <a:endParaRPr lang="en-US" dirty="0"/>
          </a:p>
        </p:txBody>
      </p:sp>
      <p:sp>
        <p:nvSpPr>
          <p:cNvPr id="7" name="TextBox 6"/>
          <p:cNvSpPr txBox="1"/>
          <p:nvPr/>
        </p:nvSpPr>
        <p:spPr>
          <a:xfrm>
            <a:off x="1809537" y="3973599"/>
            <a:ext cx="7077579" cy="646331"/>
          </a:xfrm>
          <a:prstGeom prst="rect">
            <a:avLst/>
          </a:prstGeom>
          <a:noFill/>
        </p:spPr>
        <p:txBody>
          <a:bodyPr wrap="none" rtlCol="0">
            <a:spAutoFit/>
          </a:bodyPr>
          <a:lstStyle/>
          <a:p>
            <a:r>
              <a:rPr lang="en-US" dirty="0" smtClean="0"/>
              <a:t>educational experience (with values such as elementary school graduate, </a:t>
            </a:r>
            <a:br>
              <a:rPr lang="en-US" dirty="0" smtClean="0"/>
            </a:br>
            <a:r>
              <a:rPr lang="en-US" dirty="0" smtClean="0"/>
              <a:t>high school graduate, some college and college graduate)</a:t>
            </a:r>
            <a:endParaRPr lang="en-US" dirty="0"/>
          </a:p>
        </p:txBody>
      </p:sp>
      <p:sp>
        <p:nvSpPr>
          <p:cNvPr id="8" name="TextBox 7"/>
          <p:cNvSpPr txBox="1"/>
          <p:nvPr/>
        </p:nvSpPr>
        <p:spPr>
          <a:xfrm>
            <a:off x="1888906" y="5406395"/>
            <a:ext cx="5688480" cy="369332"/>
          </a:xfrm>
          <a:prstGeom prst="rect">
            <a:avLst/>
          </a:prstGeom>
          <a:noFill/>
        </p:spPr>
        <p:txBody>
          <a:bodyPr wrap="none" rtlCol="0">
            <a:spAutoFit/>
          </a:bodyPr>
          <a:lstStyle/>
          <a:p>
            <a:r>
              <a:rPr lang="en-US" dirty="0" smtClean="0"/>
              <a:t>Number of friends, number of children, number of courses</a:t>
            </a:r>
            <a:endParaRPr lang="en-US" dirty="0"/>
          </a:p>
        </p:txBody>
      </p:sp>
      <p:sp>
        <p:nvSpPr>
          <p:cNvPr id="9" name="TextBox 8"/>
          <p:cNvSpPr txBox="1"/>
          <p:nvPr/>
        </p:nvSpPr>
        <p:spPr>
          <a:xfrm>
            <a:off x="1867533" y="6045241"/>
            <a:ext cx="2090765" cy="369332"/>
          </a:xfrm>
          <a:prstGeom prst="rect">
            <a:avLst/>
          </a:prstGeom>
          <a:noFill/>
        </p:spPr>
        <p:txBody>
          <a:bodyPr wrap="none" rtlCol="0">
            <a:spAutoFit/>
          </a:bodyPr>
          <a:lstStyle/>
          <a:p>
            <a:r>
              <a:rPr lang="en-US" dirty="0" smtClean="0"/>
              <a:t>Height, weight, time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231648" y="912960"/>
            <a:ext cx="8717280" cy="5724144"/>
          </a:xfrm>
        </p:spPr>
        <p:txBody>
          <a:bodyPr>
            <a:noAutofit/>
          </a:bodyPr>
          <a:lstStyle/>
          <a:p>
            <a:r>
              <a:rPr lang="en-US" sz="2400" dirty="0"/>
              <a:t>How long did it take to download the update for your newest mobile app?</a:t>
            </a:r>
            <a:endParaRPr lang="en-US" sz="2400" dirty="0"/>
          </a:p>
          <a:p>
            <a:pPr marL="914400" lvl="1" indent="-457200">
              <a:buFont typeface="+mj-lt"/>
              <a:buAutoNum type="alphaUcPeriod"/>
            </a:pPr>
            <a:r>
              <a:rPr lang="en-US" sz="2000" dirty="0"/>
              <a:t>Categorical nominal</a:t>
            </a:r>
            <a:endParaRPr lang="en-US" sz="2000" dirty="0"/>
          </a:p>
          <a:p>
            <a:pPr marL="914400" lvl="1" indent="-457200">
              <a:buFont typeface="+mj-lt"/>
              <a:buAutoNum type="alphaUcPeriod"/>
            </a:pPr>
            <a:r>
              <a:rPr lang="en-US" sz="2000" dirty="0"/>
              <a:t>Categorical ordinal</a:t>
            </a:r>
            <a:endParaRPr lang="en-US" sz="2000" dirty="0"/>
          </a:p>
          <a:p>
            <a:pPr marL="914400" lvl="1" indent="-457200">
              <a:buFont typeface="+mj-lt"/>
              <a:buAutoNum type="alphaUcPeriod"/>
            </a:pPr>
            <a:r>
              <a:rPr lang="en-US" sz="2000" dirty="0"/>
              <a:t>Numerical discrete</a:t>
            </a:r>
            <a:endParaRPr lang="en-US" sz="2000" dirty="0"/>
          </a:p>
          <a:p>
            <a:pPr marL="914400" lvl="1" indent="-457200">
              <a:buFont typeface="+mj-lt"/>
              <a:buAutoNum type="alphaUcPeriod"/>
            </a:pPr>
            <a:r>
              <a:rPr lang="en-US" sz="2000" dirty="0"/>
              <a:t>Numerical continuous</a:t>
            </a:r>
            <a:endParaRPr lang="en-US" sz="2000" dirty="0"/>
          </a:p>
          <a:p>
            <a:r>
              <a:rPr lang="en-US" sz="2400" dirty="0" smtClean="0"/>
              <a:t>Do you have a Facebook profile? Yes or No?</a:t>
            </a:r>
            <a:endParaRPr lang="en-US" sz="2400" dirty="0" smtClean="0"/>
          </a:p>
          <a:p>
            <a:pPr marL="914400" lvl="1" indent="-457200">
              <a:buFont typeface="+mj-lt"/>
              <a:buAutoNum type="alphaUcPeriod"/>
            </a:pPr>
            <a:r>
              <a:rPr lang="en-US" sz="2000" dirty="0" smtClean="0"/>
              <a:t>Categorical nominal</a:t>
            </a:r>
            <a:endParaRPr lang="en-US" sz="2000" dirty="0" smtClean="0"/>
          </a:p>
          <a:p>
            <a:pPr marL="914400" lvl="1" indent="-457200">
              <a:buFont typeface="+mj-lt"/>
              <a:buAutoNum type="alphaUcPeriod"/>
            </a:pPr>
            <a:r>
              <a:rPr lang="en-US" sz="2000" dirty="0" smtClean="0"/>
              <a:t>Categorical ordinal</a:t>
            </a:r>
            <a:endParaRPr lang="en-US" sz="2000" dirty="0" smtClean="0"/>
          </a:p>
          <a:p>
            <a:pPr marL="914400" lvl="1" indent="-457200">
              <a:buFont typeface="+mj-lt"/>
              <a:buAutoNum type="alphaUcPeriod"/>
            </a:pPr>
            <a:r>
              <a:rPr lang="en-US" sz="2000" dirty="0" smtClean="0"/>
              <a:t>Numerical discrete</a:t>
            </a:r>
            <a:endParaRPr lang="en-US" sz="2000" dirty="0" smtClean="0"/>
          </a:p>
          <a:p>
            <a:pPr marL="914400" lvl="1" indent="-457200">
              <a:buFont typeface="+mj-lt"/>
              <a:buAutoNum type="alphaUcPeriod"/>
            </a:pPr>
            <a:r>
              <a:rPr lang="en-US" sz="2000" dirty="0" smtClean="0"/>
              <a:t>Numerical continuous</a:t>
            </a:r>
            <a:endParaRPr lang="en-US" sz="2000" dirty="0" smtClean="0"/>
          </a:p>
          <a:p>
            <a:r>
              <a:rPr lang="en-US" sz="2400" dirty="0" smtClean="0"/>
              <a:t>How many text messages have you sent in the past three days?</a:t>
            </a:r>
            <a:endParaRPr lang="en-US" sz="2400" dirty="0" smtClean="0"/>
          </a:p>
          <a:p>
            <a:pPr marL="914400" lvl="1" indent="-457200">
              <a:buFont typeface="+mj-lt"/>
              <a:buAutoNum type="alphaUcPeriod"/>
            </a:pPr>
            <a:r>
              <a:rPr lang="en-US" sz="2000" dirty="0"/>
              <a:t>Categorical nominal</a:t>
            </a:r>
            <a:endParaRPr lang="en-US" sz="2000" dirty="0"/>
          </a:p>
          <a:p>
            <a:pPr marL="914400" lvl="1" indent="-457200">
              <a:buFont typeface="+mj-lt"/>
              <a:buAutoNum type="alphaUcPeriod"/>
            </a:pPr>
            <a:r>
              <a:rPr lang="en-US" sz="2000" dirty="0"/>
              <a:t>Categorical ordinal</a:t>
            </a:r>
            <a:endParaRPr lang="en-US" sz="2000" dirty="0"/>
          </a:p>
          <a:p>
            <a:pPr marL="914400" lvl="1" indent="-457200">
              <a:buFont typeface="+mj-lt"/>
              <a:buAutoNum type="alphaUcPeriod"/>
            </a:pPr>
            <a:r>
              <a:rPr lang="en-US" sz="2000" dirty="0"/>
              <a:t>Numerical discrete</a:t>
            </a:r>
            <a:endParaRPr lang="en-US" sz="2000" dirty="0"/>
          </a:p>
          <a:p>
            <a:pPr marL="914400" lvl="1" indent="-457200">
              <a:buFont typeface="+mj-lt"/>
              <a:buAutoNum type="alphaUcPeriod"/>
            </a:pPr>
            <a:r>
              <a:rPr lang="en-US" sz="2000" dirty="0"/>
              <a:t>Numerical </a:t>
            </a:r>
            <a:r>
              <a:rPr lang="en-US" sz="2000" dirty="0" smtClean="0"/>
              <a:t>continuous</a:t>
            </a:r>
            <a:endParaRPr lang="en-US" sz="2000" dirty="0" smtClean="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a:p>
        </p:txBody>
      </p:sp>
      <p:sp>
        <p:nvSpPr>
          <p:cNvPr id="5" name="Rectangle 4"/>
          <p:cNvSpPr/>
          <p:nvPr/>
        </p:nvSpPr>
        <p:spPr>
          <a:xfrm>
            <a:off x="546100" y="2654300"/>
            <a:ext cx="3175000" cy="3175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46100" y="3447098"/>
            <a:ext cx="3175000" cy="3175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46100" y="5930900"/>
            <a:ext cx="3175000" cy="3175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Collecting Data</a:t>
            </a:r>
            <a:endParaRPr lang="en-US" dirty="0"/>
          </a:p>
        </p:txBody>
      </p:sp>
      <p:sp>
        <p:nvSpPr>
          <p:cNvPr id="3" name="Content Placeholder 2"/>
          <p:cNvSpPr>
            <a:spLocks noGrp="1"/>
          </p:cNvSpPr>
          <p:nvPr>
            <p:ph idx="1"/>
          </p:nvPr>
        </p:nvSpPr>
        <p:spPr>
          <a:xfrm>
            <a:off x="231648" y="1133856"/>
            <a:ext cx="8912352" cy="5352288"/>
          </a:xfrm>
        </p:spPr>
        <p:txBody>
          <a:bodyPr/>
          <a:lstStyle/>
          <a:p>
            <a:r>
              <a:rPr lang="en-US" sz="2400" dirty="0" smtClean="0"/>
              <a:t>After defining variables, you proceed with data collection:</a:t>
            </a:r>
            <a:endParaRPr lang="en-US" sz="2400" dirty="0" smtClean="0"/>
          </a:p>
          <a:p>
            <a:pPr marL="914400" lvl="1" indent="-457200">
              <a:buFont typeface="+mj-lt"/>
              <a:buAutoNum type="arabicPeriod"/>
            </a:pPr>
            <a:r>
              <a:rPr lang="en-US" dirty="0" smtClean="0"/>
              <a:t>Identify data SOURCES</a:t>
            </a:r>
            <a:endParaRPr lang="en-US" dirty="0" smtClean="0"/>
          </a:p>
          <a:p>
            <a:pPr marL="914400" lvl="1" indent="-457200">
              <a:buFont typeface="+mj-lt"/>
              <a:buAutoNum type="arabicPeriod"/>
            </a:pPr>
            <a:r>
              <a:rPr lang="en-US" dirty="0" smtClean="0"/>
              <a:t>POPULATION or SAMPLE</a:t>
            </a:r>
            <a:endParaRPr lang="en-US" dirty="0" smtClean="0"/>
          </a:p>
          <a:p>
            <a:pPr marL="914400" lvl="1" indent="-457200">
              <a:buFont typeface="+mj-lt"/>
              <a:buAutoNum type="arabicPeriod"/>
            </a:pPr>
            <a:r>
              <a:rPr lang="en-US" dirty="0" smtClean="0"/>
              <a:t>CLEANING/RECODING your data (if necessary. Yes, it almost always is…)</a:t>
            </a:r>
            <a:endParaRPr lang="en-US" dirty="0" smtClean="0"/>
          </a:p>
          <a:p>
            <a:r>
              <a:rPr lang="en-US" sz="2400" b="1" dirty="0" smtClean="0"/>
              <a:t>POPULATION</a:t>
            </a:r>
            <a:r>
              <a:rPr lang="en-US" sz="2400" dirty="0" smtClean="0"/>
              <a:t> </a:t>
            </a:r>
            <a:r>
              <a:rPr lang="en-US" sz="2400" dirty="0"/>
              <a:t>– </a:t>
            </a:r>
            <a:br>
              <a:rPr lang="en-US" sz="2400" dirty="0" smtClean="0"/>
            </a:br>
            <a:endParaRPr lang="en-US" sz="2400" dirty="0" smtClean="0"/>
          </a:p>
          <a:p>
            <a:r>
              <a:rPr lang="en-US" sz="2400" b="1" dirty="0" smtClean="0"/>
              <a:t>SAMPLE</a:t>
            </a:r>
            <a:r>
              <a:rPr lang="en-US" sz="2400" dirty="0" smtClean="0"/>
              <a:t> –</a:t>
            </a:r>
            <a:br>
              <a:rPr lang="en-US" sz="2400" dirty="0" smtClean="0"/>
            </a:br>
            <a:br>
              <a:rPr lang="en-US" sz="2400" dirty="0" smtClean="0"/>
            </a:br>
            <a:endParaRPr lang="en-US" sz="2400" dirty="0" smtClean="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dirty="0"/>
          </a:p>
        </p:txBody>
      </p:sp>
      <p:sp>
        <p:nvSpPr>
          <p:cNvPr id="5" name="TextBox 4"/>
          <p:cNvSpPr txBox="1"/>
          <p:nvPr/>
        </p:nvSpPr>
        <p:spPr>
          <a:xfrm>
            <a:off x="2415854" y="3044940"/>
            <a:ext cx="6543507" cy="830997"/>
          </a:xfrm>
          <a:prstGeom prst="rect">
            <a:avLst/>
          </a:prstGeom>
          <a:noFill/>
        </p:spPr>
        <p:txBody>
          <a:bodyPr wrap="square" rtlCol="0">
            <a:spAutoFit/>
          </a:bodyPr>
          <a:lstStyle/>
          <a:p>
            <a:r>
              <a:rPr lang="en-US" sz="2400" dirty="0" smtClean="0"/>
              <a:t>all items/individuals about which you want to reach conclusions (described by </a:t>
            </a:r>
            <a:r>
              <a:rPr lang="en-US" sz="2400" b="1" dirty="0" smtClean="0"/>
              <a:t>PARAMETERS</a:t>
            </a:r>
            <a:r>
              <a:rPr lang="en-US" sz="2400" dirty="0" smtClean="0"/>
              <a:t>)</a:t>
            </a:r>
            <a:endParaRPr lang="en-US" sz="2400" dirty="0"/>
          </a:p>
        </p:txBody>
      </p:sp>
      <p:sp>
        <p:nvSpPr>
          <p:cNvPr id="6" name="TextBox 5"/>
          <p:cNvSpPr txBox="1"/>
          <p:nvPr/>
        </p:nvSpPr>
        <p:spPr>
          <a:xfrm>
            <a:off x="1781376" y="3819880"/>
            <a:ext cx="6543507" cy="1200328"/>
          </a:xfrm>
          <a:prstGeom prst="rect">
            <a:avLst/>
          </a:prstGeom>
          <a:noFill/>
        </p:spPr>
        <p:txBody>
          <a:bodyPr wrap="square" rtlCol="0">
            <a:spAutoFit/>
          </a:bodyPr>
          <a:lstStyle/>
          <a:p>
            <a:r>
              <a:rPr lang="en-US" sz="2400" dirty="0" smtClean="0"/>
              <a:t>items/individuals (from the population) which are selected for analysis (items/individuals about which you collect data) (described by </a:t>
            </a:r>
            <a:r>
              <a:rPr lang="en-US" sz="2400" b="1" dirty="0" smtClean="0"/>
              <a:t>STATISTICS</a:t>
            </a:r>
            <a:r>
              <a:rPr lang="en-US" sz="2400" dirty="0" smtClean="0"/>
              <a:t>)</a:t>
            </a:r>
            <a:endParaRPr lang="en-US" sz="2400" dirty="0"/>
          </a:p>
        </p:txBody>
      </p:sp>
      <p:sp>
        <p:nvSpPr>
          <p:cNvPr id="7" name="TextBox 6"/>
          <p:cNvSpPr txBox="1"/>
          <p:nvPr/>
        </p:nvSpPr>
        <p:spPr>
          <a:xfrm>
            <a:off x="235785" y="5067804"/>
            <a:ext cx="6543507" cy="1569660"/>
          </a:xfrm>
          <a:prstGeom prst="rect">
            <a:avLst/>
          </a:prstGeom>
          <a:noFill/>
        </p:spPr>
        <p:txBody>
          <a:bodyPr wrap="square" rtlCol="0">
            <a:spAutoFit/>
          </a:bodyPr>
          <a:lstStyle/>
          <a:p>
            <a:pPr marL="234950" indent="-234950">
              <a:buFont typeface="Arial" panose="020B0604020202020204"/>
              <a:buChar char="•"/>
            </a:pPr>
            <a:r>
              <a:rPr lang="en-US" sz="2400" b="1" dirty="0"/>
              <a:t>Why sample</a:t>
            </a:r>
            <a:r>
              <a:rPr lang="en-US" sz="2400" dirty="0"/>
              <a:t>? </a:t>
            </a:r>
            <a:endParaRPr lang="en-US" sz="2400" dirty="0" smtClean="0"/>
          </a:p>
          <a:p>
            <a:pPr marL="914400" lvl="1" indent="-457200">
              <a:buFont typeface="+mj-lt"/>
              <a:buAutoNum type="arabicPeriod"/>
            </a:pPr>
            <a:r>
              <a:rPr lang="en-US" sz="2400" dirty="0" smtClean="0"/>
              <a:t>Less time consuming</a:t>
            </a:r>
            <a:endParaRPr lang="en-US" sz="2400" dirty="0" smtClean="0"/>
          </a:p>
          <a:p>
            <a:pPr marL="914400" lvl="1" indent="-457200">
              <a:buFont typeface="+mj-lt"/>
              <a:buAutoNum type="arabicPeriod"/>
            </a:pPr>
            <a:r>
              <a:rPr lang="en-US" sz="2400" dirty="0" smtClean="0"/>
              <a:t>Less costly</a:t>
            </a:r>
            <a:endParaRPr lang="en-US" sz="2400" dirty="0" smtClean="0"/>
          </a:p>
          <a:p>
            <a:pPr marL="914400" lvl="1" indent="-457200">
              <a:buFont typeface="+mj-lt"/>
              <a:buAutoNum type="arabicPeriod"/>
            </a:pPr>
            <a:r>
              <a:rPr lang="en-US" sz="2400" dirty="0" smtClean="0"/>
              <a:t>Less cumbersome and more practical</a:t>
            </a:r>
            <a:endParaRPr lang="en-US" sz="2400" dirty="0"/>
          </a:p>
        </p:txBody>
      </p:sp>
      <p:sp>
        <p:nvSpPr>
          <p:cNvPr id="8" name="TextBox 7"/>
          <p:cNvSpPr txBox="1"/>
          <p:nvPr/>
        </p:nvSpPr>
        <p:spPr>
          <a:xfrm>
            <a:off x="6023461" y="5101672"/>
            <a:ext cx="2969711" cy="1569660"/>
          </a:xfrm>
          <a:prstGeom prst="rect">
            <a:avLst/>
          </a:prstGeom>
          <a:noFill/>
          <a:ln>
            <a:solidFill>
              <a:schemeClr val="tx1"/>
            </a:solidFill>
          </a:ln>
        </p:spPr>
        <p:txBody>
          <a:bodyPr wrap="square" rtlCol="0">
            <a:spAutoFit/>
          </a:bodyPr>
          <a:lstStyle/>
          <a:p>
            <a:r>
              <a:rPr lang="en-US" sz="2400" dirty="0" smtClean="0"/>
              <a:t>BUT… even when we sample </a:t>
            </a:r>
            <a:r>
              <a:rPr lang="en-US" sz="2400" b="1" dirty="0" smtClean="0"/>
              <a:t>correctly</a:t>
            </a:r>
            <a:r>
              <a:rPr lang="en-US" sz="2400" dirty="0" smtClean="0"/>
              <a:t>, we introduce </a:t>
            </a:r>
            <a:r>
              <a:rPr lang="en-US" sz="2400" b="1" dirty="0" smtClean="0">
                <a:solidFill>
                  <a:srgbClr val="FF0000"/>
                </a:solidFill>
              </a:rPr>
              <a:t>CHANCE </a:t>
            </a:r>
            <a:r>
              <a:rPr lang="en-US" sz="2400" dirty="0" smtClean="0"/>
              <a:t>(RANDOMNESS)!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bldLvl="2" build="p"/>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p:nvPr/>
        </p:nvPicPr>
        <p:blipFill>
          <a:blip r:embed="rId1" cstate="print"/>
          <a:srcRect/>
          <a:stretch>
            <a:fillRect/>
          </a:stretch>
        </p:blipFill>
        <p:spPr bwMode="auto">
          <a:xfrm>
            <a:off x="708660" y="1931661"/>
            <a:ext cx="7339579" cy="417290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2EA84786-5017-4EB8-A498-B6F3906B6238}" type="slidenum">
              <a:rPr lang="en-US" smtClean="0"/>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231648" y="1133856"/>
            <a:ext cx="8717280" cy="1991624"/>
          </a:xfrm>
        </p:spPr>
        <p:txBody>
          <a:bodyPr>
            <a:normAutofit/>
          </a:bodyPr>
          <a:lstStyle/>
          <a:p>
            <a:pPr marL="228600" lvl="1">
              <a:spcBef>
                <a:spcPts val="1000"/>
              </a:spcBef>
            </a:pPr>
            <a:r>
              <a:rPr lang="en-US" dirty="0"/>
              <a:t>Cleansing  (for </a:t>
            </a:r>
            <a:r>
              <a:rPr lang="en-US" b="1" dirty="0"/>
              <a:t>Outliers</a:t>
            </a:r>
            <a:r>
              <a:rPr lang="en-US" dirty="0"/>
              <a:t> and </a:t>
            </a:r>
            <a:r>
              <a:rPr lang="en-US" b="1" dirty="0"/>
              <a:t>Missing Values</a:t>
            </a:r>
            <a:r>
              <a:rPr lang="en-US" dirty="0" smtClean="0"/>
              <a:t>)</a:t>
            </a:r>
            <a:endParaRPr lang="en-US" dirty="0" smtClean="0"/>
          </a:p>
          <a:p>
            <a:pPr marL="685800" lvl="2">
              <a:spcBef>
                <a:spcPts val="1000"/>
              </a:spcBef>
            </a:pPr>
            <a:r>
              <a:rPr lang="en-US" sz="2400" dirty="0" smtClean="0"/>
              <a:t>Outliers – </a:t>
            </a:r>
            <a:endParaRPr lang="en-US" sz="2400" dirty="0" smtClean="0"/>
          </a:p>
          <a:p>
            <a:pPr marL="685800" lvl="2">
              <a:spcBef>
                <a:spcPts val="1000"/>
              </a:spcBef>
            </a:pPr>
            <a:endParaRPr lang="en-US" sz="2400" dirty="0"/>
          </a:p>
          <a:p>
            <a:pPr marL="685800" lvl="2">
              <a:spcBef>
                <a:spcPts val="1000"/>
              </a:spcBef>
            </a:pPr>
            <a:r>
              <a:rPr lang="en-US" sz="2400" dirty="0" smtClean="0"/>
              <a:t>Missing Values – </a:t>
            </a:r>
            <a:endParaRPr lang="en-US" sz="2400" dirty="0"/>
          </a:p>
        </p:txBody>
      </p:sp>
      <p:sp>
        <p:nvSpPr>
          <p:cNvPr id="2" name="Title 1"/>
          <p:cNvSpPr>
            <a:spLocks noGrp="1"/>
          </p:cNvSpPr>
          <p:nvPr>
            <p:ph type="title"/>
          </p:nvPr>
        </p:nvSpPr>
        <p:spPr/>
        <p:txBody>
          <a:bodyPr/>
          <a:lstStyle/>
          <a:p>
            <a:r>
              <a:rPr lang="en-US" dirty="0" smtClean="0"/>
              <a:t>Data Cleansing</a:t>
            </a:r>
            <a:endParaRPr lang="en-US" dirty="0"/>
          </a:p>
        </p:txBody>
      </p:sp>
      <p:sp>
        <p:nvSpPr>
          <p:cNvPr id="4" name="Slide Number Placeholder 3"/>
          <p:cNvSpPr>
            <a:spLocks noGrp="1"/>
          </p:cNvSpPr>
          <p:nvPr>
            <p:ph type="sldNum" sz="quarter" idx="12"/>
          </p:nvPr>
        </p:nvSpPr>
        <p:spPr/>
        <p:txBody>
          <a:bodyPr/>
          <a:lstStyle/>
          <a:p>
            <a:fld id="{8D75822C-2030-4887-9512-2AC67AD2736F}" type="slidenum">
              <a:rPr lang="en-US" smtClean="0"/>
            </a:fld>
            <a:endParaRPr lang="en-US" dirty="0"/>
          </a:p>
        </p:txBody>
      </p:sp>
      <p:sp>
        <p:nvSpPr>
          <p:cNvPr id="11" name="TextBox 10"/>
          <p:cNvSpPr txBox="1"/>
          <p:nvPr/>
        </p:nvSpPr>
        <p:spPr>
          <a:xfrm>
            <a:off x="2202282" y="1552736"/>
            <a:ext cx="6102805" cy="830997"/>
          </a:xfrm>
          <a:prstGeom prst="rect">
            <a:avLst/>
          </a:prstGeom>
          <a:noFill/>
        </p:spPr>
        <p:txBody>
          <a:bodyPr wrap="square" rtlCol="0">
            <a:spAutoFit/>
          </a:bodyPr>
          <a:lstStyle/>
          <a:p>
            <a:r>
              <a:rPr lang="en-US" sz="2400" dirty="0" smtClean="0"/>
              <a:t>Values that seem excessively different from most of the data values</a:t>
            </a:r>
            <a:endParaRPr lang="en-US" sz="2400" dirty="0"/>
          </a:p>
        </p:txBody>
      </p:sp>
      <p:sp>
        <p:nvSpPr>
          <p:cNvPr id="12" name="Content Placeholder 9"/>
          <p:cNvSpPr txBox="1"/>
          <p:nvPr/>
        </p:nvSpPr>
        <p:spPr>
          <a:xfrm>
            <a:off x="234629" y="3452907"/>
            <a:ext cx="8717280" cy="27809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Recoding/cleansing data requires MUTUALLY EXCLUSIVE and </a:t>
            </a:r>
            <a:br>
              <a:rPr lang="en-US" sz="2400" dirty="0" smtClean="0"/>
            </a:br>
            <a:r>
              <a:rPr lang="en-US" sz="2400" dirty="0" smtClean="0"/>
              <a:t>COLLECTIVELY EXHAUSTIVE definitions</a:t>
            </a:r>
            <a:endParaRPr lang="en-US" sz="2400" dirty="0" smtClean="0"/>
          </a:p>
          <a:p>
            <a:pPr lvl="1"/>
            <a:r>
              <a:rPr lang="en-US" dirty="0" smtClean="0"/>
              <a:t>Mutually Exclusive – </a:t>
            </a:r>
            <a:endParaRPr lang="en-US" dirty="0" smtClean="0"/>
          </a:p>
          <a:p>
            <a:pPr lvl="1"/>
            <a:endParaRPr lang="en-US" dirty="0" smtClean="0"/>
          </a:p>
          <a:p>
            <a:pPr lvl="1"/>
            <a:endParaRPr lang="en-US" dirty="0"/>
          </a:p>
          <a:p>
            <a:pPr lvl="1"/>
            <a:r>
              <a:rPr lang="en-US" dirty="0" smtClean="0"/>
              <a:t>Collectively Exhaustive – </a:t>
            </a:r>
            <a:endParaRPr lang="en-US" dirty="0" smtClean="0"/>
          </a:p>
          <a:p>
            <a:endParaRPr lang="en-US" sz="2400" dirty="0"/>
          </a:p>
        </p:txBody>
      </p:sp>
      <p:sp>
        <p:nvSpPr>
          <p:cNvPr id="13" name="TextBox 12"/>
          <p:cNvSpPr txBox="1"/>
          <p:nvPr/>
        </p:nvSpPr>
        <p:spPr>
          <a:xfrm>
            <a:off x="2242632" y="2452263"/>
            <a:ext cx="6102805" cy="830997"/>
          </a:xfrm>
          <a:prstGeom prst="rect">
            <a:avLst/>
          </a:prstGeom>
          <a:noFill/>
        </p:spPr>
        <p:txBody>
          <a:bodyPr wrap="square" rtlCol="0">
            <a:spAutoFit/>
          </a:bodyPr>
          <a:lstStyle/>
          <a:p>
            <a:pPr>
              <a:tabLst>
                <a:tab pos="858520" algn="l"/>
              </a:tabLst>
            </a:pPr>
            <a:r>
              <a:rPr lang="en-US" sz="2400" dirty="0" smtClean="0"/>
              <a:t>	Values that were not collected </a:t>
            </a:r>
            <a:br>
              <a:rPr lang="en-US" sz="2400" dirty="0" smtClean="0"/>
            </a:br>
            <a:r>
              <a:rPr lang="en-US" sz="2400" dirty="0" smtClean="0"/>
              <a:t>(</a:t>
            </a:r>
            <a:r>
              <a:rPr lang="en-US" sz="2400" dirty="0" smtClean="0">
                <a:sym typeface="Wingdings" panose="05000000000000000000"/>
              </a:rPr>
              <a:t> not available to the analysis)</a:t>
            </a:r>
            <a:endParaRPr lang="en-US" sz="2400" dirty="0"/>
          </a:p>
        </p:txBody>
      </p:sp>
      <p:sp>
        <p:nvSpPr>
          <p:cNvPr id="14" name="TextBox 13"/>
          <p:cNvSpPr txBox="1"/>
          <p:nvPr/>
        </p:nvSpPr>
        <p:spPr>
          <a:xfrm>
            <a:off x="3196782" y="4133723"/>
            <a:ext cx="5431261" cy="830997"/>
          </a:xfrm>
          <a:prstGeom prst="rect">
            <a:avLst/>
          </a:prstGeom>
          <a:noFill/>
        </p:spPr>
        <p:txBody>
          <a:bodyPr wrap="square" rtlCol="0">
            <a:spAutoFit/>
          </a:bodyPr>
          <a:lstStyle/>
          <a:p>
            <a:pPr>
              <a:tabLst>
                <a:tab pos="344170" algn="l"/>
              </a:tabLst>
            </a:pPr>
            <a:r>
              <a:rPr lang="en-US" sz="2400" dirty="0" smtClean="0"/>
              <a:t>	Each data value is place in one and only one category</a:t>
            </a:r>
            <a:endParaRPr lang="en-US" sz="2400" dirty="0"/>
          </a:p>
        </p:txBody>
      </p:sp>
      <p:sp>
        <p:nvSpPr>
          <p:cNvPr id="15" name="TextBox 14"/>
          <p:cNvSpPr txBox="1"/>
          <p:nvPr/>
        </p:nvSpPr>
        <p:spPr>
          <a:xfrm>
            <a:off x="3237132" y="5310236"/>
            <a:ext cx="5515155" cy="830997"/>
          </a:xfrm>
          <a:prstGeom prst="rect">
            <a:avLst/>
          </a:prstGeom>
          <a:noFill/>
        </p:spPr>
        <p:txBody>
          <a:bodyPr wrap="square" rtlCol="0">
            <a:spAutoFit/>
          </a:bodyPr>
          <a:lstStyle/>
          <a:p>
            <a:pPr>
              <a:tabLst>
                <a:tab pos="858520" algn="l"/>
              </a:tabLst>
            </a:pPr>
            <a:r>
              <a:rPr lang="en-US" sz="2400" dirty="0" smtClean="0"/>
              <a:t>	ALL data values must be recoded in the categories created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18419</Words>
  <Application>WPS Presentation</Application>
  <PresentationFormat>On-screen Show (4:3)</PresentationFormat>
  <Paragraphs>524</Paragraphs>
  <Slides>34</Slides>
  <Notes>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34</vt:i4>
      </vt:variant>
    </vt:vector>
  </HeadingPairs>
  <TitlesOfParts>
    <vt:vector size="47" baseType="lpstr">
      <vt:lpstr>Arial</vt:lpstr>
      <vt:lpstr>宋体</vt:lpstr>
      <vt:lpstr>Wingdings</vt:lpstr>
      <vt:lpstr>Arial</vt:lpstr>
      <vt:lpstr>Wingdings</vt:lpstr>
      <vt:lpstr>Calibri Light</vt:lpstr>
      <vt:lpstr>Calibri</vt:lpstr>
      <vt:lpstr>微软雅黑</vt:lpstr>
      <vt:lpstr/>
      <vt:lpstr>Arial Unicode MS</vt:lpstr>
      <vt:lpstr>Courier New</vt:lpstr>
      <vt:lpstr>Segoe Print</vt:lpstr>
      <vt:lpstr>Office Theme</vt:lpstr>
      <vt:lpstr>ANNOUNCEMENTS</vt:lpstr>
      <vt:lpstr>PowerPoint 演示文稿</vt:lpstr>
      <vt:lpstr>Things to Learn First…</vt:lpstr>
      <vt:lpstr>Chapter 1 </vt:lpstr>
      <vt:lpstr>1.1 Defining Data / 1.2 Measurement Scales	</vt:lpstr>
      <vt:lpstr>Questions:</vt:lpstr>
      <vt:lpstr>1.3 Collecting Data</vt:lpstr>
      <vt:lpstr>PowerPoint 演示文稿</vt:lpstr>
      <vt:lpstr>Data Cleansing</vt:lpstr>
      <vt:lpstr>Questions:</vt:lpstr>
      <vt:lpstr>1.4 Types of Sampling Methods</vt:lpstr>
      <vt:lpstr>Sampling Methods – bad and good</vt:lpstr>
      <vt:lpstr>Sampling Methods – bad and good</vt:lpstr>
      <vt:lpstr>Sampling Methods – bad and good</vt:lpstr>
      <vt:lpstr>Sampling Methods – bad and good</vt:lpstr>
      <vt:lpstr>Sampling Methods – bad and good</vt:lpstr>
      <vt:lpstr>Sampling Methods – bad and good</vt:lpstr>
      <vt:lpstr>Sampling Methods – bad and good</vt:lpstr>
      <vt:lpstr>Questions:</vt:lpstr>
      <vt:lpstr>Questions:</vt:lpstr>
      <vt:lpstr>Questions:</vt:lpstr>
      <vt:lpstr>If you are using a table of random digits…</vt:lpstr>
      <vt:lpstr>Example 4 – Take a random sample of 3 people</vt:lpstr>
      <vt:lpstr>1.5 Types of Survey Errors</vt:lpstr>
      <vt:lpstr>Questions:</vt:lpstr>
      <vt:lpstr>Questions: Identify the error</vt:lpstr>
      <vt:lpstr>end</vt:lpstr>
      <vt:lpstr>ANNOUNCEMENTS</vt:lpstr>
      <vt:lpstr>Questions:</vt:lpstr>
      <vt:lpstr>Review:</vt:lpstr>
      <vt:lpstr>Questions:</vt:lpstr>
      <vt:lpstr>Review:</vt:lpstr>
      <vt:lpstr>Questions:</vt:lpstr>
      <vt:lpstr>Review:</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112: Statistics and the Media</dc:title>
  <dc:creator>wardbess</dc:creator>
  <cp:lastModifiedBy>Dewei Wang</cp:lastModifiedBy>
  <cp:revision>182</cp:revision>
  <cp:lastPrinted>2017-08-11T15:49:00Z</cp:lastPrinted>
  <dcterms:created xsi:type="dcterms:W3CDTF">2014-01-06T19:00:00Z</dcterms:created>
  <dcterms:modified xsi:type="dcterms:W3CDTF">2017-08-31T14:19:06Z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1033-10.2.0.5934</vt:lpwstr>
  </property>
</Properties>
</file>