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354" r:id="rId3"/>
    <p:sldId id="529" r:id="rId4"/>
    <p:sldId id="530" r:id="rId5"/>
    <p:sldId id="531" r:id="rId6"/>
    <p:sldId id="532" r:id="rId7"/>
    <p:sldId id="533" r:id="rId8"/>
    <p:sldId id="534" r:id="rId9"/>
    <p:sldId id="562" r:id="rId10"/>
    <p:sldId id="610" r:id="rId11"/>
    <p:sldId id="597" r:id="rId12"/>
    <p:sldId id="612" r:id="rId13"/>
    <p:sldId id="596" r:id="rId14"/>
    <p:sldId id="538" r:id="rId15"/>
    <p:sldId id="563" r:id="rId16"/>
    <p:sldId id="611" r:id="rId17"/>
    <p:sldId id="540" r:id="rId18"/>
    <p:sldId id="541" r:id="rId19"/>
    <p:sldId id="609" r:id="rId20"/>
    <p:sldId id="598" r:id="rId21"/>
    <p:sldId id="577" r:id="rId22"/>
    <p:sldId id="575" r:id="rId23"/>
    <p:sldId id="544" r:id="rId24"/>
    <p:sldId id="547" r:id="rId25"/>
    <p:sldId id="548" r:id="rId26"/>
    <p:sldId id="549" r:id="rId27"/>
    <p:sldId id="578" r:id="rId28"/>
    <p:sldId id="580" r:id="rId29"/>
    <p:sldId id="581" r:id="rId30"/>
    <p:sldId id="550" r:id="rId31"/>
    <p:sldId id="551" r:id="rId32"/>
    <p:sldId id="613" r:id="rId33"/>
    <p:sldId id="589" r:id="rId34"/>
    <p:sldId id="570" r:id="rId35"/>
    <p:sldId id="560" r:id="rId36"/>
    <p:sldId id="604" r:id="rId37"/>
    <p:sldId id="569" r:id="rId38"/>
    <p:sldId id="574"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40" autoAdjust="0"/>
    <p:restoredTop sz="94170" autoAdjust="0"/>
  </p:normalViewPr>
  <p:slideViewPr>
    <p:cSldViewPr snapToGrid="0">
      <p:cViewPr varScale="1">
        <p:scale>
          <a:sx n="119" d="100"/>
          <a:sy n="119" d="100"/>
        </p:scale>
        <p:origin x="64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573834-F47D-4A18-A2FE-474580132449}" type="datetimeFigureOut">
              <a:rPr lang="en-US" smtClean="0"/>
              <a:t>11/6/17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5591CD-863E-4083-9D25-46774A4FCED6}" type="slidenum">
              <a:rPr lang="en-US" smtClean="0"/>
              <a:t>‹#›</a:t>
            </a:fld>
            <a:endParaRPr lang="en-US"/>
          </a:p>
        </p:txBody>
      </p:sp>
    </p:spTree>
    <p:extLst>
      <p:ext uri="{BB962C8B-B14F-4D97-AF65-F5344CB8AC3E}">
        <p14:creationId xmlns:p14="http://schemas.microsoft.com/office/powerpoint/2010/main" val="238705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92BF8D-DF14-4844-B054-111C5A091AAB}" type="datetimeFigureOut">
              <a:rPr lang="en-US" smtClean="0"/>
              <a:t>11/6/17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EFFD12-7F19-4BAD-806C-32A53236DCC5}" type="slidenum">
              <a:rPr lang="en-US" smtClean="0"/>
              <a:t>‹#›</a:t>
            </a:fld>
            <a:endParaRPr lang="en-US"/>
          </a:p>
        </p:txBody>
      </p:sp>
    </p:spTree>
    <p:extLst>
      <p:ext uri="{BB962C8B-B14F-4D97-AF65-F5344CB8AC3E}">
        <p14:creationId xmlns:p14="http://schemas.microsoft.com/office/powerpoint/2010/main" val="34414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3"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03777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1"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421217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t>17</a:t>
            </a:fld>
            <a:endParaRPr lang="en-US"/>
          </a:p>
        </p:txBody>
      </p:sp>
    </p:spTree>
    <p:extLst>
      <p:ext uri="{BB962C8B-B14F-4D97-AF65-F5344CB8AC3E}">
        <p14:creationId xmlns:p14="http://schemas.microsoft.com/office/powerpoint/2010/main" val="4458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C7581-1F1B-4DCE-B0DB-C45AD4D84AF6}" type="slidenum">
              <a:rPr lang="en-US" smtClean="0"/>
              <a:t>26</a:t>
            </a:fld>
            <a:endParaRPr lang="en-US"/>
          </a:p>
        </p:txBody>
      </p:sp>
    </p:spTree>
    <p:extLst>
      <p:ext uri="{BB962C8B-B14F-4D97-AF65-F5344CB8AC3E}">
        <p14:creationId xmlns:p14="http://schemas.microsoft.com/office/powerpoint/2010/main" val="20428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353303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2922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97120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36954"/>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31648" y="1133856"/>
            <a:ext cx="8717280" cy="5352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91528" y="6492875"/>
            <a:ext cx="2057400" cy="365125"/>
          </a:xfrm>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60739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294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87956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06727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206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12160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776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86544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822C-2030-4887-9512-2AC67AD2736F}" type="slidenum">
              <a:rPr lang="en-US" smtClean="0"/>
              <a:t>‹#›</a:t>
            </a:fld>
            <a:endParaRPr lang="en-US"/>
          </a:p>
        </p:txBody>
      </p:sp>
    </p:spTree>
    <p:extLst>
      <p:ext uri="{BB962C8B-B14F-4D97-AF65-F5344CB8AC3E}">
        <p14:creationId xmlns:p14="http://schemas.microsoft.com/office/powerpoint/2010/main" val="103574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7.bin"/><Relationship Id="rId5" Type="http://schemas.openxmlformats.org/officeDocument/2006/relationships/image" Target="../media/image7.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1.png"/><Relationship Id="rId4" Type="http://schemas.openxmlformats.org/officeDocument/2006/relationships/oleObject" Target="../embeddings/oleObject8.bin"/><Relationship Id="rId5" Type="http://schemas.openxmlformats.org/officeDocument/2006/relationships/image" Target="../media/image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oleObject" Target="../embeddings/oleObject2.bin"/><Relationship Id="rId5" Type="http://schemas.openxmlformats.org/officeDocument/2006/relationships/image" Target="../media/image2.wmf"/><Relationship Id="rId6" Type="http://schemas.openxmlformats.org/officeDocument/2006/relationships/image" Target="../media/image6.png"/><Relationship Id="rId7" Type="http://schemas.openxmlformats.org/officeDocument/2006/relationships/oleObject" Target="../embeddings/oleObject3.bin"/><Relationship Id="rId8" Type="http://schemas.openxmlformats.org/officeDocument/2006/relationships/image" Target="../media/image3.wmf"/><Relationship Id="rId9" Type="http://schemas.openxmlformats.org/officeDocument/2006/relationships/oleObject" Target="../embeddings/oleObject4.bin"/><Relationship Id="rId10"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 206:</a:t>
            </a:r>
            <a:br>
              <a:rPr lang="en-US" dirty="0" smtClean="0"/>
            </a:br>
            <a:r>
              <a:rPr lang="en-US" dirty="0" smtClean="0"/>
              <a:t>Chapter 10</a:t>
            </a:r>
            <a:br>
              <a:rPr lang="en-US" dirty="0" smtClean="0"/>
            </a:br>
            <a:endParaRPr lang="en-US" dirty="0"/>
          </a:p>
        </p:txBody>
      </p:sp>
      <p:sp>
        <p:nvSpPr>
          <p:cNvPr id="3" name="Subtitle 2"/>
          <p:cNvSpPr>
            <a:spLocks noGrp="1"/>
          </p:cNvSpPr>
          <p:nvPr>
            <p:ph type="subTitle" idx="1"/>
          </p:nvPr>
        </p:nvSpPr>
        <p:spPr/>
        <p:txBody>
          <a:bodyPr/>
          <a:lstStyle/>
          <a:p>
            <a:r>
              <a:rPr lang="en-US" altLang="en-US" dirty="0"/>
              <a:t>Fundamentals of Hypothesis </a:t>
            </a:r>
            <a:r>
              <a:rPr lang="en-US" altLang="en-US" dirty="0" smtClean="0"/>
              <a:t>Testing:</a:t>
            </a:r>
            <a:br>
              <a:rPr lang="en-US" altLang="en-US" dirty="0" smtClean="0"/>
            </a:br>
            <a:r>
              <a:rPr lang="en-US" altLang="en-US" dirty="0" smtClean="0"/>
              <a:t>Two-Sample </a:t>
            </a:r>
            <a:r>
              <a:rPr lang="en-US" altLang="en-US" dirty="0"/>
              <a:t>Tests</a:t>
            </a:r>
            <a:endParaRPr lang="en-US"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t>1</a:t>
            </a:fld>
            <a:endParaRPr lang="en-US"/>
          </a:p>
        </p:txBody>
      </p:sp>
    </p:spTree>
    <p:extLst>
      <p:ext uri="{BB962C8B-B14F-4D97-AF65-F5344CB8AC3E}">
        <p14:creationId xmlns:p14="http://schemas.microsoft.com/office/powerpoint/2010/main" val="86791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5" y="308856"/>
            <a:ext cx="5313671" cy="2509160"/>
          </a:xfrm>
        </p:spPr>
        <p:txBody>
          <a:bodyPr>
            <a:noAutofit/>
          </a:bodyPr>
          <a:lstStyle/>
          <a:p>
            <a:r>
              <a:rPr lang="en-US" sz="2000" b="1" dirty="0" smtClean="0">
                <a:latin typeface="+mn-lt"/>
              </a:rPr>
              <a:t>Example</a:t>
            </a:r>
            <a:r>
              <a:rPr lang="en-US" sz="2000" dirty="0" smtClean="0">
                <a:latin typeface="+mn-lt"/>
              </a:rPr>
              <a:t>: We </a:t>
            </a:r>
            <a:r>
              <a:rPr lang="en-US" sz="2000" dirty="0">
                <a:latin typeface="+mn-lt"/>
              </a:rPr>
              <a:t>are interested in whether there is a difference in the mean age at which men marry and the age at which women marry. The following data was collected from a random sample of 24 couples. </a:t>
            </a:r>
            <a:r>
              <a:rPr lang="en-US" sz="2000" dirty="0" smtClean="0">
                <a:latin typeface="+mn-lt"/>
              </a:rPr>
              <a:t>Compute </a:t>
            </a:r>
            <a:r>
              <a:rPr lang="en-US" sz="2000" dirty="0">
                <a:latin typeface="+mn-lt"/>
              </a:rPr>
              <a:t>and interpret a 90% confidence interval on the mean difference between husbands’ and wives’ age at marriage. Assume that ages at marriage follow a normal distribution.</a:t>
            </a:r>
          </a:p>
        </p:txBody>
      </p:sp>
      <p:graphicFrame>
        <p:nvGraphicFramePr>
          <p:cNvPr id="5" name="Table 4"/>
          <p:cNvGraphicFramePr>
            <a:graphicFrameLocks noGrp="1"/>
          </p:cNvGraphicFramePr>
          <p:nvPr>
            <p:extLst/>
          </p:nvPr>
        </p:nvGraphicFramePr>
        <p:xfrm>
          <a:off x="5641146" y="70022"/>
          <a:ext cx="3151163" cy="5515918"/>
        </p:xfrm>
        <a:graphic>
          <a:graphicData uri="http://schemas.openxmlformats.org/drawingml/2006/table">
            <a:tbl>
              <a:tblPr>
                <a:tableStyleId>{5C22544A-7EE6-4342-B048-85BDC9FD1C3A}</a:tableStyleId>
              </a:tblPr>
              <a:tblGrid>
                <a:gridCol w="680038">
                  <a:extLst>
                    <a:ext uri="{9D8B030D-6E8A-4147-A177-3AD203B41FA5}">
                      <a16:colId xmlns="" xmlns:a16="http://schemas.microsoft.com/office/drawing/2014/main" val="20000"/>
                    </a:ext>
                  </a:extLst>
                </a:gridCol>
                <a:gridCol w="680038">
                  <a:extLst>
                    <a:ext uri="{9D8B030D-6E8A-4147-A177-3AD203B41FA5}">
                      <a16:colId xmlns="" xmlns:a16="http://schemas.microsoft.com/office/drawing/2014/main" val="20001"/>
                    </a:ext>
                  </a:extLst>
                </a:gridCol>
                <a:gridCol w="680038">
                  <a:extLst>
                    <a:ext uri="{9D8B030D-6E8A-4147-A177-3AD203B41FA5}">
                      <a16:colId xmlns="" xmlns:a16="http://schemas.microsoft.com/office/drawing/2014/main" val="20002"/>
                    </a:ext>
                  </a:extLst>
                </a:gridCol>
                <a:gridCol w="1111049">
                  <a:extLst>
                    <a:ext uri="{9D8B030D-6E8A-4147-A177-3AD203B41FA5}">
                      <a16:colId xmlns="" xmlns:a16="http://schemas.microsoft.com/office/drawing/2014/main" val="20003"/>
                    </a:ext>
                  </a:extLst>
                </a:gridCol>
              </a:tblGrid>
              <a:tr h="219667">
                <a:tc>
                  <a:txBody>
                    <a:bodyPr/>
                    <a:lstStyle/>
                    <a:p>
                      <a:pPr algn="ctr" fontAlgn="b"/>
                      <a:r>
                        <a:rPr lang="en-US" sz="1400" u="none" strike="noStrike" dirty="0">
                          <a:effectLst/>
                        </a:rPr>
                        <a:t>couple</a:t>
                      </a:r>
                      <a:endParaRPr lang="en-US" sz="1400" b="0" i="0" u="none" strike="noStrike" dirty="0">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husband</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wife</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0"/>
                  </a:ext>
                </a:extLst>
              </a:tr>
              <a:tr h="219667">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1"/>
                  </a:ext>
                </a:extLst>
              </a:tr>
              <a:tr h="219667">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2"/>
                  </a:ext>
                </a:extLst>
              </a:tr>
              <a:tr h="219667">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51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3"/>
                  </a:ext>
                </a:extLst>
              </a:tr>
              <a:tr h="219667">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4"/>
                  </a:ext>
                </a:extLst>
              </a:tr>
              <a:tr h="219667">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5"/>
                  </a:ext>
                </a:extLst>
              </a:tr>
              <a:tr h="219667">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6"/>
                  </a:ext>
                </a:extLst>
              </a:tr>
              <a:tr h="219667">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45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7"/>
                  </a:ext>
                </a:extLst>
              </a:tr>
              <a:tr h="219667">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47</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8"/>
                  </a:ext>
                </a:extLst>
              </a:tr>
              <a:tr h="219667">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09"/>
                  </a:ext>
                </a:extLst>
              </a:tr>
              <a:tr h="219667">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44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0"/>
                  </a:ext>
                </a:extLst>
              </a:tr>
              <a:tr h="219667">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1"/>
                  </a:ext>
                </a:extLst>
              </a:tr>
              <a:tr h="219667">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2"/>
                  </a:ext>
                </a:extLst>
              </a:tr>
              <a:tr h="219667">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3"/>
                  </a:ext>
                </a:extLst>
              </a:tr>
              <a:tr h="219667">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4"/>
                  </a:ext>
                </a:extLst>
              </a:tr>
              <a:tr h="219667">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5"/>
                  </a:ext>
                </a:extLst>
              </a:tr>
              <a:tr h="219667">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71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73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6"/>
                  </a:ext>
                </a:extLst>
              </a:tr>
              <a:tr h="219667">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7"/>
                  </a:ext>
                </a:extLst>
              </a:tr>
              <a:tr h="219667">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8"/>
                  </a:ext>
                </a:extLst>
              </a:tr>
              <a:tr h="219667">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19"/>
                  </a:ext>
                </a:extLst>
              </a:tr>
              <a:tr h="219667">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20"/>
                  </a:ext>
                </a:extLst>
              </a:tr>
              <a:tr h="219667">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21"/>
                  </a:ext>
                </a:extLst>
              </a:tr>
              <a:tr h="219667">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22"/>
                  </a:ext>
                </a:extLst>
              </a:tr>
              <a:tr h="219667">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23"/>
                  </a:ext>
                </a:extLst>
              </a:tr>
              <a:tr h="228454">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6951" marR="6951" marT="6951" marB="0" anchor="b"/>
                </a:tc>
                <a:tc>
                  <a:txBody>
                    <a:bodyPr/>
                    <a:lstStyle/>
                    <a:p>
                      <a:pPr algn="ctr"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951" marR="6951" marT="6951" marB="0" anchor="b"/>
                </a:tc>
                <a:extLst>
                  <a:ext uri="{0D108BD9-81ED-4DB2-BD59-A6C34878D82A}">
                    <a16:rowId xmlns="" xmlns:a16="http://schemas.microsoft.com/office/drawing/2014/main" val="10024"/>
                  </a:ext>
                </a:extLst>
              </a:tr>
            </a:tbl>
          </a:graphicData>
        </a:graphic>
      </p:graphicFrame>
      <p:graphicFrame>
        <p:nvGraphicFramePr>
          <p:cNvPr id="4" name="Content Placeholder 3"/>
          <p:cNvGraphicFramePr>
            <a:graphicFrameLocks noGrp="1"/>
          </p:cNvGraphicFramePr>
          <p:nvPr>
            <p:ph idx="1"/>
            <p:extLst/>
          </p:nvPr>
        </p:nvGraphicFramePr>
        <p:xfrm>
          <a:off x="5636264" y="56388"/>
          <a:ext cx="3156047" cy="5532300"/>
        </p:xfrm>
        <a:graphic>
          <a:graphicData uri="http://schemas.openxmlformats.org/drawingml/2006/table">
            <a:tbl>
              <a:tblPr>
                <a:tableStyleId>{5C22544A-7EE6-4342-B048-85BDC9FD1C3A}</a:tableStyleId>
              </a:tblPr>
              <a:tblGrid>
                <a:gridCol w="681092">
                  <a:extLst>
                    <a:ext uri="{9D8B030D-6E8A-4147-A177-3AD203B41FA5}">
                      <a16:colId xmlns="" xmlns:a16="http://schemas.microsoft.com/office/drawing/2014/main" val="20000"/>
                    </a:ext>
                  </a:extLst>
                </a:gridCol>
                <a:gridCol w="681092">
                  <a:extLst>
                    <a:ext uri="{9D8B030D-6E8A-4147-A177-3AD203B41FA5}">
                      <a16:colId xmlns="" xmlns:a16="http://schemas.microsoft.com/office/drawing/2014/main" val="20001"/>
                    </a:ext>
                  </a:extLst>
                </a:gridCol>
                <a:gridCol w="681092">
                  <a:extLst>
                    <a:ext uri="{9D8B030D-6E8A-4147-A177-3AD203B41FA5}">
                      <a16:colId xmlns="" xmlns:a16="http://schemas.microsoft.com/office/drawing/2014/main" val="20002"/>
                    </a:ext>
                  </a:extLst>
                </a:gridCol>
                <a:gridCol w="1112771">
                  <a:extLst>
                    <a:ext uri="{9D8B030D-6E8A-4147-A177-3AD203B41FA5}">
                      <a16:colId xmlns="" xmlns:a16="http://schemas.microsoft.com/office/drawing/2014/main" val="20003"/>
                    </a:ext>
                  </a:extLst>
                </a:gridCol>
              </a:tblGrid>
              <a:tr h="198311">
                <a:tc>
                  <a:txBody>
                    <a:bodyPr/>
                    <a:lstStyle/>
                    <a:p>
                      <a:pPr algn="ctr" fontAlgn="b"/>
                      <a:r>
                        <a:rPr lang="en-US" sz="1400" u="none" strike="noStrike" dirty="0">
                          <a:effectLst/>
                        </a:rPr>
                        <a:t>couple</a:t>
                      </a:r>
                      <a:endParaRPr lang="en-US" sz="14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husband</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dirty="0">
                          <a:effectLst/>
                        </a:rPr>
                        <a:t>wife</a:t>
                      </a:r>
                      <a:endParaRPr lang="en-US" sz="14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husband-wife</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0"/>
                  </a:ext>
                </a:extLst>
              </a:tr>
              <a:tr h="198311">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1"/>
                  </a:ext>
                </a:extLst>
              </a:tr>
              <a:tr h="198311">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2"/>
                  </a:ext>
                </a:extLst>
              </a:tr>
              <a:tr h="198311">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51</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3"/>
                  </a:ext>
                </a:extLst>
              </a:tr>
              <a:tr h="198311">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4"/>
                  </a:ext>
                </a:extLst>
              </a:tr>
              <a:tr h="198311">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5"/>
                  </a:ext>
                </a:extLst>
              </a:tr>
              <a:tr h="198311">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6"/>
                  </a:ext>
                </a:extLst>
              </a:tr>
              <a:tr h="198311">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45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7"/>
                  </a:ext>
                </a:extLst>
              </a:tr>
              <a:tr h="198311">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47</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8"/>
                  </a:ext>
                </a:extLst>
              </a:tr>
              <a:tr h="198311">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dirty="0">
                          <a:effectLst/>
                        </a:rPr>
                        <a:t>31</a:t>
                      </a:r>
                      <a:endParaRPr lang="en-US" sz="14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9"/>
                  </a:ext>
                </a:extLst>
              </a:tr>
              <a:tr h="198311">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54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44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0"/>
                  </a:ext>
                </a:extLst>
              </a:tr>
              <a:tr h="198311">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1"/>
                  </a:ext>
                </a:extLst>
              </a:tr>
              <a:tr h="198311">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2"/>
                  </a:ext>
                </a:extLst>
              </a:tr>
              <a:tr h="198311">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3"/>
                  </a:ext>
                </a:extLst>
              </a:tr>
              <a:tr h="198311">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4"/>
                  </a:ext>
                </a:extLst>
              </a:tr>
              <a:tr h="198311">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5"/>
                  </a:ext>
                </a:extLst>
              </a:tr>
              <a:tr h="198311">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71</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73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6"/>
                  </a:ext>
                </a:extLst>
              </a:tr>
              <a:tr h="198311">
                <a:tc>
                  <a:txBody>
                    <a:bodyPr/>
                    <a:lstStyle/>
                    <a:p>
                      <a:pPr algn="ct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7"/>
                  </a:ext>
                </a:extLst>
              </a:tr>
              <a:tr h="198311">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8"/>
                  </a:ext>
                </a:extLst>
              </a:tr>
              <a:tr h="198311">
                <a:tc>
                  <a:txBody>
                    <a:bodyPr/>
                    <a:lstStyle/>
                    <a:p>
                      <a:pPr algn="ct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9"/>
                  </a:ext>
                </a:extLst>
              </a:tr>
              <a:tr h="198311">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0"/>
                  </a:ext>
                </a:extLst>
              </a:tr>
              <a:tr h="198311">
                <a:tc>
                  <a:txBody>
                    <a:bodyPr/>
                    <a:lstStyle/>
                    <a:p>
                      <a:pPr algn="ctr" fontAlgn="b"/>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1"/>
                  </a:ext>
                </a:extLst>
              </a:tr>
              <a:tr h="198311">
                <a:tc>
                  <a:txBody>
                    <a:bodyPr/>
                    <a:lstStyle/>
                    <a:p>
                      <a:pPr algn="ctr" fontAlgn="b"/>
                      <a:r>
                        <a:rPr lang="en-US" sz="1400" u="none" strike="noStrike" dirty="0">
                          <a:effectLst/>
                        </a:rPr>
                        <a:t>22</a:t>
                      </a:r>
                      <a:endParaRPr lang="en-US" sz="14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31</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2"/>
                  </a:ext>
                </a:extLst>
              </a:tr>
              <a:tr h="198311">
                <a:tc>
                  <a:txBody>
                    <a:bodyPr/>
                    <a:lstStyle/>
                    <a:p>
                      <a:pPr algn="ctr" fontAlgn="b"/>
                      <a:r>
                        <a:rPr lang="en-US" sz="1400" u="none" strike="noStrike" dirty="0">
                          <a:effectLst/>
                        </a:rPr>
                        <a:t>23</a:t>
                      </a:r>
                      <a:endParaRPr lang="en-US" sz="14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29</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28</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3"/>
                  </a:ext>
                </a:extLst>
              </a:tr>
              <a:tr h="206243">
                <a:tc>
                  <a:txBody>
                    <a:bodyPr/>
                    <a:lstStyle/>
                    <a:p>
                      <a:pPr algn="ctr" fontAlgn="b"/>
                      <a:r>
                        <a:rPr lang="en-US" sz="1400" u="none" strike="noStrike" dirty="0">
                          <a:effectLst/>
                        </a:rPr>
                        <a:t>24</a:t>
                      </a:r>
                      <a:endParaRPr lang="en-US" sz="14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4"/>
                  </a:ext>
                </a:extLst>
              </a:tr>
            </a:tbl>
          </a:graphicData>
        </a:graphic>
      </p:graphicFrame>
      <p:sp>
        <p:nvSpPr>
          <p:cNvPr id="9" name="TextBox 8"/>
          <p:cNvSpPr txBox="1"/>
          <p:nvPr/>
        </p:nvSpPr>
        <p:spPr>
          <a:xfrm>
            <a:off x="185494" y="2759645"/>
            <a:ext cx="4182683" cy="1015663"/>
          </a:xfrm>
          <a:prstGeom prst="rect">
            <a:avLst/>
          </a:prstGeom>
          <a:noFill/>
        </p:spPr>
        <p:txBody>
          <a:bodyPr wrap="none" rtlCol="0">
            <a:spAutoFit/>
          </a:bodyPr>
          <a:lstStyle/>
          <a:p>
            <a:r>
              <a:rPr lang="en-US" sz="2000" b="1" dirty="0"/>
              <a:t>90% confidence interval results:</a:t>
            </a:r>
            <a:r>
              <a:rPr lang="en-US" sz="2000" dirty="0"/>
              <a:t> </a:t>
            </a:r>
            <a:br>
              <a:rPr lang="en-US" sz="2000" dirty="0"/>
            </a:br>
            <a:r>
              <a:rPr lang="en-US" sz="2000" dirty="0"/>
              <a:t>μ</a:t>
            </a:r>
            <a:r>
              <a:rPr lang="en-US" sz="2000" baseline="-25000" dirty="0"/>
              <a:t>1</a:t>
            </a:r>
            <a:r>
              <a:rPr lang="en-US" sz="2000" dirty="0"/>
              <a:t> - μ</a:t>
            </a:r>
            <a:r>
              <a:rPr lang="en-US" sz="2000" baseline="-25000" dirty="0"/>
              <a:t>2</a:t>
            </a:r>
            <a:r>
              <a:rPr lang="en-US" sz="2000" dirty="0"/>
              <a:t> : mean of the paired </a:t>
            </a:r>
            <a:r>
              <a:rPr lang="en-US" sz="2000" dirty="0" smtClean="0"/>
              <a:t/>
            </a:r>
            <a:br>
              <a:rPr lang="en-US" sz="2000" dirty="0" smtClean="0"/>
            </a:br>
            <a:r>
              <a:rPr lang="en-US" sz="2000" dirty="0" smtClean="0"/>
              <a:t>difference </a:t>
            </a:r>
            <a:r>
              <a:rPr lang="en-US" sz="2000" dirty="0"/>
              <a:t>between husband and wife </a:t>
            </a:r>
          </a:p>
        </p:txBody>
      </p:sp>
      <p:sp>
        <p:nvSpPr>
          <p:cNvPr id="7" name="TextBox 6"/>
          <p:cNvSpPr txBox="1"/>
          <p:nvPr/>
        </p:nvSpPr>
        <p:spPr>
          <a:xfrm flipH="1">
            <a:off x="3111762" y="4107063"/>
            <a:ext cx="3168720" cy="400110"/>
          </a:xfrm>
          <a:prstGeom prst="rect">
            <a:avLst/>
          </a:prstGeom>
          <a:noFill/>
        </p:spPr>
        <p:txBody>
          <a:bodyPr wrap="square" rtlCol="0">
            <a:spAutoFit/>
          </a:bodyPr>
          <a:lstStyle/>
          <a:p>
            <a:r>
              <a:rPr lang="en-US" sz="2000" dirty="0" err="1" smtClean="0"/>
              <a:t>df</a:t>
            </a:r>
            <a:r>
              <a:rPr lang="en-US" sz="2000" dirty="0" smtClean="0"/>
              <a:t> = n – 1 = 24 – 1 = 23</a:t>
            </a:r>
            <a:endParaRPr lang="en-US" sz="2000" kern="1200" dirty="0">
              <a:solidFill>
                <a:schemeClr val="tx1"/>
              </a:solidFill>
            </a:endParaRPr>
          </a:p>
        </p:txBody>
      </p:sp>
      <mc:AlternateContent xmlns:mc="http://schemas.openxmlformats.org/markup-compatibility/2006" xmlns:a14="http://schemas.microsoft.com/office/drawing/2010/main">
        <mc:Choice Requires="a14">
          <p:sp>
            <p:nvSpPr>
              <p:cNvPr id="8" name="TextBox 7"/>
              <p:cNvSpPr txBox="1"/>
              <p:nvPr/>
            </p:nvSpPr>
            <p:spPr>
              <a:xfrm flipH="1">
                <a:off x="3111762" y="3632896"/>
                <a:ext cx="3168720" cy="502573"/>
              </a:xfrm>
              <a:prstGeom prst="rect">
                <a:avLst/>
              </a:prstGeom>
              <a:noFill/>
            </p:spPr>
            <p:txBody>
              <a:bodyPr wrap="square" rtlCol="0">
                <a:spAutoFit/>
              </a:bodyPr>
              <a:lstStyle/>
              <a:p>
                <a:r>
                  <a:rPr lang="el-GR" sz="2000" dirty="0" smtClean="0"/>
                  <a:t>α</a:t>
                </a:r>
                <a:r>
                  <a:rPr lang="en-US" sz="2000" dirty="0" smtClean="0"/>
                  <a:t> = 0.10 </a:t>
                </a:r>
                <a:r>
                  <a:rPr lang="en-US" sz="2000" dirty="0" smtClean="0">
                    <a:sym typeface="Wingdings" panose="05000000000000000000" pitchFamily="2" charset="2"/>
                  </a:rPr>
                  <a:t></a:t>
                </a:r>
                <a:r>
                  <a:rPr lang="en-US" sz="2000" dirty="0" smtClean="0"/>
                  <a:t> </a:t>
                </a:r>
                <a14:m>
                  <m:oMath xmlns:m="http://schemas.openxmlformats.org/officeDocument/2006/math">
                    <m:f>
                      <m:fPr>
                        <m:ctrlPr>
                          <a:rPr lang="en-US" sz="2000" i="1" smtClean="0">
                            <a:latin typeface="Cambria Math" charset="0"/>
                          </a:rPr>
                        </m:ctrlPr>
                      </m:fPr>
                      <m:num>
                        <m:r>
                          <a:rPr lang="en-US" sz="2000" i="1" smtClean="0">
                            <a:latin typeface="Cambria Math" panose="02040503050406030204" pitchFamily="18" charset="0"/>
                            <a:ea typeface="Cambria Math" panose="02040503050406030204" pitchFamily="18" charset="0"/>
                          </a:rPr>
                          <m:t>𝛼</m:t>
                        </m:r>
                      </m:num>
                      <m:den>
                        <m:r>
                          <a:rPr lang="en-US" sz="2000" b="0" i="1" smtClean="0">
                            <a:latin typeface="Cambria Math" panose="02040503050406030204" pitchFamily="18" charset="0"/>
                          </a:rPr>
                          <m:t>2</m:t>
                        </m:r>
                      </m:den>
                    </m:f>
                  </m:oMath>
                </a14:m>
                <a:r>
                  <a:rPr lang="en-US" sz="2000" kern="1200" dirty="0" smtClean="0">
                    <a:solidFill>
                      <a:schemeClr val="tx1"/>
                    </a:solidFill>
                  </a:rPr>
                  <a:t> = 0.05</a:t>
                </a:r>
                <a:endParaRPr lang="en-US" sz="2000" kern="1200"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flipH="1">
                <a:off x="3111762" y="3632896"/>
                <a:ext cx="3168720" cy="502573"/>
              </a:xfrm>
              <a:prstGeom prst="rect">
                <a:avLst/>
              </a:prstGeom>
              <a:blipFill rotWithShape="0">
                <a:blip r:embed="rId2"/>
                <a:stretch>
                  <a:fillRect l="-1923" b="-9756"/>
                </a:stretch>
              </a:blipFill>
            </p:spPr>
            <p:txBody>
              <a:bodyPr/>
              <a:lstStyle/>
              <a:p>
                <a:r>
                  <a:rPr lang="en-US">
                    <a:noFill/>
                  </a:rPr>
                  <a:t> </a:t>
                </a:r>
              </a:p>
            </p:txBody>
          </p:sp>
        </mc:Fallback>
      </mc:AlternateContent>
      <p:sp>
        <p:nvSpPr>
          <p:cNvPr id="10" name="TextBox 9"/>
          <p:cNvSpPr txBox="1"/>
          <p:nvPr/>
        </p:nvSpPr>
        <p:spPr>
          <a:xfrm flipH="1">
            <a:off x="3969177" y="4521093"/>
            <a:ext cx="3168720" cy="400110"/>
          </a:xfrm>
          <a:prstGeom prst="rect">
            <a:avLst/>
          </a:prstGeom>
          <a:noFill/>
        </p:spPr>
        <p:txBody>
          <a:bodyPr wrap="square" rtlCol="0">
            <a:spAutoFit/>
          </a:bodyPr>
          <a:lstStyle/>
          <a:p>
            <a:r>
              <a:rPr lang="en-US" sz="2000" dirty="0" smtClean="0"/>
              <a:t>t = 1.7139</a:t>
            </a:r>
            <a:endParaRPr lang="en-US" sz="2000" kern="1200" dirty="0">
              <a:solidFill>
                <a:schemeClr val="tx1"/>
              </a:solidFill>
            </a:endParaRPr>
          </a:p>
        </p:txBody>
      </p:sp>
      <mc:AlternateContent xmlns:mc="http://schemas.openxmlformats.org/markup-compatibility/2006" xmlns:a14="http://schemas.microsoft.com/office/drawing/2010/main">
        <mc:Choice Requires="a14">
          <p:sp>
            <p:nvSpPr>
              <p:cNvPr id="3" name="TextBox 2"/>
              <p:cNvSpPr txBox="1"/>
              <p:nvPr/>
            </p:nvSpPr>
            <p:spPr>
              <a:xfrm>
                <a:off x="185494" y="3699516"/>
                <a:ext cx="1412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charset="0"/>
                            </a:rPr>
                          </m:ctrlPr>
                        </m:accPr>
                        <m:e>
                          <m:sSub>
                            <m:sSubPr>
                              <m:ctrlPr>
                                <a:rPr lang="en-US" b="0" i="1" smtClean="0">
                                  <a:latin typeface="Cambria Math"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𝑑</m:t>
                              </m:r>
                            </m:sub>
                          </m:sSub>
                        </m:e>
                      </m:acc>
                      <m:r>
                        <a:rPr lang="en-US" b="0" i="1" smtClean="0">
                          <a:latin typeface="Cambria Math" panose="02040503050406030204" pitchFamily="18" charset="0"/>
                        </a:rPr>
                        <m:t>=1.875</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85494" y="3699516"/>
                <a:ext cx="1412503"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1931" y="3920217"/>
                <a:ext cx="2869978" cy="6646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90% </m:t>
                      </m:r>
                      <m:r>
                        <a:rPr lang="en-US" b="0" i="1" smtClean="0">
                          <a:latin typeface="Cambria Math" panose="02040503050406030204" pitchFamily="18" charset="0"/>
                        </a:rPr>
                        <m:t>𝐶𝐼</m:t>
                      </m:r>
                      <m:r>
                        <a:rPr lang="en-US" b="0" i="1" smtClean="0">
                          <a:latin typeface="Cambria Math" panose="02040503050406030204" pitchFamily="18" charset="0"/>
                        </a:rPr>
                        <m:t>=</m:t>
                      </m:r>
                      <m:acc>
                        <m:accPr>
                          <m:chr m:val="̅"/>
                          <m:ctrlPr>
                            <a:rPr lang="en-US" i="1">
                              <a:latin typeface="Cambria Math" charset="0"/>
                            </a:rPr>
                          </m:ctrlPr>
                        </m:accPr>
                        <m:e>
                          <m:sSub>
                            <m:sSubPr>
                              <m:ctrlPr>
                                <a:rPr lang="en-US" i="1">
                                  <a:latin typeface="Cambria Math" charset="0"/>
                                </a:rPr>
                              </m:ctrlPr>
                            </m:sSubPr>
                            <m:e>
                              <m:r>
                                <a:rPr lang="en-US" i="1">
                                  <a:latin typeface="Cambria Math" panose="02040503050406030204" pitchFamily="18" charset="0"/>
                                </a:rPr>
                                <m:t> </m:t>
                              </m:r>
                              <m:r>
                                <a:rPr lang="en-US" i="1">
                                  <a:latin typeface="Cambria Math" panose="02040503050406030204" pitchFamily="18" charset="0"/>
                                </a:rPr>
                                <m:t>𝑋</m:t>
                              </m:r>
                            </m:e>
                            <m:sub>
                              <m:r>
                                <a:rPr lang="en-US" i="1">
                                  <a:latin typeface="Cambria Math" panose="02040503050406030204" pitchFamily="18" charset="0"/>
                                </a:rPr>
                                <m:t>𝑑</m:t>
                              </m:r>
                            </m:sub>
                          </m:sSub>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f>
                        <m:fPr>
                          <m:ctrlPr>
                            <a:rPr lang="en-US" b="0" i="1" smtClean="0">
                              <a:latin typeface="Cambria Math" charset="0"/>
                              <a:ea typeface="Cambria Math" panose="02040503050406030204" pitchFamily="18" charset="0"/>
                            </a:rPr>
                          </m:ctrlPr>
                        </m:fPr>
                        <m:num>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𝐷</m:t>
                              </m:r>
                            </m:sub>
                          </m:sSub>
                        </m:num>
                        <m:den>
                          <m:rad>
                            <m:radPr>
                              <m:degHide m:val="on"/>
                              <m:ctrlPr>
                                <a:rPr lang="en-US" b="0" i="1" smtClean="0">
                                  <a:latin typeface="Cambria Math"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81931" y="3920217"/>
                <a:ext cx="2869978" cy="66460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346" y="4443339"/>
                <a:ext cx="3703808" cy="6646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=1.875</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1.7139(</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4.812</m:t>
                          </m:r>
                        </m:num>
                        <m:den>
                          <m:rad>
                            <m:radPr>
                              <m:degHide m:val="on"/>
                              <m:ctrlPr>
                                <a:rPr lang="en-US" b="0" i="1" smtClean="0">
                                  <a:latin typeface="Cambria Math"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24</m:t>
                              </m:r>
                            </m:e>
                          </m:rad>
                        </m:den>
                      </m:f>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8346" y="4443339"/>
                <a:ext cx="3703808" cy="6646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93435" y="3667203"/>
                <a:ext cx="133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𝐷</m:t>
                          </m:r>
                        </m:sub>
                      </m:sSub>
                      <m:r>
                        <a:rPr lang="en-US" b="0" i="1" smtClean="0">
                          <a:latin typeface="Cambria Math" panose="02040503050406030204" pitchFamily="18" charset="0"/>
                        </a:rPr>
                        <m:t>=4.812</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593435" y="3667203"/>
                <a:ext cx="133850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1742" y="5125932"/>
                <a:ext cx="3703808"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=(0.19148 , </m:t>
                    </m:r>
                  </m:oMath>
                </a14:m>
                <a:r>
                  <a:rPr lang="en-US" dirty="0" smtClean="0"/>
                  <a:t>3.55852)</a:t>
                </a:r>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71742" y="5125932"/>
                <a:ext cx="3703808" cy="369332"/>
              </a:xfrm>
              <a:prstGeom prst="rect">
                <a:avLst/>
              </a:prstGeom>
              <a:blipFill rotWithShape="0">
                <a:blip r:embed="rId7"/>
                <a:stretch>
                  <a:fillRect t="-10000" b="-26667"/>
                </a:stretch>
              </a:blipFill>
            </p:spPr>
            <p:txBody>
              <a:bodyPr/>
              <a:lstStyle/>
              <a:p>
                <a:r>
                  <a:rPr lang="en-US">
                    <a:noFill/>
                  </a:rPr>
                  <a:t> </a:t>
                </a:r>
              </a:p>
            </p:txBody>
          </p:sp>
        </mc:Fallback>
      </mc:AlternateContent>
      <p:sp>
        <p:nvSpPr>
          <p:cNvPr id="16" name="TextBox 15"/>
          <p:cNvSpPr txBox="1"/>
          <p:nvPr/>
        </p:nvSpPr>
        <p:spPr>
          <a:xfrm>
            <a:off x="164416" y="5509457"/>
            <a:ext cx="8705264" cy="1323439"/>
          </a:xfrm>
          <a:prstGeom prst="rect">
            <a:avLst/>
          </a:prstGeom>
          <a:noFill/>
        </p:spPr>
        <p:txBody>
          <a:bodyPr wrap="square" rtlCol="0">
            <a:spAutoFit/>
          </a:bodyPr>
          <a:lstStyle/>
          <a:p>
            <a:r>
              <a:rPr lang="en-US" sz="2000" b="1" dirty="0" smtClean="0"/>
              <a:t>Interpretation</a:t>
            </a:r>
            <a:r>
              <a:rPr lang="en-US" sz="2000" dirty="0" smtClean="0"/>
              <a:t>:  We are 90% confident that the mean age at which men marry is at least 0.19 and at most 3.5 years greater than the mean age at which women marry. That is, we are 90% confident that the average age at which men marry is higher than the average age at which women marry.</a:t>
            </a:r>
            <a:endParaRPr lang="en-US" sz="2000" dirty="0"/>
          </a:p>
        </p:txBody>
      </p:sp>
    </p:spTree>
    <p:extLst>
      <p:ext uri="{BB962C8B-B14F-4D97-AF65-F5344CB8AC3E}">
        <p14:creationId xmlns:p14="http://schemas.microsoft.com/office/powerpoint/2010/main" val="19410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3"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17280" cy="471995"/>
          </a:xfrm>
        </p:spPr>
        <p:txBody>
          <a:bodyPr>
            <a:normAutofit fontScale="90000"/>
          </a:bodyPr>
          <a:lstStyle/>
          <a:p>
            <a:r>
              <a:rPr lang="en-US" dirty="0" smtClean="0"/>
              <a:t>Question:</a:t>
            </a:r>
            <a:endParaRPr lang="en-US" dirty="0"/>
          </a:p>
        </p:txBody>
      </p:sp>
      <p:sp>
        <p:nvSpPr>
          <p:cNvPr id="3" name="Content Placeholder 2"/>
          <p:cNvSpPr>
            <a:spLocks noGrp="1"/>
          </p:cNvSpPr>
          <p:nvPr>
            <p:ph idx="1"/>
          </p:nvPr>
        </p:nvSpPr>
        <p:spPr>
          <a:xfrm>
            <a:off x="0" y="349936"/>
            <a:ext cx="6443472" cy="4100638"/>
          </a:xfrm>
        </p:spPr>
        <p:txBody>
          <a:bodyPr>
            <a:normAutofit/>
          </a:bodyPr>
          <a:lstStyle/>
          <a:p>
            <a:pPr marL="0" indent="0">
              <a:buNone/>
            </a:pPr>
            <a:r>
              <a:rPr lang="en-US" sz="2400" dirty="0"/>
              <a:t>Nine experts rated two brand of Colombian coffee in a taste-testing experiment.  A rating on a 7-point scale (1 = extremely unpleasing </a:t>
            </a:r>
            <a:r>
              <a:rPr lang="en-US" sz="2400" dirty="0">
                <a:sym typeface="Wingdings" panose="05000000000000000000" pitchFamily="2" charset="2"/>
              </a:rPr>
              <a:t></a:t>
            </a:r>
            <a:r>
              <a:rPr lang="en-US" sz="2400" dirty="0"/>
              <a:t> 7 = extremely pleasing) is given for each of four characteristics: taste, aroma, richness and acidity. The table at the right contains the rating accumulated over all four characteristics</a:t>
            </a:r>
            <a:r>
              <a:rPr lang="en-US" sz="2400" dirty="0" smtClean="0"/>
              <a:t>:</a:t>
            </a:r>
            <a:endParaRPr lang="en-US" sz="2400" dirty="0"/>
          </a:p>
          <a:p>
            <a:pPr lvl="0"/>
            <a:r>
              <a:rPr lang="en-US" sz="2400" dirty="0"/>
              <a:t>Is the assumption that the populations are dependent or independent</a:t>
            </a:r>
            <a:r>
              <a:rPr lang="en-US" sz="2400" dirty="0" smtClean="0"/>
              <a:t>?</a:t>
            </a:r>
          </a:p>
          <a:p>
            <a:pPr marL="971550" lvl="1" indent="-514350">
              <a:buFont typeface="+mj-lt"/>
              <a:buAutoNum type="alphaUcPeriod"/>
            </a:pPr>
            <a:r>
              <a:rPr lang="en-US" sz="2200" dirty="0" smtClean="0"/>
              <a:t>Dependent / related</a:t>
            </a:r>
          </a:p>
          <a:p>
            <a:pPr marL="971550" lvl="1" indent="-514350">
              <a:buFont typeface="+mj-lt"/>
              <a:buAutoNum type="alphaUcPeriod"/>
            </a:pPr>
            <a:r>
              <a:rPr lang="en-US" sz="2200" dirty="0" smtClean="0"/>
              <a:t>Independent / not related</a:t>
            </a:r>
            <a:endParaRPr lang="en-US" sz="2200" dirty="0"/>
          </a:p>
        </p:txBody>
      </p:sp>
      <p:sp>
        <p:nvSpPr>
          <p:cNvPr id="4" name="Slide Number Placeholder 3"/>
          <p:cNvSpPr>
            <a:spLocks noGrp="1"/>
          </p:cNvSpPr>
          <p:nvPr>
            <p:ph type="sldNum" sz="quarter" idx="12"/>
          </p:nvPr>
        </p:nvSpPr>
        <p:spPr/>
        <p:txBody>
          <a:bodyPr/>
          <a:lstStyle/>
          <a:p>
            <a:fld id="{8D75822C-2030-4887-9512-2AC67AD2736F}" type="slidenum">
              <a:rPr lang="en-US" smtClean="0"/>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40904053"/>
              </p:ext>
            </p:extLst>
          </p:nvPr>
        </p:nvGraphicFramePr>
        <p:xfrm>
          <a:off x="6675119" y="349936"/>
          <a:ext cx="2273809" cy="3587496"/>
        </p:xfrm>
        <a:graphic>
          <a:graphicData uri="http://schemas.openxmlformats.org/drawingml/2006/table">
            <a:tbl>
              <a:tblPr firstRow="1" firstCol="1" bandRow="1">
                <a:tableStyleId>{5C22544A-7EE6-4342-B048-85BDC9FD1C3A}</a:tableStyleId>
              </a:tblPr>
              <a:tblGrid>
                <a:gridCol w="879903">
                  <a:extLst>
                    <a:ext uri="{9D8B030D-6E8A-4147-A177-3AD203B41FA5}">
                      <a16:colId xmlns="" xmlns:a16="http://schemas.microsoft.com/office/drawing/2014/main" val="20000"/>
                    </a:ext>
                  </a:extLst>
                </a:gridCol>
                <a:gridCol w="696953">
                  <a:extLst>
                    <a:ext uri="{9D8B030D-6E8A-4147-A177-3AD203B41FA5}">
                      <a16:colId xmlns="" xmlns:a16="http://schemas.microsoft.com/office/drawing/2014/main" val="20001"/>
                    </a:ext>
                  </a:extLst>
                </a:gridCol>
                <a:gridCol w="696953">
                  <a:extLst>
                    <a:ext uri="{9D8B030D-6E8A-4147-A177-3AD203B41FA5}">
                      <a16:colId xmlns="" xmlns:a16="http://schemas.microsoft.com/office/drawing/2014/main" val="20002"/>
                    </a:ext>
                  </a:extLst>
                </a:gridCol>
              </a:tblGrid>
              <a:tr h="260188">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2000">
                          <a:effectLst/>
                        </a:rPr>
                        <a:t>Brand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 xmlns:a16="http://schemas.microsoft.com/office/drawing/2014/main" val="10000"/>
                  </a:ext>
                </a:extLst>
              </a:tr>
              <a:tr h="260188">
                <a:tc>
                  <a:txBody>
                    <a:bodyPr/>
                    <a:lstStyle/>
                    <a:p>
                      <a:pPr marL="0" marR="0" algn="r">
                        <a:lnSpc>
                          <a:spcPct val="107000"/>
                        </a:lnSpc>
                        <a:spcBef>
                          <a:spcPts val="0"/>
                        </a:spcBef>
                        <a:spcAft>
                          <a:spcPts val="0"/>
                        </a:spcAft>
                      </a:pPr>
                      <a:r>
                        <a:rPr lang="en-US" sz="2000">
                          <a:effectLst/>
                        </a:rPr>
                        <a:t>Expert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1"/>
                  </a:ext>
                </a:extLst>
              </a:tr>
              <a:tr h="260188">
                <a:tc>
                  <a:txBody>
                    <a:bodyPr/>
                    <a:lstStyle/>
                    <a:p>
                      <a:pPr marL="0" marR="0" algn="r">
                        <a:lnSpc>
                          <a:spcPct val="107000"/>
                        </a:lnSpc>
                        <a:spcBef>
                          <a:spcPts val="0"/>
                        </a:spcBef>
                        <a:spcAft>
                          <a:spcPts val="0"/>
                        </a:spcAft>
                      </a:pPr>
                      <a:r>
                        <a:rPr lang="en-US" sz="2000">
                          <a:effectLst/>
                        </a:rPr>
                        <a:t>C.C.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2"/>
                  </a:ext>
                </a:extLst>
              </a:tr>
              <a:tr h="260188">
                <a:tc>
                  <a:txBody>
                    <a:bodyPr/>
                    <a:lstStyle/>
                    <a:p>
                      <a:pPr marL="0" marR="0" algn="r">
                        <a:lnSpc>
                          <a:spcPct val="107000"/>
                        </a:lnSpc>
                        <a:spcBef>
                          <a:spcPts val="0"/>
                        </a:spcBef>
                        <a:spcAft>
                          <a:spcPts val="0"/>
                        </a:spcAft>
                      </a:pPr>
                      <a:r>
                        <a:rPr lang="en-US" sz="2000">
                          <a:effectLst/>
                        </a:rPr>
                        <a:t>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3"/>
                  </a:ext>
                </a:extLst>
              </a:tr>
              <a:tr h="260188">
                <a:tc>
                  <a:txBody>
                    <a:bodyPr/>
                    <a:lstStyle/>
                    <a:p>
                      <a:pPr marL="0" marR="0" algn="r">
                        <a:lnSpc>
                          <a:spcPct val="107000"/>
                        </a:lnSpc>
                        <a:spcBef>
                          <a:spcPts val="0"/>
                        </a:spcBef>
                        <a:spcAft>
                          <a:spcPts val="0"/>
                        </a:spcAft>
                      </a:pPr>
                      <a:r>
                        <a:rPr lang="en-US" sz="2000">
                          <a:effectLst/>
                        </a:rPr>
                        <a:t>E.G.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4"/>
                  </a:ext>
                </a:extLst>
              </a:tr>
              <a:tr h="260188">
                <a:tc>
                  <a:txBody>
                    <a:bodyPr/>
                    <a:lstStyle/>
                    <a:p>
                      <a:pPr marL="0" marR="0" algn="r">
                        <a:lnSpc>
                          <a:spcPct val="107000"/>
                        </a:lnSpc>
                        <a:spcBef>
                          <a:spcPts val="0"/>
                        </a:spcBef>
                        <a:spcAft>
                          <a:spcPts val="0"/>
                        </a:spcAft>
                      </a:pPr>
                      <a:r>
                        <a:rPr lang="en-US" sz="2000">
                          <a:effectLst/>
                        </a:rPr>
                        <a:t>B.L.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5"/>
                  </a:ext>
                </a:extLst>
              </a:tr>
              <a:tr h="260188">
                <a:tc>
                  <a:txBody>
                    <a:bodyPr/>
                    <a:lstStyle/>
                    <a:p>
                      <a:pPr marL="0" marR="0" algn="r">
                        <a:lnSpc>
                          <a:spcPct val="107000"/>
                        </a:lnSpc>
                        <a:spcBef>
                          <a:spcPts val="0"/>
                        </a:spcBef>
                        <a:spcAft>
                          <a:spcPts val="0"/>
                        </a:spcAft>
                      </a:pPr>
                      <a:r>
                        <a:rPr lang="en-US" sz="2000">
                          <a:effectLst/>
                        </a:rPr>
                        <a:t>C.M.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6"/>
                  </a:ext>
                </a:extLst>
              </a:tr>
              <a:tr h="260188">
                <a:tc>
                  <a:txBody>
                    <a:bodyPr/>
                    <a:lstStyle/>
                    <a:p>
                      <a:pPr marL="0" marR="0" algn="r">
                        <a:lnSpc>
                          <a:spcPct val="107000"/>
                        </a:lnSpc>
                        <a:spcBef>
                          <a:spcPts val="0"/>
                        </a:spcBef>
                        <a:spcAft>
                          <a:spcPts val="0"/>
                        </a:spcAft>
                      </a:pPr>
                      <a:r>
                        <a:rPr lang="en-US" sz="2000">
                          <a:effectLst/>
                        </a:rPr>
                        <a:t>C.N.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7"/>
                  </a:ext>
                </a:extLst>
              </a:tr>
              <a:tr h="260188">
                <a:tc>
                  <a:txBody>
                    <a:bodyPr/>
                    <a:lstStyle/>
                    <a:p>
                      <a:pPr marL="0" marR="0" algn="r">
                        <a:lnSpc>
                          <a:spcPct val="107000"/>
                        </a:lnSpc>
                        <a:spcBef>
                          <a:spcPts val="0"/>
                        </a:spcBef>
                        <a:spcAft>
                          <a:spcPts val="0"/>
                        </a:spcAft>
                      </a:pPr>
                      <a:r>
                        <a:rPr lang="en-US" sz="2000">
                          <a:effectLst/>
                        </a:rPr>
                        <a:t>G.N.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8"/>
                  </a:ext>
                </a:extLst>
              </a:tr>
              <a:tr h="260188">
                <a:tc>
                  <a:txBody>
                    <a:bodyPr/>
                    <a:lstStyle/>
                    <a:p>
                      <a:pPr marL="0" marR="0" algn="r">
                        <a:lnSpc>
                          <a:spcPct val="107000"/>
                        </a:lnSpc>
                        <a:spcBef>
                          <a:spcPts val="0"/>
                        </a:spcBef>
                        <a:spcAft>
                          <a:spcPts val="0"/>
                        </a:spcAft>
                      </a:pPr>
                      <a:r>
                        <a:rPr lang="en-US" sz="2000">
                          <a:effectLst/>
                        </a:rPr>
                        <a:t>R.M.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9"/>
                  </a:ext>
                </a:extLst>
              </a:tr>
              <a:tr h="260188">
                <a:tc>
                  <a:txBody>
                    <a:bodyPr/>
                    <a:lstStyle/>
                    <a:p>
                      <a:pPr marL="0" marR="0" algn="r">
                        <a:lnSpc>
                          <a:spcPct val="107000"/>
                        </a:lnSpc>
                        <a:spcBef>
                          <a:spcPts val="0"/>
                        </a:spcBef>
                        <a:spcAft>
                          <a:spcPts val="0"/>
                        </a:spcAft>
                      </a:pPr>
                      <a:r>
                        <a:rPr lang="en-US" sz="2000">
                          <a:effectLst/>
                        </a:rPr>
                        <a:t>P.V.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10"/>
                  </a:ext>
                </a:extLst>
              </a:tr>
            </a:tbl>
          </a:graphicData>
        </a:graphic>
      </p:graphicFrame>
      <p:sp>
        <p:nvSpPr>
          <p:cNvPr id="6" name="Rectangle 5"/>
          <p:cNvSpPr/>
          <p:nvPr/>
        </p:nvSpPr>
        <p:spPr>
          <a:xfrm>
            <a:off x="341651" y="3497714"/>
            <a:ext cx="3232822" cy="393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0" y="4182447"/>
                <a:ext cx="9144000"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What is your next step?</a:t>
                </a:r>
              </a:p>
              <a:p>
                <a:pPr marL="914400" lvl="1" indent="-457200">
                  <a:buFont typeface="+mj-lt"/>
                  <a:buAutoNum type="alphaUcPeriod"/>
                </a:pPr>
                <a:r>
                  <a:rPr lang="en-US" sz="2200" dirty="0"/>
                  <a:t>Calculate </a:t>
                </a:r>
                <a:r>
                  <a:rPr lang="en-US" sz="2200" dirty="0" smtClean="0"/>
                  <a:t>means </a:t>
                </a:r>
                <a:r>
                  <a:rPr lang="en-US" sz="2200" dirty="0"/>
                  <a:t>and standard </a:t>
                </a:r>
                <a:r>
                  <a:rPr lang="en-US" sz="2200" dirty="0" smtClean="0"/>
                  <a:t>deviations </a:t>
                </a:r>
                <a:r>
                  <a:rPr lang="en-US" sz="2200" dirty="0"/>
                  <a:t>for Brand A and Brand B</a:t>
                </a:r>
              </a:p>
              <a:p>
                <a:pPr marL="914400" lvl="1" indent="-457200">
                  <a:buFont typeface="+mj-lt"/>
                  <a:buAutoNum type="alphaUcPeriod"/>
                </a:pPr>
                <a:r>
                  <a:rPr lang="en-US" sz="2200" dirty="0"/>
                  <a:t>Calculate differences for each pair always in the direction that </a:t>
                </a:r>
                <a:br>
                  <a:rPr lang="en-US" sz="2200" dirty="0"/>
                </a:br>
                <a:r>
                  <a:rPr lang="en-US" sz="2200" dirty="0"/>
                  <a:t>will provide a positive difference. Then determine </a:t>
                </a:r>
                <a14:m>
                  <m:oMath xmlns:m="http://schemas.openxmlformats.org/officeDocument/2006/math">
                    <m:acc>
                      <m:accPr>
                        <m:chr m:val="̅"/>
                        <m:ctrlPr>
                          <a:rPr lang="en-US" sz="2000" b="1" i="1">
                            <a:latin typeface="Cambria Math" charset="0"/>
                          </a:rPr>
                        </m:ctrlPr>
                      </m:accPr>
                      <m:e>
                        <m:r>
                          <a:rPr lang="en-US" sz="2000" b="1" i="1">
                            <a:latin typeface="Cambria Math" panose="02040503050406030204" pitchFamily="18" charset="0"/>
                          </a:rPr>
                          <m:t>𝑿</m:t>
                        </m:r>
                      </m:e>
                    </m:acc>
                  </m:oMath>
                </a14:m>
                <a:r>
                  <a:rPr lang="en-US" sz="2000" b="1" i="1" baseline="-25000" dirty="0"/>
                  <a:t>d </a:t>
                </a:r>
                <a:r>
                  <a:rPr lang="en-US" sz="2000" i="1" dirty="0"/>
                  <a:t>(</a:t>
                </a:r>
                <a:r>
                  <a:rPr lang="en-US" sz="2000" dirty="0"/>
                  <a:t>that is, </a:t>
                </a:r>
                <a14:m>
                  <m:oMath xmlns:m="http://schemas.openxmlformats.org/officeDocument/2006/math">
                    <m:acc>
                      <m:accPr>
                        <m:chr m:val="̅"/>
                        <m:ctrlPr>
                          <a:rPr lang="en-US" sz="2000" b="1" i="1">
                            <a:latin typeface="Cambria Math" charset="0"/>
                          </a:rPr>
                        </m:ctrlPr>
                      </m:accPr>
                      <m:e>
                        <m:r>
                          <a:rPr lang="en-US" sz="2000" b="1" i="1">
                            <a:latin typeface="Cambria Math" panose="02040503050406030204" pitchFamily="18" charset="0"/>
                          </a:rPr>
                          <m:t>𝑫</m:t>
                        </m:r>
                      </m:e>
                    </m:acc>
                  </m:oMath>
                </a14:m>
                <a:r>
                  <a:rPr lang="en-US" sz="2200" dirty="0"/>
                  <a:t>) and </a:t>
                </a:r>
                <a:r>
                  <a:rPr lang="en-US" sz="2200" b="1" i="1" dirty="0" err="1">
                    <a:latin typeface="Cambria Math" panose="02040503050406030204" pitchFamily="18" charset="0"/>
                    <a:ea typeface="Cambria Math" panose="02040503050406030204" pitchFamily="18" charset="0"/>
                  </a:rPr>
                  <a:t>s</a:t>
                </a:r>
                <a:r>
                  <a:rPr lang="en-US" sz="2200" b="1" i="1" baseline="-25000" dirty="0" err="1">
                    <a:latin typeface="Cambria Math" panose="02040503050406030204" pitchFamily="18" charset="0"/>
                    <a:ea typeface="Cambria Math" panose="02040503050406030204" pitchFamily="18" charset="0"/>
                  </a:rPr>
                  <a:t>d</a:t>
                </a:r>
                <a:r>
                  <a:rPr lang="en-US" sz="2200" dirty="0"/>
                  <a:t> for the sample of differences</a:t>
                </a:r>
              </a:p>
              <a:p>
                <a:pPr marL="914400" lvl="1" indent="-457200">
                  <a:buFont typeface="+mj-lt"/>
                  <a:buAutoNum type="alphaUcPeriod"/>
                </a:pPr>
                <a:r>
                  <a:rPr lang="en-US" sz="2200" dirty="0" smtClean="0"/>
                  <a:t>Calculate differences for each pair always in the same direction.  Then determine </a:t>
                </a:r>
                <a14:m>
                  <m:oMath xmlns:m="http://schemas.openxmlformats.org/officeDocument/2006/math">
                    <m:acc>
                      <m:accPr>
                        <m:chr m:val="̅"/>
                        <m:ctrlPr>
                          <a:rPr lang="en-US" sz="2000" b="1" i="1">
                            <a:latin typeface="Cambria Math" charset="0"/>
                          </a:rPr>
                        </m:ctrlPr>
                      </m:accPr>
                      <m:e>
                        <m:r>
                          <a:rPr lang="en-US" sz="2000" b="1" i="1">
                            <a:latin typeface="Cambria Math" panose="02040503050406030204" pitchFamily="18" charset="0"/>
                          </a:rPr>
                          <m:t>𝑿</m:t>
                        </m:r>
                      </m:e>
                    </m:acc>
                  </m:oMath>
                </a14:m>
                <a:r>
                  <a:rPr lang="en-US" sz="2000" b="1" i="1" baseline="-25000" dirty="0" smtClean="0"/>
                  <a:t>d </a:t>
                </a:r>
                <a:r>
                  <a:rPr lang="en-US" sz="2000" i="1" dirty="0" smtClean="0"/>
                  <a:t>(</a:t>
                </a:r>
                <a:r>
                  <a:rPr lang="en-US" sz="2000" dirty="0" smtClean="0"/>
                  <a:t>that is, </a:t>
                </a:r>
                <a14:m>
                  <m:oMath xmlns:m="http://schemas.openxmlformats.org/officeDocument/2006/math">
                    <m:acc>
                      <m:accPr>
                        <m:chr m:val="̅"/>
                        <m:ctrlPr>
                          <a:rPr lang="en-US" sz="2000" b="1" i="1" smtClean="0">
                            <a:latin typeface="Cambria Math" charset="0"/>
                          </a:rPr>
                        </m:ctrlPr>
                      </m:accPr>
                      <m:e>
                        <m:r>
                          <a:rPr lang="en-US" sz="2000" b="1" i="1" smtClean="0">
                            <a:latin typeface="Cambria Math" panose="02040503050406030204" pitchFamily="18" charset="0"/>
                          </a:rPr>
                          <m:t>𝑫</m:t>
                        </m:r>
                      </m:e>
                    </m:acc>
                  </m:oMath>
                </a14:m>
                <a:r>
                  <a:rPr lang="en-US" sz="2200" dirty="0" smtClean="0"/>
                  <a:t>) and </a:t>
                </a:r>
                <a:r>
                  <a:rPr lang="en-US" sz="2200" b="1" i="1" dirty="0" err="1" smtClean="0">
                    <a:latin typeface="Cambria Math" panose="02040503050406030204" pitchFamily="18" charset="0"/>
                    <a:ea typeface="Cambria Math" panose="02040503050406030204" pitchFamily="18" charset="0"/>
                  </a:rPr>
                  <a:t>s</a:t>
                </a:r>
                <a:r>
                  <a:rPr lang="en-US" sz="2200" b="1" i="1" baseline="-25000" dirty="0" err="1" smtClean="0">
                    <a:latin typeface="Cambria Math" panose="02040503050406030204" pitchFamily="18" charset="0"/>
                    <a:ea typeface="Cambria Math" panose="02040503050406030204" pitchFamily="18" charset="0"/>
                  </a:rPr>
                  <a:t>d</a:t>
                </a:r>
                <a:r>
                  <a:rPr lang="en-US" sz="2200" dirty="0" smtClean="0"/>
                  <a:t> for the sample of differences</a:t>
                </a:r>
              </a:p>
            </p:txBody>
          </p:sp>
        </mc:Choice>
        <mc:Fallback xmlns="">
          <p:sp>
            <p:nvSpPr>
              <p:cNvPr id="7" name="TextBox 6"/>
              <p:cNvSpPr txBox="1">
                <a:spLocks noRot="1" noChangeAspect="1" noMove="1" noResize="1" noEditPoints="1" noAdjustHandles="1" noChangeArrowheads="1" noChangeShapeType="1" noTextEdit="1"/>
              </p:cNvSpPr>
              <p:nvPr/>
            </p:nvSpPr>
            <p:spPr>
              <a:xfrm>
                <a:off x="0" y="4182447"/>
                <a:ext cx="9144000" cy="2492990"/>
              </a:xfrm>
              <a:prstGeom prst="rect">
                <a:avLst/>
              </a:prstGeom>
              <a:blipFill rotWithShape="0">
                <a:blip r:embed="rId2"/>
                <a:stretch>
                  <a:fillRect l="-867" t="-1956" b="-4156"/>
                </a:stretch>
              </a:blipFill>
            </p:spPr>
            <p:txBody>
              <a:bodyPr/>
              <a:lstStyle/>
              <a:p>
                <a:r>
                  <a:rPr lang="en-US">
                    <a:noFill/>
                  </a:rPr>
                  <a:t> </a:t>
                </a:r>
              </a:p>
            </p:txBody>
          </p:sp>
        </mc:Fallback>
      </mc:AlternateContent>
      <p:sp>
        <p:nvSpPr>
          <p:cNvPr id="8" name="Rectangle 7"/>
          <p:cNvSpPr/>
          <p:nvPr/>
        </p:nvSpPr>
        <p:spPr>
          <a:xfrm>
            <a:off x="341650" y="5922259"/>
            <a:ext cx="8802349" cy="7531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4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2" y="101890"/>
            <a:ext cx="8601075" cy="806449"/>
          </a:xfrm>
        </p:spPr>
        <p:txBody>
          <a:bodyPr>
            <a:normAutofit/>
          </a:bodyPr>
          <a:lstStyle/>
          <a:p>
            <a:r>
              <a:rPr lang="en-US" sz="3200" dirty="0" smtClean="0"/>
              <a:t>Review:</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1462" y="908339"/>
                <a:ext cx="8872538" cy="5949661"/>
              </a:xfrm>
            </p:spPr>
            <p:txBody>
              <a:bodyPr>
                <a:noAutofit/>
              </a:bodyPr>
              <a:lstStyle/>
              <a:p>
                <a:r>
                  <a:rPr lang="en-US" sz="2400" dirty="0" smtClean="0"/>
                  <a:t>Statistical significance versus Practical significance</a:t>
                </a:r>
              </a:p>
              <a:p>
                <a:pPr lvl="1"/>
                <a:r>
                  <a:rPr lang="en-US" dirty="0" smtClean="0"/>
                  <a:t>Is “significance” used in the usual sense or the statistical sense</a:t>
                </a:r>
              </a:p>
              <a:p>
                <a:pPr lvl="1"/>
                <a:r>
                  <a:rPr lang="en-US" dirty="0" smtClean="0"/>
                  <a:t>Very large sample sizes can lead to statistical significance for very small differences </a:t>
                </a:r>
                <a:r>
                  <a:rPr lang="en-US" dirty="0" smtClean="0">
                    <a:sym typeface="Wingdings" panose="05000000000000000000" pitchFamily="2" charset="2"/>
                  </a:rPr>
                  <a:t> determine sample size for evaluation</a:t>
                </a:r>
                <a:endParaRPr lang="en-US" dirty="0" smtClean="0"/>
              </a:p>
              <a:p>
                <a:pPr lvl="1"/>
                <a:r>
                  <a:rPr lang="en-US" dirty="0" smtClean="0"/>
                  <a:t>If possible, look at confidence intervals to interpret</a:t>
                </a:r>
              </a:p>
              <a:p>
                <a:r>
                  <a:rPr lang="en-US" sz="2400" dirty="0" smtClean="0"/>
                  <a:t>Confidence Interval for dependent pairs is derived in same manner as for one sample mean – except that you’re using the difference in your pairs (value</a:t>
                </a:r>
                <a:r>
                  <a:rPr lang="en-US" sz="2400" baseline="-25000" dirty="0" smtClean="0"/>
                  <a:t>1</a:t>
                </a:r>
                <a:r>
                  <a:rPr lang="en-US" sz="2400" dirty="0" smtClean="0"/>
                  <a:t> </a:t>
                </a:r>
                <a:r>
                  <a:rPr lang="en-US" sz="2400" dirty="0"/>
                  <a:t>– </a:t>
                </a:r>
                <a:r>
                  <a:rPr lang="en-US" sz="2400" dirty="0" smtClean="0"/>
                  <a:t>value</a:t>
                </a:r>
                <a:r>
                  <a:rPr lang="en-US" sz="2400" baseline="-25000" dirty="0" smtClean="0"/>
                  <a:t>2</a:t>
                </a:r>
                <a:r>
                  <a:rPr lang="en-US" sz="2400" dirty="0" smtClean="0"/>
                  <a:t>), </a:t>
                </a:r>
                <a:br>
                  <a:rPr lang="en-US" sz="2400" dirty="0" smtClean="0"/>
                </a:br>
                <a:r>
                  <a:rPr lang="en-US" sz="2400" dirty="0" smtClean="0"/>
                  <a:t>ALWAYS in the same order, </a:t>
                </a:r>
                <a:br>
                  <a:rPr lang="en-US" sz="2400" dirty="0" smtClean="0"/>
                </a:br>
                <a:r>
                  <a:rPr lang="en-US" sz="2400" dirty="0" smtClean="0"/>
                  <a:t>to find the DIFFERENCES to calculate the sample statistic, </a:t>
                </a:r>
                <a14:m>
                  <m:oMath xmlns:m="http://schemas.openxmlformats.org/officeDocument/2006/math">
                    <m:acc>
                      <m:accPr>
                        <m:chr m:val="̅"/>
                        <m:ctrlPr>
                          <a:rPr lang="en-US" sz="2400" i="1" smtClean="0">
                            <a:latin typeface="Cambria Math" charset="0"/>
                          </a:rPr>
                        </m:ctrlPr>
                      </m:accPr>
                      <m:e>
                        <m:r>
                          <a:rPr lang="en-US" sz="2400" b="0" i="1" smtClean="0">
                            <a:latin typeface="Cambria Math" panose="02040503050406030204" pitchFamily="18" charset="0"/>
                          </a:rPr>
                          <m:t>𝑋</m:t>
                        </m:r>
                      </m:e>
                    </m:acc>
                  </m:oMath>
                </a14:m>
                <a:r>
                  <a:rPr lang="en-US" sz="2400" i="1" baseline="-25000" dirty="0" smtClean="0"/>
                  <a:t>d</a:t>
                </a:r>
                <a:endParaRPr lang="en-US" sz="2400" i="1" dirty="0" smtClean="0">
                  <a:latin typeface="Cambria Math" panose="02040503050406030204" pitchFamily="18" charset="0"/>
                </a:endParaRPr>
              </a:p>
              <a:p>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𝑋</m:t>
                        </m:r>
                      </m:e>
                    </m:acc>
                  </m:oMath>
                </a14:m>
                <a:r>
                  <a:rPr lang="en-US" sz="2400" i="1" baseline="-25000" dirty="0" smtClean="0"/>
                  <a:t>d</a:t>
                </a:r>
                <a:r>
                  <a:rPr lang="en-US" sz="2400" i="1" dirty="0" smtClean="0"/>
                  <a:t> </a:t>
                </a:r>
                <a:r>
                  <a:rPr lang="en-US" sz="2400" dirty="0" smtClean="0"/>
                  <a:t>is the point estimate (statistic) for </a:t>
                </a:r>
                <a:r>
                  <a:rPr lang="en-US" sz="2400" i="1" dirty="0" smtClean="0"/>
                  <a:t>µ</a:t>
                </a:r>
                <a:r>
                  <a:rPr lang="en-US" sz="2400" i="1" baseline="-25000" dirty="0" smtClean="0"/>
                  <a:t>d</a:t>
                </a:r>
                <a:r>
                  <a:rPr lang="en-US" sz="2400" dirty="0" smtClean="0"/>
                  <a:t> (parameter)</a:t>
                </a:r>
              </a:p>
              <a:p>
                <a:r>
                  <a:rPr lang="en-US" sz="2400" dirty="0" smtClean="0"/>
                  <a:t>Confidence Interval for </a:t>
                </a:r>
                <a:r>
                  <a:rPr lang="en-US" sz="2400" i="1" dirty="0"/>
                  <a:t>µ</a:t>
                </a:r>
                <a:r>
                  <a:rPr lang="en-US" sz="2400" i="1" baseline="-25000" dirty="0"/>
                  <a:t>d</a:t>
                </a:r>
                <a:r>
                  <a:rPr lang="en-US" sz="2400" dirty="0" smtClean="0"/>
                  <a:t> is given by  </a:t>
                </a:r>
                <a:r>
                  <a:rPr lang="en-US" sz="2400" i="1" dirty="0" err="1" smtClean="0">
                    <a:latin typeface="Cambria Math" panose="02040503050406030204" pitchFamily="18" charset="0"/>
                    <a:ea typeface="Cambria Math" panose="02040503050406030204" pitchFamily="18" charset="0"/>
                  </a:rPr>
                  <a:t>CI</a:t>
                </a:r>
                <a:r>
                  <a:rPr lang="en-US" sz="2400" i="1" baseline="-25000" dirty="0" err="1" smtClean="0">
                    <a:latin typeface="Cambria Math" panose="02040503050406030204" pitchFamily="18" charset="0"/>
                    <a:ea typeface="Cambria Math" panose="02040503050406030204" pitchFamily="18" charset="0"/>
                  </a:rPr>
                  <a:t>µ</a:t>
                </a:r>
                <a:r>
                  <a:rPr lang="en-US" sz="2400" i="1" baseline="-35000" dirty="0" err="1" smtClean="0">
                    <a:latin typeface="Cambria Math" panose="02040503050406030204" pitchFamily="18" charset="0"/>
                    <a:ea typeface="Cambria Math" panose="02040503050406030204" pitchFamily="18" charset="0"/>
                  </a:rPr>
                  <a:t>d</a:t>
                </a:r>
                <a:r>
                  <a:rPr lang="en-US" sz="2400" dirty="0" smtClean="0">
                    <a:latin typeface="Cambria Math" panose="02040503050406030204" pitchFamily="18" charset="0"/>
                    <a:ea typeface="Cambria Math" panose="02040503050406030204" pitchFamily="18" charset="0"/>
                  </a:rPr>
                  <a:t> </a:t>
                </a:r>
                <a14:m>
                  <m:oMath xmlns:m="http://schemas.openxmlformats.org/officeDocument/2006/math">
                    <m:r>
                      <a:rPr lang="en-US" sz="2400" b="0" i="0" smtClean="0">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𝑋</m:t>
                        </m:r>
                      </m:e>
                    </m:acc>
                  </m:oMath>
                </a14:m>
                <a:r>
                  <a:rPr lang="en-US" sz="2400" i="1" baseline="-25000" dirty="0" smtClean="0"/>
                  <a:t>d</a:t>
                </a:r>
                <a:r>
                  <a:rPr lang="en-US" sz="2400" i="1" dirty="0" smtClean="0"/>
                  <a:t> ± t(</a:t>
                </a:r>
                <a14:m>
                  <m:oMath xmlns:m="http://schemas.openxmlformats.org/officeDocument/2006/math">
                    <m:f>
                      <m:fPr>
                        <m:ctrlPr>
                          <a:rPr lang="en-US" sz="2400" i="1" smtClean="0">
                            <a:latin typeface="Cambria Math" charset="0"/>
                          </a:rPr>
                        </m:ctrlPr>
                      </m:fPr>
                      <m:num>
                        <m:r>
                          <m:rPr>
                            <m:nor/>
                          </m:rPr>
                          <a:rPr lang="en-US" sz="2400" i="1" dirty="0"/>
                          <m:t>s</m:t>
                        </m:r>
                        <m:r>
                          <m:rPr>
                            <m:nor/>
                          </m:rPr>
                          <a:rPr lang="en-US" sz="2400" i="1" baseline="-25000" dirty="0"/>
                          <m:t>d</m:t>
                        </m:r>
                      </m:num>
                      <m:den>
                        <m:rad>
                          <m:radPr>
                            <m:degHide m:val="on"/>
                            <m:ctrlPr>
                              <a:rPr lang="en-US" sz="2400" i="1" smtClean="0">
                                <a:latin typeface="Cambria Math" charset="0"/>
                              </a:rPr>
                            </m:ctrlPr>
                          </m:radPr>
                          <m:deg/>
                          <m:e>
                            <m:r>
                              <a:rPr lang="en-US" sz="2400" b="0" i="1" smtClean="0">
                                <a:latin typeface="Cambria Math" panose="02040503050406030204" pitchFamily="18" charset="0"/>
                              </a:rPr>
                              <m:t>𝑛</m:t>
                            </m:r>
                          </m:e>
                        </m:rad>
                      </m:den>
                    </m:f>
                  </m:oMath>
                </a14:m>
                <a:r>
                  <a:rPr lang="en-US" sz="2400" dirty="0" smtClean="0"/>
                  <a:t>)</a:t>
                </a:r>
                <a:endParaRPr lang="en-US" sz="2400" b="1" i="1" dirty="0" smtClean="0"/>
              </a:p>
              <a:p>
                <a:r>
                  <a:rPr lang="en-US" sz="2400" b="1" i="1" dirty="0" smtClean="0"/>
                  <a:t>n</a:t>
                </a:r>
                <a:r>
                  <a:rPr lang="en-US" sz="2400" dirty="0" smtClean="0"/>
                  <a:t> is the </a:t>
                </a:r>
                <a:r>
                  <a:rPr lang="en-US" sz="2400" b="1" i="1" u="sng" dirty="0" smtClean="0"/>
                  <a:t>number of pairs</a:t>
                </a:r>
                <a:r>
                  <a:rPr lang="en-US" sz="2400" b="1" dirty="0" smtClean="0"/>
                  <a:t> </a:t>
                </a:r>
                <a:r>
                  <a:rPr lang="en-US" sz="2400" dirty="0" smtClean="0"/>
                  <a:t>and degrees of freedom = </a:t>
                </a:r>
                <a:r>
                  <a:rPr lang="en-US" sz="2400" b="1" i="1" dirty="0" smtClean="0"/>
                  <a:t>n - 1</a:t>
                </a:r>
                <a:br>
                  <a:rPr lang="en-US" sz="2400" b="1" i="1" dirty="0" smtClean="0"/>
                </a:br>
                <a:r>
                  <a:rPr lang="en-US" sz="2400" dirty="0" smtClean="0"/>
                  <a:t/>
                </a:r>
                <a:br>
                  <a:rPr lang="en-US" sz="2400" dirty="0" smtClean="0"/>
                </a:br>
                <a:r>
                  <a:rPr lang="en-US" sz="2400" dirty="0" smtClean="0"/>
                  <a:t/>
                </a:r>
                <a:br>
                  <a:rPr lang="en-US" sz="2400" dirty="0" smtClean="0"/>
                </a:b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1462" y="908339"/>
                <a:ext cx="8872538" cy="5949661"/>
              </a:xfrm>
              <a:blipFill rotWithShape="0">
                <a:blip r:embed="rId2"/>
                <a:stretch>
                  <a:fillRect l="-962" t="-1434" r="-137"/>
                </a:stretch>
              </a:blipFill>
            </p:spPr>
            <p:txBody>
              <a:bodyPr/>
              <a:lstStyle/>
              <a:p>
                <a:r>
                  <a:rPr lang="en-US">
                    <a:noFill/>
                  </a:rPr>
                  <a:t> </a:t>
                </a:r>
              </a:p>
            </p:txBody>
          </p:sp>
        </mc:Fallback>
      </mc:AlternateContent>
    </p:spTree>
    <p:extLst>
      <p:ext uri="{BB962C8B-B14F-4D97-AF65-F5344CB8AC3E}">
        <p14:creationId xmlns:p14="http://schemas.microsoft.com/office/powerpoint/2010/main" val="4103785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2" y="112540"/>
            <a:ext cx="8601075" cy="974627"/>
          </a:xfrm>
        </p:spPr>
        <p:txBody>
          <a:bodyPr>
            <a:noAutofit/>
          </a:bodyPr>
          <a:lstStyle/>
          <a:p>
            <a:r>
              <a:rPr lang="en-US" sz="3200" dirty="0" smtClean="0"/>
              <a:t>Hypothesis Tests for Population Mean Difference</a:t>
            </a:r>
            <a:br>
              <a:rPr lang="en-US" sz="3200" dirty="0" smtClean="0"/>
            </a:br>
            <a:r>
              <a:rPr lang="en-US" sz="3200" dirty="0" smtClean="0"/>
              <a:t>(</a:t>
            </a:r>
            <a:r>
              <a:rPr lang="en-US" sz="3200" b="1" i="1" dirty="0" smtClean="0"/>
              <a:t>DEPENDENT</a:t>
            </a:r>
            <a:r>
              <a:rPr lang="en-US" sz="3200" dirty="0" smtClean="0"/>
              <a:t>)</a:t>
            </a:r>
            <a:endParaRPr lang="en-US" sz="3200" dirty="0"/>
          </a:p>
        </p:txBody>
      </p:sp>
      <p:sp>
        <p:nvSpPr>
          <p:cNvPr id="3" name="Content Placeholder 2"/>
          <p:cNvSpPr>
            <a:spLocks noGrp="1"/>
          </p:cNvSpPr>
          <p:nvPr>
            <p:ph idx="1"/>
          </p:nvPr>
        </p:nvSpPr>
        <p:spPr>
          <a:xfrm>
            <a:off x="271462" y="1104821"/>
            <a:ext cx="8601075" cy="5310041"/>
          </a:xfrm>
        </p:spPr>
        <p:txBody>
          <a:bodyPr>
            <a:noAutofit/>
          </a:bodyPr>
          <a:lstStyle/>
          <a:p>
            <a:pPr marL="0" indent="0">
              <a:buNone/>
            </a:pPr>
            <a:r>
              <a:rPr lang="en-US" sz="2400" dirty="0" smtClean="0"/>
              <a:t>Steps for a Hypothesis Test:</a:t>
            </a:r>
          </a:p>
          <a:p>
            <a:pPr marL="457200" indent="-457200">
              <a:buFont typeface="+mj-lt"/>
              <a:buAutoNum type="arabicPeriod"/>
            </a:pPr>
            <a:r>
              <a:rPr lang="en-US" sz="2400" dirty="0" smtClean="0"/>
              <a:t>Check assumptions</a:t>
            </a:r>
          </a:p>
          <a:p>
            <a:pPr lvl="1"/>
            <a:r>
              <a:rPr lang="en-US" sz="2000" dirty="0" smtClean="0"/>
              <a:t>Sample of difference scores is a random sample from a population of such difference scores</a:t>
            </a:r>
          </a:p>
          <a:p>
            <a:pPr lvl="1"/>
            <a:r>
              <a:rPr lang="en-US" sz="2000" dirty="0"/>
              <a:t>D</a:t>
            </a:r>
            <a:r>
              <a:rPr lang="en-US" sz="2000" dirty="0" smtClean="0"/>
              <a:t>ifference </a:t>
            </a:r>
            <a:r>
              <a:rPr lang="en-US" sz="2000" dirty="0"/>
              <a:t>scores have a population distribution that is approximately normal. This is important for small samples (less than about 30).   If the sample size is small, make a graphical display and check for extreme outliers or </a:t>
            </a:r>
            <a:r>
              <a:rPr lang="en-US" sz="2000" dirty="0" smtClean="0"/>
              <a:t>skew</a:t>
            </a:r>
          </a:p>
          <a:p>
            <a:pPr marL="514350" indent="-514350">
              <a:buFont typeface="+mj-lt"/>
              <a:buAutoNum type="arabicPeriod"/>
            </a:pPr>
            <a:r>
              <a:rPr lang="en-US" sz="2400" dirty="0"/>
              <a:t>Set up hypotheses: </a:t>
            </a:r>
          </a:p>
          <a:p>
            <a:pPr lvl="1"/>
            <a:r>
              <a:rPr lang="en-US" dirty="0"/>
              <a:t>H</a:t>
            </a:r>
            <a:r>
              <a:rPr lang="en-US" baseline="-25000" dirty="0"/>
              <a:t>o</a:t>
            </a:r>
            <a:r>
              <a:rPr lang="en-US" dirty="0"/>
              <a:t>: </a:t>
            </a:r>
            <a:r>
              <a:rPr lang="en-US" dirty="0" err="1"/>
              <a:t>μ</a:t>
            </a:r>
            <a:r>
              <a:rPr lang="en-US" baseline="-25000" dirty="0" err="1"/>
              <a:t>d</a:t>
            </a:r>
            <a:r>
              <a:rPr lang="en-US" baseline="-25000" dirty="0"/>
              <a:t> </a:t>
            </a:r>
            <a:r>
              <a:rPr lang="en-US" dirty="0"/>
              <a:t>= μ</a:t>
            </a:r>
            <a:r>
              <a:rPr lang="en-US" baseline="-25000" dirty="0"/>
              <a:t>1</a:t>
            </a:r>
            <a:r>
              <a:rPr lang="en-US" dirty="0"/>
              <a:t>– μ</a:t>
            </a:r>
            <a:r>
              <a:rPr lang="en-US" baseline="-25000" dirty="0"/>
              <a:t>2 </a:t>
            </a:r>
            <a:r>
              <a:rPr lang="en-US" dirty="0" smtClean="0"/>
              <a:t>≥, ≤, or </a:t>
            </a:r>
            <a:r>
              <a:rPr lang="en-US" dirty="0"/>
              <a:t>= 0 </a:t>
            </a:r>
          </a:p>
          <a:p>
            <a:pPr lvl="1"/>
            <a:r>
              <a:rPr lang="en-US" dirty="0"/>
              <a:t>H</a:t>
            </a:r>
            <a:r>
              <a:rPr lang="en-US" baseline="-25000" dirty="0"/>
              <a:t>a</a:t>
            </a:r>
            <a:r>
              <a:rPr lang="en-US" dirty="0"/>
              <a:t>: </a:t>
            </a:r>
            <a:r>
              <a:rPr lang="en-US" dirty="0" err="1"/>
              <a:t>μ</a:t>
            </a:r>
            <a:r>
              <a:rPr lang="en-US" baseline="-25000" dirty="0" err="1"/>
              <a:t>d</a:t>
            </a:r>
            <a:r>
              <a:rPr lang="en-US" baseline="-25000" dirty="0"/>
              <a:t> </a:t>
            </a:r>
            <a:r>
              <a:rPr lang="en-US" dirty="0"/>
              <a:t>= μ</a:t>
            </a:r>
            <a:r>
              <a:rPr lang="en-US" baseline="-25000" dirty="0"/>
              <a:t>1</a:t>
            </a:r>
            <a:r>
              <a:rPr lang="en-US" dirty="0"/>
              <a:t>– μ</a:t>
            </a:r>
            <a:r>
              <a:rPr lang="en-US" baseline="-25000" dirty="0"/>
              <a:t>2 </a:t>
            </a:r>
            <a:r>
              <a:rPr lang="en-US" dirty="0" smtClean="0"/>
              <a:t>&lt;, &gt; </a:t>
            </a:r>
            <a:r>
              <a:rPr lang="en-US" dirty="0"/>
              <a:t>or ≠ 0 </a:t>
            </a:r>
          </a:p>
          <a:p>
            <a:pPr marL="514350" indent="-514350">
              <a:buFont typeface="+mj-lt"/>
              <a:buAutoNum type="arabicPeriod"/>
            </a:pPr>
            <a:r>
              <a:rPr lang="en-US" sz="2400" dirty="0"/>
              <a:t>Calculate test statistic. </a:t>
            </a:r>
            <a:r>
              <a:rPr lang="en-US" sz="2400" dirty="0" smtClean="0"/>
              <a:t/>
            </a:r>
            <a:br>
              <a:rPr lang="en-US" sz="2400" dirty="0" smtClean="0"/>
            </a:br>
            <a:r>
              <a:rPr lang="en-US" sz="2400" dirty="0" smtClean="0"/>
              <a:t>(</a:t>
            </a:r>
            <a:r>
              <a:rPr lang="en-US" sz="2400" dirty="0"/>
              <a:t>Use </a:t>
            </a:r>
            <a:r>
              <a:rPr lang="en-US" sz="2400" dirty="0" smtClean="0"/>
              <a:t>software,</a:t>
            </a:r>
            <a:br>
              <a:rPr lang="en-US" sz="2400" dirty="0" smtClean="0"/>
            </a:br>
            <a:r>
              <a:rPr lang="en-US" sz="2400" dirty="0" smtClean="0"/>
              <a:t> and/or </a:t>
            </a:r>
            <a:r>
              <a:rPr lang="en-US" sz="2400" dirty="0"/>
              <a:t>it will be given in output</a:t>
            </a:r>
            <a:r>
              <a:rPr lang="en-US" sz="2400" dirty="0" smtClean="0"/>
              <a:t>.)</a:t>
            </a:r>
          </a:p>
        </p:txBody>
      </p:sp>
      <p:sp>
        <p:nvSpPr>
          <p:cNvPr id="4" name="Rectangle 2"/>
          <p:cNvSpPr>
            <a:spLocks noChangeArrowheads="1"/>
          </p:cNvSpPr>
          <p:nvPr/>
        </p:nvSpPr>
        <p:spPr bwMode="auto">
          <a:xfrm>
            <a:off x="7751299" y="58380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57994203"/>
              </p:ext>
            </p:extLst>
          </p:nvPr>
        </p:nvGraphicFramePr>
        <p:xfrm>
          <a:off x="5445605" y="4835060"/>
          <a:ext cx="1650139" cy="1056089"/>
        </p:xfrm>
        <a:graphic>
          <a:graphicData uri="http://schemas.openxmlformats.org/presentationml/2006/ole">
            <mc:AlternateContent xmlns:mc="http://schemas.openxmlformats.org/markup-compatibility/2006">
              <mc:Choice xmlns:v="urn:schemas-microsoft-com:vml" Requires="v">
                <p:oleObj spid="_x0000_s11328" name="Equation" r:id="rId3" imgW="711200" imgH="457200" progId="Equation.3">
                  <p:embed/>
                </p:oleObj>
              </mc:Choice>
              <mc:Fallback>
                <p:oleObj name="Equation" r:id="rId3" imgW="711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605" y="4835060"/>
                        <a:ext cx="1650139" cy="1056089"/>
                      </a:xfrm>
                      <a:prstGeom prst="rect">
                        <a:avLst/>
                      </a:prstGeom>
                      <a:noFill/>
                    </p:spPr>
                  </p:pic>
                </p:oleObj>
              </mc:Fallback>
            </mc:AlternateContent>
          </a:graphicData>
        </a:graphic>
      </p:graphicFrame>
    </p:spTree>
    <p:extLst>
      <p:ext uri="{BB962C8B-B14F-4D97-AF65-F5344CB8AC3E}">
        <p14:creationId xmlns:p14="http://schemas.microsoft.com/office/powerpoint/2010/main" val="411896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112540"/>
            <a:ext cx="8601075" cy="974627"/>
          </a:xfrm>
        </p:spPr>
        <p:txBody>
          <a:bodyPr>
            <a:noAutofit/>
          </a:bodyPr>
          <a:lstStyle/>
          <a:p>
            <a:r>
              <a:rPr lang="en-US" sz="3200" dirty="0" smtClean="0"/>
              <a:t>Hypothesis Tests for Population Mean Difference</a:t>
            </a:r>
            <a:br>
              <a:rPr lang="en-US" sz="3200" dirty="0" smtClean="0"/>
            </a:br>
            <a:r>
              <a:rPr lang="en-US" sz="3200" dirty="0" smtClean="0"/>
              <a:t>(</a:t>
            </a:r>
            <a:r>
              <a:rPr lang="en-US" sz="3200" b="1" i="1" dirty="0" smtClean="0"/>
              <a:t>DEPENDENT</a:t>
            </a:r>
            <a:r>
              <a:rPr lang="en-US" sz="3200" dirty="0" smtClean="0"/>
              <a:t>)</a:t>
            </a:r>
            <a:endParaRPr lang="en-US" sz="3200" dirty="0"/>
          </a:p>
        </p:txBody>
      </p:sp>
      <p:sp>
        <p:nvSpPr>
          <p:cNvPr id="3" name="Content Placeholder 2"/>
          <p:cNvSpPr>
            <a:spLocks noGrp="1"/>
          </p:cNvSpPr>
          <p:nvPr>
            <p:ph idx="1"/>
          </p:nvPr>
        </p:nvSpPr>
        <p:spPr>
          <a:xfrm>
            <a:off x="271462" y="1048549"/>
            <a:ext cx="8601075" cy="5324113"/>
          </a:xfrm>
        </p:spPr>
        <p:txBody>
          <a:bodyPr>
            <a:noAutofit/>
          </a:bodyPr>
          <a:lstStyle/>
          <a:p>
            <a:pPr marL="0" indent="0">
              <a:buNone/>
            </a:pPr>
            <a:r>
              <a:rPr lang="en-US" sz="2400" dirty="0" smtClean="0"/>
              <a:t>Steps for a Hypothesis Test:</a:t>
            </a:r>
          </a:p>
          <a:p>
            <a:pPr marL="457200" indent="-457200">
              <a:buFont typeface="+mj-lt"/>
              <a:buAutoNum type="arabicPeriod" startAt="4"/>
            </a:pPr>
            <a:r>
              <a:rPr lang="en-US" sz="2400" dirty="0"/>
              <a:t>Calculate </a:t>
            </a:r>
            <a:r>
              <a:rPr lang="en-US" sz="2400" dirty="0" smtClean="0"/>
              <a:t>p-value </a:t>
            </a:r>
            <a:br>
              <a:rPr lang="en-US" sz="2400" dirty="0" smtClean="0"/>
            </a:br>
            <a:r>
              <a:rPr lang="en-US" sz="2400" dirty="0" smtClean="0"/>
              <a:t>(</a:t>
            </a:r>
            <a:r>
              <a:rPr lang="en-US" sz="2400" dirty="0"/>
              <a:t>Use software.  It will be given in output</a:t>
            </a:r>
            <a:r>
              <a:rPr lang="en-US" sz="2400" dirty="0" smtClean="0"/>
              <a:t>)</a:t>
            </a:r>
          </a:p>
          <a:p>
            <a:pPr marL="688975">
              <a:spcBef>
                <a:spcPts val="0"/>
              </a:spcBef>
            </a:pPr>
            <a:r>
              <a:rPr lang="en-US" sz="2400" dirty="0"/>
              <a:t>If using the &gt; alternative, p-value = P(T &gt; t) </a:t>
            </a:r>
          </a:p>
          <a:p>
            <a:pPr marL="688975">
              <a:spcBef>
                <a:spcPts val="0"/>
              </a:spcBef>
            </a:pPr>
            <a:r>
              <a:rPr lang="en-US" sz="2400" dirty="0"/>
              <a:t>If using the &lt; alternative, p-value = P(T &lt; t) </a:t>
            </a:r>
          </a:p>
          <a:p>
            <a:pPr marL="688975">
              <a:spcBef>
                <a:spcPts val="0"/>
              </a:spcBef>
            </a:pPr>
            <a:r>
              <a:rPr lang="en-US" sz="2400" dirty="0"/>
              <a:t>If using the ≠ alternative, p-value = 2 * P(T &lt; -|t</a:t>
            </a:r>
            <a:r>
              <a:rPr lang="en-US" sz="2400" dirty="0" smtClean="0"/>
              <a:t>|) if using E.3</a:t>
            </a:r>
          </a:p>
          <a:p>
            <a:pPr marL="514350" indent="-514350">
              <a:buFont typeface="+mj-lt"/>
              <a:buAutoNum type="arabicPeriod" startAt="5"/>
            </a:pPr>
            <a:r>
              <a:rPr lang="en-US" sz="2400" dirty="0" smtClean="0"/>
              <a:t>Draw conclusion and </a:t>
            </a:r>
            <a:r>
              <a:rPr lang="en-US" sz="2400" b="1" dirty="0" smtClean="0"/>
              <a:t>interpret the results</a:t>
            </a:r>
          </a:p>
          <a:p>
            <a:pPr marL="688975"/>
            <a:r>
              <a:rPr lang="en-US" sz="2400" dirty="0" smtClean="0"/>
              <a:t>If </a:t>
            </a:r>
            <a:r>
              <a:rPr lang="en-US" sz="2400" dirty="0"/>
              <a:t>p-value ≤ α </a:t>
            </a:r>
            <a:r>
              <a:rPr lang="en-US" sz="2400" dirty="0" smtClean="0"/>
              <a:t>(</a:t>
            </a:r>
            <a:r>
              <a:rPr lang="en-US" sz="2400" dirty="0"/>
              <a:t>or if p-value is less than .01 when no  α is given</a:t>
            </a:r>
            <a:r>
              <a:rPr lang="en-US" sz="2400" dirty="0" smtClean="0"/>
              <a:t>), </a:t>
            </a:r>
            <a:r>
              <a:rPr lang="en-US" sz="2400" dirty="0" smtClean="0">
                <a:sym typeface="Wingdings" panose="05000000000000000000" pitchFamily="2" charset="2"/>
              </a:rPr>
              <a:t></a:t>
            </a:r>
            <a:r>
              <a:rPr lang="en-US" sz="2400" dirty="0" smtClean="0"/>
              <a:t>  </a:t>
            </a:r>
            <a:r>
              <a:rPr lang="en-US" sz="2400" dirty="0"/>
              <a:t>reject </a:t>
            </a:r>
            <a:r>
              <a:rPr lang="en-US" sz="2400" dirty="0" smtClean="0"/>
              <a:t>H</a:t>
            </a:r>
            <a:r>
              <a:rPr lang="en-US" sz="2400" baseline="-25000" dirty="0" smtClean="0"/>
              <a:t>0</a:t>
            </a:r>
            <a:r>
              <a:rPr lang="en-US" sz="2400" dirty="0" smtClean="0"/>
              <a:t>   </a:t>
            </a:r>
            <a:r>
              <a:rPr lang="en-US" sz="2400" dirty="0"/>
              <a:t>(With p-value = _______, we have sufficient evidence that (state </a:t>
            </a:r>
            <a:r>
              <a:rPr lang="en-US" sz="2400" dirty="0" smtClean="0"/>
              <a:t>H</a:t>
            </a:r>
            <a:r>
              <a:rPr lang="en-US" sz="2400" baseline="-25000" dirty="0" smtClean="0"/>
              <a:t>A</a:t>
            </a:r>
            <a:r>
              <a:rPr lang="en-US" sz="2400" dirty="0" smtClean="0"/>
              <a:t> </a:t>
            </a:r>
            <a:r>
              <a:rPr lang="en-US" sz="2400" dirty="0"/>
              <a:t>in </a:t>
            </a:r>
            <a:r>
              <a:rPr lang="en-US" sz="2400" dirty="0" smtClean="0"/>
              <a:t>problem context)</a:t>
            </a:r>
          </a:p>
          <a:p>
            <a:pPr marL="688975"/>
            <a:r>
              <a:rPr lang="en-US" sz="2400" dirty="0"/>
              <a:t>If p-value &gt; α </a:t>
            </a:r>
            <a:r>
              <a:rPr lang="en-US" sz="2400" dirty="0" smtClean="0"/>
              <a:t>(</a:t>
            </a:r>
            <a:r>
              <a:rPr lang="en-US" sz="2400" dirty="0"/>
              <a:t>or if p-value is greater than .10 when no α is given</a:t>
            </a:r>
            <a:r>
              <a:rPr lang="en-US" sz="2400" dirty="0" smtClean="0"/>
              <a:t>), </a:t>
            </a:r>
            <a:r>
              <a:rPr lang="en-US" sz="2400" dirty="0" smtClean="0">
                <a:sym typeface="Wingdings" panose="05000000000000000000" pitchFamily="2" charset="2"/>
              </a:rPr>
              <a:t></a:t>
            </a:r>
            <a:r>
              <a:rPr lang="en-US" sz="2400" dirty="0" smtClean="0"/>
              <a:t>  </a:t>
            </a:r>
            <a:r>
              <a:rPr lang="en-US" sz="2400" dirty="0"/>
              <a:t>do not reject H</a:t>
            </a:r>
            <a:r>
              <a:rPr lang="en-US" sz="2400" baseline="-25000" dirty="0"/>
              <a:t>0</a:t>
            </a:r>
            <a:r>
              <a:rPr lang="en-US" sz="2400" dirty="0" smtClean="0"/>
              <a:t> </a:t>
            </a:r>
            <a:r>
              <a:rPr lang="en-US" sz="2400" dirty="0"/>
              <a:t>(With p-value = _______, we do not have sufficient evidence that (state H</a:t>
            </a:r>
            <a:r>
              <a:rPr lang="en-US" sz="2400" baseline="-25000" dirty="0"/>
              <a:t>A</a:t>
            </a:r>
            <a:r>
              <a:rPr lang="en-US" sz="2400" dirty="0" smtClean="0"/>
              <a:t> </a:t>
            </a:r>
            <a:r>
              <a:rPr lang="en-US" sz="2400" dirty="0"/>
              <a:t>in </a:t>
            </a:r>
            <a:r>
              <a:rPr lang="en-US" sz="2400" dirty="0" smtClean="0"/>
              <a:t>problem context)</a:t>
            </a:r>
            <a:endParaRPr lang="en-US" sz="2400" dirty="0"/>
          </a:p>
        </p:txBody>
      </p:sp>
      <p:sp>
        <p:nvSpPr>
          <p:cNvPr id="4" name="Rectangle 2"/>
          <p:cNvSpPr>
            <a:spLocks noChangeArrowheads="1"/>
          </p:cNvSpPr>
          <p:nvPr/>
        </p:nvSpPr>
        <p:spPr bwMode="auto">
          <a:xfrm>
            <a:off x="7751299" y="58380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58917" y="6344526"/>
            <a:ext cx="8789009" cy="461665"/>
          </a:xfrm>
          <a:prstGeom prst="rect">
            <a:avLst/>
          </a:prstGeom>
          <a:noFill/>
        </p:spPr>
        <p:txBody>
          <a:bodyPr wrap="none" rtlCol="0">
            <a:spAutoFit/>
          </a:bodyPr>
          <a:lstStyle/>
          <a:p>
            <a:r>
              <a:rPr lang="en-US" sz="2400" b="1" dirty="0" smtClean="0">
                <a:solidFill>
                  <a:srgbClr val="FF0000"/>
                </a:solidFill>
              </a:rPr>
              <a:t>RECALL: Smaller </a:t>
            </a:r>
            <a:r>
              <a:rPr lang="en-US" sz="2400" b="1" dirty="0">
                <a:solidFill>
                  <a:srgbClr val="FF0000"/>
                </a:solidFill>
              </a:rPr>
              <a:t>p-values give stronger evidence against </a:t>
            </a:r>
            <a:r>
              <a:rPr lang="en-US" sz="2400" b="1" dirty="0" smtClean="0">
                <a:solidFill>
                  <a:srgbClr val="FF0000"/>
                </a:solidFill>
              </a:rPr>
              <a:t>the null, H</a:t>
            </a:r>
            <a:r>
              <a:rPr lang="en-US" sz="2400" b="1" baseline="-25000" dirty="0" smtClean="0">
                <a:solidFill>
                  <a:srgbClr val="FF0000"/>
                </a:solidFill>
              </a:rPr>
              <a:t>0</a:t>
            </a:r>
            <a:endParaRPr lang="en-US" sz="2400" baseline="-25000" dirty="0">
              <a:solidFill>
                <a:srgbClr val="FF0000"/>
              </a:solidFill>
            </a:endParaRPr>
          </a:p>
        </p:txBody>
      </p:sp>
    </p:spTree>
    <p:extLst>
      <p:ext uri="{BB962C8B-B14F-4D97-AF65-F5344CB8AC3E}">
        <p14:creationId xmlns:p14="http://schemas.microsoft.com/office/powerpoint/2010/main" val="22057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Line 3"/>
          <p:cNvSpPr>
            <a:spLocks noChangeShapeType="1"/>
          </p:cNvSpPr>
          <p:nvPr/>
        </p:nvSpPr>
        <p:spPr bwMode="auto">
          <a:xfrm>
            <a:off x="7010400" y="1726097"/>
            <a:ext cx="0" cy="1371597"/>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Freeform 4"/>
          <p:cNvSpPr>
            <a:spLocks/>
          </p:cNvSpPr>
          <p:nvPr/>
        </p:nvSpPr>
        <p:spPr bwMode="auto">
          <a:xfrm>
            <a:off x="5638800" y="2783371"/>
            <a:ext cx="612775" cy="309562"/>
          </a:xfrm>
          <a:custGeom>
            <a:avLst/>
            <a:gdLst>
              <a:gd name="T0" fmla="*/ 2147483646 w 386"/>
              <a:gd name="T1" fmla="*/ 0 h 195"/>
              <a:gd name="T2" fmla="*/ 2147483646 w 386"/>
              <a:gd name="T3" fmla="*/ 2147483646 h 195"/>
              <a:gd name="T4" fmla="*/ 0 w 386"/>
              <a:gd name="T5" fmla="*/ 2147483646 h 195"/>
              <a:gd name="T6" fmla="*/ 2147483646 w 386"/>
              <a:gd name="T7" fmla="*/ 2147483646 h 195"/>
              <a:gd name="T8" fmla="*/ 2147483646 w 386"/>
              <a:gd name="T9" fmla="*/ 2147483646 h 195"/>
              <a:gd name="T10" fmla="*/ 2147483646 w 386"/>
              <a:gd name="T11" fmla="*/ 2147483646 h 195"/>
              <a:gd name="T12" fmla="*/ 2147483646 w 386"/>
              <a:gd name="T13" fmla="*/ 2147483646 h 195"/>
              <a:gd name="T14" fmla="*/ 2147483646 w 386"/>
              <a:gd name="T15" fmla="*/ 2147483646 h 195"/>
              <a:gd name="T16" fmla="*/ 2147483646 w 386"/>
              <a:gd name="T17" fmla="*/ 2147483646 h 195"/>
              <a:gd name="T18" fmla="*/ 2147483646 w 386"/>
              <a:gd name="T19" fmla="*/ 2147483646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6"/>
              <a:gd name="T31" fmla="*/ 0 h 195"/>
              <a:gd name="T32" fmla="*/ 386 w 386"/>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6" h="195">
                <a:moveTo>
                  <a:pt x="386" y="0"/>
                </a:moveTo>
                <a:lnTo>
                  <a:pt x="386" y="195"/>
                </a:lnTo>
                <a:lnTo>
                  <a:pt x="0" y="195"/>
                </a:lnTo>
                <a:lnTo>
                  <a:pt x="174" y="153"/>
                </a:lnTo>
                <a:lnTo>
                  <a:pt x="220" y="128"/>
                </a:lnTo>
                <a:lnTo>
                  <a:pt x="262" y="99"/>
                </a:lnTo>
                <a:lnTo>
                  <a:pt x="285" y="89"/>
                </a:lnTo>
                <a:lnTo>
                  <a:pt x="311" y="69"/>
                </a:lnTo>
                <a:lnTo>
                  <a:pt x="353" y="32"/>
                </a:lnTo>
                <a:lnTo>
                  <a:pt x="336" y="54"/>
                </a:lnTo>
              </a:path>
            </a:pathLst>
          </a:custGeom>
          <a:solidFill>
            <a:srgbClr val="EAEC5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1749" name="Freeform 5"/>
          <p:cNvSpPr>
            <a:spLocks/>
          </p:cNvSpPr>
          <p:nvPr/>
        </p:nvSpPr>
        <p:spPr bwMode="auto">
          <a:xfrm>
            <a:off x="7546975" y="2418246"/>
            <a:ext cx="839788" cy="682624"/>
          </a:xfrm>
          <a:custGeom>
            <a:avLst/>
            <a:gdLst>
              <a:gd name="T0" fmla="*/ 2147483646 w 529"/>
              <a:gd name="T1" fmla="*/ 2147483646 h 430"/>
              <a:gd name="T2" fmla="*/ 2147483646 w 529"/>
              <a:gd name="T3" fmla="*/ 2147483646 h 430"/>
              <a:gd name="T4" fmla="*/ 2147483646 w 529"/>
              <a:gd name="T5" fmla="*/ 2147483646 h 430"/>
              <a:gd name="T6" fmla="*/ 2147483646 w 529"/>
              <a:gd name="T7" fmla="*/ 2147483646 h 430"/>
              <a:gd name="T8" fmla="*/ 2147483646 w 529"/>
              <a:gd name="T9" fmla="*/ 2147483646 h 430"/>
              <a:gd name="T10" fmla="*/ 2147483646 w 529"/>
              <a:gd name="T11" fmla="*/ 2147483646 h 430"/>
              <a:gd name="T12" fmla="*/ 2147483646 w 529"/>
              <a:gd name="T13" fmla="*/ 2147483646 h 430"/>
              <a:gd name="T14" fmla="*/ 0 w 529"/>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529"/>
              <a:gd name="T25" fmla="*/ 0 h 430"/>
              <a:gd name="T26" fmla="*/ 529 w 529"/>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9" h="430">
                <a:moveTo>
                  <a:pt x="140" y="216"/>
                </a:moveTo>
                <a:lnTo>
                  <a:pt x="142" y="418"/>
                </a:lnTo>
                <a:lnTo>
                  <a:pt x="529" y="430"/>
                </a:lnTo>
                <a:lnTo>
                  <a:pt x="355" y="387"/>
                </a:lnTo>
                <a:lnTo>
                  <a:pt x="307" y="362"/>
                </a:lnTo>
                <a:lnTo>
                  <a:pt x="263" y="333"/>
                </a:lnTo>
                <a:lnTo>
                  <a:pt x="219" y="301"/>
                </a:lnTo>
                <a:lnTo>
                  <a:pt x="0" y="0"/>
                </a:lnTo>
              </a:path>
            </a:pathLst>
          </a:custGeom>
          <a:solidFill>
            <a:srgbClr val="EAEC5E"/>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1750" name="Rectangle 6"/>
          <p:cNvSpPr>
            <a:spLocks noGrp="1" noChangeArrowheads="1"/>
          </p:cNvSpPr>
          <p:nvPr>
            <p:ph type="body" sz="half" idx="4294967295"/>
          </p:nvPr>
        </p:nvSpPr>
        <p:spPr>
          <a:xfrm>
            <a:off x="457200" y="864704"/>
            <a:ext cx="8686800" cy="5688496"/>
          </a:xfrm>
        </p:spPr>
        <p:txBody>
          <a:bodyPr lIns="90488" tIns="44450" rIns="90488" bIns="44450"/>
          <a:lstStyle/>
          <a:p>
            <a:pPr algn="just" defTabSz="914400" eaLnBrk="1" hangingPunct="1">
              <a:buSzPct val="90000"/>
              <a:tabLst>
                <a:tab pos="0" algn="l"/>
              </a:tabLst>
            </a:pPr>
            <a:r>
              <a:rPr lang="en-US" altLang="en-US" sz="2400" dirty="0" smtClean="0"/>
              <a:t>Has the training made a difference in the number of complaints </a:t>
            </a:r>
            <a:br>
              <a:rPr lang="en-US" altLang="en-US" sz="2400" dirty="0" smtClean="0"/>
            </a:br>
            <a:r>
              <a:rPr lang="en-US" altLang="en-US" sz="2400" dirty="0" smtClean="0"/>
              <a:t>(at the 0.01 level)?</a:t>
            </a:r>
            <a:r>
              <a:rPr lang="en-US" altLang="en-US" sz="2400" b="1" dirty="0" smtClean="0"/>
              <a:t>  </a:t>
            </a:r>
          </a:p>
        </p:txBody>
      </p:sp>
      <p:sp>
        <p:nvSpPr>
          <p:cNvPr id="31751" name="Rectangle 7"/>
          <p:cNvSpPr>
            <a:spLocks noChangeArrowheads="1"/>
          </p:cNvSpPr>
          <p:nvPr/>
        </p:nvSpPr>
        <p:spPr bwMode="auto">
          <a:xfrm>
            <a:off x="2819400" y="3021495"/>
            <a:ext cx="12287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i="1" dirty="0"/>
              <a:t>- </a:t>
            </a:r>
            <a:r>
              <a:rPr lang="en-US" altLang="en-US" sz="2400" i="1" dirty="0" smtClean="0"/>
              <a:t>- </a:t>
            </a:r>
            <a:r>
              <a:rPr lang="en-US" altLang="en-US" sz="2400" dirty="0" smtClean="0"/>
              <a:t>4.2</a:t>
            </a:r>
            <a:endParaRPr lang="en-US" altLang="en-US" sz="2400" dirty="0"/>
          </a:p>
        </p:txBody>
      </p:sp>
      <p:sp>
        <p:nvSpPr>
          <p:cNvPr id="31752" name="Rectangle 8"/>
          <p:cNvSpPr>
            <a:spLocks noChangeArrowheads="1"/>
          </p:cNvSpPr>
          <p:nvPr/>
        </p:nvSpPr>
        <p:spPr bwMode="auto">
          <a:xfrm>
            <a:off x="2286000" y="3021495"/>
            <a:ext cx="123031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dirty="0" err="1" smtClean="0"/>
              <a:t>X</a:t>
            </a:r>
            <a:r>
              <a:rPr lang="en-US" altLang="en-US" sz="2400" baseline="-25000" dirty="0" err="1" smtClean="0"/>
              <a:t>d</a:t>
            </a:r>
            <a:r>
              <a:rPr lang="en-US" altLang="en-US" sz="2400" dirty="0" smtClean="0"/>
              <a:t>  =</a:t>
            </a:r>
            <a:endParaRPr lang="en-US" altLang="en-US" sz="2400" dirty="0"/>
          </a:p>
        </p:txBody>
      </p:sp>
      <p:graphicFrame>
        <p:nvGraphicFramePr>
          <p:cNvPr id="31753" name="Object 4">
            <a:hlinkClick r:id="" action="ppaction://ole?verb=0"/>
          </p:cNvPr>
          <p:cNvGraphicFramePr>
            <a:graphicFrameLocks/>
          </p:cNvGraphicFramePr>
          <p:nvPr>
            <p:extLst>
              <p:ext uri="{D42A27DB-BD31-4B8C-83A1-F6EECF244321}">
                <p14:modId xmlns:p14="http://schemas.microsoft.com/office/powerpoint/2010/main" val="2170109669"/>
              </p:ext>
            </p:extLst>
          </p:nvPr>
        </p:nvGraphicFramePr>
        <p:xfrm>
          <a:off x="127000" y="4847434"/>
          <a:ext cx="4292600" cy="1048226"/>
        </p:xfrm>
        <a:graphic>
          <a:graphicData uri="http://schemas.openxmlformats.org/presentationml/2006/ole">
            <mc:AlternateContent xmlns:mc="http://schemas.openxmlformats.org/markup-compatibility/2006">
              <mc:Choice xmlns:v="urn:schemas-microsoft-com:vml" Requires="v">
                <p:oleObj spid="_x0000_s7303" name="Equation" r:id="rId4" imgW="2158920" imgH="469800" progId="Equation.3">
                  <p:embed/>
                </p:oleObj>
              </mc:Choice>
              <mc:Fallback>
                <p:oleObj name="Equation" r:id="rId4" imgW="2158920" imgH="469800" progId="Equation.3">
                  <p:embed/>
                  <p:pic>
                    <p:nvPicPr>
                      <p:cNvPr id="0" name=""/>
                      <p:cNvPicPr>
                        <a:picLocks noChangeArrowheads="1"/>
                      </p:cNvPicPr>
                      <p:nvPr/>
                    </p:nvPicPr>
                    <p:blipFill>
                      <a:blip r:embed="rId5"/>
                      <a:srcRect/>
                      <a:stretch>
                        <a:fillRect/>
                      </a:stretch>
                    </p:blipFill>
                    <p:spPr bwMode="auto">
                      <a:xfrm>
                        <a:off x="127000" y="4847434"/>
                        <a:ext cx="4292600" cy="1048226"/>
                      </a:xfrm>
                      <a:prstGeom prst="rect">
                        <a:avLst/>
                      </a:prstGeom>
                      <a:noFill/>
                      <a:ln>
                        <a:noFill/>
                      </a:ln>
                      <a:effectLst/>
                      <a:extLst/>
                    </p:spPr>
                  </p:pic>
                </p:oleObj>
              </mc:Fallback>
            </mc:AlternateContent>
          </a:graphicData>
        </a:graphic>
      </p:graphicFrame>
      <p:sp>
        <p:nvSpPr>
          <p:cNvPr id="31754" name="Rectangle 10"/>
          <p:cNvSpPr>
            <a:spLocks noChangeArrowheads="1"/>
          </p:cNvSpPr>
          <p:nvPr/>
        </p:nvSpPr>
        <p:spPr bwMode="auto">
          <a:xfrm>
            <a:off x="818318" y="1696280"/>
            <a:ext cx="3829881" cy="828432"/>
          </a:xfrm>
          <a:prstGeom prst="rect">
            <a:avLst/>
          </a:prstGeom>
          <a:noFill/>
          <a:ln>
            <a:noFill/>
          </a:ln>
        </p:spPr>
        <p:txBody>
          <a:bodyPr wrap="square"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dirty="0"/>
              <a:t>H</a:t>
            </a:r>
            <a:r>
              <a:rPr lang="en-US" altLang="en-US" sz="2400" b="1" baseline="-25000" dirty="0"/>
              <a:t>0</a:t>
            </a:r>
            <a:r>
              <a:rPr lang="en-US" altLang="en-US" sz="2400" b="1" dirty="0"/>
              <a:t>:  </a:t>
            </a:r>
            <a:r>
              <a:rPr lang="el-GR" altLang="en-US" sz="2400" b="1" dirty="0"/>
              <a:t>μ</a:t>
            </a:r>
            <a:r>
              <a:rPr lang="en-US" altLang="en-US" sz="2400" b="1" baseline="-25000" dirty="0"/>
              <a:t>D </a:t>
            </a:r>
            <a:r>
              <a:rPr lang="en-US" altLang="en-US" sz="2400" b="1" dirty="0" smtClean="0"/>
              <a:t>= </a:t>
            </a:r>
            <a:r>
              <a:rPr lang="el-GR" altLang="en-US" sz="2400" b="1" dirty="0" smtClean="0"/>
              <a:t>μ</a:t>
            </a:r>
            <a:r>
              <a:rPr lang="en-US" altLang="en-US" sz="2400" b="1" baseline="-25000" dirty="0" smtClean="0"/>
              <a:t>after</a:t>
            </a:r>
            <a:r>
              <a:rPr lang="en-US" altLang="en-US" sz="2400" b="1" dirty="0" smtClean="0"/>
              <a:t>-</a:t>
            </a:r>
            <a:r>
              <a:rPr lang="el-GR" altLang="en-US" sz="2400" b="1" dirty="0" smtClean="0"/>
              <a:t>μ</a:t>
            </a:r>
            <a:r>
              <a:rPr lang="en-US" altLang="en-US" sz="2400" b="1" baseline="-25000" dirty="0" smtClean="0"/>
              <a:t>before</a:t>
            </a:r>
            <a:r>
              <a:rPr lang="en-US" altLang="en-US" sz="2400" b="1" dirty="0" smtClean="0"/>
              <a:t>= </a:t>
            </a:r>
            <a:r>
              <a:rPr lang="en-US" altLang="en-US" sz="2400" b="1" dirty="0"/>
              <a:t>0</a:t>
            </a:r>
            <a:endParaRPr lang="en-US" altLang="en-US" sz="2400" dirty="0"/>
          </a:p>
          <a:p>
            <a:pPr>
              <a:spcBef>
                <a:spcPct val="0"/>
              </a:spcBef>
              <a:buClrTx/>
              <a:buSzTx/>
              <a:buFontTx/>
              <a:buNone/>
            </a:pPr>
            <a:r>
              <a:rPr lang="en-US" altLang="en-US" sz="2400" b="1" dirty="0"/>
              <a:t>H</a:t>
            </a:r>
            <a:r>
              <a:rPr lang="en-US" altLang="en-US" sz="2400" b="1" baseline="-25000" dirty="0"/>
              <a:t>1</a:t>
            </a:r>
            <a:r>
              <a:rPr lang="en-US" altLang="en-US" sz="2400" b="1" dirty="0"/>
              <a:t>: </a:t>
            </a:r>
            <a:r>
              <a:rPr lang="en-US" altLang="en-US" sz="2400" b="1" dirty="0">
                <a:latin typeface="Symbol" panose="05050102010706020507" pitchFamily="18" charset="2"/>
              </a:rPr>
              <a:t></a:t>
            </a:r>
            <a:r>
              <a:rPr lang="el-GR" altLang="en-US" sz="2400" b="1" dirty="0"/>
              <a:t>μ</a:t>
            </a:r>
            <a:r>
              <a:rPr lang="en-US" altLang="en-US" sz="2400" b="1" baseline="-25000" dirty="0"/>
              <a:t>D</a:t>
            </a:r>
            <a:r>
              <a:rPr lang="en-US" altLang="en-US" sz="2400" b="1" dirty="0"/>
              <a:t> = </a:t>
            </a:r>
            <a:r>
              <a:rPr lang="el-GR" altLang="en-US" sz="2400" b="1" dirty="0"/>
              <a:t>μ</a:t>
            </a:r>
            <a:r>
              <a:rPr lang="en-US" altLang="en-US" sz="2400" b="1" baseline="-25000" dirty="0"/>
              <a:t>after</a:t>
            </a:r>
            <a:r>
              <a:rPr lang="en-US" altLang="en-US" sz="2400" b="1" dirty="0"/>
              <a:t>-</a:t>
            </a:r>
            <a:r>
              <a:rPr lang="el-GR" altLang="en-US" sz="2400" b="1" dirty="0"/>
              <a:t>μ</a:t>
            </a:r>
            <a:r>
              <a:rPr lang="en-US" altLang="en-US" sz="2400" b="1" baseline="-25000" dirty="0"/>
              <a:t>before </a:t>
            </a:r>
            <a:r>
              <a:rPr lang="en-US" altLang="en-US" sz="2400" dirty="0" smtClean="0">
                <a:sym typeface="Symbol" panose="05050102010706020507" pitchFamily="18" charset="2"/>
              </a:rPr>
              <a:t></a:t>
            </a:r>
            <a:r>
              <a:rPr lang="en-US" altLang="en-US" sz="2400" b="1" dirty="0" smtClean="0"/>
              <a:t> </a:t>
            </a:r>
            <a:r>
              <a:rPr lang="en-US" altLang="en-US" sz="2400" b="1" dirty="0"/>
              <a:t>0</a:t>
            </a:r>
          </a:p>
        </p:txBody>
      </p:sp>
      <p:sp>
        <p:nvSpPr>
          <p:cNvPr id="31755" name="Rectangle 11"/>
          <p:cNvSpPr>
            <a:spLocks noChangeArrowheads="1"/>
          </p:cNvSpPr>
          <p:nvPr/>
        </p:nvSpPr>
        <p:spPr bwMode="auto">
          <a:xfrm>
            <a:off x="1138238" y="4388333"/>
            <a:ext cx="26765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a:t>Test Statistic:</a:t>
            </a:r>
          </a:p>
        </p:txBody>
      </p:sp>
      <p:sp>
        <p:nvSpPr>
          <p:cNvPr id="31756" name="Rectangle 12"/>
          <p:cNvSpPr>
            <a:spLocks noChangeArrowheads="1"/>
          </p:cNvSpPr>
          <p:nvPr/>
        </p:nvSpPr>
        <p:spPr bwMode="auto">
          <a:xfrm>
            <a:off x="533400" y="3478695"/>
            <a:ext cx="3657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en-US" altLang="en-US" sz="2400" b="1" dirty="0"/>
              <a:t>t</a:t>
            </a:r>
            <a:r>
              <a:rPr lang="en-US" altLang="en-US" sz="2400" b="1" baseline="-25000" dirty="0"/>
              <a:t>0.005</a:t>
            </a:r>
            <a:r>
              <a:rPr lang="en-US" altLang="en-US" sz="2400" b="1" dirty="0"/>
              <a:t> = ± 4.604</a:t>
            </a:r>
            <a:r>
              <a:rPr lang="en-US" altLang="en-US" b="1" dirty="0"/>
              <a:t> </a:t>
            </a:r>
            <a:r>
              <a:rPr lang="en-US" altLang="en-US" sz="2000" b="1" dirty="0"/>
              <a:t>                </a:t>
            </a:r>
            <a:r>
              <a:rPr lang="en-US" altLang="en-US" sz="2000" b="1" dirty="0" err="1"/>
              <a:t>d.f.</a:t>
            </a:r>
            <a:r>
              <a:rPr lang="en-US" altLang="en-US" sz="2000" b="1" dirty="0"/>
              <a:t> = n - 1 = 4</a:t>
            </a:r>
          </a:p>
        </p:txBody>
      </p:sp>
      <p:sp>
        <p:nvSpPr>
          <p:cNvPr id="31757" name="Freeform 13"/>
          <p:cNvSpPr>
            <a:spLocks/>
          </p:cNvSpPr>
          <p:nvPr/>
        </p:nvSpPr>
        <p:spPr bwMode="auto">
          <a:xfrm>
            <a:off x="7013575" y="1732447"/>
            <a:ext cx="1390650" cy="1339847"/>
          </a:xfrm>
          <a:custGeom>
            <a:avLst/>
            <a:gdLst>
              <a:gd name="T0" fmla="*/ 2147483646 w 876"/>
              <a:gd name="T1" fmla="*/ 2147483646 h 844"/>
              <a:gd name="T2" fmla="*/ 2147483646 w 876"/>
              <a:gd name="T3" fmla="*/ 2147483646 h 844"/>
              <a:gd name="T4" fmla="*/ 2147483646 w 876"/>
              <a:gd name="T5" fmla="*/ 2147483646 h 844"/>
              <a:gd name="T6" fmla="*/ 2147483646 w 876"/>
              <a:gd name="T7" fmla="*/ 2147483646 h 844"/>
              <a:gd name="T8" fmla="*/ 2147483646 w 876"/>
              <a:gd name="T9" fmla="*/ 2147483646 h 844"/>
              <a:gd name="T10" fmla="*/ 2147483646 w 876"/>
              <a:gd name="T11" fmla="*/ 2147483646 h 844"/>
              <a:gd name="T12" fmla="*/ 2147483646 w 876"/>
              <a:gd name="T13" fmla="*/ 2147483646 h 844"/>
              <a:gd name="T14" fmla="*/ 2147483646 w 876"/>
              <a:gd name="T15" fmla="*/ 2147483646 h 844"/>
              <a:gd name="T16" fmla="*/ 2147483646 w 876"/>
              <a:gd name="T17" fmla="*/ 2147483646 h 844"/>
              <a:gd name="T18" fmla="*/ 2147483646 w 876"/>
              <a:gd name="T19" fmla="*/ 2147483646 h 844"/>
              <a:gd name="T20" fmla="*/ 2147483646 w 876"/>
              <a:gd name="T21" fmla="*/ 2147483646 h 844"/>
              <a:gd name="T22" fmla="*/ 2147483646 w 876"/>
              <a:gd name="T23" fmla="*/ 2147483646 h 844"/>
              <a:gd name="T24" fmla="*/ 2147483646 w 876"/>
              <a:gd name="T25" fmla="*/ 2147483646 h 844"/>
              <a:gd name="T26" fmla="*/ 2147483646 w 876"/>
              <a:gd name="T27" fmla="*/ 2147483646 h 844"/>
              <a:gd name="T28" fmla="*/ 2147483646 w 876"/>
              <a:gd name="T29" fmla="*/ 2147483646 h 844"/>
              <a:gd name="T30" fmla="*/ 0 w 876"/>
              <a:gd name="T31" fmla="*/ 0 h 8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6"/>
              <a:gd name="T49" fmla="*/ 0 h 844"/>
              <a:gd name="T50" fmla="*/ 876 w 876"/>
              <a:gd name="T51" fmla="*/ 844 h 8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6" h="844">
                <a:moveTo>
                  <a:pt x="875" y="843"/>
                </a:moveTo>
                <a:lnTo>
                  <a:pt x="783" y="832"/>
                </a:lnTo>
                <a:lnTo>
                  <a:pt x="737" y="823"/>
                </a:lnTo>
                <a:lnTo>
                  <a:pt x="690" y="809"/>
                </a:lnTo>
                <a:lnTo>
                  <a:pt x="645" y="789"/>
                </a:lnTo>
                <a:lnTo>
                  <a:pt x="598" y="763"/>
                </a:lnTo>
                <a:lnTo>
                  <a:pt x="553" y="728"/>
                </a:lnTo>
                <a:lnTo>
                  <a:pt x="461" y="630"/>
                </a:lnTo>
                <a:lnTo>
                  <a:pt x="369" y="494"/>
                </a:lnTo>
                <a:lnTo>
                  <a:pt x="277" y="328"/>
                </a:lnTo>
                <a:lnTo>
                  <a:pt x="231" y="244"/>
                </a:lnTo>
                <a:lnTo>
                  <a:pt x="185" y="166"/>
                </a:lnTo>
                <a:lnTo>
                  <a:pt x="139" y="98"/>
                </a:lnTo>
                <a:lnTo>
                  <a:pt x="93" y="45"/>
                </a:lnTo>
                <a:lnTo>
                  <a:pt x="47" y="11"/>
                </a:lnTo>
                <a:lnTo>
                  <a:pt x="0"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8" name="Rectangle 14"/>
          <p:cNvSpPr>
            <a:spLocks noChangeArrowheads="1"/>
          </p:cNvSpPr>
          <p:nvPr/>
        </p:nvSpPr>
        <p:spPr bwMode="auto">
          <a:xfrm>
            <a:off x="7696200" y="1802295"/>
            <a:ext cx="1228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rgbClr val="CC0000"/>
                </a:solidFill>
              </a:rPr>
              <a:t>Reject</a:t>
            </a:r>
          </a:p>
        </p:txBody>
      </p:sp>
      <p:sp>
        <p:nvSpPr>
          <p:cNvPr id="31759" name="Rectangle 15"/>
          <p:cNvSpPr>
            <a:spLocks noChangeArrowheads="1"/>
          </p:cNvSpPr>
          <p:nvPr/>
        </p:nvSpPr>
        <p:spPr bwMode="auto">
          <a:xfrm>
            <a:off x="7924800" y="2564295"/>
            <a:ext cx="1076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rgbClr val="CC0000"/>
                </a:solidFill>
                <a:sym typeface="Symbol" panose="05050102010706020507" pitchFamily="18" charset="2"/>
              </a:rPr>
              <a:t></a:t>
            </a:r>
            <a:r>
              <a:rPr lang="en-US" altLang="en-US" sz="2000" b="1">
                <a:solidFill>
                  <a:srgbClr val="CC0000"/>
                </a:solidFill>
              </a:rPr>
              <a:t>/2</a:t>
            </a:r>
          </a:p>
        </p:txBody>
      </p:sp>
      <p:sp>
        <p:nvSpPr>
          <p:cNvPr id="31760" name="Rectangle 16"/>
          <p:cNvSpPr>
            <a:spLocks noChangeArrowheads="1"/>
          </p:cNvSpPr>
          <p:nvPr/>
        </p:nvSpPr>
        <p:spPr bwMode="auto">
          <a:xfrm>
            <a:off x="5715000" y="3021495"/>
            <a:ext cx="25908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600" b="1">
                <a:solidFill>
                  <a:schemeClr val="accent2"/>
                </a:solidFill>
              </a:rPr>
              <a:t> </a:t>
            </a:r>
            <a:r>
              <a:rPr lang="en-US" altLang="en-US" sz="1600" b="1">
                <a:solidFill>
                  <a:srgbClr val="339933"/>
                </a:solidFill>
              </a:rPr>
              <a:t>- 4.604                 4.604</a:t>
            </a:r>
          </a:p>
        </p:txBody>
      </p:sp>
      <p:sp>
        <p:nvSpPr>
          <p:cNvPr id="31761" name="Rectangle 17"/>
          <p:cNvSpPr>
            <a:spLocks noChangeArrowheads="1"/>
          </p:cNvSpPr>
          <p:nvPr/>
        </p:nvSpPr>
        <p:spPr bwMode="auto">
          <a:xfrm>
            <a:off x="4800600" y="3859695"/>
            <a:ext cx="4121150" cy="68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lnSpc>
                <a:spcPct val="60000"/>
              </a:lnSpc>
              <a:spcBef>
                <a:spcPct val="50000"/>
              </a:spcBef>
              <a:buClrTx/>
              <a:buSzTx/>
              <a:buFontTx/>
              <a:buNone/>
            </a:pPr>
            <a:r>
              <a:rPr lang="en-US" altLang="en-US" sz="2400" b="1" dirty="0"/>
              <a:t>Decision: Do not reject </a:t>
            </a:r>
            <a:r>
              <a:rPr lang="en-US" altLang="en-US" sz="2400" b="1" i="1" dirty="0"/>
              <a:t>H</a:t>
            </a:r>
            <a:r>
              <a:rPr lang="en-US" altLang="en-US" sz="2400" b="1" baseline="-25000" dirty="0"/>
              <a:t>0</a:t>
            </a:r>
          </a:p>
          <a:p>
            <a:pPr>
              <a:lnSpc>
                <a:spcPct val="70000"/>
              </a:lnSpc>
              <a:spcBef>
                <a:spcPct val="50000"/>
              </a:spcBef>
              <a:buClrTx/>
              <a:buSzTx/>
              <a:buFontTx/>
              <a:buNone/>
            </a:pPr>
            <a:r>
              <a:rPr lang="en-US" altLang="en-US" sz="2000" b="1" dirty="0"/>
              <a:t>(</a:t>
            </a:r>
            <a:r>
              <a:rPr lang="en-US" altLang="en-US" sz="2000" b="1" dirty="0" err="1"/>
              <a:t>t</a:t>
            </a:r>
            <a:r>
              <a:rPr lang="en-US" altLang="en-US" sz="2000" b="1" baseline="-25000" dirty="0" err="1"/>
              <a:t>stat</a:t>
            </a:r>
            <a:r>
              <a:rPr lang="en-US" altLang="en-US" sz="2000" b="1" dirty="0"/>
              <a:t> is not in the reject region)</a:t>
            </a:r>
          </a:p>
        </p:txBody>
      </p:sp>
      <p:sp>
        <p:nvSpPr>
          <p:cNvPr id="31762" name="Rectangle 18"/>
          <p:cNvSpPr>
            <a:spLocks noChangeArrowheads="1"/>
          </p:cNvSpPr>
          <p:nvPr/>
        </p:nvSpPr>
        <p:spPr bwMode="auto">
          <a:xfrm>
            <a:off x="4800600" y="4697895"/>
            <a:ext cx="4191000"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dirty="0"/>
              <a:t>Conclusion: There is not a  significant change in the number of complaints.</a:t>
            </a:r>
          </a:p>
        </p:txBody>
      </p:sp>
      <p:sp>
        <p:nvSpPr>
          <p:cNvPr id="31763" name="Freeform 19"/>
          <p:cNvSpPr>
            <a:spLocks/>
          </p:cNvSpPr>
          <p:nvPr/>
        </p:nvSpPr>
        <p:spPr bwMode="auto">
          <a:xfrm>
            <a:off x="5641975" y="1732447"/>
            <a:ext cx="1389063" cy="1339847"/>
          </a:xfrm>
          <a:custGeom>
            <a:avLst/>
            <a:gdLst>
              <a:gd name="T0" fmla="*/ 0 w 875"/>
              <a:gd name="T1" fmla="*/ 2147483646 h 844"/>
              <a:gd name="T2" fmla="*/ 2147483646 w 875"/>
              <a:gd name="T3" fmla="*/ 2147483646 h 844"/>
              <a:gd name="T4" fmla="*/ 2147483646 w 875"/>
              <a:gd name="T5" fmla="*/ 2147483646 h 844"/>
              <a:gd name="T6" fmla="*/ 2147483646 w 875"/>
              <a:gd name="T7" fmla="*/ 2147483646 h 844"/>
              <a:gd name="T8" fmla="*/ 2147483646 w 875"/>
              <a:gd name="T9" fmla="*/ 2147483646 h 844"/>
              <a:gd name="T10" fmla="*/ 2147483646 w 875"/>
              <a:gd name="T11" fmla="*/ 2147483646 h 844"/>
              <a:gd name="T12" fmla="*/ 2147483646 w 875"/>
              <a:gd name="T13" fmla="*/ 2147483646 h 844"/>
              <a:gd name="T14" fmla="*/ 2147483646 w 875"/>
              <a:gd name="T15" fmla="*/ 2147483646 h 844"/>
              <a:gd name="T16" fmla="*/ 2147483646 w 875"/>
              <a:gd name="T17" fmla="*/ 2147483646 h 844"/>
              <a:gd name="T18" fmla="*/ 2147483646 w 875"/>
              <a:gd name="T19" fmla="*/ 2147483646 h 844"/>
              <a:gd name="T20" fmla="*/ 2147483646 w 875"/>
              <a:gd name="T21" fmla="*/ 2147483646 h 844"/>
              <a:gd name="T22" fmla="*/ 2147483646 w 875"/>
              <a:gd name="T23" fmla="*/ 2147483646 h 844"/>
              <a:gd name="T24" fmla="*/ 2147483646 w 875"/>
              <a:gd name="T25" fmla="*/ 2147483646 h 844"/>
              <a:gd name="T26" fmla="*/ 2147483646 w 875"/>
              <a:gd name="T27" fmla="*/ 2147483646 h 844"/>
              <a:gd name="T28" fmla="*/ 2147483646 w 875"/>
              <a:gd name="T29" fmla="*/ 2147483646 h 844"/>
              <a:gd name="T30" fmla="*/ 2147483646 w 875"/>
              <a:gd name="T31" fmla="*/ 0 h 8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5"/>
              <a:gd name="T49" fmla="*/ 0 h 844"/>
              <a:gd name="T50" fmla="*/ 875 w 875"/>
              <a:gd name="T51" fmla="*/ 844 h 8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5" h="844">
                <a:moveTo>
                  <a:pt x="0" y="843"/>
                </a:moveTo>
                <a:lnTo>
                  <a:pt x="92" y="832"/>
                </a:lnTo>
                <a:lnTo>
                  <a:pt x="139" y="823"/>
                </a:lnTo>
                <a:lnTo>
                  <a:pt x="184" y="809"/>
                </a:lnTo>
                <a:lnTo>
                  <a:pt x="230" y="789"/>
                </a:lnTo>
                <a:lnTo>
                  <a:pt x="277" y="763"/>
                </a:lnTo>
                <a:lnTo>
                  <a:pt x="322" y="728"/>
                </a:lnTo>
                <a:lnTo>
                  <a:pt x="415" y="630"/>
                </a:lnTo>
                <a:lnTo>
                  <a:pt x="506" y="494"/>
                </a:lnTo>
                <a:lnTo>
                  <a:pt x="598" y="328"/>
                </a:lnTo>
                <a:lnTo>
                  <a:pt x="645" y="244"/>
                </a:lnTo>
                <a:lnTo>
                  <a:pt x="690" y="166"/>
                </a:lnTo>
                <a:lnTo>
                  <a:pt x="737" y="98"/>
                </a:lnTo>
                <a:lnTo>
                  <a:pt x="782" y="45"/>
                </a:lnTo>
                <a:lnTo>
                  <a:pt x="829" y="11"/>
                </a:lnTo>
                <a:lnTo>
                  <a:pt x="874" y="0"/>
                </a:lnTo>
              </a:path>
            </a:pathLst>
          </a:custGeom>
          <a:noFill/>
          <a:ln w="508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4" name="Line 20"/>
          <p:cNvSpPr>
            <a:spLocks noChangeShapeType="1"/>
          </p:cNvSpPr>
          <p:nvPr/>
        </p:nvSpPr>
        <p:spPr bwMode="auto">
          <a:xfrm>
            <a:off x="7772400" y="1802295"/>
            <a:ext cx="6858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5" name="Line 21"/>
          <p:cNvSpPr>
            <a:spLocks noChangeShapeType="1"/>
          </p:cNvSpPr>
          <p:nvPr/>
        </p:nvSpPr>
        <p:spPr bwMode="auto">
          <a:xfrm flipH="1">
            <a:off x="5638800" y="1802295"/>
            <a:ext cx="609600"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6" name="Line 22"/>
          <p:cNvSpPr>
            <a:spLocks noChangeShapeType="1"/>
          </p:cNvSpPr>
          <p:nvPr/>
        </p:nvSpPr>
        <p:spPr bwMode="auto">
          <a:xfrm>
            <a:off x="2362200" y="3097695"/>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7" name="Line 23"/>
          <p:cNvSpPr>
            <a:spLocks noChangeShapeType="1"/>
          </p:cNvSpPr>
          <p:nvPr/>
        </p:nvSpPr>
        <p:spPr bwMode="auto">
          <a:xfrm>
            <a:off x="5562600" y="3097695"/>
            <a:ext cx="2895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8" name="Line 24"/>
          <p:cNvSpPr>
            <a:spLocks noChangeShapeType="1"/>
          </p:cNvSpPr>
          <p:nvPr/>
        </p:nvSpPr>
        <p:spPr bwMode="auto">
          <a:xfrm>
            <a:off x="7772400" y="1649897"/>
            <a:ext cx="0" cy="144779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9" name="Rectangle 25"/>
          <p:cNvSpPr>
            <a:spLocks noChangeArrowheads="1"/>
          </p:cNvSpPr>
          <p:nvPr/>
        </p:nvSpPr>
        <p:spPr bwMode="auto">
          <a:xfrm>
            <a:off x="155575" y="37824"/>
            <a:ext cx="75533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4000" dirty="0">
                <a:solidFill>
                  <a:schemeClr val="tx2"/>
                </a:solidFill>
              </a:rPr>
              <a:t>Paired Difference Test: </a:t>
            </a:r>
            <a:r>
              <a:rPr lang="en-US" altLang="en-US" sz="4000" dirty="0" smtClean="0">
                <a:solidFill>
                  <a:schemeClr val="tx2"/>
                </a:solidFill>
              </a:rPr>
              <a:t>Solution</a:t>
            </a:r>
            <a:r>
              <a:rPr lang="en-US" altLang="en-US" sz="4000" dirty="0" smtClean="0"/>
              <a:t> </a:t>
            </a:r>
            <a:endParaRPr lang="en-US" altLang="en-US" sz="4000" dirty="0"/>
          </a:p>
        </p:txBody>
      </p:sp>
      <p:sp>
        <p:nvSpPr>
          <p:cNvPr id="31770" name="Rectangle 26"/>
          <p:cNvSpPr>
            <a:spLocks noChangeArrowheads="1"/>
          </p:cNvSpPr>
          <p:nvPr/>
        </p:nvSpPr>
        <p:spPr bwMode="auto">
          <a:xfrm>
            <a:off x="5334000" y="1802295"/>
            <a:ext cx="990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rgbClr val="CC0000"/>
                </a:solidFill>
              </a:rPr>
              <a:t>Reject</a:t>
            </a:r>
          </a:p>
        </p:txBody>
      </p:sp>
      <p:sp>
        <p:nvSpPr>
          <p:cNvPr id="31771" name="Freeform 27"/>
          <p:cNvSpPr>
            <a:spLocks/>
          </p:cNvSpPr>
          <p:nvPr/>
        </p:nvSpPr>
        <p:spPr bwMode="auto">
          <a:xfrm>
            <a:off x="6248400" y="1649897"/>
            <a:ext cx="1588" cy="1447797"/>
          </a:xfrm>
          <a:custGeom>
            <a:avLst/>
            <a:gdLst>
              <a:gd name="T0" fmla="*/ 0 w 1"/>
              <a:gd name="T1" fmla="*/ 0 h 912"/>
              <a:gd name="T2" fmla="*/ 0 w 1"/>
              <a:gd name="T3" fmla="*/ 2147483646 h 912"/>
              <a:gd name="T4" fmla="*/ 2147483646 w 1"/>
              <a:gd name="T5" fmla="*/ 2147483646 h 912"/>
              <a:gd name="T6" fmla="*/ 0 60000 65536"/>
              <a:gd name="T7" fmla="*/ 0 60000 65536"/>
              <a:gd name="T8" fmla="*/ 0 60000 65536"/>
              <a:gd name="T9" fmla="*/ 0 w 1"/>
              <a:gd name="T10" fmla="*/ 0 h 912"/>
              <a:gd name="T11" fmla="*/ 1 w 1"/>
              <a:gd name="T12" fmla="*/ 912 h 912"/>
            </a:gdLst>
            <a:ahLst/>
            <a:cxnLst>
              <a:cxn ang="T6">
                <a:pos x="T0" y="T1"/>
              </a:cxn>
              <a:cxn ang="T7">
                <a:pos x="T2" y="T3"/>
              </a:cxn>
              <a:cxn ang="T8">
                <a:pos x="T4" y="T5"/>
              </a:cxn>
            </a:cxnLst>
            <a:rect l="T9" t="T10" r="T11" b="T12"/>
            <a:pathLst>
              <a:path w="1" h="912">
                <a:moveTo>
                  <a:pt x="0" y="0"/>
                </a:moveTo>
                <a:lnTo>
                  <a:pt x="0" y="738"/>
                </a:lnTo>
                <a:lnTo>
                  <a:pt x="1" y="912"/>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2" name="Rectangle 28"/>
          <p:cNvSpPr>
            <a:spLocks noChangeArrowheads="1"/>
          </p:cNvSpPr>
          <p:nvPr/>
        </p:nvSpPr>
        <p:spPr bwMode="auto">
          <a:xfrm>
            <a:off x="5486400" y="2640495"/>
            <a:ext cx="1076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000" b="1">
                <a:solidFill>
                  <a:srgbClr val="CC0000"/>
                </a:solidFill>
                <a:sym typeface="Symbol" panose="05050102010706020507" pitchFamily="18" charset="2"/>
              </a:rPr>
              <a:t></a:t>
            </a:r>
            <a:r>
              <a:rPr lang="en-US" altLang="en-US" sz="2000" b="1">
                <a:solidFill>
                  <a:srgbClr val="CC0000"/>
                </a:solidFill>
              </a:rPr>
              <a:t>/2</a:t>
            </a:r>
          </a:p>
        </p:txBody>
      </p:sp>
      <p:sp>
        <p:nvSpPr>
          <p:cNvPr id="31773" name="Rectangle 29"/>
          <p:cNvSpPr>
            <a:spLocks noChangeArrowheads="1"/>
          </p:cNvSpPr>
          <p:nvPr/>
        </p:nvSpPr>
        <p:spPr bwMode="auto">
          <a:xfrm>
            <a:off x="6172200" y="3326295"/>
            <a:ext cx="914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600" b="1">
                <a:solidFill>
                  <a:schemeClr val="accent2"/>
                </a:solidFill>
              </a:rPr>
              <a:t> </a:t>
            </a:r>
            <a:r>
              <a:rPr lang="en-US" altLang="en-US" sz="1600" b="1">
                <a:solidFill>
                  <a:schemeClr val="folHlink"/>
                </a:solidFill>
              </a:rPr>
              <a:t>- 1.66</a:t>
            </a:r>
          </a:p>
        </p:txBody>
      </p:sp>
      <p:sp>
        <p:nvSpPr>
          <p:cNvPr id="31774" name="Line 30"/>
          <p:cNvSpPr>
            <a:spLocks noChangeShapeType="1"/>
          </p:cNvSpPr>
          <p:nvPr/>
        </p:nvSpPr>
        <p:spPr bwMode="auto">
          <a:xfrm flipV="1">
            <a:off x="6629400" y="3097695"/>
            <a:ext cx="0" cy="2286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5" name="Rectangle 31"/>
          <p:cNvSpPr>
            <a:spLocks noChangeArrowheads="1"/>
          </p:cNvSpPr>
          <p:nvPr/>
        </p:nvSpPr>
        <p:spPr bwMode="auto">
          <a:xfrm>
            <a:off x="3657600" y="5078895"/>
            <a:ext cx="1092200" cy="444501"/>
          </a:xfrm>
          <a:prstGeom prst="rect">
            <a:avLst/>
          </a:prstGeom>
          <a:noFill/>
          <a:ln w="28575"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31776" name="Freeform 32"/>
          <p:cNvSpPr>
            <a:spLocks/>
          </p:cNvSpPr>
          <p:nvPr/>
        </p:nvSpPr>
        <p:spPr bwMode="auto">
          <a:xfrm>
            <a:off x="4419600" y="3478697"/>
            <a:ext cx="1828800" cy="1600197"/>
          </a:xfrm>
          <a:custGeom>
            <a:avLst/>
            <a:gdLst>
              <a:gd name="T0" fmla="*/ 0 w 1152"/>
              <a:gd name="T1" fmla="*/ 2147483646 h 1008"/>
              <a:gd name="T2" fmla="*/ 0 w 1152"/>
              <a:gd name="T3" fmla="*/ 0 h 1008"/>
              <a:gd name="T4" fmla="*/ 2147483646 w 1152"/>
              <a:gd name="T5" fmla="*/ 0 h 1008"/>
              <a:gd name="T6" fmla="*/ 0 60000 65536"/>
              <a:gd name="T7" fmla="*/ 0 60000 65536"/>
              <a:gd name="T8" fmla="*/ 0 60000 65536"/>
              <a:gd name="T9" fmla="*/ 0 w 1152"/>
              <a:gd name="T10" fmla="*/ 0 h 1008"/>
              <a:gd name="T11" fmla="*/ 1152 w 1152"/>
              <a:gd name="T12" fmla="*/ 1008 h 1008"/>
            </a:gdLst>
            <a:ahLst/>
            <a:cxnLst>
              <a:cxn ang="T6">
                <a:pos x="T0" y="T1"/>
              </a:cxn>
              <a:cxn ang="T7">
                <a:pos x="T2" y="T3"/>
              </a:cxn>
              <a:cxn ang="T8">
                <a:pos x="T4" y="T5"/>
              </a:cxn>
            </a:cxnLst>
            <a:rect l="T9" t="T10" r="T11" b="T12"/>
            <a:pathLst>
              <a:path w="1152" h="1008">
                <a:moveTo>
                  <a:pt x="0" y="1008"/>
                </a:moveTo>
                <a:lnTo>
                  <a:pt x="0" y="0"/>
                </a:lnTo>
                <a:lnTo>
                  <a:pt x="1152" y="0"/>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7" name="Rectangle 33"/>
          <p:cNvSpPr>
            <a:spLocks noChangeArrowheads="1"/>
          </p:cNvSpPr>
          <p:nvPr/>
        </p:nvSpPr>
        <p:spPr bwMode="auto">
          <a:xfrm>
            <a:off x="6248400" y="3326295"/>
            <a:ext cx="685800" cy="304799"/>
          </a:xfrm>
          <a:prstGeom prst="rect">
            <a:avLst/>
          </a:prstGeom>
          <a:noFill/>
          <a:ln w="28575"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2400"/>
          </a:p>
        </p:txBody>
      </p:sp>
      <p:sp>
        <p:nvSpPr>
          <p:cNvPr id="31778" name="Rectangle 34"/>
          <p:cNvSpPr>
            <a:spLocks noChangeArrowheads="1"/>
          </p:cNvSpPr>
          <p:nvPr/>
        </p:nvSpPr>
        <p:spPr bwMode="auto">
          <a:xfrm>
            <a:off x="838200" y="3021495"/>
            <a:ext cx="12303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b="1" dirty="0">
                <a:sym typeface="Symbol" panose="05050102010706020507" pitchFamily="18" charset="2"/>
              </a:rPr>
              <a:t></a:t>
            </a:r>
            <a:r>
              <a:rPr lang="en-US" altLang="en-US" sz="2400" dirty="0">
                <a:sym typeface="Symbol" panose="05050102010706020507" pitchFamily="18" charset="2"/>
              </a:rPr>
              <a:t> = .01</a:t>
            </a:r>
          </a:p>
        </p:txBody>
      </p:sp>
    </p:spTree>
    <p:extLst>
      <p:ext uri="{BB962C8B-B14F-4D97-AF65-F5344CB8AC3E}">
        <p14:creationId xmlns:p14="http://schemas.microsoft.com/office/powerpoint/2010/main" val="2247131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7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7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7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7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7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7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7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7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7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7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7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7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7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7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7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7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7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7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7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77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76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1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31749" grpId="0" animBg="1"/>
      <p:bldP spid="31751" grpId="0"/>
      <p:bldP spid="31752" grpId="0"/>
      <p:bldP spid="31754" grpId="0"/>
      <p:bldP spid="31755" grpId="0"/>
      <p:bldP spid="31756" grpId="0"/>
      <p:bldP spid="31757" grpId="0" animBg="1"/>
      <p:bldP spid="31758" grpId="0"/>
      <p:bldP spid="31759" grpId="0"/>
      <p:bldP spid="31760" grpId="0"/>
      <p:bldP spid="31761" grpId="0"/>
      <p:bldP spid="31762" grpId="0"/>
      <p:bldP spid="31763" grpId="0" animBg="1"/>
      <p:bldP spid="31764" grpId="0" animBg="1"/>
      <p:bldP spid="31765" grpId="0" animBg="1"/>
      <p:bldP spid="31766" grpId="0" animBg="1"/>
      <p:bldP spid="31767" grpId="0" animBg="1"/>
      <p:bldP spid="31768" grpId="0" animBg="1"/>
      <p:bldP spid="31770" grpId="0"/>
      <p:bldP spid="31771" grpId="0" animBg="1"/>
      <p:bldP spid="31772" grpId="0"/>
      <p:bldP spid="31773" grpId="0"/>
      <p:bldP spid="31774" grpId="0" animBg="1"/>
      <p:bldP spid="31775" grpId="0" animBg="1"/>
      <p:bldP spid="31776" grpId="0" animBg="1"/>
      <p:bldP spid="31777" grpId="0" animBg="1"/>
      <p:bldP spid="317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6" y="42206"/>
            <a:ext cx="5209442" cy="3236196"/>
          </a:xfrm>
        </p:spPr>
        <p:txBody>
          <a:bodyPr>
            <a:noAutofit/>
          </a:bodyPr>
          <a:lstStyle/>
          <a:p>
            <a:r>
              <a:rPr lang="en-US" sz="2400" b="1" dirty="0" smtClean="0">
                <a:latin typeface="+mn-lt"/>
              </a:rPr>
              <a:t>Back to our Previous Example</a:t>
            </a:r>
            <a:r>
              <a:rPr lang="en-US" sz="2400" dirty="0" smtClean="0">
                <a:latin typeface="+mn-lt"/>
              </a:rPr>
              <a:t>: </a:t>
            </a:r>
            <a:br>
              <a:rPr lang="en-US" sz="2400" dirty="0" smtClean="0">
                <a:latin typeface="+mn-lt"/>
              </a:rPr>
            </a:br>
            <a:r>
              <a:rPr lang="en-US" sz="2400" dirty="0" smtClean="0">
                <a:latin typeface="+mn-lt"/>
              </a:rPr>
              <a:t>We </a:t>
            </a:r>
            <a:r>
              <a:rPr lang="en-US" sz="2400" dirty="0">
                <a:latin typeface="+mn-lt"/>
              </a:rPr>
              <a:t>are interested in whether there is a difference in the mean age at which men marry and the age at which women marry. The following data was collected from a random sample of 24 couples. </a:t>
            </a:r>
            <a:r>
              <a:rPr lang="en-US" sz="2400" dirty="0" smtClean="0">
                <a:latin typeface="+mn-lt"/>
              </a:rPr>
              <a:t>Assume </a:t>
            </a:r>
            <a:r>
              <a:rPr lang="en-US" sz="2400" dirty="0">
                <a:latin typeface="+mn-lt"/>
              </a:rPr>
              <a:t>that ages at marriage follow a normal distribution</a:t>
            </a:r>
            <a:r>
              <a:rPr lang="en-US" sz="2400" dirty="0" smtClean="0">
                <a:latin typeface="+mn-lt"/>
              </a:rPr>
              <a:t>.</a:t>
            </a:r>
            <a:r>
              <a:rPr lang="en-US" sz="2400" dirty="0"/>
              <a:t> </a:t>
            </a:r>
            <a:r>
              <a:rPr lang="en-US" sz="2400" dirty="0">
                <a:latin typeface="+mn-lt"/>
              </a:rPr>
              <a:t>Test whether there is a difference </a:t>
            </a:r>
            <a:r>
              <a:rPr lang="en-US" sz="2400" dirty="0" smtClean="0">
                <a:latin typeface="+mn-lt"/>
              </a:rPr>
              <a:t>in ages at which men and women marry using </a:t>
            </a:r>
            <a:r>
              <a:rPr lang="el-GR" sz="2400" dirty="0" smtClean="0">
                <a:latin typeface="+mn-lt"/>
              </a:rPr>
              <a:t>α</a:t>
            </a:r>
            <a:r>
              <a:rPr lang="en-US" sz="2400" dirty="0" smtClean="0">
                <a:latin typeface="+mn-lt"/>
              </a:rPr>
              <a:t> = .10.</a:t>
            </a:r>
            <a:endParaRPr lang="en-US" sz="2400" dirty="0">
              <a:latin typeface="+mn-lt"/>
            </a:endParaRPr>
          </a:p>
        </p:txBody>
      </p:sp>
      <p:graphicFrame>
        <p:nvGraphicFramePr>
          <p:cNvPr id="4" name="Content Placeholder 3"/>
          <p:cNvGraphicFramePr>
            <a:graphicFrameLocks noGrp="1"/>
          </p:cNvGraphicFramePr>
          <p:nvPr>
            <p:ph idx="1"/>
            <p:extLst/>
          </p:nvPr>
        </p:nvGraphicFramePr>
        <p:xfrm>
          <a:off x="5636264" y="56388"/>
          <a:ext cx="3156047" cy="4965707"/>
        </p:xfrm>
        <a:graphic>
          <a:graphicData uri="http://schemas.openxmlformats.org/drawingml/2006/table">
            <a:tbl>
              <a:tblPr>
                <a:tableStyleId>{5C22544A-7EE6-4342-B048-85BDC9FD1C3A}</a:tableStyleId>
              </a:tblPr>
              <a:tblGrid>
                <a:gridCol w="681092">
                  <a:extLst>
                    <a:ext uri="{9D8B030D-6E8A-4147-A177-3AD203B41FA5}">
                      <a16:colId xmlns="" xmlns:a16="http://schemas.microsoft.com/office/drawing/2014/main" val="20000"/>
                    </a:ext>
                  </a:extLst>
                </a:gridCol>
                <a:gridCol w="681092">
                  <a:extLst>
                    <a:ext uri="{9D8B030D-6E8A-4147-A177-3AD203B41FA5}">
                      <a16:colId xmlns="" xmlns:a16="http://schemas.microsoft.com/office/drawing/2014/main" val="20001"/>
                    </a:ext>
                  </a:extLst>
                </a:gridCol>
                <a:gridCol w="681092">
                  <a:extLst>
                    <a:ext uri="{9D8B030D-6E8A-4147-A177-3AD203B41FA5}">
                      <a16:colId xmlns="" xmlns:a16="http://schemas.microsoft.com/office/drawing/2014/main" val="20002"/>
                    </a:ext>
                  </a:extLst>
                </a:gridCol>
                <a:gridCol w="1112771">
                  <a:extLst>
                    <a:ext uri="{9D8B030D-6E8A-4147-A177-3AD203B41FA5}">
                      <a16:colId xmlns="" xmlns:a16="http://schemas.microsoft.com/office/drawing/2014/main" val="20003"/>
                    </a:ext>
                  </a:extLst>
                </a:gridCol>
              </a:tblGrid>
              <a:tr h="198311">
                <a:tc>
                  <a:txBody>
                    <a:bodyPr/>
                    <a:lstStyle/>
                    <a:p>
                      <a:pPr algn="ctr" fontAlgn="b"/>
                      <a:r>
                        <a:rPr lang="en-US" sz="1200" u="none" strike="noStrike" dirty="0">
                          <a:effectLst/>
                        </a:rPr>
                        <a:t>couple</a:t>
                      </a:r>
                      <a:endParaRPr lang="en-US" sz="12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husband</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dirty="0">
                          <a:effectLst/>
                        </a:rPr>
                        <a:t>wife</a:t>
                      </a:r>
                      <a:endParaRPr lang="en-US" sz="12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husband-wife</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0"/>
                  </a:ext>
                </a:extLst>
              </a:tr>
              <a:tr h="198311">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1"/>
                  </a:ext>
                </a:extLst>
              </a:tr>
              <a:tr h="198311">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32</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2"/>
                  </a:ext>
                </a:extLst>
              </a:tr>
              <a:tr h="198311">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51</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50</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3"/>
                  </a:ext>
                </a:extLst>
              </a:tr>
              <a:tr h="198311">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4"/>
                  </a:ext>
                </a:extLst>
              </a:tr>
              <a:tr h="198311">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38</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5"/>
                  </a:ext>
                </a:extLst>
              </a:tr>
              <a:tr h="198311">
                <a:tc>
                  <a:txBody>
                    <a:bodyPr/>
                    <a:lstStyle/>
                    <a:p>
                      <a:pPr algn="ctr" fontAlgn="b"/>
                      <a:r>
                        <a:rPr lang="en-US" sz="1200" u="none" strike="noStrike">
                          <a:effectLst/>
                        </a:rPr>
                        <a:t>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30</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6"/>
                  </a:ext>
                </a:extLst>
              </a:tr>
              <a:tr h="198311">
                <a:tc>
                  <a:txBody>
                    <a:bodyPr/>
                    <a:lstStyle/>
                    <a:p>
                      <a:pPr algn="ct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60</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45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7"/>
                  </a:ext>
                </a:extLst>
              </a:tr>
              <a:tr h="198311">
                <a:tc>
                  <a:txBody>
                    <a:bodyPr/>
                    <a:lstStyle/>
                    <a:p>
                      <a:pPr algn="ctr" fontAlgn="b"/>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54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47</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7</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8"/>
                  </a:ext>
                </a:extLst>
              </a:tr>
              <a:tr h="198311">
                <a:tc>
                  <a:txBody>
                    <a:bodyPr/>
                    <a:lstStyle/>
                    <a:p>
                      <a:pPr algn="ctr" fontAlgn="b"/>
                      <a:r>
                        <a:rPr lang="en-US" sz="1200" u="none" strike="noStrike">
                          <a:effectLst/>
                        </a:rPr>
                        <a:t>9</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dirty="0">
                          <a:effectLst/>
                        </a:rPr>
                        <a:t>31</a:t>
                      </a:r>
                      <a:endParaRPr lang="en-US" sz="1200" b="0" i="0" u="none" strike="noStrike" dirty="0">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30</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09"/>
                  </a:ext>
                </a:extLst>
              </a:tr>
              <a:tr h="198311">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54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44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10</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0"/>
                  </a:ext>
                </a:extLst>
              </a:tr>
              <a:tr h="198311">
                <a:tc>
                  <a:txBody>
                    <a:bodyPr/>
                    <a:lstStyle/>
                    <a:p>
                      <a:pPr algn="ctr" fontAlgn="b"/>
                      <a:r>
                        <a:rPr lang="en-US" sz="1200" u="none" strike="noStrike">
                          <a:effectLst/>
                        </a:rPr>
                        <a:t>11</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1"/>
                  </a:ext>
                </a:extLst>
              </a:tr>
              <a:tr h="198311">
                <a:tc>
                  <a:txBody>
                    <a:bodyPr/>
                    <a:lstStyle/>
                    <a:p>
                      <a:pPr algn="ctr" fontAlgn="b"/>
                      <a:r>
                        <a:rPr lang="en-US" sz="1200" u="none" strike="noStrike">
                          <a:effectLst/>
                        </a:rPr>
                        <a:t>12</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39</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-5</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2"/>
                  </a:ext>
                </a:extLst>
              </a:tr>
              <a:tr h="198311">
                <a:tc>
                  <a:txBody>
                    <a:bodyPr/>
                    <a:lstStyle/>
                    <a:p>
                      <a:pPr algn="ctr" fontAlgn="b"/>
                      <a:r>
                        <a:rPr lang="en-US" sz="1200" u="none" strike="noStrike">
                          <a:effectLst/>
                        </a:rPr>
                        <a:t>13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3"/>
                  </a:ext>
                </a:extLst>
              </a:tr>
              <a:tr h="198311">
                <a:tc>
                  <a:txBody>
                    <a:bodyPr/>
                    <a:lstStyle/>
                    <a:p>
                      <a:pPr algn="ctr" fontAlgn="b"/>
                      <a:r>
                        <a:rPr lang="en-US" sz="1200" u="none" strike="noStrike">
                          <a:effectLst/>
                        </a:rPr>
                        <a:t>14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4"/>
                  </a:ext>
                </a:extLst>
              </a:tr>
              <a:tr h="198311">
                <a:tc>
                  <a:txBody>
                    <a:bodyPr/>
                    <a:lstStyle/>
                    <a:p>
                      <a:pPr algn="ctr" fontAlgn="b"/>
                      <a:r>
                        <a:rPr lang="en-US" sz="1200" u="none" strike="noStrike">
                          <a:effectLst/>
                        </a:rPr>
                        <a:t>15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5"/>
                  </a:ext>
                </a:extLst>
              </a:tr>
              <a:tr h="198311">
                <a:tc>
                  <a:txBody>
                    <a:bodyPr/>
                    <a:lstStyle/>
                    <a:p>
                      <a:pPr algn="ctr" fontAlgn="b"/>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71</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73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6"/>
                  </a:ext>
                </a:extLst>
              </a:tr>
              <a:tr h="198311">
                <a:tc>
                  <a:txBody>
                    <a:bodyPr/>
                    <a:lstStyle/>
                    <a:p>
                      <a:pPr algn="ctr" fontAlgn="b"/>
                      <a:r>
                        <a:rPr lang="en-US" sz="1200" u="none" strike="noStrike">
                          <a:effectLst/>
                        </a:rPr>
                        <a:t>17</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7"/>
                  </a:ext>
                </a:extLst>
              </a:tr>
              <a:tr h="198311">
                <a:tc>
                  <a:txBody>
                    <a:bodyPr/>
                    <a:lstStyle/>
                    <a:p>
                      <a:pPr algn="ctr" fontAlgn="b"/>
                      <a:r>
                        <a:rPr lang="en-US" sz="1200" u="none" strike="noStrike">
                          <a:effectLst/>
                        </a:rPr>
                        <a:t>18</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8"/>
                  </a:ext>
                </a:extLst>
              </a:tr>
              <a:tr h="198311">
                <a:tc>
                  <a:txBody>
                    <a:bodyPr/>
                    <a:lstStyle/>
                    <a:p>
                      <a:pPr algn="ctr" fontAlgn="b"/>
                      <a:r>
                        <a:rPr lang="en-US" sz="1200" u="none" strike="noStrike">
                          <a:effectLst/>
                        </a:rPr>
                        <a:t>19</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19"/>
                  </a:ext>
                </a:extLst>
              </a:tr>
              <a:tr h="198311">
                <a:tc>
                  <a:txBody>
                    <a:bodyPr/>
                    <a:lstStyle/>
                    <a:p>
                      <a:pPr algn="ctr" fontAlgn="b"/>
                      <a:r>
                        <a:rPr lang="en-US" sz="1200" u="none" strike="noStrike">
                          <a:effectLst/>
                        </a:rPr>
                        <a:t>20</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62</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60</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0"/>
                  </a:ext>
                </a:extLst>
              </a:tr>
              <a:tr h="198311">
                <a:tc>
                  <a:txBody>
                    <a:bodyPr/>
                    <a:lstStyle/>
                    <a:p>
                      <a:pPr algn="ctr" fontAlgn="b"/>
                      <a:r>
                        <a:rPr lang="en-US" sz="1200" u="none" strike="noStrike">
                          <a:effectLst/>
                        </a:rPr>
                        <a:t>21</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29</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1"/>
                  </a:ext>
                </a:extLst>
              </a:tr>
              <a:tr h="198311">
                <a:tc>
                  <a:txBody>
                    <a:bodyPr/>
                    <a:lstStyle/>
                    <a:p>
                      <a:pPr algn="ctr" fontAlgn="b"/>
                      <a:r>
                        <a:rPr lang="en-US" sz="1200" u="none" strike="noStrike">
                          <a:effectLst/>
                        </a:rPr>
                        <a:t>22</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31</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2"/>
                  </a:ext>
                </a:extLst>
              </a:tr>
              <a:tr h="198311">
                <a:tc>
                  <a:txBody>
                    <a:bodyPr/>
                    <a:lstStyle/>
                    <a:p>
                      <a:pPr algn="ctr" fontAlgn="b"/>
                      <a:r>
                        <a:rPr lang="en-US" sz="1200" u="none" strike="noStrike">
                          <a:effectLst/>
                        </a:rPr>
                        <a:t>23</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29</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28</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3"/>
                  </a:ext>
                </a:extLst>
              </a:tr>
              <a:tr h="206243">
                <a:tc>
                  <a:txBody>
                    <a:bodyPr/>
                    <a:lstStyle/>
                    <a:p>
                      <a:pPr algn="ctr" fontAlgn="b"/>
                      <a:r>
                        <a:rPr lang="en-US" sz="1200" u="none" strike="noStrike">
                          <a:effectLst/>
                        </a:rPr>
                        <a:t>24</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35</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a:effectLst/>
                        </a:rPr>
                        <a:t>36</a:t>
                      </a:r>
                      <a:endParaRPr lang="en-US" sz="1200" b="0" i="0" u="none" strike="noStrike">
                        <a:solidFill>
                          <a:srgbClr val="000000"/>
                        </a:solidFill>
                        <a:effectLst/>
                        <a:latin typeface="Calibri" panose="020F0502020204030204" pitchFamily="34" charset="0"/>
                      </a:endParaRPr>
                    </a:p>
                  </a:txBody>
                  <a:tcPr marL="7932" marR="7932" marT="7932"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7932" marR="7932" marT="7932" marB="0" anchor="b"/>
                </a:tc>
                <a:extLst>
                  <a:ext uri="{0D108BD9-81ED-4DB2-BD59-A6C34878D82A}">
                    <a16:rowId xmlns="" xmlns:a16="http://schemas.microsoft.com/office/drawing/2014/main" val="10024"/>
                  </a:ext>
                </a:extLst>
              </a:tr>
            </a:tbl>
          </a:graphicData>
        </a:graphic>
      </p:graphicFrame>
      <p:sp>
        <p:nvSpPr>
          <p:cNvPr id="9" name="TextBox 8"/>
          <p:cNvSpPr txBox="1"/>
          <p:nvPr/>
        </p:nvSpPr>
        <p:spPr>
          <a:xfrm>
            <a:off x="164416" y="3278401"/>
            <a:ext cx="5082289" cy="1938992"/>
          </a:xfrm>
          <a:prstGeom prst="rect">
            <a:avLst/>
          </a:prstGeom>
          <a:noFill/>
        </p:spPr>
        <p:txBody>
          <a:bodyPr wrap="none" rtlCol="0">
            <a:spAutoFit/>
          </a:bodyPr>
          <a:lstStyle/>
          <a:p>
            <a:r>
              <a:rPr lang="en-US" sz="2400" b="1" dirty="0"/>
              <a:t>Hypothesis test results:</a:t>
            </a:r>
            <a:r>
              <a:rPr lang="en-US" sz="2400" dirty="0"/>
              <a:t> </a:t>
            </a:r>
            <a:br>
              <a:rPr lang="en-US" sz="2400" dirty="0"/>
            </a:br>
            <a:r>
              <a:rPr lang="en-US" sz="2400" dirty="0" err="1" smtClean="0"/>
              <a:t>μ</a:t>
            </a:r>
            <a:r>
              <a:rPr lang="en-US" sz="2400" baseline="-25000" dirty="0" err="1" smtClean="0"/>
              <a:t>H</a:t>
            </a:r>
            <a:r>
              <a:rPr lang="en-US" sz="2400" dirty="0" smtClean="0"/>
              <a:t> </a:t>
            </a:r>
            <a:r>
              <a:rPr lang="en-US" sz="2400" dirty="0"/>
              <a:t>- </a:t>
            </a:r>
            <a:r>
              <a:rPr lang="en-US" sz="2400" dirty="0" err="1" smtClean="0"/>
              <a:t>μ</a:t>
            </a:r>
            <a:r>
              <a:rPr lang="en-US" sz="2400" baseline="-25000" dirty="0" err="1" smtClean="0"/>
              <a:t>W</a:t>
            </a:r>
            <a:r>
              <a:rPr lang="en-US" sz="2400" dirty="0" smtClean="0"/>
              <a:t> </a:t>
            </a:r>
            <a:r>
              <a:rPr lang="en-US" sz="2400" dirty="0"/>
              <a:t>: mean of the paired difference </a:t>
            </a:r>
            <a:r>
              <a:rPr lang="en-US" sz="2400" dirty="0" smtClean="0"/>
              <a:t/>
            </a:r>
            <a:br>
              <a:rPr lang="en-US" sz="2400" dirty="0" smtClean="0"/>
            </a:br>
            <a:r>
              <a:rPr lang="en-US" sz="2400" dirty="0" smtClean="0"/>
              <a:t>between </a:t>
            </a:r>
            <a:r>
              <a:rPr lang="en-US" sz="2400" dirty="0"/>
              <a:t>husband and </a:t>
            </a:r>
            <a:r>
              <a:rPr lang="en-US" sz="2400" dirty="0" smtClean="0"/>
              <a:t>wife</a:t>
            </a:r>
          </a:p>
          <a:p>
            <a:pPr marL="225425"/>
            <a:r>
              <a:rPr lang="en-US" sz="2400" dirty="0"/>
              <a:t>H</a:t>
            </a:r>
            <a:r>
              <a:rPr lang="en-US" sz="2400" baseline="-25000" dirty="0"/>
              <a:t>0</a:t>
            </a:r>
            <a:r>
              <a:rPr lang="en-US" sz="2400" dirty="0"/>
              <a:t> : </a:t>
            </a:r>
            <a:r>
              <a:rPr lang="en-US" sz="2400" dirty="0" err="1" smtClean="0"/>
              <a:t>μ</a:t>
            </a:r>
            <a:r>
              <a:rPr lang="en-US" sz="2400" baseline="-25000" dirty="0" err="1" smtClean="0"/>
              <a:t>D</a:t>
            </a:r>
            <a:r>
              <a:rPr lang="en-US" sz="2400" dirty="0" smtClean="0"/>
              <a:t> = </a:t>
            </a:r>
            <a:r>
              <a:rPr lang="en-US" sz="2400" dirty="0" err="1" smtClean="0"/>
              <a:t>μ</a:t>
            </a:r>
            <a:r>
              <a:rPr lang="en-US" sz="2400" baseline="-25000" dirty="0" err="1" smtClean="0"/>
              <a:t>H</a:t>
            </a:r>
            <a:r>
              <a:rPr lang="en-US" sz="2400" dirty="0" smtClean="0"/>
              <a:t> </a:t>
            </a:r>
            <a:r>
              <a:rPr lang="en-US" sz="2400" dirty="0"/>
              <a:t>- </a:t>
            </a:r>
            <a:r>
              <a:rPr lang="en-US" sz="2400" dirty="0" err="1" smtClean="0"/>
              <a:t>μ</a:t>
            </a:r>
            <a:r>
              <a:rPr lang="en-US" sz="2400" baseline="-25000" dirty="0" err="1" smtClean="0"/>
              <a:t>W</a:t>
            </a:r>
            <a:r>
              <a:rPr lang="en-US" sz="2400" dirty="0" smtClean="0"/>
              <a:t> </a:t>
            </a:r>
            <a:r>
              <a:rPr lang="en-US" sz="2400" dirty="0"/>
              <a:t>= 0 </a:t>
            </a:r>
            <a:br>
              <a:rPr lang="en-US" sz="2400" dirty="0"/>
            </a:br>
            <a:r>
              <a:rPr lang="en-US" sz="2400" dirty="0"/>
              <a:t>H</a:t>
            </a:r>
            <a:r>
              <a:rPr lang="en-US" sz="2400" baseline="-25000" dirty="0"/>
              <a:t>A</a:t>
            </a:r>
            <a:r>
              <a:rPr lang="en-US" sz="2400" dirty="0"/>
              <a:t> : </a:t>
            </a:r>
            <a:r>
              <a:rPr lang="en-US" sz="2400" dirty="0" err="1"/>
              <a:t>μ</a:t>
            </a:r>
            <a:r>
              <a:rPr lang="en-US" sz="2400" baseline="-25000" dirty="0" err="1"/>
              <a:t>D</a:t>
            </a:r>
            <a:r>
              <a:rPr lang="en-US" sz="2400" dirty="0"/>
              <a:t> = </a:t>
            </a:r>
            <a:r>
              <a:rPr lang="en-US" sz="2400" dirty="0" err="1"/>
              <a:t>μ</a:t>
            </a:r>
            <a:r>
              <a:rPr lang="en-US" sz="2400" baseline="-25000" dirty="0" err="1" smtClean="0"/>
              <a:t>H</a:t>
            </a:r>
            <a:r>
              <a:rPr lang="en-US" sz="2400" dirty="0" smtClean="0"/>
              <a:t> </a:t>
            </a:r>
            <a:r>
              <a:rPr lang="en-US" sz="2400" dirty="0"/>
              <a:t>- </a:t>
            </a:r>
            <a:r>
              <a:rPr lang="en-US" sz="2400" dirty="0" err="1" smtClean="0"/>
              <a:t>μ</a:t>
            </a:r>
            <a:r>
              <a:rPr lang="en-US" sz="2400" baseline="-25000" dirty="0" err="1" smtClean="0"/>
              <a:t>W</a:t>
            </a:r>
            <a:r>
              <a:rPr lang="en-US" sz="2400" dirty="0" smtClean="0"/>
              <a:t> </a:t>
            </a:r>
            <a:r>
              <a:rPr lang="en-US" sz="2400" dirty="0"/>
              <a:t>≠ 0 </a:t>
            </a:r>
          </a:p>
        </p:txBody>
      </p:sp>
      <p:graphicFrame>
        <p:nvGraphicFramePr>
          <p:cNvPr id="3" name="Table 2"/>
          <p:cNvGraphicFramePr>
            <a:graphicFrameLocks noGrp="1"/>
          </p:cNvGraphicFramePr>
          <p:nvPr>
            <p:extLst/>
          </p:nvPr>
        </p:nvGraphicFramePr>
        <p:xfrm>
          <a:off x="164416" y="5217393"/>
          <a:ext cx="8679767" cy="716280"/>
        </p:xfrm>
        <a:graphic>
          <a:graphicData uri="http://schemas.openxmlformats.org/drawingml/2006/table">
            <a:tbl>
              <a:tblPr>
                <a:tableStyleId>{5C22544A-7EE6-4342-B048-85BDC9FD1C3A}</a:tableStyleId>
              </a:tblPr>
              <a:tblGrid>
                <a:gridCol w="1835242">
                  <a:extLst>
                    <a:ext uri="{9D8B030D-6E8A-4147-A177-3AD203B41FA5}">
                      <a16:colId xmlns="" xmlns:a16="http://schemas.microsoft.com/office/drawing/2014/main" val="20000"/>
                    </a:ext>
                  </a:extLst>
                </a:gridCol>
                <a:gridCol w="1408339">
                  <a:extLst>
                    <a:ext uri="{9D8B030D-6E8A-4147-A177-3AD203B41FA5}">
                      <a16:colId xmlns="" xmlns:a16="http://schemas.microsoft.com/office/drawing/2014/main" val="20001"/>
                    </a:ext>
                  </a:extLst>
                </a:gridCol>
                <a:gridCol w="1408338">
                  <a:extLst>
                    <a:ext uri="{9D8B030D-6E8A-4147-A177-3AD203B41FA5}">
                      <a16:colId xmlns="" xmlns:a16="http://schemas.microsoft.com/office/drawing/2014/main" val="20002"/>
                    </a:ext>
                  </a:extLst>
                </a:gridCol>
                <a:gridCol w="1134592">
                  <a:extLst>
                    <a:ext uri="{9D8B030D-6E8A-4147-A177-3AD203B41FA5}">
                      <a16:colId xmlns="" xmlns:a16="http://schemas.microsoft.com/office/drawing/2014/main" val="20003"/>
                    </a:ext>
                  </a:extLst>
                </a:gridCol>
                <a:gridCol w="1446628">
                  <a:extLst>
                    <a:ext uri="{9D8B030D-6E8A-4147-A177-3AD203B41FA5}">
                      <a16:colId xmlns="" xmlns:a16="http://schemas.microsoft.com/office/drawing/2014/main" val="20004"/>
                    </a:ext>
                  </a:extLst>
                </a:gridCol>
                <a:gridCol w="1446628">
                  <a:extLst>
                    <a:ext uri="{9D8B030D-6E8A-4147-A177-3AD203B41FA5}">
                      <a16:colId xmlns="" xmlns:a16="http://schemas.microsoft.com/office/drawing/2014/main" val="20005"/>
                    </a:ext>
                  </a:extLst>
                </a:gridCol>
              </a:tblGrid>
              <a:tr h="364609">
                <a:tc>
                  <a:txBody>
                    <a:bodyPr/>
                    <a:lstStyle/>
                    <a:p>
                      <a:pPr marL="0" marR="0" algn="ctr">
                        <a:spcBef>
                          <a:spcPts val="0"/>
                        </a:spcBef>
                        <a:spcAft>
                          <a:spcPts val="0"/>
                        </a:spcAft>
                      </a:pPr>
                      <a:r>
                        <a:rPr lang="en-US" sz="1800" dirty="0">
                          <a:effectLst/>
                        </a:rPr>
                        <a:t>Difference</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Sample Diff.</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Std. Err.</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DF</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T-Stat</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P-value</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0"/>
                  </a:ext>
                </a:extLst>
              </a:tr>
              <a:tr h="351671">
                <a:tc>
                  <a:txBody>
                    <a:bodyPr/>
                    <a:lstStyle/>
                    <a:p>
                      <a:pPr marL="0" marR="0" algn="ctr">
                        <a:spcBef>
                          <a:spcPts val="0"/>
                        </a:spcBef>
                        <a:spcAft>
                          <a:spcPts val="0"/>
                        </a:spcAft>
                      </a:pPr>
                      <a:r>
                        <a:rPr lang="en-US" sz="1800" dirty="0">
                          <a:effectLst/>
                        </a:rPr>
                        <a:t>husband - wife</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1.875</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0.9822934</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23</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1.9087983</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0.0688</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1"/>
                  </a:ext>
                </a:extLst>
              </a:tr>
            </a:tbl>
          </a:graphicData>
        </a:graphic>
      </p:graphicFrame>
      <p:sp>
        <p:nvSpPr>
          <p:cNvPr id="6" name="TextBox 5"/>
          <p:cNvSpPr txBox="1"/>
          <p:nvPr/>
        </p:nvSpPr>
        <p:spPr>
          <a:xfrm>
            <a:off x="0" y="6020974"/>
            <a:ext cx="9144000" cy="769441"/>
          </a:xfrm>
          <a:prstGeom prst="rect">
            <a:avLst/>
          </a:prstGeom>
          <a:noFill/>
        </p:spPr>
        <p:txBody>
          <a:bodyPr wrap="square" rtlCol="0">
            <a:spAutoFit/>
          </a:bodyPr>
          <a:lstStyle/>
          <a:p>
            <a:r>
              <a:rPr lang="en-US" sz="2200" dirty="0" smtClean="0"/>
              <a:t>With P-value = 0.0688 and </a:t>
            </a:r>
            <a:r>
              <a:rPr lang="el-GR" sz="2200" dirty="0" smtClean="0"/>
              <a:t>α</a:t>
            </a:r>
            <a:r>
              <a:rPr lang="en-US" sz="2200" dirty="0" smtClean="0"/>
              <a:t> = 0.10, there is sufficient evidence that the mean age at which men marry differs from the mean age at which women marry.</a:t>
            </a:r>
            <a:endParaRPr lang="en-US" sz="2200" dirty="0"/>
          </a:p>
        </p:txBody>
      </p:sp>
    </p:spTree>
    <p:extLst>
      <p:ext uri="{BB962C8B-B14F-4D97-AF65-F5344CB8AC3E}">
        <p14:creationId xmlns:p14="http://schemas.microsoft.com/office/powerpoint/2010/main" val="1198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45" y="140044"/>
            <a:ext cx="8895178" cy="1984178"/>
          </a:xfrm>
        </p:spPr>
        <p:txBody>
          <a:bodyPr>
            <a:normAutofit fontScale="90000"/>
          </a:bodyPr>
          <a:lstStyle/>
          <a:p>
            <a:r>
              <a:rPr lang="en-US" sz="2700" b="1" dirty="0" smtClean="0">
                <a:latin typeface="+mn-lt"/>
              </a:rPr>
              <a:t>Example</a:t>
            </a:r>
            <a:r>
              <a:rPr lang="en-US" sz="2700" dirty="0" smtClean="0">
                <a:latin typeface="+mn-lt"/>
              </a:rPr>
              <a:t>: (Salt Free Diet) Salt-free </a:t>
            </a:r>
            <a:r>
              <a:rPr lang="en-US" sz="2700" dirty="0">
                <a:latin typeface="+mn-lt"/>
              </a:rPr>
              <a:t>diets are often prescribed for people with high blood pressure. </a:t>
            </a:r>
            <a:r>
              <a:rPr lang="en-US" sz="2700" dirty="0" smtClean="0">
                <a:latin typeface="+mn-lt"/>
              </a:rPr>
              <a:t>The </a:t>
            </a:r>
            <a:r>
              <a:rPr lang="en-US" sz="2700" dirty="0">
                <a:latin typeface="+mn-lt"/>
              </a:rPr>
              <a:t>following data are from an experiment designed to </a:t>
            </a:r>
            <a:r>
              <a:rPr lang="en-US" sz="2700" b="1" dirty="0">
                <a:latin typeface="+mn-lt"/>
              </a:rPr>
              <a:t>estimate the reduction</a:t>
            </a:r>
            <a:r>
              <a:rPr lang="en-US" sz="2700" dirty="0">
                <a:latin typeface="+mn-lt"/>
              </a:rPr>
              <a:t> in diastolic blood pressure (in units called millimeters of mercury (mm Hg)) as a result of following such a diet for 2 weeks. Assume diastolic readings follow a normal distribution.</a:t>
            </a:r>
          </a:p>
        </p:txBody>
      </p:sp>
      <p:graphicFrame>
        <p:nvGraphicFramePr>
          <p:cNvPr id="4" name="Content Placeholder 3"/>
          <p:cNvGraphicFramePr>
            <a:graphicFrameLocks noGrp="1"/>
          </p:cNvGraphicFramePr>
          <p:nvPr>
            <p:ph idx="1"/>
            <p:extLst/>
          </p:nvPr>
        </p:nvGraphicFramePr>
        <p:xfrm>
          <a:off x="230404" y="2122253"/>
          <a:ext cx="8590038" cy="822960"/>
        </p:xfrm>
        <a:graphic>
          <a:graphicData uri="http://schemas.openxmlformats.org/drawingml/2006/table">
            <a:tbl>
              <a:tblPr>
                <a:tableStyleId>{5C22544A-7EE6-4342-B048-85BDC9FD1C3A}</a:tableStyleId>
              </a:tblPr>
              <a:tblGrid>
                <a:gridCol w="2808218">
                  <a:extLst>
                    <a:ext uri="{9D8B030D-6E8A-4147-A177-3AD203B41FA5}">
                      <a16:colId xmlns="" xmlns:a16="http://schemas.microsoft.com/office/drawing/2014/main" val="20000"/>
                    </a:ext>
                  </a:extLst>
                </a:gridCol>
                <a:gridCol w="689316">
                  <a:extLst>
                    <a:ext uri="{9D8B030D-6E8A-4147-A177-3AD203B41FA5}">
                      <a16:colId xmlns="" xmlns:a16="http://schemas.microsoft.com/office/drawing/2014/main" val="20001"/>
                    </a:ext>
                  </a:extLst>
                </a:gridCol>
                <a:gridCol w="787791">
                  <a:extLst>
                    <a:ext uri="{9D8B030D-6E8A-4147-A177-3AD203B41FA5}">
                      <a16:colId xmlns="" xmlns:a16="http://schemas.microsoft.com/office/drawing/2014/main" val="20002"/>
                    </a:ext>
                  </a:extLst>
                </a:gridCol>
                <a:gridCol w="689317">
                  <a:extLst>
                    <a:ext uri="{9D8B030D-6E8A-4147-A177-3AD203B41FA5}">
                      <a16:colId xmlns="" xmlns:a16="http://schemas.microsoft.com/office/drawing/2014/main" val="20003"/>
                    </a:ext>
                  </a:extLst>
                </a:gridCol>
                <a:gridCol w="647114">
                  <a:extLst>
                    <a:ext uri="{9D8B030D-6E8A-4147-A177-3AD203B41FA5}">
                      <a16:colId xmlns="" xmlns:a16="http://schemas.microsoft.com/office/drawing/2014/main" val="20004"/>
                    </a:ext>
                  </a:extLst>
                </a:gridCol>
                <a:gridCol w="829994">
                  <a:extLst>
                    <a:ext uri="{9D8B030D-6E8A-4147-A177-3AD203B41FA5}">
                      <a16:colId xmlns="" xmlns:a16="http://schemas.microsoft.com/office/drawing/2014/main" val="20005"/>
                    </a:ext>
                  </a:extLst>
                </a:gridCol>
                <a:gridCol w="745588">
                  <a:extLst>
                    <a:ext uri="{9D8B030D-6E8A-4147-A177-3AD203B41FA5}">
                      <a16:colId xmlns="" xmlns:a16="http://schemas.microsoft.com/office/drawing/2014/main" val="20006"/>
                    </a:ext>
                  </a:extLst>
                </a:gridCol>
                <a:gridCol w="675249">
                  <a:extLst>
                    <a:ext uri="{9D8B030D-6E8A-4147-A177-3AD203B41FA5}">
                      <a16:colId xmlns="" xmlns:a16="http://schemas.microsoft.com/office/drawing/2014/main" val="20007"/>
                    </a:ext>
                  </a:extLst>
                </a:gridCol>
                <a:gridCol w="717451">
                  <a:extLst>
                    <a:ext uri="{9D8B030D-6E8A-4147-A177-3AD203B41FA5}">
                      <a16:colId xmlns="" xmlns:a16="http://schemas.microsoft.com/office/drawing/2014/main" val="20008"/>
                    </a:ext>
                  </a:extLst>
                </a:gridCol>
              </a:tblGrid>
              <a:tr h="167005">
                <a:tc>
                  <a:txBody>
                    <a:bodyPr/>
                    <a:lstStyle/>
                    <a:p>
                      <a:pPr marL="0" marR="0" algn="l">
                        <a:spcBef>
                          <a:spcPts val="0"/>
                        </a:spcBef>
                        <a:spcAft>
                          <a:spcPts val="0"/>
                        </a:spcAft>
                      </a:pPr>
                      <a:r>
                        <a:rPr lang="en-US" sz="1800" dirty="0">
                          <a:effectLst/>
                        </a:rPr>
                        <a:t>Before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93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106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87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92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102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95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88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110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67005">
                <a:tc>
                  <a:txBody>
                    <a:bodyPr/>
                    <a:lstStyle/>
                    <a:p>
                      <a:pPr marL="0" marR="0" algn="l">
                        <a:spcBef>
                          <a:spcPts val="0"/>
                        </a:spcBef>
                        <a:spcAft>
                          <a:spcPts val="0"/>
                        </a:spcAft>
                      </a:pPr>
                      <a:r>
                        <a:rPr lang="en-US" sz="1800" dirty="0">
                          <a:effectLst/>
                        </a:rPr>
                        <a:t>After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92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102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89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92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96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88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105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67005">
                <a:tc>
                  <a:txBody>
                    <a:bodyPr/>
                    <a:lstStyle/>
                    <a:p>
                      <a:pPr marL="0" marR="0" algn="l">
                        <a:spcBef>
                          <a:spcPts val="0"/>
                        </a:spcBef>
                        <a:spcAft>
                          <a:spcPts val="0"/>
                        </a:spcAft>
                      </a:pPr>
                      <a:r>
                        <a:rPr lang="en-US" sz="1800" dirty="0" smtClean="0">
                          <a:effectLst/>
                        </a:rPr>
                        <a:t>Difference:  (</a:t>
                      </a:r>
                      <a:r>
                        <a:rPr lang="en-US" sz="1800" b="1" dirty="0" smtClean="0">
                          <a:effectLst/>
                        </a:rPr>
                        <a:t>After – Before</a:t>
                      </a:r>
                      <a:r>
                        <a:rPr lang="en-US" sz="1800" dirty="0" smtClean="0">
                          <a:effectLst/>
                        </a:rPr>
                        <a:t>)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-4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2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0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0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-5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bl>
          </a:graphicData>
        </a:graphic>
      </p:graphicFrame>
      <p:sp>
        <p:nvSpPr>
          <p:cNvPr id="5" name="TextBox 4"/>
          <p:cNvSpPr txBox="1"/>
          <p:nvPr/>
        </p:nvSpPr>
        <p:spPr>
          <a:xfrm>
            <a:off x="108145" y="2968278"/>
            <a:ext cx="8684163" cy="830997"/>
          </a:xfrm>
          <a:prstGeom prst="rect">
            <a:avLst/>
          </a:prstGeom>
          <a:noFill/>
        </p:spPr>
        <p:txBody>
          <a:bodyPr wrap="square" rtlCol="0">
            <a:spAutoFit/>
          </a:bodyPr>
          <a:lstStyle/>
          <a:p>
            <a:pPr marL="342900" indent="-342900">
              <a:buFont typeface="+mj-lt"/>
              <a:buAutoNum type="alphaLcParenR"/>
            </a:pPr>
            <a:r>
              <a:rPr lang="en-US" sz="2400" dirty="0" smtClean="0"/>
              <a:t>Find and interpret </a:t>
            </a:r>
            <a:r>
              <a:rPr lang="en-US" sz="2400" dirty="0"/>
              <a:t>a 99% confidence interval for the true mean reduction in blood pressure.</a:t>
            </a:r>
          </a:p>
        </p:txBody>
      </p:sp>
      <p:sp>
        <p:nvSpPr>
          <p:cNvPr id="8" name="TextBox 7"/>
          <p:cNvSpPr txBox="1"/>
          <p:nvPr/>
        </p:nvSpPr>
        <p:spPr>
          <a:xfrm>
            <a:off x="407962" y="3799275"/>
            <a:ext cx="8249246" cy="769441"/>
          </a:xfrm>
          <a:prstGeom prst="rect">
            <a:avLst/>
          </a:prstGeom>
          <a:noFill/>
        </p:spPr>
        <p:txBody>
          <a:bodyPr wrap="none" rtlCol="0">
            <a:spAutoFit/>
          </a:bodyPr>
          <a:lstStyle/>
          <a:p>
            <a:r>
              <a:rPr lang="en-US" sz="2200" b="1" dirty="0"/>
              <a:t>99% confidence interval results:</a:t>
            </a:r>
            <a:r>
              <a:rPr lang="en-US" sz="2200" dirty="0"/>
              <a:t> </a:t>
            </a:r>
            <a:br>
              <a:rPr lang="en-US" sz="2200" dirty="0"/>
            </a:br>
            <a:r>
              <a:rPr lang="en-US" sz="2200" dirty="0" err="1" smtClean="0"/>
              <a:t>μ</a:t>
            </a:r>
            <a:r>
              <a:rPr lang="en-US" sz="2200" baseline="-25000" dirty="0" err="1" smtClean="0"/>
              <a:t>After</a:t>
            </a:r>
            <a:r>
              <a:rPr lang="en-US" sz="2200" dirty="0" smtClean="0"/>
              <a:t> </a:t>
            </a:r>
            <a:r>
              <a:rPr lang="en-US" sz="2200" dirty="0"/>
              <a:t>- </a:t>
            </a:r>
            <a:r>
              <a:rPr lang="en-US" sz="2200" dirty="0" err="1" smtClean="0"/>
              <a:t>μ</a:t>
            </a:r>
            <a:r>
              <a:rPr lang="en-US" sz="2200" baseline="-25000" dirty="0" err="1" smtClean="0"/>
              <a:t>Before</a:t>
            </a:r>
            <a:r>
              <a:rPr lang="en-US" sz="2200" dirty="0" smtClean="0"/>
              <a:t> </a:t>
            </a:r>
            <a:r>
              <a:rPr lang="en-US" sz="2200" dirty="0"/>
              <a:t>: mean of the paired </a:t>
            </a:r>
            <a:r>
              <a:rPr lang="en-US" sz="2200" dirty="0" smtClean="0"/>
              <a:t>difference between </a:t>
            </a:r>
            <a:r>
              <a:rPr lang="en-US" sz="2200" b="1" dirty="0" smtClean="0"/>
              <a:t>After and Before</a:t>
            </a:r>
            <a:endParaRPr lang="en-US" sz="2200" b="1" dirty="0"/>
          </a:p>
        </p:txBody>
      </p:sp>
      <p:graphicFrame>
        <p:nvGraphicFramePr>
          <p:cNvPr id="9" name="Table 8"/>
          <p:cNvGraphicFramePr>
            <a:graphicFrameLocks noGrp="1"/>
          </p:cNvGraphicFramePr>
          <p:nvPr>
            <p:extLst/>
          </p:nvPr>
        </p:nvGraphicFramePr>
        <p:xfrm>
          <a:off x="407962" y="4630272"/>
          <a:ext cx="7886700" cy="701040"/>
        </p:xfrm>
        <a:graphic>
          <a:graphicData uri="http://schemas.openxmlformats.org/drawingml/2006/table">
            <a:tbl>
              <a:tblPr firstRow="1" firstCol="1" bandRow="1">
                <a:tableStyleId>{5C22544A-7EE6-4342-B048-85BDC9FD1C3A}</a:tableStyleId>
              </a:tblPr>
              <a:tblGrid>
                <a:gridCol w="1702192">
                  <a:extLst>
                    <a:ext uri="{9D8B030D-6E8A-4147-A177-3AD203B41FA5}">
                      <a16:colId xmlns="" xmlns:a16="http://schemas.microsoft.com/office/drawing/2014/main" val="20000"/>
                    </a:ext>
                  </a:extLst>
                </a:gridCol>
                <a:gridCol w="1406769">
                  <a:extLst>
                    <a:ext uri="{9D8B030D-6E8A-4147-A177-3AD203B41FA5}">
                      <a16:colId xmlns="" xmlns:a16="http://schemas.microsoft.com/office/drawing/2014/main" val="20001"/>
                    </a:ext>
                  </a:extLst>
                </a:gridCol>
                <a:gridCol w="1167619">
                  <a:extLst>
                    <a:ext uri="{9D8B030D-6E8A-4147-A177-3AD203B41FA5}">
                      <a16:colId xmlns="" xmlns:a16="http://schemas.microsoft.com/office/drawing/2014/main" val="20002"/>
                    </a:ext>
                  </a:extLst>
                </a:gridCol>
                <a:gridCol w="981220">
                  <a:extLst>
                    <a:ext uri="{9D8B030D-6E8A-4147-A177-3AD203B41FA5}">
                      <a16:colId xmlns="" xmlns:a16="http://schemas.microsoft.com/office/drawing/2014/main" val="20003"/>
                    </a:ext>
                  </a:extLst>
                </a:gridCol>
                <a:gridCol w="1314450">
                  <a:extLst>
                    <a:ext uri="{9D8B030D-6E8A-4147-A177-3AD203B41FA5}">
                      <a16:colId xmlns="" xmlns:a16="http://schemas.microsoft.com/office/drawing/2014/main" val="20004"/>
                    </a:ext>
                  </a:extLst>
                </a:gridCol>
                <a:gridCol w="1314450">
                  <a:extLst>
                    <a:ext uri="{9D8B030D-6E8A-4147-A177-3AD203B41FA5}">
                      <a16:colId xmlns="" xmlns:a16="http://schemas.microsoft.com/office/drawing/2014/main" val="20005"/>
                    </a:ext>
                  </a:extLst>
                </a:gridCol>
              </a:tblGrid>
              <a:tr h="0">
                <a:tc>
                  <a:txBody>
                    <a:bodyPr/>
                    <a:lstStyle/>
                    <a:p>
                      <a:pPr marL="0" marR="0" algn="ctr">
                        <a:spcBef>
                          <a:spcPts val="0"/>
                        </a:spcBef>
                        <a:spcAft>
                          <a:spcPts val="0"/>
                        </a:spcAft>
                      </a:pPr>
                      <a:r>
                        <a:rPr lang="en-US" sz="1800" dirty="0" smtClean="0">
                          <a:effectLst/>
                        </a:rPr>
                        <a:t>Difference</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Sample </a:t>
                      </a:r>
                      <a:r>
                        <a:rPr lang="en-US" sz="1800" dirty="0" smtClean="0">
                          <a:effectLst/>
                        </a:rPr>
                        <a:t>Diff.</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Std. Err.</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DF</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L. Limit</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U. Limit</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0"/>
                  </a:ext>
                </a:extLst>
              </a:tr>
              <a:tr h="0">
                <a:tc>
                  <a:txBody>
                    <a:bodyPr/>
                    <a:lstStyle/>
                    <a:p>
                      <a:pPr marL="0" marR="0" algn="l">
                        <a:spcBef>
                          <a:spcPts val="0"/>
                        </a:spcBef>
                        <a:spcAft>
                          <a:spcPts val="0"/>
                        </a:spcAft>
                      </a:pPr>
                      <a:r>
                        <a:rPr lang="en-US" sz="1800" dirty="0" smtClean="0">
                          <a:effectLst/>
                        </a:rPr>
                        <a:t>After – Before </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-1</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0.8451542</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7</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-3.9576032</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1.9576032</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1"/>
                  </a:ext>
                </a:extLst>
              </a:tr>
            </a:tbl>
          </a:graphicData>
        </a:graphic>
      </p:graphicFrame>
      <p:sp>
        <p:nvSpPr>
          <p:cNvPr id="10" name="TextBox 9"/>
          <p:cNvSpPr txBox="1"/>
          <p:nvPr/>
        </p:nvSpPr>
        <p:spPr>
          <a:xfrm>
            <a:off x="365760" y="5357514"/>
            <a:ext cx="8412480" cy="1569660"/>
          </a:xfrm>
          <a:prstGeom prst="rect">
            <a:avLst/>
          </a:prstGeom>
          <a:noFill/>
        </p:spPr>
        <p:txBody>
          <a:bodyPr wrap="square" rtlCol="0">
            <a:spAutoFit/>
          </a:bodyPr>
          <a:lstStyle/>
          <a:p>
            <a:r>
              <a:rPr lang="en-US" sz="2400" dirty="0" smtClean="0"/>
              <a:t>With 99% confidence it is unclear whether mean diastolic blood pressure is reduced (or increased) by </a:t>
            </a:r>
            <a:r>
              <a:rPr lang="en-US" sz="2400" smtClean="0"/>
              <a:t>a salt </a:t>
            </a:r>
            <a:r>
              <a:rPr lang="en-US" sz="2400" dirty="0" smtClean="0"/>
              <a:t>free diet.  If it is reduced, it by at most 3.957 mm Hg. If it is increased it is by at most 1.957 mm Hg.</a:t>
            </a:r>
            <a:endParaRPr lang="en-US" sz="2400" dirty="0"/>
          </a:p>
        </p:txBody>
      </p:sp>
    </p:spTree>
    <p:extLst>
      <p:ext uri="{BB962C8B-B14F-4D97-AF65-F5344CB8AC3E}">
        <p14:creationId xmlns:p14="http://schemas.microsoft.com/office/powerpoint/2010/main" val="42877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45" y="-636"/>
            <a:ext cx="8895178" cy="1984178"/>
          </a:xfrm>
        </p:spPr>
        <p:txBody>
          <a:bodyPr>
            <a:normAutofit fontScale="90000"/>
          </a:bodyPr>
          <a:lstStyle/>
          <a:p>
            <a:r>
              <a:rPr lang="en-US" sz="2700" b="1" dirty="0" smtClean="0">
                <a:latin typeface="+mn-lt"/>
              </a:rPr>
              <a:t>Example</a:t>
            </a:r>
            <a:r>
              <a:rPr lang="en-US" sz="2700" dirty="0" smtClean="0">
                <a:latin typeface="+mn-lt"/>
              </a:rPr>
              <a:t>: (Salt Free Diet) Salt-free </a:t>
            </a:r>
            <a:r>
              <a:rPr lang="en-US" sz="2700" dirty="0">
                <a:latin typeface="+mn-lt"/>
              </a:rPr>
              <a:t>diets are often prescribed for people with high blood pressure. </a:t>
            </a:r>
            <a:r>
              <a:rPr lang="en-US" sz="2700" dirty="0" smtClean="0">
                <a:latin typeface="+mn-lt"/>
              </a:rPr>
              <a:t>The </a:t>
            </a:r>
            <a:r>
              <a:rPr lang="en-US" sz="2700" dirty="0">
                <a:latin typeface="+mn-lt"/>
              </a:rPr>
              <a:t>following data are from an experiment designed to </a:t>
            </a:r>
            <a:r>
              <a:rPr lang="en-US" sz="2700" b="1" dirty="0">
                <a:latin typeface="+mn-lt"/>
              </a:rPr>
              <a:t>estimate the reduction</a:t>
            </a:r>
            <a:r>
              <a:rPr lang="en-US" sz="2700" dirty="0">
                <a:latin typeface="+mn-lt"/>
              </a:rPr>
              <a:t> in diastolic blood pressure (in units called millimeters of mercury (mm Hg)) as a result of following such a diet for 2 weeks. Assume diastolic readings follow a normal distribution.</a:t>
            </a:r>
          </a:p>
        </p:txBody>
      </p:sp>
      <p:graphicFrame>
        <p:nvGraphicFramePr>
          <p:cNvPr id="4" name="Content Placeholder 3"/>
          <p:cNvGraphicFramePr>
            <a:graphicFrameLocks noGrp="1"/>
          </p:cNvGraphicFramePr>
          <p:nvPr>
            <p:ph idx="1"/>
            <p:extLst/>
          </p:nvPr>
        </p:nvGraphicFramePr>
        <p:xfrm>
          <a:off x="230404" y="1953440"/>
          <a:ext cx="8590038" cy="822960"/>
        </p:xfrm>
        <a:graphic>
          <a:graphicData uri="http://schemas.openxmlformats.org/drawingml/2006/table">
            <a:tbl>
              <a:tblPr>
                <a:tableStyleId>{5C22544A-7EE6-4342-B048-85BDC9FD1C3A}</a:tableStyleId>
              </a:tblPr>
              <a:tblGrid>
                <a:gridCol w="2808218">
                  <a:extLst>
                    <a:ext uri="{9D8B030D-6E8A-4147-A177-3AD203B41FA5}">
                      <a16:colId xmlns="" xmlns:a16="http://schemas.microsoft.com/office/drawing/2014/main" val="20000"/>
                    </a:ext>
                  </a:extLst>
                </a:gridCol>
                <a:gridCol w="689316">
                  <a:extLst>
                    <a:ext uri="{9D8B030D-6E8A-4147-A177-3AD203B41FA5}">
                      <a16:colId xmlns="" xmlns:a16="http://schemas.microsoft.com/office/drawing/2014/main" val="20001"/>
                    </a:ext>
                  </a:extLst>
                </a:gridCol>
                <a:gridCol w="787791">
                  <a:extLst>
                    <a:ext uri="{9D8B030D-6E8A-4147-A177-3AD203B41FA5}">
                      <a16:colId xmlns="" xmlns:a16="http://schemas.microsoft.com/office/drawing/2014/main" val="20002"/>
                    </a:ext>
                  </a:extLst>
                </a:gridCol>
                <a:gridCol w="689317">
                  <a:extLst>
                    <a:ext uri="{9D8B030D-6E8A-4147-A177-3AD203B41FA5}">
                      <a16:colId xmlns="" xmlns:a16="http://schemas.microsoft.com/office/drawing/2014/main" val="20003"/>
                    </a:ext>
                  </a:extLst>
                </a:gridCol>
                <a:gridCol w="647114">
                  <a:extLst>
                    <a:ext uri="{9D8B030D-6E8A-4147-A177-3AD203B41FA5}">
                      <a16:colId xmlns="" xmlns:a16="http://schemas.microsoft.com/office/drawing/2014/main" val="20004"/>
                    </a:ext>
                  </a:extLst>
                </a:gridCol>
                <a:gridCol w="829994">
                  <a:extLst>
                    <a:ext uri="{9D8B030D-6E8A-4147-A177-3AD203B41FA5}">
                      <a16:colId xmlns="" xmlns:a16="http://schemas.microsoft.com/office/drawing/2014/main" val="20005"/>
                    </a:ext>
                  </a:extLst>
                </a:gridCol>
                <a:gridCol w="745588">
                  <a:extLst>
                    <a:ext uri="{9D8B030D-6E8A-4147-A177-3AD203B41FA5}">
                      <a16:colId xmlns="" xmlns:a16="http://schemas.microsoft.com/office/drawing/2014/main" val="20006"/>
                    </a:ext>
                  </a:extLst>
                </a:gridCol>
                <a:gridCol w="675249">
                  <a:extLst>
                    <a:ext uri="{9D8B030D-6E8A-4147-A177-3AD203B41FA5}">
                      <a16:colId xmlns="" xmlns:a16="http://schemas.microsoft.com/office/drawing/2014/main" val="20007"/>
                    </a:ext>
                  </a:extLst>
                </a:gridCol>
                <a:gridCol w="717451">
                  <a:extLst>
                    <a:ext uri="{9D8B030D-6E8A-4147-A177-3AD203B41FA5}">
                      <a16:colId xmlns="" xmlns:a16="http://schemas.microsoft.com/office/drawing/2014/main" val="20008"/>
                    </a:ext>
                  </a:extLst>
                </a:gridCol>
              </a:tblGrid>
              <a:tr h="167005">
                <a:tc>
                  <a:txBody>
                    <a:bodyPr/>
                    <a:lstStyle/>
                    <a:p>
                      <a:pPr marL="0" marR="0" algn="l">
                        <a:spcBef>
                          <a:spcPts val="0"/>
                        </a:spcBef>
                        <a:spcAft>
                          <a:spcPts val="0"/>
                        </a:spcAft>
                      </a:pPr>
                      <a:r>
                        <a:rPr lang="en-US" sz="1800" dirty="0">
                          <a:effectLst/>
                        </a:rPr>
                        <a:t>Before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93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106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87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92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102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95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88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110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67005">
                <a:tc>
                  <a:txBody>
                    <a:bodyPr/>
                    <a:lstStyle/>
                    <a:p>
                      <a:pPr marL="0" marR="0" algn="l">
                        <a:spcBef>
                          <a:spcPts val="0"/>
                        </a:spcBef>
                        <a:spcAft>
                          <a:spcPts val="0"/>
                        </a:spcAft>
                      </a:pPr>
                      <a:r>
                        <a:rPr lang="en-US" sz="1800" dirty="0">
                          <a:effectLst/>
                        </a:rPr>
                        <a:t>After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92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102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a:effectLst/>
                        </a:rPr>
                        <a:t>89 </a:t>
                      </a:r>
                      <a:endParaRPr lang="en-US" sz="2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92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96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88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105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67005">
                <a:tc>
                  <a:txBody>
                    <a:bodyPr/>
                    <a:lstStyle/>
                    <a:p>
                      <a:pPr marL="0" marR="0" algn="l">
                        <a:spcBef>
                          <a:spcPts val="0"/>
                        </a:spcBef>
                        <a:spcAft>
                          <a:spcPts val="0"/>
                        </a:spcAft>
                      </a:pPr>
                      <a:r>
                        <a:rPr lang="en-US" sz="1800" dirty="0" smtClean="0">
                          <a:effectLst/>
                        </a:rPr>
                        <a:t>Difference:  (</a:t>
                      </a:r>
                      <a:r>
                        <a:rPr lang="en-US" sz="1800" b="1" dirty="0" smtClean="0">
                          <a:effectLst/>
                        </a:rPr>
                        <a:t>After – Before</a:t>
                      </a:r>
                      <a:r>
                        <a:rPr lang="en-US" sz="1800" dirty="0" smtClean="0">
                          <a:effectLst/>
                        </a:rPr>
                        <a:t>)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-4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2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0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1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0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rPr>
                        <a:t>-5 </a:t>
                      </a:r>
                      <a:endParaRPr lang="en-US" sz="2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bl>
          </a:graphicData>
        </a:graphic>
      </p:graphicFrame>
      <p:sp>
        <p:nvSpPr>
          <p:cNvPr id="5" name="TextBox 4"/>
          <p:cNvSpPr txBox="1"/>
          <p:nvPr/>
        </p:nvSpPr>
        <p:spPr>
          <a:xfrm>
            <a:off x="108145" y="2757262"/>
            <a:ext cx="8684163" cy="830997"/>
          </a:xfrm>
          <a:prstGeom prst="rect">
            <a:avLst/>
          </a:prstGeom>
          <a:noFill/>
        </p:spPr>
        <p:txBody>
          <a:bodyPr wrap="square" rtlCol="0">
            <a:spAutoFit/>
          </a:bodyPr>
          <a:lstStyle/>
          <a:p>
            <a:pPr marL="457200" indent="-457200">
              <a:buFont typeface="+mj-lt"/>
              <a:buAutoNum type="alphaLcParenR" startAt="2"/>
            </a:pPr>
            <a:r>
              <a:rPr lang="en-US" sz="2400" dirty="0" smtClean="0"/>
              <a:t>Test whether there is a reduction in diastolic blood pressure as a result of following a salt-free diet for 2 weeks.</a:t>
            </a:r>
            <a:endParaRPr lang="en-US" sz="2400" dirty="0"/>
          </a:p>
        </p:txBody>
      </p:sp>
      <p:sp>
        <p:nvSpPr>
          <p:cNvPr id="3" name="TextBox 2"/>
          <p:cNvSpPr txBox="1"/>
          <p:nvPr/>
        </p:nvSpPr>
        <p:spPr>
          <a:xfrm>
            <a:off x="576775" y="3447583"/>
            <a:ext cx="8219301" cy="1569660"/>
          </a:xfrm>
          <a:prstGeom prst="rect">
            <a:avLst/>
          </a:prstGeom>
          <a:noFill/>
        </p:spPr>
        <p:txBody>
          <a:bodyPr wrap="none" rtlCol="0">
            <a:spAutoFit/>
          </a:bodyPr>
          <a:lstStyle/>
          <a:p>
            <a:r>
              <a:rPr lang="en-US" sz="2400" b="1" dirty="0"/>
              <a:t>Hypothesis test results:</a:t>
            </a:r>
            <a:r>
              <a:rPr lang="en-US" sz="2400" dirty="0"/>
              <a:t> </a:t>
            </a:r>
            <a:br>
              <a:rPr lang="en-US" sz="2400" dirty="0"/>
            </a:br>
            <a:r>
              <a:rPr lang="en-US" sz="2400" dirty="0"/>
              <a:t>μ</a:t>
            </a:r>
            <a:r>
              <a:rPr lang="en-US" sz="2400" baseline="-25000" dirty="0"/>
              <a:t>1</a:t>
            </a:r>
            <a:r>
              <a:rPr lang="en-US" sz="2400" dirty="0"/>
              <a:t> - μ</a:t>
            </a:r>
            <a:r>
              <a:rPr lang="en-US" sz="2400" baseline="-25000" dirty="0"/>
              <a:t>2</a:t>
            </a:r>
            <a:r>
              <a:rPr lang="en-US" sz="2400" dirty="0"/>
              <a:t> : mean of the paired difference between After and </a:t>
            </a:r>
            <a:r>
              <a:rPr lang="en-US" sz="2400" dirty="0" smtClean="0"/>
              <a:t>Before</a:t>
            </a:r>
          </a:p>
          <a:p>
            <a:pPr marL="225425"/>
            <a:r>
              <a:rPr lang="en-US" sz="2400" dirty="0" smtClean="0"/>
              <a:t>H</a:t>
            </a:r>
            <a:r>
              <a:rPr lang="en-US" sz="2400" baseline="-25000" dirty="0" smtClean="0"/>
              <a:t>0</a:t>
            </a:r>
            <a:r>
              <a:rPr lang="en-US" sz="2400" dirty="0" smtClean="0"/>
              <a:t> </a:t>
            </a:r>
            <a:r>
              <a:rPr lang="en-US" sz="2400" dirty="0"/>
              <a:t>: μ</a:t>
            </a:r>
            <a:r>
              <a:rPr lang="en-US" sz="2400" baseline="-25000" dirty="0"/>
              <a:t>1</a:t>
            </a:r>
            <a:r>
              <a:rPr lang="en-US" sz="2400" dirty="0"/>
              <a:t> - μ</a:t>
            </a:r>
            <a:r>
              <a:rPr lang="en-US" sz="2400" baseline="-25000" dirty="0"/>
              <a:t>2</a:t>
            </a:r>
            <a:r>
              <a:rPr lang="en-US" sz="2400" dirty="0"/>
              <a:t> </a:t>
            </a:r>
            <a:r>
              <a:rPr lang="en-US" sz="2400" dirty="0" smtClean="0"/>
              <a:t>≥ </a:t>
            </a:r>
            <a:r>
              <a:rPr lang="en-US" sz="2400" dirty="0"/>
              <a:t>0 </a:t>
            </a:r>
            <a:br>
              <a:rPr lang="en-US" sz="2400" dirty="0"/>
            </a:br>
            <a:r>
              <a:rPr lang="en-US" sz="2400" dirty="0"/>
              <a:t>H</a:t>
            </a:r>
            <a:r>
              <a:rPr lang="en-US" sz="2400" baseline="-25000" dirty="0"/>
              <a:t>A</a:t>
            </a:r>
            <a:r>
              <a:rPr lang="en-US" sz="2400" dirty="0"/>
              <a:t> : μ</a:t>
            </a:r>
            <a:r>
              <a:rPr lang="en-US" sz="2400" baseline="-25000" dirty="0"/>
              <a:t>1</a:t>
            </a:r>
            <a:r>
              <a:rPr lang="en-US" sz="2400" dirty="0"/>
              <a:t> - μ</a:t>
            </a:r>
            <a:r>
              <a:rPr lang="en-US" sz="2400" baseline="-25000" dirty="0"/>
              <a:t>2</a:t>
            </a:r>
            <a:r>
              <a:rPr lang="en-US" sz="2400" dirty="0"/>
              <a:t> &lt; 0 </a:t>
            </a:r>
          </a:p>
        </p:txBody>
      </p:sp>
      <p:graphicFrame>
        <p:nvGraphicFramePr>
          <p:cNvPr id="6" name="Table 5"/>
          <p:cNvGraphicFramePr>
            <a:graphicFrameLocks noGrp="1"/>
          </p:cNvGraphicFramePr>
          <p:nvPr>
            <p:extLst/>
          </p:nvPr>
        </p:nvGraphicFramePr>
        <p:xfrm>
          <a:off x="612384" y="4991102"/>
          <a:ext cx="7886700" cy="701040"/>
        </p:xfrm>
        <a:graphic>
          <a:graphicData uri="http://schemas.openxmlformats.org/drawingml/2006/table">
            <a:tbl>
              <a:tblPr>
                <a:tableStyleId>{5C22544A-7EE6-4342-B048-85BDC9FD1C3A}</a:tableStyleId>
              </a:tblPr>
              <a:tblGrid>
                <a:gridCol w="1691891">
                  <a:extLst>
                    <a:ext uri="{9D8B030D-6E8A-4147-A177-3AD203B41FA5}">
                      <a16:colId xmlns="" xmlns:a16="http://schemas.microsoft.com/office/drawing/2014/main" val="20000"/>
                    </a:ext>
                  </a:extLst>
                </a:gridCol>
                <a:gridCol w="1448973">
                  <a:extLst>
                    <a:ext uri="{9D8B030D-6E8A-4147-A177-3AD203B41FA5}">
                      <a16:colId xmlns="" xmlns:a16="http://schemas.microsoft.com/office/drawing/2014/main" val="20001"/>
                    </a:ext>
                  </a:extLst>
                </a:gridCol>
                <a:gridCol w="1336431">
                  <a:extLst>
                    <a:ext uri="{9D8B030D-6E8A-4147-A177-3AD203B41FA5}">
                      <a16:colId xmlns="" xmlns:a16="http://schemas.microsoft.com/office/drawing/2014/main" val="20002"/>
                    </a:ext>
                  </a:extLst>
                </a:gridCol>
                <a:gridCol w="780505">
                  <a:extLst>
                    <a:ext uri="{9D8B030D-6E8A-4147-A177-3AD203B41FA5}">
                      <a16:colId xmlns="" xmlns:a16="http://schemas.microsoft.com/office/drawing/2014/main" val="20003"/>
                    </a:ext>
                  </a:extLst>
                </a:gridCol>
                <a:gridCol w="1314450">
                  <a:extLst>
                    <a:ext uri="{9D8B030D-6E8A-4147-A177-3AD203B41FA5}">
                      <a16:colId xmlns="" xmlns:a16="http://schemas.microsoft.com/office/drawing/2014/main" val="20004"/>
                    </a:ext>
                  </a:extLst>
                </a:gridCol>
                <a:gridCol w="1314450">
                  <a:extLst>
                    <a:ext uri="{9D8B030D-6E8A-4147-A177-3AD203B41FA5}">
                      <a16:colId xmlns="" xmlns:a16="http://schemas.microsoft.com/office/drawing/2014/main" val="20005"/>
                    </a:ext>
                  </a:extLst>
                </a:gridCol>
              </a:tblGrid>
              <a:tr h="0">
                <a:tc>
                  <a:txBody>
                    <a:bodyPr/>
                    <a:lstStyle/>
                    <a:p>
                      <a:pPr marL="0" marR="0" algn="ctr">
                        <a:spcBef>
                          <a:spcPts val="0"/>
                        </a:spcBef>
                        <a:spcAft>
                          <a:spcPts val="0"/>
                        </a:spcAft>
                      </a:pPr>
                      <a:r>
                        <a:rPr lang="en-US" sz="1800" dirty="0">
                          <a:effectLst/>
                        </a:rPr>
                        <a:t>Difference</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Sample Diff.</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dirty="0">
                          <a:effectLst/>
                        </a:rPr>
                        <a:t>Std. Err.</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DF</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T-Stat</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800">
                          <a:effectLst/>
                        </a:rPr>
                        <a:t>P-value</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0"/>
                  </a:ext>
                </a:extLst>
              </a:tr>
              <a:tr h="0">
                <a:tc>
                  <a:txBody>
                    <a:bodyPr/>
                    <a:lstStyle/>
                    <a:p>
                      <a:pPr marL="0" marR="0" algn="l">
                        <a:spcBef>
                          <a:spcPts val="0"/>
                        </a:spcBef>
                        <a:spcAft>
                          <a:spcPts val="0"/>
                        </a:spcAft>
                      </a:pPr>
                      <a:r>
                        <a:rPr lang="en-US" sz="1800">
                          <a:effectLst/>
                        </a:rPr>
                        <a:t>After - Before</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800" dirty="0">
                          <a:effectLst/>
                        </a:rPr>
                        <a:t>-1</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800" dirty="0">
                          <a:effectLst/>
                        </a:rPr>
                        <a:t>0.8451542</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800">
                          <a:effectLst/>
                        </a:rPr>
                        <a:t>7</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800">
                          <a:effectLst/>
                        </a:rPr>
                        <a:t>-1.183216</a:t>
                      </a:r>
                      <a:endParaRPr lang="en-US" sz="18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800" dirty="0">
                          <a:effectLst/>
                        </a:rPr>
                        <a:t>0.1377</a:t>
                      </a:r>
                      <a:endParaRPr lang="en-US" sz="1800" dirty="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1"/>
                  </a:ext>
                </a:extLst>
              </a:tr>
            </a:tbl>
          </a:graphicData>
        </a:graphic>
      </p:graphicFrame>
      <p:sp>
        <p:nvSpPr>
          <p:cNvPr id="11" name="TextBox 10"/>
          <p:cNvSpPr txBox="1"/>
          <p:nvPr/>
        </p:nvSpPr>
        <p:spPr>
          <a:xfrm>
            <a:off x="108145" y="5707564"/>
            <a:ext cx="8895178" cy="1200329"/>
          </a:xfrm>
          <a:prstGeom prst="rect">
            <a:avLst/>
          </a:prstGeom>
          <a:noFill/>
        </p:spPr>
        <p:txBody>
          <a:bodyPr wrap="square" rtlCol="0">
            <a:spAutoFit/>
          </a:bodyPr>
          <a:lstStyle/>
          <a:p>
            <a:r>
              <a:rPr lang="en-US" sz="2400" dirty="0" smtClean="0"/>
              <a:t>With P-value = 0.1377, there is not sufficient evidence that mean diastolic blood pressure is reduced by following a salt-free diet for 2 weeks.</a:t>
            </a:r>
            <a:endParaRPr lang="en-US" sz="2400" dirty="0"/>
          </a:p>
        </p:txBody>
      </p:sp>
    </p:spTree>
    <p:extLst>
      <p:ext uri="{BB962C8B-B14F-4D97-AF65-F5344CB8AC3E}">
        <p14:creationId xmlns:p14="http://schemas.microsoft.com/office/powerpoint/2010/main" val="17046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2" y="112541"/>
            <a:ext cx="8601075" cy="585044"/>
          </a:xfrm>
        </p:spPr>
        <p:txBody>
          <a:bodyPr>
            <a:noAutofit/>
          </a:bodyPr>
          <a:lstStyle/>
          <a:p>
            <a:r>
              <a:rPr lang="en-US" sz="3200" b="1" dirty="0"/>
              <a:t>REVIEW</a:t>
            </a:r>
            <a:r>
              <a:rPr lang="en-US" sz="3200" dirty="0"/>
              <a:t> Population Mean Difference (</a:t>
            </a:r>
            <a:r>
              <a:rPr lang="en-US" sz="3200" b="1" i="1" dirty="0"/>
              <a:t>DEPENDENT</a:t>
            </a:r>
            <a:r>
              <a:rPr lang="en-US" sz="3200" dirty="0" smtClean="0"/>
              <a: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1462" y="697585"/>
                <a:ext cx="8601075" cy="5948312"/>
              </a:xfrm>
            </p:spPr>
            <p:txBody>
              <a:bodyPr>
                <a:noAutofit/>
              </a:bodyPr>
              <a:lstStyle/>
              <a:p>
                <a:r>
                  <a:rPr lang="en-US" sz="2000" dirty="0" smtClean="0"/>
                  <a:t>Confidence Interval for </a:t>
                </a:r>
                <a:r>
                  <a:rPr lang="en-US" sz="2000" b="1" i="1" dirty="0"/>
                  <a:t>µ</a:t>
                </a:r>
                <a:r>
                  <a:rPr lang="en-US" sz="2000" b="1" i="1" baseline="-25000" dirty="0"/>
                  <a:t>d</a:t>
                </a:r>
                <a:r>
                  <a:rPr lang="en-US" sz="2000" dirty="0"/>
                  <a:t> </a:t>
                </a:r>
                <a:r>
                  <a:rPr lang="en-US" sz="2000" dirty="0" smtClean="0"/>
                  <a:t>(population difference </a:t>
                </a:r>
                <a:r>
                  <a:rPr lang="en-US" sz="2000" dirty="0"/>
                  <a:t>in </a:t>
                </a:r>
                <a:r>
                  <a:rPr lang="en-US" sz="2000" dirty="0" smtClean="0"/>
                  <a:t>pairs </a:t>
                </a:r>
                <a:r>
                  <a:rPr lang="en-US" sz="2000" dirty="0"/>
                  <a:t>(value</a:t>
                </a:r>
                <a:r>
                  <a:rPr lang="en-US" sz="2000" baseline="-25000" dirty="0"/>
                  <a:t>1</a:t>
                </a:r>
                <a:r>
                  <a:rPr lang="en-US" sz="2000" dirty="0"/>
                  <a:t> – value</a:t>
                </a:r>
                <a:r>
                  <a:rPr lang="en-US" sz="2000" baseline="-25000" dirty="0"/>
                  <a:t>2</a:t>
                </a:r>
                <a:r>
                  <a:rPr lang="en-US" sz="2000" dirty="0" smtClean="0"/>
                  <a:t>) is </a:t>
                </a:r>
                <a:r>
                  <a:rPr lang="en-US" sz="2000" dirty="0"/>
                  <a:t>given by  </a:t>
                </a:r>
                <a14:m>
                  <m:oMath xmlns:m="http://schemas.openxmlformats.org/officeDocument/2006/math">
                    <m:r>
                      <m:rPr>
                        <m:sty m:val="p"/>
                      </m:rPr>
                      <a:rPr lang="en-US" sz="2000" b="0" i="0" smtClean="0">
                        <a:latin typeface="Cambria Math" panose="02040503050406030204" pitchFamily="18" charset="0"/>
                      </a:rPr>
                      <m:t>CI</m:t>
                    </m:r>
                    <m:r>
                      <a:rPr lang="en-US" sz="2000" b="0" i="0" smtClean="0">
                        <a:latin typeface="Cambria Math" panose="02040503050406030204" pitchFamily="18" charset="0"/>
                      </a:rPr>
                      <m:t>=</m:t>
                    </m:r>
                    <m:acc>
                      <m:accPr>
                        <m:chr m:val="̅"/>
                        <m:ctrlPr>
                          <a:rPr lang="en-US" sz="2000" i="1">
                            <a:latin typeface="Cambria Math" charset="0"/>
                          </a:rPr>
                        </m:ctrlPr>
                      </m:accPr>
                      <m:e>
                        <m:r>
                          <a:rPr lang="en-US" sz="2000" i="1">
                            <a:latin typeface="Cambria Math" panose="02040503050406030204" pitchFamily="18" charset="0"/>
                          </a:rPr>
                          <m:t>𝑋</m:t>
                        </m:r>
                      </m:e>
                    </m:acc>
                  </m:oMath>
                </a14:m>
                <a:r>
                  <a:rPr lang="en-US" sz="2000" i="1" baseline="-25000" dirty="0"/>
                  <a:t>d</a:t>
                </a:r>
                <a:r>
                  <a:rPr lang="en-US" sz="2000" i="1" dirty="0"/>
                  <a:t> ± t(</a:t>
                </a:r>
                <a14:m>
                  <m:oMath xmlns:m="http://schemas.openxmlformats.org/officeDocument/2006/math">
                    <m:f>
                      <m:fPr>
                        <m:ctrlPr>
                          <a:rPr lang="en-US" sz="2000" i="1">
                            <a:latin typeface="Cambria Math" charset="0"/>
                          </a:rPr>
                        </m:ctrlPr>
                      </m:fPr>
                      <m:num>
                        <m:r>
                          <m:rPr>
                            <m:nor/>
                          </m:rPr>
                          <a:rPr lang="en-US" sz="2000" i="1" dirty="0"/>
                          <m:t>s</m:t>
                        </m:r>
                        <m:r>
                          <m:rPr>
                            <m:nor/>
                          </m:rPr>
                          <a:rPr lang="en-US" sz="2000" i="1" baseline="-25000" dirty="0"/>
                          <m:t>d</m:t>
                        </m:r>
                      </m:num>
                      <m:den>
                        <m:rad>
                          <m:radPr>
                            <m:degHide m:val="on"/>
                            <m:ctrlPr>
                              <a:rPr lang="en-US" sz="2000" i="1">
                                <a:latin typeface="Cambria Math" charset="0"/>
                              </a:rPr>
                            </m:ctrlPr>
                          </m:radPr>
                          <m:deg/>
                          <m:e>
                            <m:r>
                              <a:rPr lang="en-US" sz="2000" i="1">
                                <a:latin typeface="Cambria Math" panose="02040503050406030204" pitchFamily="18" charset="0"/>
                              </a:rPr>
                              <m:t>𝑛</m:t>
                            </m:r>
                          </m:e>
                        </m:rad>
                      </m:den>
                    </m:f>
                  </m:oMath>
                </a14:m>
                <a:r>
                  <a:rPr lang="en-US" sz="2000" dirty="0"/>
                  <a:t>)</a:t>
                </a:r>
              </a:p>
              <a:p>
                <a:pPr marL="0" indent="0">
                  <a:buNone/>
                </a:pPr>
                <a:endParaRPr lang="en-US" sz="2000" dirty="0" smtClean="0"/>
              </a:p>
              <a:p>
                <a:r>
                  <a:rPr lang="en-US" sz="2000" dirty="0" smtClean="0"/>
                  <a:t>Steps for a Hypothesis Test </a:t>
                </a:r>
                <a:r>
                  <a:rPr lang="en-US" sz="2000" dirty="0"/>
                  <a:t>for Population Mean </a:t>
                </a:r>
                <a:r>
                  <a:rPr lang="en-US" sz="2000" dirty="0" smtClean="0"/>
                  <a:t>Difference (</a:t>
                </a:r>
                <a:r>
                  <a:rPr lang="en-US" sz="2000" b="1" i="1" dirty="0" smtClean="0"/>
                  <a:t>DEPENDENT</a:t>
                </a:r>
                <a:r>
                  <a:rPr lang="en-US" sz="2000" dirty="0"/>
                  <a:t>) :</a:t>
                </a:r>
                <a:endParaRPr lang="en-US" sz="2000" dirty="0" smtClean="0"/>
              </a:p>
              <a:p>
                <a:pPr marL="914400" lvl="1" indent="-457200">
                  <a:buFont typeface="+mj-lt"/>
                  <a:buAutoNum type="arabicPeriod"/>
                </a:pPr>
                <a:r>
                  <a:rPr lang="en-US" sz="2000" dirty="0" smtClean="0"/>
                  <a:t>Check assumptions</a:t>
                </a:r>
                <a:endParaRPr lang="en-US" sz="1400" dirty="0" smtClean="0"/>
              </a:p>
              <a:p>
                <a:pPr marL="914400" lvl="1" indent="-457200">
                  <a:buFont typeface="+mj-lt"/>
                  <a:buAutoNum type="arabicPeriod"/>
                </a:pPr>
                <a:r>
                  <a:rPr lang="en-US" sz="2000" dirty="0"/>
                  <a:t>Set up hypotheses: </a:t>
                </a:r>
              </a:p>
              <a:p>
                <a:pPr lvl="2"/>
                <a:r>
                  <a:rPr lang="en-US" sz="1600" dirty="0"/>
                  <a:t>H</a:t>
                </a:r>
                <a:r>
                  <a:rPr lang="en-US" sz="1600" baseline="-25000" dirty="0"/>
                  <a:t>o</a:t>
                </a:r>
                <a:r>
                  <a:rPr lang="en-US" sz="1600" dirty="0"/>
                  <a:t>: </a:t>
                </a:r>
                <a:r>
                  <a:rPr lang="en-US" sz="1600" dirty="0" err="1"/>
                  <a:t>μ</a:t>
                </a:r>
                <a:r>
                  <a:rPr lang="en-US" sz="1600" baseline="-25000" dirty="0" err="1"/>
                  <a:t>d</a:t>
                </a:r>
                <a:r>
                  <a:rPr lang="en-US" sz="1600" baseline="-25000" dirty="0"/>
                  <a:t> </a:t>
                </a:r>
                <a:r>
                  <a:rPr lang="en-US" sz="1600" dirty="0"/>
                  <a:t>= μ</a:t>
                </a:r>
                <a:r>
                  <a:rPr lang="en-US" sz="1600" baseline="-25000" dirty="0"/>
                  <a:t>1</a:t>
                </a:r>
                <a:r>
                  <a:rPr lang="en-US" sz="1600" dirty="0"/>
                  <a:t>– μ</a:t>
                </a:r>
                <a:r>
                  <a:rPr lang="en-US" sz="1600" baseline="-25000" dirty="0"/>
                  <a:t>2  </a:t>
                </a:r>
                <a:r>
                  <a:rPr lang="en-US" sz="1600" dirty="0"/>
                  <a:t>= 0 </a:t>
                </a:r>
              </a:p>
              <a:p>
                <a:pPr lvl="2"/>
                <a:r>
                  <a:rPr lang="en-US" sz="1600" dirty="0"/>
                  <a:t>H</a:t>
                </a:r>
                <a:r>
                  <a:rPr lang="en-US" sz="1600" baseline="-25000" dirty="0"/>
                  <a:t>a</a:t>
                </a:r>
                <a:r>
                  <a:rPr lang="en-US" sz="1600" dirty="0"/>
                  <a:t>: </a:t>
                </a:r>
                <a:r>
                  <a:rPr lang="en-US" sz="1600" dirty="0" err="1"/>
                  <a:t>μ</a:t>
                </a:r>
                <a:r>
                  <a:rPr lang="en-US" sz="1600" baseline="-25000" dirty="0" err="1"/>
                  <a:t>d</a:t>
                </a:r>
                <a:r>
                  <a:rPr lang="en-US" sz="1600" baseline="-25000" dirty="0"/>
                  <a:t> </a:t>
                </a:r>
                <a:r>
                  <a:rPr lang="en-US" sz="1600" dirty="0"/>
                  <a:t>= μ</a:t>
                </a:r>
                <a:r>
                  <a:rPr lang="en-US" sz="1600" baseline="-25000" dirty="0"/>
                  <a:t>1</a:t>
                </a:r>
                <a:r>
                  <a:rPr lang="en-US" sz="1600" dirty="0"/>
                  <a:t>– μ</a:t>
                </a:r>
                <a:r>
                  <a:rPr lang="en-US" sz="1600" baseline="-25000" dirty="0"/>
                  <a:t>2 </a:t>
                </a:r>
                <a:r>
                  <a:rPr lang="en-US" sz="1600" baseline="-25000" dirty="0" smtClean="0"/>
                  <a:t> </a:t>
                </a:r>
                <a:r>
                  <a:rPr lang="en-US" sz="1600" dirty="0" smtClean="0"/>
                  <a:t>&lt;, &gt;, </a:t>
                </a:r>
                <a:r>
                  <a:rPr lang="en-US" sz="1600" dirty="0"/>
                  <a:t>or ≠ 0 </a:t>
                </a:r>
              </a:p>
              <a:p>
                <a:pPr marL="919163" lvl="1" indent="-461963">
                  <a:buFont typeface="+mj-lt"/>
                  <a:buAutoNum type="arabicPeriod"/>
                </a:pPr>
                <a:r>
                  <a:rPr lang="en-US" sz="2000" dirty="0"/>
                  <a:t>Calculate test statistic. </a:t>
                </a:r>
                <a:r>
                  <a:rPr lang="en-US" sz="2000" dirty="0" smtClean="0"/>
                  <a:t/>
                </a:r>
                <a:br>
                  <a:rPr lang="en-US" sz="2000" dirty="0" smtClean="0"/>
                </a:br>
                <a:r>
                  <a:rPr lang="en-US" sz="2000" dirty="0" smtClean="0"/>
                  <a:t>(</a:t>
                </a:r>
                <a:r>
                  <a:rPr lang="en-US" sz="2000" dirty="0"/>
                  <a:t>Use </a:t>
                </a:r>
                <a:r>
                  <a:rPr lang="en-US" sz="2000" dirty="0" smtClean="0"/>
                  <a:t>software, and/or given </a:t>
                </a:r>
                <a:r>
                  <a:rPr lang="en-US" sz="2000" dirty="0"/>
                  <a:t>in </a:t>
                </a:r>
                <a:r>
                  <a:rPr lang="en-US" sz="2000" dirty="0" smtClean="0"/>
                  <a:t>output)</a:t>
                </a:r>
              </a:p>
              <a:p>
                <a:pPr marL="914400" lvl="1" indent="-457200">
                  <a:buFont typeface="+mj-lt"/>
                  <a:buAutoNum type="arabicPeriod"/>
                </a:pPr>
                <a:r>
                  <a:rPr lang="en-US" sz="2000" dirty="0"/>
                  <a:t>Calculate p-value </a:t>
                </a:r>
                <a:r>
                  <a:rPr lang="en-US" sz="2000" dirty="0" smtClean="0"/>
                  <a:t>and/or critical values for comparisons</a:t>
                </a:r>
                <a:r>
                  <a:rPr lang="en-US" sz="2000" dirty="0"/>
                  <a:t/>
                </a:r>
                <a:br>
                  <a:rPr lang="en-US" sz="2000" dirty="0"/>
                </a:br>
                <a:r>
                  <a:rPr lang="en-US" sz="2000" dirty="0"/>
                  <a:t>(Use software.  It will be given in output)</a:t>
                </a:r>
              </a:p>
              <a:p>
                <a:pPr marL="1146175" lvl="1">
                  <a:spcBef>
                    <a:spcPts val="0"/>
                  </a:spcBef>
                </a:pPr>
                <a:r>
                  <a:rPr lang="en-US" sz="2000" dirty="0"/>
                  <a:t>If using the &gt; alternative, p-value = P(T &gt; t) </a:t>
                </a:r>
              </a:p>
              <a:p>
                <a:pPr marL="1146175" lvl="1">
                  <a:spcBef>
                    <a:spcPts val="0"/>
                  </a:spcBef>
                </a:pPr>
                <a:r>
                  <a:rPr lang="en-US" sz="2000" dirty="0"/>
                  <a:t>If using the &lt; alternative, p-value = P(T &lt; t) </a:t>
                </a:r>
              </a:p>
              <a:p>
                <a:pPr marL="1146175" lvl="1">
                  <a:spcBef>
                    <a:spcPts val="0"/>
                  </a:spcBef>
                </a:pPr>
                <a:r>
                  <a:rPr lang="en-US" sz="2000" b="1" dirty="0" smtClean="0"/>
                  <a:t> </a:t>
                </a:r>
                <a:r>
                  <a:rPr lang="en-US" sz="2000" b="1" dirty="0" smtClean="0">
                    <a:solidFill>
                      <a:srgbClr val="FF0000"/>
                    </a:solidFill>
                  </a:rPr>
                  <a:t>If </a:t>
                </a:r>
                <a:r>
                  <a:rPr lang="en-US" sz="2000" b="1" dirty="0">
                    <a:solidFill>
                      <a:srgbClr val="FF0000"/>
                    </a:solidFill>
                  </a:rPr>
                  <a:t>using the ≠ alternative, p-value = 2 * P(T &lt; -|t|)</a:t>
                </a:r>
              </a:p>
              <a:p>
                <a:pPr marL="914400" lvl="1" indent="-457200">
                  <a:buFont typeface="+mj-lt"/>
                  <a:buAutoNum type="arabicPeriod" startAt="5"/>
                </a:pPr>
                <a:r>
                  <a:rPr lang="en-US" sz="2000" dirty="0"/>
                  <a:t>Draw conclusion and </a:t>
                </a:r>
                <a:r>
                  <a:rPr lang="en-US" sz="2000" b="1" dirty="0"/>
                  <a:t>interpret the </a:t>
                </a:r>
                <a:r>
                  <a:rPr lang="en-US" sz="2000" b="1" dirty="0" smtClean="0"/>
                  <a:t>results</a:t>
                </a:r>
              </a:p>
              <a:p>
                <a:pPr marL="0" indent="0">
                  <a:buNone/>
                </a:pPr>
                <a:r>
                  <a:rPr lang="en-US" sz="2000" b="1" dirty="0" smtClean="0">
                    <a:solidFill>
                      <a:srgbClr val="FF0000"/>
                    </a:solidFill>
                  </a:rPr>
                  <a:t>	RECALL</a:t>
                </a:r>
                <a:r>
                  <a:rPr lang="en-US" sz="2000" b="1" dirty="0">
                    <a:solidFill>
                      <a:srgbClr val="FF0000"/>
                    </a:solidFill>
                  </a:rPr>
                  <a:t>: Smaller p-values give stronger evidence against the null, </a:t>
                </a:r>
                <a:r>
                  <a:rPr lang="en-US" sz="2000" b="1" dirty="0" smtClean="0">
                    <a:solidFill>
                      <a:srgbClr val="FF0000"/>
                    </a:solidFill>
                  </a:rPr>
                  <a:t>H</a:t>
                </a:r>
                <a:r>
                  <a:rPr lang="en-US" sz="2000" b="1" baseline="-25000" dirty="0" smtClean="0">
                    <a:solidFill>
                      <a:srgbClr val="FF0000"/>
                    </a:solidFill>
                  </a:rPr>
                  <a:t>0</a:t>
                </a:r>
                <a:endParaRPr lang="en-US" sz="2000" baseline="-25000"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1462" y="697585"/>
                <a:ext cx="8601075" cy="5948312"/>
              </a:xfrm>
              <a:blipFill rotWithShape="0">
                <a:blip r:embed="rId3"/>
                <a:stretch>
                  <a:fillRect l="-638" t="-1025"/>
                </a:stretch>
              </a:blipFill>
            </p:spPr>
            <p:txBody>
              <a:bodyPr/>
              <a:lstStyle/>
              <a:p>
                <a:r>
                  <a:rPr lang="en-US">
                    <a:noFill/>
                  </a:rPr>
                  <a:t> </a:t>
                </a:r>
              </a:p>
            </p:txBody>
          </p:sp>
        </mc:Fallback>
      </mc:AlternateContent>
      <p:sp>
        <p:nvSpPr>
          <p:cNvPr id="4" name="Rectangle 2"/>
          <p:cNvSpPr>
            <a:spLocks noChangeArrowheads="1"/>
          </p:cNvSpPr>
          <p:nvPr/>
        </p:nvSpPr>
        <p:spPr bwMode="auto">
          <a:xfrm>
            <a:off x="7751299" y="58380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5342098" y="3266857"/>
          <a:ext cx="1284945" cy="822365"/>
        </p:xfrm>
        <a:graphic>
          <a:graphicData uri="http://schemas.openxmlformats.org/presentationml/2006/ole">
            <mc:AlternateContent xmlns:mc="http://schemas.openxmlformats.org/markup-compatibility/2006">
              <mc:Choice xmlns:v="urn:schemas-microsoft-com:vml" Requires="v">
                <p:oleObj spid="_x0000_s12319" name="Equation" r:id="rId4" imgW="711200" imgH="457200" progId="Equation.3">
                  <p:embed/>
                </p:oleObj>
              </mc:Choice>
              <mc:Fallback>
                <p:oleObj name="Equation" r:id="rId4" imgW="711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098" y="3266857"/>
                        <a:ext cx="1284945" cy="822365"/>
                      </a:xfrm>
                      <a:prstGeom prst="rect">
                        <a:avLst/>
                      </a:prstGeom>
                      <a:noFill/>
                    </p:spPr>
                  </p:pic>
                </p:oleObj>
              </mc:Fallback>
            </mc:AlternateContent>
          </a:graphicData>
        </a:graphic>
      </p:graphicFrame>
    </p:spTree>
    <p:extLst>
      <p:ext uri="{BB962C8B-B14F-4D97-AF65-F5344CB8AC3E}">
        <p14:creationId xmlns:p14="http://schemas.microsoft.com/office/powerpoint/2010/main" val="210032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in Chapter 10</a:t>
            </a:r>
            <a:endParaRPr lang="en-US" dirty="0"/>
          </a:p>
        </p:txBody>
      </p:sp>
      <p:sp>
        <p:nvSpPr>
          <p:cNvPr id="3" name="Content Placeholder 2"/>
          <p:cNvSpPr>
            <a:spLocks noGrp="1"/>
          </p:cNvSpPr>
          <p:nvPr>
            <p:ph idx="1"/>
          </p:nvPr>
        </p:nvSpPr>
        <p:spPr>
          <a:xfrm>
            <a:off x="231648" y="793630"/>
            <a:ext cx="8717280" cy="5900468"/>
          </a:xfrm>
        </p:spPr>
        <p:txBody>
          <a:bodyPr>
            <a:noAutofit/>
          </a:bodyPr>
          <a:lstStyle/>
          <a:p>
            <a:endParaRPr lang="en-US" dirty="0" smtClean="0">
              <a:sym typeface="Wingdings"/>
            </a:endParaRPr>
          </a:p>
          <a:p>
            <a:pPr>
              <a:spcBef>
                <a:spcPct val="35000"/>
              </a:spcBef>
            </a:pPr>
            <a:r>
              <a:rPr lang="en-US" altLang="en-US" sz="2400" dirty="0"/>
              <a:t>How to use hypothesis testing for comparing the difference between</a:t>
            </a:r>
          </a:p>
          <a:p>
            <a:pPr lvl="1">
              <a:spcBef>
                <a:spcPct val="35000"/>
              </a:spcBef>
            </a:pPr>
            <a:r>
              <a:rPr lang="en-US" altLang="en-US" dirty="0"/>
              <a:t>The means of two related populations </a:t>
            </a:r>
          </a:p>
          <a:p>
            <a:pPr lvl="1">
              <a:spcBef>
                <a:spcPct val="35000"/>
              </a:spcBef>
            </a:pPr>
            <a:r>
              <a:rPr lang="en-US" altLang="en-US" dirty="0" smtClean="0"/>
              <a:t>The </a:t>
            </a:r>
            <a:r>
              <a:rPr lang="en-US" altLang="en-US" dirty="0"/>
              <a:t>means of two independent populations</a:t>
            </a:r>
          </a:p>
          <a:p>
            <a:pPr lvl="1">
              <a:spcBef>
                <a:spcPct val="35000"/>
              </a:spcBef>
            </a:pPr>
            <a:r>
              <a:rPr lang="en-US" altLang="en-US" dirty="0" smtClean="0"/>
              <a:t>The </a:t>
            </a:r>
            <a:r>
              <a:rPr lang="en-US" altLang="en-US" dirty="0"/>
              <a:t>proportions of two independent </a:t>
            </a:r>
            <a:r>
              <a:rPr lang="en-US" altLang="en-US" dirty="0" smtClean="0"/>
              <a:t>populations</a:t>
            </a:r>
            <a:endParaRPr lang="en-US" alt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2</a:t>
            </a:fld>
            <a:endParaRPr lang="en-US" dirty="0"/>
          </a:p>
        </p:txBody>
      </p:sp>
    </p:spTree>
    <p:extLst>
      <p:ext uri="{BB962C8B-B14F-4D97-AF65-F5344CB8AC3E}">
        <p14:creationId xmlns:p14="http://schemas.microsoft.com/office/powerpoint/2010/main" val="3390288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pPr marL="0" indent="0">
              <a:buNone/>
            </a:pPr>
            <a:r>
              <a:rPr lang="en-US" dirty="0"/>
              <a:t>A recent study </a:t>
            </a:r>
            <a:r>
              <a:rPr lang="en-US" dirty="0" smtClean="0"/>
              <a:t>found </a:t>
            </a:r>
            <a:r>
              <a:rPr lang="en-US" dirty="0"/>
              <a:t>that 51 children who watched a commercial for Walker Crisps (potato chips) featuring a </a:t>
            </a:r>
            <a:r>
              <a:rPr lang="en-US" dirty="0" smtClean="0"/>
              <a:t>well-known celebrity </a:t>
            </a:r>
            <a:r>
              <a:rPr lang="en-US" dirty="0"/>
              <a:t>endorser ate a mean of 36 grams of Walker </a:t>
            </a:r>
            <a:r>
              <a:rPr lang="en-US" dirty="0" smtClean="0"/>
              <a:t>Crisps, but </a:t>
            </a:r>
            <a:r>
              <a:rPr lang="en-US" dirty="0"/>
              <a:t>41 children who watched a commercial for an alternative food </a:t>
            </a:r>
            <a:r>
              <a:rPr lang="en-US" dirty="0" smtClean="0"/>
              <a:t>snack ate a </a:t>
            </a:r>
            <a:r>
              <a:rPr lang="en-US" dirty="0"/>
              <a:t>mean of 25 grams of Walker </a:t>
            </a:r>
            <a:r>
              <a:rPr lang="en-US" dirty="0" smtClean="0"/>
              <a:t>Crisps.</a:t>
            </a:r>
          </a:p>
          <a:p>
            <a:pPr lvl="0"/>
            <a:r>
              <a:rPr lang="en-US" dirty="0"/>
              <a:t>Is the assumption that the populations are dependent or independent?</a:t>
            </a:r>
          </a:p>
          <a:p>
            <a:pPr marL="971550" lvl="1" indent="-514350">
              <a:buFont typeface="+mj-lt"/>
              <a:buAutoNum type="alphaUcPeriod"/>
            </a:pPr>
            <a:r>
              <a:rPr lang="en-US" dirty="0"/>
              <a:t>Dependent</a:t>
            </a:r>
          </a:p>
          <a:p>
            <a:pPr marL="971550" lvl="1" indent="-514350">
              <a:buFont typeface="+mj-lt"/>
              <a:buAutoNum type="alphaUcPeriod"/>
            </a:pPr>
            <a:r>
              <a:rPr lang="en-US" dirty="0"/>
              <a:t>Independent</a:t>
            </a:r>
          </a:p>
          <a:p>
            <a:pPr marL="0" indent="0">
              <a:buNone/>
            </a:pP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20</a:t>
            </a:fld>
            <a:endParaRPr lang="en-US"/>
          </a:p>
        </p:txBody>
      </p:sp>
      <p:sp>
        <p:nvSpPr>
          <p:cNvPr id="5" name="Rectangle 4"/>
          <p:cNvSpPr/>
          <p:nvPr/>
        </p:nvSpPr>
        <p:spPr>
          <a:xfrm>
            <a:off x="694944" y="4809744"/>
            <a:ext cx="2377440" cy="393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3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9" y="388756"/>
            <a:ext cx="8717280" cy="745100"/>
          </a:xfrm>
        </p:spPr>
        <p:txBody>
          <a:bodyPr>
            <a:normAutofit/>
          </a:bodyPr>
          <a:lstStyle/>
          <a:p>
            <a:r>
              <a:rPr lang="en-US" sz="3200" dirty="0" smtClean="0"/>
              <a:t>But what if your populations are NOT dependent?</a:t>
            </a:r>
            <a:endParaRPr lang="en-US" sz="3200" dirty="0"/>
          </a:p>
        </p:txBody>
      </p:sp>
      <p:sp>
        <p:nvSpPr>
          <p:cNvPr id="3" name="Content Placeholder 2"/>
          <p:cNvSpPr>
            <a:spLocks noGrp="1"/>
          </p:cNvSpPr>
          <p:nvPr>
            <p:ph idx="1"/>
          </p:nvPr>
        </p:nvSpPr>
        <p:spPr>
          <a:xfrm>
            <a:off x="231648" y="1238080"/>
            <a:ext cx="8717280" cy="5248063"/>
          </a:xfrm>
        </p:spPr>
        <p:txBody>
          <a:bodyPr/>
          <a:lstStyle/>
          <a:p>
            <a:r>
              <a:rPr lang="en-US" dirty="0" smtClean="0"/>
              <a:t>Two populations </a:t>
            </a:r>
            <a:r>
              <a:rPr lang="en-US" dirty="0" smtClean="0">
                <a:sym typeface="Wingdings" panose="05000000000000000000" pitchFamily="2" charset="2"/>
              </a:rPr>
              <a:t> Two means and two variances…</a:t>
            </a:r>
          </a:p>
          <a:p>
            <a:r>
              <a:rPr lang="en-US" dirty="0" smtClean="0">
                <a:sym typeface="Wingdings" panose="05000000000000000000" pitchFamily="2" charset="2"/>
              </a:rPr>
              <a:t>We must have a method to combine the variances in order to calculate our test statistics</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21</a:t>
            </a:fld>
            <a:endParaRPr lang="en-US"/>
          </a:p>
        </p:txBody>
      </p:sp>
      <p:sp>
        <p:nvSpPr>
          <p:cNvPr id="5" name="TextBox 4"/>
          <p:cNvSpPr txBox="1"/>
          <p:nvPr/>
        </p:nvSpPr>
        <p:spPr>
          <a:xfrm>
            <a:off x="235335" y="-14514"/>
            <a:ext cx="5100755" cy="369332"/>
          </a:xfrm>
          <a:prstGeom prst="rect">
            <a:avLst/>
          </a:prstGeom>
          <a:noFill/>
        </p:spPr>
        <p:txBody>
          <a:bodyPr wrap="none" rtlCol="0">
            <a:spAutoFit/>
          </a:bodyPr>
          <a:lstStyle/>
          <a:p>
            <a:r>
              <a:rPr lang="en-US" b="1" dirty="0" smtClean="0"/>
              <a:t>10.4 </a:t>
            </a:r>
            <a:r>
              <a:rPr lang="en-US" b="1" i="1" dirty="0" smtClean="0"/>
              <a:t>F-</a:t>
            </a:r>
            <a:r>
              <a:rPr lang="en-US" b="1" dirty="0" smtClean="0"/>
              <a:t>Test for the Ratio of Two Variances (sort of…)</a:t>
            </a:r>
            <a:endParaRPr lang="en-US" b="1" dirty="0"/>
          </a:p>
        </p:txBody>
      </p:sp>
    </p:spTree>
    <p:extLst>
      <p:ext uri="{BB962C8B-B14F-4D97-AF65-F5344CB8AC3E}">
        <p14:creationId xmlns:p14="http://schemas.microsoft.com/office/powerpoint/2010/main" val="429215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47" y="341622"/>
            <a:ext cx="8680537" cy="724639"/>
          </a:xfrm>
        </p:spPr>
        <p:txBody>
          <a:bodyPr/>
          <a:lstStyle/>
          <a:p>
            <a:r>
              <a:rPr lang="en-US" dirty="0" smtClean="0"/>
              <a:t>Two populations </a:t>
            </a:r>
            <a:r>
              <a:rPr lang="en-US" dirty="0" smtClean="0">
                <a:sym typeface="Wingdings" panose="05000000000000000000" pitchFamily="2" charset="2"/>
              </a:rPr>
              <a:t> Two variances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047" y="1074353"/>
                <a:ext cx="8680537" cy="5783647"/>
              </a:xfrm>
            </p:spPr>
            <p:txBody>
              <a:bodyPr>
                <a:normAutofit fontScale="85000" lnSpcReduction="20000"/>
              </a:bodyPr>
              <a:lstStyle/>
              <a:p>
                <a:r>
                  <a:rPr lang="en-US" sz="2400" dirty="0" smtClean="0"/>
                  <a:t>Methods to combine the variances:</a:t>
                </a:r>
              </a:p>
              <a:p>
                <a:pPr lvl="1"/>
                <a:r>
                  <a:rPr lang="en-US" dirty="0" smtClean="0"/>
                  <a:t>If those variances are </a:t>
                </a:r>
                <a:r>
                  <a:rPr lang="en-US" b="1" dirty="0" smtClean="0"/>
                  <a:t>UNEQUAL</a:t>
                </a:r>
                <a:r>
                  <a:rPr lang="en-US" dirty="0" smtClean="0"/>
                  <a:t> </a:t>
                </a:r>
                <a:r>
                  <a:rPr lang="en-US" dirty="0" smtClean="0">
                    <a:sym typeface="Wingdings" panose="05000000000000000000" pitchFamily="2" charset="2"/>
                  </a:rPr>
                  <a:t> UNPOOLED</a:t>
                </a:r>
              </a:p>
              <a:p>
                <a:pPr lvl="1"/>
                <a:r>
                  <a:rPr lang="en-US" dirty="0" smtClean="0">
                    <a:sym typeface="Wingdings" panose="05000000000000000000" pitchFamily="2" charset="2"/>
                  </a:rPr>
                  <a:t>If variances are EQUAL  </a:t>
                </a:r>
                <a:r>
                  <a:rPr lang="en-US" b="1" dirty="0" smtClean="0">
                    <a:sym typeface="Wingdings" panose="05000000000000000000" pitchFamily="2" charset="2"/>
                  </a:rPr>
                  <a:t>POOLED</a:t>
                </a:r>
              </a:p>
              <a:p>
                <a:pPr>
                  <a:lnSpc>
                    <a:spcPct val="120000"/>
                  </a:lnSpc>
                </a:pPr>
                <a:r>
                  <a:rPr lang="en-US" dirty="0"/>
                  <a:t>UNPOOLED </a:t>
                </a:r>
                <a:r>
                  <a:rPr lang="en-US" dirty="0" err="1"/>
                  <a:t>Std</a:t>
                </a:r>
                <a:r>
                  <a:rPr lang="en-US" dirty="0"/>
                  <a:t> err = </a:t>
                </a:r>
                <a14:m>
                  <m:oMath xmlns:m="http://schemas.openxmlformats.org/officeDocument/2006/math">
                    <m:rad>
                      <m:radPr>
                        <m:degHide m:val="on"/>
                        <m:ctrlPr>
                          <a:rPr lang="en-US" i="1">
                            <a:latin typeface="Cambria Math" charset="0"/>
                          </a:rPr>
                        </m:ctrlPr>
                      </m:radPr>
                      <m:deg/>
                      <m:e>
                        <m:f>
                          <m:fPr>
                            <m:ctrlPr>
                              <a:rPr lang="en-US" i="1">
                                <a:latin typeface="Cambria Math" charset="0"/>
                              </a:rPr>
                            </m:ctrlPr>
                          </m:fPr>
                          <m:num>
                            <m:sSubSup>
                              <m:sSubSupPr>
                                <m:ctrlPr>
                                  <a:rPr lang="en-US" i="1">
                                    <a:latin typeface="Cambria Math" charset="0"/>
                                  </a:rPr>
                                </m:ctrlPr>
                              </m:sSubSupPr>
                              <m:e>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
                              <m:sSubPr>
                                <m:ctrlPr>
                                  <a:rPr lang="en-US" i="1">
                                    <a:latin typeface="Cambria Math"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charset="0"/>
                              </a:rPr>
                            </m:ctrlPr>
                          </m:fPr>
                          <m:num>
                            <m:sSubSup>
                              <m:sSubSupPr>
                                <m:ctrlPr>
                                  <a:rPr lang="en-US" i="1">
                                    <a:latin typeface="Cambria Math" charset="0"/>
                                  </a:rPr>
                                </m:ctrlPr>
                              </m:sSubSupPr>
                              <m:e>
                                <m:r>
                                  <a:rPr lang="en-US" i="1">
                                    <a:latin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num>
                          <m:den>
                            <m:sSub>
                              <m:sSubPr>
                                <m:ctrlPr>
                                  <a:rPr lang="en-US" i="1">
                                    <a:latin typeface="Cambria Math"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den>
                        </m:f>
                      </m:e>
                    </m:rad>
                  </m:oMath>
                </a14:m>
                <a:endParaRPr lang="en-US" dirty="0"/>
              </a:p>
              <a:p>
                <a:pPr lvl="1">
                  <a:lnSpc>
                    <a:spcPct val="120000"/>
                  </a:lnSpc>
                </a:pPr>
                <a:r>
                  <a:rPr lang="en-US" dirty="0" smtClean="0"/>
                  <a:t>Degrees </a:t>
                </a:r>
                <a:r>
                  <a:rPr lang="en-US" dirty="0"/>
                  <a:t>of Freedom estimated by Welch-</a:t>
                </a:r>
                <a:r>
                  <a:rPr lang="en-US" dirty="0" err="1"/>
                  <a:t>Satterthwaite</a:t>
                </a:r>
                <a:r>
                  <a:rPr lang="en-US" dirty="0"/>
                  <a:t> equation (AWFUL! That’s why the </a:t>
                </a:r>
                <a:r>
                  <a:rPr lang="en-US" dirty="0" err="1"/>
                  <a:t>d.f.</a:t>
                </a:r>
                <a:r>
                  <a:rPr lang="en-US" dirty="0"/>
                  <a:t> in the output looks so “strange”)</a:t>
                </a:r>
              </a:p>
              <a:p>
                <a:pPr>
                  <a:lnSpc>
                    <a:spcPct val="120000"/>
                  </a:lnSpc>
                </a:pPr>
                <a:r>
                  <a:rPr lang="en-US" dirty="0"/>
                  <a:t>POOLED </a:t>
                </a:r>
                <a:r>
                  <a:rPr lang="en-US" dirty="0" err="1"/>
                  <a:t>Std</a:t>
                </a:r>
                <a:r>
                  <a:rPr lang="en-US" dirty="0"/>
                  <a:t> err = </a:t>
                </a:r>
                <a14:m>
                  <m:oMath xmlns:m="http://schemas.openxmlformats.org/officeDocument/2006/math">
                    <m:rad>
                      <m:radPr>
                        <m:degHide m:val="on"/>
                        <m:ctrlPr>
                          <a:rPr lang="en-US" i="1">
                            <a:latin typeface="Cambria Math" charset="0"/>
                          </a:rPr>
                        </m:ctrlPr>
                      </m:radPr>
                      <m:deg/>
                      <m:e>
                        <m:f>
                          <m:fPr>
                            <m:ctrlPr>
                              <a:rPr lang="en-US" i="1">
                                <a:latin typeface="Cambria Math" charset="0"/>
                              </a:rPr>
                            </m:ctrlPr>
                          </m:fPr>
                          <m:num>
                            <m:sSubSup>
                              <m:sSubSupPr>
                                <m:ctrlPr>
                                  <a:rPr lang="en-US" i="1">
                                    <a:latin typeface="Cambria Math" charset="0"/>
                                  </a:rPr>
                                </m:ctrlPr>
                              </m:sSubSupPr>
                              <m:e>
                                <m:sSub>
                                  <m:sSubPr>
                                    <m:ctrlPr>
                                      <a:rPr lang="en-US" i="1">
                                        <a:latin typeface="Cambria Math" charset="0"/>
                                      </a:rPr>
                                    </m:ctrlPr>
                                  </m:sSubPr>
                                  <m:e>
                                    <m:r>
                                      <a:rPr lang="en-US" i="1">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−1)</m:t>
                                </m:r>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sSubSup>
                              <m:sSubSupPr>
                                <m:ctrlPr>
                                  <a:rPr lang="en-US" i="1">
                                    <a:latin typeface="Cambria Math" charset="0"/>
                                  </a:rPr>
                                </m:ctrlPr>
                              </m:sSubSupPr>
                              <m:e>
                                <m:sSub>
                                  <m:sSubPr>
                                    <m:ctrlPr>
                                      <a:rPr lang="en-US" i="1">
                                        <a:latin typeface="Cambria Math" charset="0"/>
                                      </a:rPr>
                                    </m:ctrlPr>
                                  </m:sSubPr>
                                  <m:e>
                                    <m:r>
                                      <a:rPr lang="en-US" i="1">
                                        <a:latin typeface="Cambria Math" panose="02040503050406030204" pitchFamily="18" charset="0"/>
                                      </a:rPr>
                                      <m:t>+(</m:t>
                                    </m:r>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−1)</m:t>
                                </m:r>
                                <m:r>
                                  <a:rPr lang="en-US" i="1">
                                    <a:latin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num>
                          <m:den>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−2)</m:t>
                            </m:r>
                          </m:den>
                        </m:f>
                      </m:e>
                    </m:rad>
                  </m:oMath>
                </a14:m>
                <a:endParaRPr lang="en-US" dirty="0"/>
              </a:p>
              <a:p>
                <a:pPr lvl="1">
                  <a:lnSpc>
                    <a:spcPct val="120000"/>
                  </a:lnSpc>
                </a:pPr>
                <a:r>
                  <a:rPr lang="en-US" dirty="0"/>
                  <a:t>Degrees of Freedom =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−2</m:t>
                    </m:r>
                  </m:oMath>
                </a14:m>
                <a:r>
                  <a:rPr lang="en-US" dirty="0"/>
                  <a:t/>
                </a:r>
                <a:br>
                  <a:rPr lang="en-US" dirty="0"/>
                </a:br>
                <a:endParaRPr lang="en-US" dirty="0"/>
              </a:p>
              <a:p>
                <a:pPr>
                  <a:lnSpc>
                    <a:spcPct val="120000"/>
                  </a:lnSpc>
                </a:pPr>
                <a:r>
                  <a:rPr lang="en-US" dirty="0"/>
                  <a:t>Some sources point to the following Rule of Thumb:</a:t>
                </a:r>
                <a:br>
                  <a:rPr lang="en-US" dirty="0"/>
                </a:br>
                <a:r>
                  <a:rPr lang="en-US" dirty="0"/>
                  <a:t>If the larger sample standard deviation is MORE THAN twice the smaller sample standard deviation then perform the t-test using the UNPOOLED method</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047" y="1074353"/>
                <a:ext cx="8680537" cy="5783647"/>
              </a:xfrm>
              <a:blipFill rotWithShape="0">
                <a:blip r:embed="rId2"/>
                <a:stretch>
                  <a:fillRect l="-913" t="-1897"/>
                </a:stretch>
              </a:blipFill>
            </p:spPr>
            <p:txBody>
              <a:bodyPr/>
              <a:lstStyle/>
              <a:p>
                <a:r>
                  <a:rPr lang="en-US">
                    <a:noFill/>
                  </a:rPr>
                  <a:t> </a:t>
                </a:r>
              </a:p>
            </p:txBody>
          </p:sp>
        </mc:Fallback>
      </mc:AlternateContent>
    </p:spTree>
    <p:extLst>
      <p:ext uri="{BB962C8B-B14F-4D97-AF65-F5344CB8AC3E}">
        <p14:creationId xmlns:p14="http://schemas.microsoft.com/office/powerpoint/2010/main" val="2289265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542840"/>
            <a:ext cx="8681884" cy="598436"/>
          </a:xfrm>
        </p:spPr>
        <p:txBody>
          <a:bodyPr>
            <a:normAutofit/>
          </a:bodyPr>
          <a:lstStyle/>
          <a:p>
            <a:r>
              <a:rPr lang="en-US" sz="3200" b="1" dirty="0" smtClean="0"/>
              <a:t>Comparing Two Means: INDEPENDENT</a:t>
            </a:r>
            <a:endParaRPr lang="en-US" sz="3200" dirty="0"/>
          </a:p>
        </p:txBody>
      </p:sp>
      <p:sp>
        <p:nvSpPr>
          <p:cNvPr id="3" name="Content Placeholder 2"/>
          <p:cNvSpPr>
            <a:spLocks noGrp="1"/>
          </p:cNvSpPr>
          <p:nvPr>
            <p:ph idx="1"/>
          </p:nvPr>
        </p:nvSpPr>
        <p:spPr>
          <a:xfrm>
            <a:off x="235974" y="1141276"/>
            <a:ext cx="8681884" cy="5608073"/>
          </a:xfrm>
        </p:spPr>
        <p:txBody>
          <a:bodyPr>
            <a:normAutofit/>
          </a:bodyPr>
          <a:lstStyle/>
          <a:p>
            <a:r>
              <a:rPr lang="en-US" sz="2400" dirty="0" smtClean="0"/>
              <a:t>Two INDEPENDENT samples </a:t>
            </a:r>
            <a:br>
              <a:rPr lang="en-US" sz="2400" dirty="0" smtClean="0"/>
            </a:br>
            <a:r>
              <a:rPr lang="en-US" sz="2400" dirty="0" smtClean="0"/>
              <a:t>(unlike our paired sample experiments)</a:t>
            </a:r>
          </a:p>
          <a:p>
            <a:pPr lvl="1"/>
            <a:r>
              <a:rPr lang="en-US" sz="2000" dirty="0" smtClean="0"/>
              <a:t>Examples:</a:t>
            </a:r>
          </a:p>
          <a:p>
            <a:pPr lvl="2"/>
            <a:r>
              <a:rPr lang="en-US" dirty="0" smtClean="0"/>
              <a:t>Randomized experiments that randomly allocate subjects to two treatments</a:t>
            </a:r>
            <a:endParaRPr lang="en-US" dirty="0"/>
          </a:p>
          <a:p>
            <a:pPr lvl="3"/>
            <a:r>
              <a:rPr lang="en-US" dirty="0" smtClean="0"/>
              <a:t>Single blind (subject doesn’t know treatment but administrator does)</a:t>
            </a:r>
          </a:p>
          <a:p>
            <a:pPr lvl="3"/>
            <a:r>
              <a:rPr lang="en-US" dirty="0" smtClean="0"/>
              <a:t>Double blind (neither subject nor administrator know treatment)</a:t>
            </a:r>
          </a:p>
          <a:p>
            <a:pPr lvl="2"/>
            <a:r>
              <a:rPr lang="en-US" dirty="0" smtClean="0"/>
              <a:t>Observational study separates subjects into groups according to their value for an explanatory variable</a:t>
            </a:r>
          </a:p>
          <a:p>
            <a:r>
              <a:rPr lang="en-US" dirty="0" smtClean="0"/>
              <a:t>Same steps as previous hypothesis tests:</a:t>
            </a:r>
          </a:p>
          <a:p>
            <a:pPr marL="914400" lvl="1" indent="-457200">
              <a:buFont typeface="+mj-lt"/>
              <a:buAutoNum type="arabicPeriod"/>
            </a:pPr>
            <a:r>
              <a:rPr lang="en-US" dirty="0" smtClean="0"/>
              <a:t>Check assumptions</a:t>
            </a:r>
          </a:p>
          <a:p>
            <a:pPr marL="914400" lvl="1" indent="-457200">
              <a:buFont typeface="+mj-lt"/>
              <a:buAutoNum type="arabicPeriod"/>
            </a:pPr>
            <a:r>
              <a:rPr lang="en-US" dirty="0" smtClean="0"/>
              <a:t>Set up hypotheses</a:t>
            </a:r>
          </a:p>
          <a:p>
            <a:pPr marL="914400" lvl="1" indent="-457200">
              <a:buFont typeface="+mj-lt"/>
              <a:buAutoNum type="arabicPeriod"/>
            </a:pPr>
            <a:r>
              <a:rPr lang="en-US" dirty="0" smtClean="0"/>
              <a:t>Calculate test statistic</a:t>
            </a:r>
          </a:p>
          <a:p>
            <a:pPr marL="914400" lvl="1" indent="-457200">
              <a:buFont typeface="+mj-lt"/>
              <a:buAutoNum type="arabicPeriod"/>
            </a:pPr>
            <a:r>
              <a:rPr lang="en-US" dirty="0" smtClean="0"/>
              <a:t>Calculate p-value</a:t>
            </a:r>
          </a:p>
          <a:p>
            <a:pPr marL="914400" lvl="1" indent="-457200">
              <a:buFont typeface="+mj-lt"/>
              <a:buAutoNum type="arabicPeriod"/>
            </a:pPr>
            <a:r>
              <a:rPr lang="en-US" dirty="0" smtClean="0"/>
              <a:t>Draw conclusion and interpret results</a:t>
            </a:r>
          </a:p>
        </p:txBody>
      </p:sp>
      <p:sp>
        <p:nvSpPr>
          <p:cNvPr id="5" name="Rectangle 2"/>
          <p:cNvSpPr>
            <a:spLocks noChangeArrowheads="1"/>
          </p:cNvSpPr>
          <p:nvPr/>
        </p:nvSpPr>
        <p:spPr bwMode="auto">
          <a:xfrm>
            <a:off x="678426" y="1071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28"/>
          <p:cNvSpPr>
            <a:spLocks noChangeArrowheads="1"/>
          </p:cNvSpPr>
          <p:nvPr/>
        </p:nvSpPr>
        <p:spPr bwMode="auto">
          <a:xfrm>
            <a:off x="2550916" y="3641160"/>
            <a:ext cx="117182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9" name="Rectangle 30"/>
          <p:cNvSpPr>
            <a:spLocks noChangeArrowheads="1"/>
          </p:cNvSpPr>
          <p:nvPr/>
        </p:nvSpPr>
        <p:spPr bwMode="auto">
          <a:xfrm>
            <a:off x="3947652" y="3625803"/>
            <a:ext cx="93694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569451" y="5181599"/>
            <a:ext cx="148747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35335" y="-14514"/>
            <a:ext cx="6522042" cy="369332"/>
          </a:xfrm>
          <a:prstGeom prst="rect">
            <a:avLst/>
          </a:prstGeom>
          <a:noFill/>
        </p:spPr>
        <p:txBody>
          <a:bodyPr wrap="none" rtlCol="0">
            <a:spAutoFit/>
          </a:bodyPr>
          <a:lstStyle/>
          <a:p>
            <a:r>
              <a:rPr lang="en-US" b="1" dirty="0" smtClean="0"/>
              <a:t>10.1 Comparing Means of Two Related Independent Populations</a:t>
            </a:r>
            <a:endParaRPr lang="en-US" b="1" dirty="0"/>
          </a:p>
        </p:txBody>
      </p:sp>
    </p:spTree>
    <p:extLst>
      <p:ext uri="{BB962C8B-B14F-4D97-AF65-F5344CB8AC3E}">
        <p14:creationId xmlns:p14="http://schemas.microsoft.com/office/powerpoint/2010/main" val="3098734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1300163"/>
            <a:ext cx="8784856" cy="5178457"/>
          </a:xfrm>
        </p:spPr>
        <p:txBody>
          <a:bodyPr>
            <a:normAutofit/>
          </a:bodyPr>
          <a:lstStyle/>
          <a:p>
            <a:pPr>
              <a:buNone/>
            </a:pPr>
            <a:r>
              <a:rPr lang="en-US" sz="2400" i="1" dirty="0" smtClean="0"/>
              <a:t>Step 5:  Draw Conclusion and Interpret Results</a:t>
            </a:r>
            <a:endParaRPr lang="en-US" sz="2400" dirty="0" smtClean="0"/>
          </a:p>
          <a:p>
            <a:pPr lvl="0"/>
            <a:r>
              <a:rPr lang="en-US" sz="2400" dirty="0" smtClean="0"/>
              <a:t>We summarize the test by reporting and interpreting the P-value</a:t>
            </a:r>
          </a:p>
          <a:p>
            <a:r>
              <a:rPr lang="en-US" sz="2400" dirty="0" smtClean="0"/>
              <a:t>Smaller p-values give stronger evidence against the null hypothesis</a:t>
            </a:r>
          </a:p>
          <a:p>
            <a:pPr indent="0">
              <a:buNone/>
            </a:pPr>
            <a:r>
              <a:rPr lang="en-US" dirty="0" smtClean="0"/>
              <a:t>If p-value ≤ α  </a:t>
            </a:r>
            <a:r>
              <a:rPr lang="en-US" dirty="0" smtClean="0">
                <a:sym typeface="Wingdings"/>
              </a:rPr>
              <a:t></a:t>
            </a:r>
            <a:r>
              <a:rPr lang="en-US" dirty="0" smtClean="0"/>
              <a:t>  REJECT H</a:t>
            </a:r>
            <a:r>
              <a:rPr lang="en-US" baseline="-25000" dirty="0" smtClean="0"/>
              <a:t>0</a:t>
            </a:r>
            <a:endParaRPr lang="en-US" dirty="0"/>
          </a:p>
          <a:p>
            <a:pPr indent="0">
              <a:buNone/>
            </a:pPr>
            <a:r>
              <a:rPr lang="en-US" dirty="0"/>
              <a:t>If p-value &gt; α </a:t>
            </a:r>
            <a:r>
              <a:rPr lang="en-US" dirty="0">
                <a:sym typeface="Wingdings"/>
              </a:rPr>
              <a:t></a:t>
            </a:r>
            <a:r>
              <a:rPr lang="en-US" dirty="0"/>
              <a:t>  </a:t>
            </a:r>
            <a:r>
              <a:rPr lang="en-US" dirty="0" smtClean="0"/>
              <a:t>FAIL to reject </a:t>
            </a:r>
            <a:r>
              <a:rPr lang="en-US" dirty="0"/>
              <a:t>H</a:t>
            </a:r>
            <a:r>
              <a:rPr lang="en-US" baseline="-25000" dirty="0"/>
              <a:t>0</a:t>
            </a:r>
            <a:r>
              <a:rPr lang="en-US" dirty="0" smtClean="0"/>
              <a:t> </a:t>
            </a:r>
            <a:endParaRPr lang="en-US" dirty="0"/>
          </a:p>
          <a:p>
            <a:pPr indent="0">
              <a:buNone/>
            </a:pPr>
            <a:r>
              <a:rPr lang="en-US" sz="2400" dirty="0" smtClean="0"/>
              <a:t/>
            </a:r>
            <a:br>
              <a:rPr lang="en-US" sz="2400" dirty="0" smtClean="0"/>
            </a:br>
            <a:r>
              <a:rPr lang="en-US" sz="2400" dirty="0" smtClean="0"/>
              <a:t>With p-value = _______, we &lt;</a:t>
            </a:r>
            <a:r>
              <a:rPr lang="en-US" sz="2400" b="1" i="1" dirty="0" smtClean="0"/>
              <a:t>have / do not have</a:t>
            </a:r>
            <a:r>
              <a:rPr lang="en-US" sz="2400" dirty="0" smtClean="0"/>
              <a:t>&gt; sufficient evidence that &lt;</a:t>
            </a:r>
            <a:r>
              <a:rPr lang="en-US" sz="2400" b="1" i="1" dirty="0" smtClean="0"/>
              <a:t>state Ha in the context of the problem</a:t>
            </a:r>
            <a:r>
              <a:rPr lang="en-US" sz="2400" dirty="0" smtClean="0"/>
              <a:t>&gt;</a:t>
            </a:r>
          </a:p>
        </p:txBody>
      </p:sp>
      <p:sp>
        <p:nvSpPr>
          <p:cNvPr id="6" name="Rectangle 5"/>
          <p:cNvSpPr/>
          <p:nvPr/>
        </p:nvSpPr>
        <p:spPr>
          <a:xfrm>
            <a:off x="463214" y="2698264"/>
            <a:ext cx="5060763" cy="959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1"/>
          <p:cNvSpPr>
            <a:spLocks noGrp="1"/>
          </p:cNvSpPr>
          <p:nvPr>
            <p:ph type="title"/>
          </p:nvPr>
        </p:nvSpPr>
        <p:spPr>
          <a:xfrm>
            <a:off x="271462" y="145375"/>
            <a:ext cx="8601075" cy="806449"/>
          </a:xfrm>
        </p:spPr>
        <p:txBody>
          <a:bodyPr>
            <a:noAutofit/>
          </a:bodyPr>
          <a:lstStyle/>
          <a:p>
            <a:r>
              <a:rPr lang="en-US" sz="3200" dirty="0" smtClean="0"/>
              <a:t>Steps of a Hypothesis Test for Comparing Means of Two INDEPENDENT Samples</a:t>
            </a:r>
            <a:endParaRPr lang="en-US" sz="3200" dirty="0"/>
          </a:p>
        </p:txBody>
      </p:sp>
    </p:spTree>
    <p:extLst>
      <p:ext uri="{BB962C8B-B14F-4D97-AF65-F5344CB8AC3E}">
        <p14:creationId xmlns:p14="http://schemas.microsoft.com/office/powerpoint/2010/main" val="682945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1462" y="1300163"/>
                <a:ext cx="8784856" cy="5178457"/>
              </a:xfrm>
            </p:spPr>
            <p:txBody>
              <a:bodyPr>
                <a:normAutofit/>
              </a:bodyPr>
              <a:lstStyle/>
              <a:p>
                <a:r>
                  <a:rPr lang="en-US" sz="2400" dirty="0" smtClean="0"/>
                  <a:t>Formula for 95% confidence interval:</a:t>
                </a:r>
              </a:p>
              <a:p>
                <a:endParaRPr lang="en-US" sz="2400" dirty="0"/>
              </a:p>
              <a:p>
                <a14:m>
                  <m:oMath xmlns:m="http://schemas.openxmlformats.org/officeDocument/2006/math">
                    <m:d>
                      <m:dPr>
                        <m:ctrlPr>
                          <a:rPr lang="en-US" sz="2400" i="1">
                            <a:latin typeface="Cambria Math" charset="0"/>
                          </a:rPr>
                        </m:ctrlPr>
                      </m:dPr>
                      <m:e>
                        <m:sSub>
                          <m:sSubPr>
                            <m:ctrlPr>
                              <a:rPr lang="en-US" sz="2400" i="1">
                                <a:latin typeface="Cambria Math" charset="0"/>
                              </a:rPr>
                            </m:ctrlPr>
                          </m:sSubPr>
                          <m:e>
                            <m:acc>
                              <m:accPr>
                                <m:chr m:val="̅"/>
                                <m:ctrlPr>
                                  <a:rPr lang="en-US" sz="2400" i="1">
                                    <a:latin typeface="Cambria Math"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acc>
                              <m:accPr>
                                <m:chr m:val="̅"/>
                                <m:ctrlPr>
                                  <a:rPr lang="en-US" sz="2400" i="1">
                                    <a:latin typeface="Cambria Math"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2</m:t>
                            </m:r>
                          </m:den>
                        </m:f>
                      </m:sub>
                    </m:sSub>
                    <m:rad>
                      <m:radPr>
                        <m:degHide m:val="on"/>
                        <m:ctrlPr>
                          <a:rPr lang="en-US" sz="2400" i="1">
                            <a:latin typeface="Cambria Math" charset="0"/>
                            <a:ea typeface="Cambria Math" panose="02040503050406030204" pitchFamily="18" charset="0"/>
                          </a:rPr>
                        </m:ctrlPr>
                      </m:radPr>
                      <m:deg/>
                      <m:e>
                        <m:sSubSup>
                          <m:sSubSupPr>
                            <m:ctrlPr>
                              <a:rPr lang="en-US" sz="2400" i="1">
                                <a:latin typeface="Cambria Math"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𝑝</m:t>
                            </m:r>
                          </m:sub>
                          <m:sup>
                            <m:r>
                              <a:rPr lang="en-US" sz="2400" i="1">
                                <a:latin typeface="Cambria Math" panose="02040503050406030204" pitchFamily="18" charset="0"/>
                                <a:ea typeface="Cambria Math" panose="02040503050406030204" pitchFamily="18" charset="0"/>
                              </a:rPr>
                              <m:t>2</m:t>
                            </m:r>
                          </m:sup>
                        </m:sSubSup>
                        <m:r>
                          <a:rPr lang="en-US" sz="2400" i="1">
                            <a:latin typeface="Cambria Math" panose="02040503050406030204" pitchFamily="18" charset="0"/>
                            <a:ea typeface="Cambria Math" panose="02040503050406030204" pitchFamily="18" charset="0"/>
                          </a:rPr>
                          <m:t>(</m:t>
                        </m:r>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1</m:t>
                                </m:r>
                              </m:sub>
                            </m:sSub>
                          </m:den>
                        </m:f>
                        <m:r>
                          <a:rPr lang="en-US" sz="2400" i="1">
                            <a:latin typeface="Cambria Math" panose="02040503050406030204" pitchFamily="18" charset="0"/>
                            <a:ea typeface="Cambria Math" panose="02040503050406030204" pitchFamily="18" charset="0"/>
                          </a:rPr>
                          <m:t>+</m:t>
                        </m:r>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2</m:t>
                                </m:r>
                              </m:sub>
                            </m:sSub>
                          </m:den>
                        </m:f>
                        <m:r>
                          <a:rPr lang="en-US" sz="2400" i="1">
                            <a:latin typeface="Cambria Math" panose="02040503050406030204" pitchFamily="18" charset="0"/>
                            <a:ea typeface="Cambria Math" panose="02040503050406030204" pitchFamily="18" charset="0"/>
                          </a:rPr>
                          <m:t>)</m:t>
                        </m:r>
                      </m:e>
                    </m:rad>
                    <m:r>
                      <m:rPr>
                        <m:nor/>
                      </m:rPr>
                      <a:rPr lang="en-US" sz="2000" dirty="0"/>
                      <m:t>      (</m:t>
                    </m:r>
                    <m:r>
                      <m:rPr>
                        <m:nor/>
                      </m:rPr>
                      <a:rPr lang="en-US" sz="2000" dirty="0"/>
                      <m:t>pooled</m:t>
                    </m:r>
                    <m:r>
                      <m:rPr>
                        <m:nor/>
                      </m:rPr>
                      <a:rPr lang="en-US" sz="2000" dirty="0"/>
                      <m:t> </m:t>
                    </m:r>
                    <m:r>
                      <m:rPr>
                        <m:nor/>
                      </m:rPr>
                      <a:rPr lang="en-US" sz="2000" dirty="0"/>
                      <m:t>for</m:t>
                    </m:r>
                    <m:r>
                      <m:rPr>
                        <m:nor/>
                      </m:rPr>
                      <a:rPr lang="en-US" sz="2000" dirty="0"/>
                      <m:t> </m:t>
                    </m:r>
                    <m:r>
                      <m:rPr>
                        <m:nor/>
                      </m:rPr>
                      <a:rPr lang="en-US" sz="2000" dirty="0"/>
                      <m:t>assumed</m:t>
                    </m:r>
                    <m:r>
                      <m:rPr>
                        <m:nor/>
                      </m:rPr>
                      <a:rPr lang="en-US" sz="2000" dirty="0"/>
                      <m:t> </m:t>
                    </m:r>
                    <m:r>
                      <m:rPr>
                        <m:nor/>
                      </m:rPr>
                      <a:rPr lang="en-US" sz="2000" dirty="0"/>
                      <m:t>equal</m:t>
                    </m:r>
                    <m:r>
                      <m:rPr>
                        <m:nor/>
                      </m:rPr>
                      <a:rPr lang="en-US" sz="2000" dirty="0"/>
                      <m:t> </m:t>
                    </m:r>
                    <m:r>
                      <m:rPr>
                        <m:nor/>
                      </m:rPr>
                      <a:rPr lang="en-US" sz="2000" dirty="0"/>
                      <m:t>variances</m:t>
                    </m:r>
                    <m:r>
                      <m:rPr>
                        <m:nor/>
                      </m:rPr>
                      <a:rPr lang="en-US" sz="2000" dirty="0"/>
                      <m:t>)</m:t>
                    </m:r>
                  </m:oMath>
                </a14:m>
                <a:r>
                  <a:rPr lang="en-US" sz="2400" dirty="0"/>
                  <a:t/>
                </a:r>
                <a:br>
                  <a:rPr lang="en-US" sz="2400" dirty="0"/>
                </a:br>
                <a:r>
                  <a:rPr lang="en-US" sz="2400" dirty="0" smtClean="0"/>
                  <a:t>					</a:t>
                </a:r>
                <a:r>
                  <a:rPr lang="en-US" sz="2000" dirty="0" smtClean="0"/>
                  <a:t>where </a:t>
                </a:r>
                <a14:m>
                  <m:oMath xmlns:m="http://schemas.openxmlformats.org/officeDocument/2006/math">
                    <m:sSubSup>
                      <m:sSubSupPr>
                        <m:ctrlPr>
                          <a:rPr lang="en-US" sz="2000" i="1">
                            <a:latin typeface="Cambria Math"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𝑆</m:t>
                        </m:r>
                      </m:e>
                      <m:sub>
                        <m:r>
                          <a:rPr lang="en-US" sz="2000" i="1">
                            <a:latin typeface="Cambria Math" panose="02040503050406030204" pitchFamily="18" charset="0"/>
                            <a:ea typeface="Cambria Math" panose="02040503050406030204" pitchFamily="18" charset="0"/>
                          </a:rPr>
                          <m:t>𝑝</m:t>
                        </m:r>
                      </m:sub>
                      <m:sup>
                        <m:r>
                          <a:rPr lang="en-US" sz="2000" i="1">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f>
                      <m:fPr>
                        <m:ctrlPr>
                          <a:rPr lang="en-US" sz="2000" i="1">
                            <a:latin typeface="Cambria Math" charset="0"/>
                          </a:rPr>
                        </m:ctrlPr>
                      </m:fPr>
                      <m:num>
                        <m:sSubSup>
                          <m:sSubSupPr>
                            <m:ctrlPr>
                              <a:rPr lang="en-US" sz="2000" i="1">
                                <a:latin typeface="Cambria Math" charset="0"/>
                              </a:rPr>
                            </m:ctrlPr>
                          </m:sSubSupPr>
                          <m:e>
                            <m:sSub>
                              <m:sSubPr>
                                <m:ctrlPr>
                                  <a:rPr lang="en-US" sz="2000" i="1">
                                    <a:latin typeface="Cambria Math" charset="0"/>
                                  </a:rPr>
                                </m:ctrlPr>
                              </m:sSubPr>
                              <m:e>
                                <m:r>
                                  <a:rPr lang="en-US" sz="2000" i="1">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1</m:t>
                                </m:r>
                              </m:sub>
                            </m:sSub>
                            <m:r>
                              <a:rPr lang="en-US" sz="2000" i="1">
                                <a:latin typeface="Cambria Math" panose="02040503050406030204" pitchFamily="18" charset="0"/>
                              </a:rPr>
                              <m:t>−1)</m:t>
                            </m:r>
                            <m:r>
                              <a:rPr lang="en-US" sz="2000" i="1">
                                <a:latin typeface="Cambria Math" panose="02040503050406030204" pitchFamily="18" charset="0"/>
                              </a:rPr>
                              <m:t>𝑠</m:t>
                            </m:r>
                          </m:e>
                          <m:sub>
                            <m:r>
                              <a:rPr lang="en-US" sz="2000" i="1">
                                <a:latin typeface="Cambria Math" panose="02040503050406030204" pitchFamily="18" charset="0"/>
                              </a:rPr>
                              <m:t>1</m:t>
                            </m:r>
                          </m:sub>
                          <m:sup>
                            <m:r>
                              <a:rPr lang="en-US" sz="2000" i="1">
                                <a:latin typeface="Cambria Math" panose="02040503050406030204" pitchFamily="18" charset="0"/>
                              </a:rPr>
                              <m:t>2</m:t>
                            </m:r>
                          </m:sup>
                        </m:sSubSup>
                        <m:sSubSup>
                          <m:sSubSupPr>
                            <m:ctrlPr>
                              <a:rPr lang="en-US" sz="2000" i="1">
                                <a:latin typeface="Cambria Math" charset="0"/>
                              </a:rPr>
                            </m:ctrlPr>
                          </m:sSubSupPr>
                          <m:e>
                            <m:sSub>
                              <m:sSubPr>
                                <m:ctrlPr>
                                  <a:rPr lang="en-US" sz="2000" i="1">
                                    <a:latin typeface="Cambria Math" charset="0"/>
                                  </a:rPr>
                                </m:ctrlPr>
                              </m:sSubPr>
                              <m:e>
                                <m:r>
                                  <a:rPr lang="en-US" sz="2000" i="1">
                                    <a:latin typeface="Cambria Math" panose="02040503050406030204" pitchFamily="18" charset="0"/>
                                  </a:rPr>
                                  <m:t>+(</m:t>
                                </m:r>
                                <m:r>
                                  <a:rPr lang="en-US" sz="2000" i="1">
                                    <a:latin typeface="Cambria Math" panose="02040503050406030204" pitchFamily="18" charset="0"/>
                                  </a:rPr>
                                  <m:t>𝑛</m:t>
                                </m:r>
                              </m:e>
                              <m:sub>
                                <m:r>
                                  <a:rPr lang="en-US" sz="2000" i="1">
                                    <a:latin typeface="Cambria Math" panose="02040503050406030204" pitchFamily="18" charset="0"/>
                                  </a:rPr>
                                  <m:t>2</m:t>
                                </m:r>
                              </m:sub>
                            </m:sSub>
                            <m:r>
                              <a:rPr lang="en-US" sz="2000" i="1">
                                <a:latin typeface="Cambria Math" panose="02040503050406030204" pitchFamily="18" charset="0"/>
                              </a:rPr>
                              <m:t>−1)</m:t>
                            </m:r>
                            <m:r>
                              <a:rPr lang="en-US" sz="2000" i="1">
                                <a:latin typeface="Cambria Math" panose="02040503050406030204" pitchFamily="18" charset="0"/>
                              </a:rPr>
                              <m:t>𝑠</m:t>
                            </m:r>
                          </m:e>
                          <m:sub>
                            <m:r>
                              <a:rPr lang="en-US" sz="2000" i="1">
                                <a:latin typeface="Cambria Math" panose="02040503050406030204" pitchFamily="18" charset="0"/>
                              </a:rPr>
                              <m:t>2</m:t>
                            </m:r>
                          </m:sub>
                          <m:sup>
                            <m:r>
                              <a:rPr lang="en-US" sz="2000" i="1">
                                <a:latin typeface="Cambria Math" panose="02040503050406030204" pitchFamily="18" charset="0"/>
                              </a:rPr>
                              <m:t>2</m:t>
                            </m:r>
                          </m:sup>
                        </m:sSubSup>
                      </m:num>
                      <m:den>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𝑛</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𝑛</m:t>
                            </m:r>
                          </m:e>
                          <m:sub>
                            <m:r>
                              <a:rPr lang="en-US" sz="2000" i="1">
                                <a:latin typeface="Cambria Math" panose="02040503050406030204" pitchFamily="18" charset="0"/>
                              </a:rPr>
                              <m:t>2</m:t>
                            </m:r>
                          </m:sub>
                        </m:sSub>
                        <m:r>
                          <a:rPr lang="en-US" sz="2000" i="1">
                            <a:latin typeface="Cambria Math" panose="02040503050406030204" pitchFamily="18" charset="0"/>
                          </a:rPr>
                          <m:t>−2)</m:t>
                        </m:r>
                      </m:den>
                    </m:f>
                  </m:oMath>
                </a14:m>
                <a:r>
                  <a:rPr lang="en-US" sz="2400" dirty="0" smtClean="0"/>
                  <a:t/>
                </a:r>
                <a:br>
                  <a:rPr lang="en-US" sz="2400" dirty="0" smtClean="0"/>
                </a:br>
                <a:r>
                  <a:rPr lang="en-US" sz="2400" dirty="0"/>
                  <a:t/>
                </a:r>
                <a:br>
                  <a:rPr lang="en-US" sz="2400" dirty="0"/>
                </a:br>
                <a:endParaRPr lang="en-US" sz="2400" dirty="0"/>
              </a:p>
              <a:p>
                <a14:m>
                  <m:oMath xmlns:m="http://schemas.openxmlformats.org/officeDocument/2006/math">
                    <m:d>
                      <m:dPr>
                        <m:ctrlPr>
                          <a:rPr lang="en-US" sz="2400" i="1">
                            <a:latin typeface="Cambria Math" charset="0"/>
                          </a:rPr>
                        </m:ctrlPr>
                      </m:dPr>
                      <m:e>
                        <m:sSub>
                          <m:sSubPr>
                            <m:ctrlPr>
                              <a:rPr lang="en-US" sz="2400" i="1">
                                <a:latin typeface="Cambria Math" charset="0"/>
                              </a:rPr>
                            </m:ctrlPr>
                          </m:sSubPr>
                          <m:e>
                            <m:acc>
                              <m:accPr>
                                <m:chr m:val="̅"/>
                                <m:ctrlPr>
                                  <a:rPr lang="en-US" sz="2400" i="1">
                                    <a:latin typeface="Cambria Math"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charset="0"/>
                              </a:rPr>
                            </m:ctrlPr>
                          </m:sSubPr>
                          <m:e>
                            <m:acc>
                              <m:accPr>
                                <m:chr m:val="̅"/>
                                <m:ctrlPr>
                                  <a:rPr lang="en-US" sz="2400" i="1">
                                    <a:latin typeface="Cambria Math" charset="0"/>
                                  </a:rPr>
                                </m:ctrlPr>
                              </m:accPr>
                              <m:e>
                                <m:r>
                                  <a:rPr lang="en-US" sz="2400" i="1">
                                    <a:latin typeface="Cambria Math" panose="02040503050406030204" pitchFamily="18" charset="0"/>
                                  </a:rPr>
                                  <m:t>𝑋</m:t>
                                </m:r>
                              </m:e>
                            </m:acc>
                          </m:e>
                          <m:sub>
                            <m:r>
                              <a:rPr lang="en-US" sz="2400" i="1">
                                <a:latin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ea typeface="Cambria Math" panose="02040503050406030204" pitchFamily="18" charset="0"/>
                              </a:rPr>
                              <m:t>2</m:t>
                            </m:r>
                          </m:den>
                        </m:f>
                      </m:sub>
                    </m:sSub>
                    <m:rad>
                      <m:radPr>
                        <m:degHide m:val="on"/>
                        <m:ctrlPr>
                          <a:rPr lang="en-US" sz="2400" i="1">
                            <a:latin typeface="Cambria Math" charset="0"/>
                            <a:ea typeface="Cambria Math" panose="02040503050406030204" pitchFamily="18" charset="0"/>
                          </a:rPr>
                        </m:ctrlPr>
                      </m:radPr>
                      <m:deg/>
                      <m:e>
                        <m:r>
                          <a:rPr lang="en-US" sz="2400" i="1" smtClean="0">
                            <a:latin typeface="Cambria Math" panose="02040503050406030204" pitchFamily="18" charset="0"/>
                            <a:ea typeface="Cambria Math" panose="02040503050406030204" pitchFamily="18" charset="0"/>
                          </a:rPr>
                          <m:t> </m:t>
                        </m:r>
                        <m:f>
                          <m:fPr>
                            <m:ctrlPr>
                              <a:rPr lang="en-US" sz="2400" i="1">
                                <a:latin typeface="Cambria Math" charset="0"/>
                                <a:ea typeface="Cambria Math" panose="02040503050406030204" pitchFamily="18" charset="0"/>
                              </a:rPr>
                            </m:ctrlPr>
                          </m:fPr>
                          <m:num>
                            <m:sSubSup>
                              <m:sSubSupPr>
                                <m:ctrlPr>
                                  <a:rPr lang="en-US" sz="2400" i="1" smtClean="0">
                                    <a:latin typeface="Cambria Math"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2</m:t>
                                </m:r>
                              </m:sup>
                            </m:sSubSup>
                          </m:num>
                          <m:den>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1</m:t>
                                </m:r>
                              </m:sub>
                            </m:sSub>
                          </m:den>
                        </m:f>
                        <m:r>
                          <a:rPr lang="en-US" sz="2400" i="1">
                            <a:latin typeface="Cambria Math" panose="02040503050406030204" pitchFamily="18" charset="0"/>
                            <a:ea typeface="Cambria Math" panose="02040503050406030204" pitchFamily="18" charset="0"/>
                          </a:rPr>
                          <m:t>+</m:t>
                        </m:r>
                        <m:f>
                          <m:fPr>
                            <m:ctrlPr>
                              <a:rPr lang="en-US" sz="2400" i="1">
                                <a:latin typeface="Cambria Math" charset="0"/>
                                <a:ea typeface="Cambria Math" panose="02040503050406030204" pitchFamily="18" charset="0"/>
                              </a:rPr>
                            </m:ctrlPr>
                          </m:fPr>
                          <m:num>
                            <m:sSubSup>
                              <m:sSubSupPr>
                                <m:ctrlPr>
                                  <a:rPr lang="en-US" sz="2400" i="1">
                                    <a:latin typeface="Cambria Math"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2</m:t>
                                </m:r>
                              </m:sub>
                              <m:sup>
                                <m:r>
                                  <a:rPr lang="en-US" sz="2400" i="1">
                                    <a:latin typeface="Cambria Math" panose="02040503050406030204" pitchFamily="18" charset="0"/>
                                    <a:ea typeface="Cambria Math" panose="02040503050406030204" pitchFamily="18" charset="0"/>
                                  </a:rPr>
                                  <m:t>2</m:t>
                                </m:r>
                              </m:sup>
                            </m:sSubSup>
                          </m:num>
                          <m:den>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2</m:t>
                                </m:r>
                              </m:sub>
                            </m:sSub>
                          </m:den>
                        </m:f>
                      </m:e>
                    </m:rad>
                  </m:oMath>
                </a14:m>
                <a:r>
                  <a:rPr lang="en-US" sz="2400" dirty="0" smtClean="0"/>
                  <a:t>	</a:t>
                </a:r>
                <a:r>
                  <a:rPr lang="en-US" sz="2000" dirty="0" smtClean="0"/>
                  <a:t>(</a:t>
                </a:r>
                <a:r>
                  <a:rPr lang="en-US" sz="2000" dirty="0" err="1" smtClean="0"/>
                  <a:t>unpooled</a:t>
                </a:r>
                <a:r>
                  <a:rPr lang="en-US" sz="2000" dirty="0" smtClean="0"/>
                  <a:t> for assumed unequal variances)</a:t>
                </a:r>
              </a:p>
              <a:p>
                <a:endParaRPr lang="en-US" sz="2400" dirty="0"/>
              </a:p>
              <a:p>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1462" y="1300163"/>
                <a:ext cx="8784856" cy="5178457"/>
              </a:xfrm>
              <a:blipFill rotWithShape="0">
                <a:blip r:embed="rId2"/>
                <a:stretch>
                  <a:fillRect l="-972" t="-1647"/>
                </a:stretch>
              </a:blipFill>
            </p:spPr>
            <p:txBody>
              <a:bodyPr/>
              <a:lstStyle/>
              <a:p>
                <a:r>
                  <a:rPr lang="en-US">
                    <a:noFill/>
                  </a:rPr>
                  <a:t> </a:t>
                </a:r>
              </a:p>
            </p:txBody>
          </p:sp>
        </mc:Fallback>
      </mc:AlternateContent>
      <p:sp>
        <p:nvSpPr>
          <p:cNvPr id="8" name="Title 1"/>
          <p:cNvSpPr>
            <a:spLocks noGrp="1"/>
          </p:cNvSpPr>
          <p:nvPr>
            <p:ph type="title"/>
          </p:nvPr>
        </p:nvSpPr>
        <p:spPr>
          <a:xfrm>
            <a:off x="271462" y="145375"/>
            <a:ext cx="8601075" cy="806449"/>
          </a:xfrm>
        </p:spPr>
        <p:txBody>
          <a:bodyPr>
            <a:noAutofit/>
          </a:bodyPr>
          <a:lstStyle/>
          <a:p>
            <a:r>
              <a:rPr lang="en-US" sz="3200" dirty="0">
                <a:latin typeface="+mn-lt"/>
              </a:rPr>
              <a:t>Confidence Intervals for comparing two means using independent samples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4663890" y="5187430"/>
            <a:ext cx="3644716" cy="584775"/>
          </a:xfrm>
          <a:prstGeom prst="rect">
            <a:avLst/>
          </a:prstGeom>
          <a:noFill/>
        </p:spPr>
        <p:txBody>
          <a:bodyPr wrap="none" rtlCol="0">
            <a:spAutoFit/>
          </a:bodyPr>
          <a:lstStyle/>
          <a:p>
            <a:pPr algn="ctr"/>
            <a:r>
              <a:rPr lang="en-US" sz="1600" i="1" dirty="0" smtClean="0">
                <a:solidFill>
                  <a:schemeClr val="accent1">
                    <a:lumMod val="75000"/>
                  </a:schemeClr>
                </a:solidFill>
              </a:rPr>
              <a:t>(t-score and/or Confidence Interval LL/UL </a:t>
            </a:r>
          </a:p>
          <a:p>
            <a:pPr algn="ctr"/>
            <a:r>
              <a:rPr lang="en-US" sz="1600" i="1" dirty="0" smtClean="0">
                <a:solidFill>
                  <a:schemeClr val="accent1">
                    <a:lumMod val="75000"/>
                  </a:schemeClr>
                </a:solidFill>
              </a:rPr>
              <a:t>given on output if using software)</a:t>
            </a:r>
            <a:endParaRPr lang="en-US" sz="1600" i="1" dirty="0">
              <a:solidFill>
                <a:schemeClr val="accent1">
                  <a:lumMod val="75000"/>
                </a:schemeClr>
              </a:solidFill>
            </a:endParaRPr>
          </a:p>
        </p:txBody>
      </p:sp>
    </p:spTree>
    <p:extLst>
      <p:ext uri="{BB962C8B-B14F-4D97-AF65-F5344CB8AC3E}">
        <p14:creationId xmlns:p14="http://schemas.microsoft.com/office/powerpoint/2010/main" val="572131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884566"/>
            <a:ext cx="8784856" cy="729052"/>
          </a:xfrm>
        </p:spPr>
        <p:txBody>
          <a:bodyPr>
            <a:normAutofit lnSpcReduction="10000"/>
          </a:bodyPr>
          <a:lstStyle/>
          <a:p>
            <a:r>
              <a:rPr lang="en-US" sz="2400" dirty="0"/>
              <a:t>Let LL = lower limit and UL = upper limit of a confidence interval </a:t>
            </a:r>
            <a:r>
              <a:rPr lang="en-US" sz="2400" dirty="0" smtClean="0"/>
              <a:t>for </a:t>
            </a:r>
            <a:r>
              <a:rPr lang="en-US" sz="2400" b="1" dirty="0" smtClean="0"/>
              <a:t>(</a:t>
            </a:r>
            <a:r>
              <a:rPr lang="en-US" sz="2400" b="1" dirty="0"/>
              <a:t>group </a:t>
            </a:r>
            <a:r>
              <a:rPr lang="en-US" sz="2400" b="1" dirty="0" smtClean="0"/>
              <a:t>A </a:t>
            </a:r>
            <a:r>
              <a:rPr lang="en-US" sz="2400" b="1" dirty="0"/>
              <a:t>–</a:t>
            </a:r>
            <a:r>
              <a:rPr lang="en-US" sz="2400" b="1" dirty="0" smtClean="0"/>
              <a:t> group B). </a:t>
            </a:r>
            <a:r>
              <a:rPr lang="en-US" sz="2400" b="1" dirty="0"/>
              <a:t>That is, </a:t>
            </a:r>
            <a:r>
              <a:rPr lang="en-US" sz="2400" dirty="0" err="1"/>
              <a:t>μ</a:t>
            </a:r>
            <a:r>
              <a:rPr lang="en-US" sz="2400" b="1" baseline="-25000" dirty="0" err="1"/>
              <a:t>A</a:t>
            </a:r>
            <a:r>
              <a:rPr lang="en-US" sz="2400" b="1" baseline="-25000" dirty="0"/>
              <a:t> </a:t>
            </a:r>
            <a:r>
              <a:rPr lang="en-US" sz="2400" b="1" dirty="0"/>
              <a:t>– </a:t>
            </a:r>
            <a:r>
              <a:rPr lang="en-US" sz="2400" dirty="0" err="1"/>
              <a:t>μ</a:t>
            </a:r>
            <a:r>
              <a:rPr lang="en-US" sz="2400" b="1" baseline="-25000" dirty="0" err="1"/>
              <a:t>B</a:t>
            </a:r>
            <a:r>
              <a:rPr lang="en-US" sz="2400" b="1" dirty="0"/>
              <a:t>= (</a:t>
            </a:r>
            <a:r>
              <a:rPr lang="en-US" sz="2400" b="1" dirty="0" smtClean="0"/>
              <a:t>LL , UL)</a:t>
            </a:r>
            <a:endParaRPr lang="en-US" sz="2400" dirty="0" smtClean="0"/>
          </a:p>
        </p:txBody>
      </p:sp>
      <p:sp>
        <p:nvSpPr>
          <p:cNvPr id="8" name="Title 1"/>
          <p:cNvSpPr>
            <a:spLocks noGrp="1"/>
          </p:cNvSpPr>
          <p:nvPr>
            <p:ph type="title"/>
          </p:nvPr>
        </p:nvSpPr>
        <p:spPr>
          <a:xfrm>
            <a:off x="271462" y="44709"/>
            <a:ext cx="8601075" cy="806449"/>
          </a:xfrm>
        </p:spPr>
        <p:txBody>
          <a:bodyPr>
            <a:noAutofit/>
          </a:bodyPr>
          <a:lstStyle/>
          <a:p>
            <a:r>
              <a:rPr lang="en-US" sz="3200" dirty="0" smtClean="0">
                <a:latin typeface="+mn-lt"/>
              </a:rPr>
              <a:t>Interpretation of Confidence </a:t>
            </a:r>
            <a:r>
              <a:rPr lang="en-US" sz="3200" dirty="0">
                <a:latin typeface="+mn-lt"/>
              </a:rPr>
              <a:t>Intervals for comparing two means using independent samples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p:cNvSpPr txBox="1">
            <a:spLocks/>
          </p:cNvSpPr>
          <p:nvPr/>
        </p:nvSpPr>
        <p:spPr>
          <a:xfrm>
            <a:off x="271462" y="1676248"/>
            <a:ext cx="8784856" cy="1683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If LL and UL are both greater than 0, this suggests that group A has the greater mean. </a:t>
            </a:r>
          </a:p>
          <a:p>
            <a:r>
              <a:rPr lang="en-US" sz="2000" b="1" dirty="0"/>
              <a:t>Interpretation: </a:t>
            </a:r>
            <a:r>
              <a:rPr lang="en-US" sz="2000" dirty="0" smtClean="0"/>
              <a:t>We </a:t>
            </a:r>
            <a:r>
              <a:rPr lang="en-US" sz="2000" dirty="0"/>
              <a:t>can be 95 %* confident that the population mean for group A is at least LL and at most UL units greater than the population mean for group B. </a:t>
            </a:r>
          </a:p>
        </p:txBody>
      </p:sp>
      <p:sp>
        <p:nvSpPr>
          <p:cNvPr id="10" name="Content Placeholder 2"/>
          <p:cNvSpPr txBox="1">
            <a:spLocks/>
          </p:cNvSpPr>
          <p:nvPr/>
        </p:nvSpPr>
        <p:spPr>
          <a:xfrm>
            <a:off x="271462" y="3385182"/>
            <a:ext cx="8784856" cy="1691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If LL and UL are both less than 0, this suggests that group B has the greater mean. </a:t>
            </a:r>
          </a:p>
          <a:p>
            <a:r>
              <a:rPr lang="en-US" sz="2000" b="1" dirty="0"/>
              <a:t>Interpretation: </a:t>
            </a:r>
            <a:r>
              <a:rPr lang="en-US" sz="2000" dirty="0" smtClean="0"/>
              <a:t>We </a:t>
            </a:r>
            <a:r>
              <a:rPr lang="en-US" sz="2000" dirty="0"/>
              <a:t>can be 95 %* confident that the population mean for group B is at least |UL| and at most |LL| units greater than the population mean for group A.</a:t>
            </a:r>
          </a:p>
        </p:txBody>
      </p:sp>
      <p:sp>
        <p:nvSpPr>
          <p:cNvPr id="11" name="Content Placeholder 2"/>
          <p:cNvSpPr txBox="1">
            <a:spLocks/>
          </p:cNvSpPr>
          <p:nvPr/>
        </p:nvSpPr>
        <p:spPr>
          <a:xfrm>
            <a:off x="271462" y="4938410"/>
            <a:ext cx="8784856" cy="18694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If LL </a:t>
            </a:r>
            <a:r>
              <a:rPr lang="en-US" sz="2000" dirty="0" smtClean="0"/>
              <a:t>is less </a:t>
            </a:r>
            <a:r>
              <a:rPr lang="en-US" sz="2000" dirty="0"/>
              <a:t>than </a:t>
            </a:r>
            <a:r>
              <a:rPr lang="en-US" sz="2000" dirty="0" smtClean="0"/>
              <a:t>0, </a:t>
            </a:r>
            <a:r>
              <a:rPr lang="en-US" sz="2000" dirty="0"/>
              <a:t>and UL </a:t>
            </a:r>
            <a:r>
              <a:rPr lang="en-US" sz="2000" dirty="0" smtClean="0"/>
              <a:t>is greater </a:t>
            </a:r>
            <a:r>
              <a:rPr lang="en-US" sz="2000" dirty="0"/>
              <a:t>than 0, </a:t>
            </a:r>
            <a:r>
              <a:rPr lang="en-US" sz="2000" dirty="0" smtClean="0"/>
              <a:t>neither group clearly has </a:t>
            </a:r>
            <a:r>
              <a:rPr lang="en-US" sz="2000" dirty="0"/>
              <a:t>the greater mean. </a:t>
            </a:r>
          </a:p>
          <a:p>
            <a:r>
              <a:rPr lang="en-US" sz="2000" b="1" dirty="0"/>
              <a:t>Interpretation: </a:t>
            </a:r>
            <a:r>
              <a:rPr lang="en-US" sz="2000" dirty="0" smtClean="0"/>
              <a:t>With 95 </a:t>
            </a:r>
            <a:r>
              <a:rPr lang="en-US" sz="2000" dirty="0"/>
              <a:t>%* </a:t>
            </a:r>
            <a:r>
              <a:rPr lang="en-US" sz="2000" dirty="0" smtClean="0"/>
              <a:t>confidence, it is unclear whether group A or group B has the greater population mean. If group A has the greater population mean, it is by at most UL units and if group B has the greater population mean, it is by at most |LL| units.</a:t>
            </a:r>
            <a:endParaRPr lang="en-US" sz="2000" dirty="0"/>
          </a:p>
        </p:txBody>
      </p:sp>
      <p:sp>
        <p:nvSpPr>
          <p:cNvPr id="5" name="TextBox 4"/>
          <p:cNvSpPr txBox="1"/>
          <p:nvPr/>
        </p:nvSpPr>
        <p:spPr>
          <a:xfrm>
            <a:off x="5790744" y="6532440"/>
            <a:ext cx="3299108" cy="369332"/>
          </a:xfrm>
          <a:prstGeom prst="rect">
            <a:avLst/>
          </a:prstGeom>
          <a:noFill/>
        </p:spPr>
        <p:txBody>
          <a:bodyPr wrap="none" rtlCol="0">
            <a:spAutoFit/>
          </a:bodyPr>
          <a:lstStyle/>
          <a:p>
            <a:r>
              <a:rPr lang="en-US" b="1" dirty="0" smtClean="0">
                <a:solidFill>
                  <a:schemeClr val="accent1">
                    <a:lumMod val="75000"/>
                  </a:schemeClr>
                </a:solidFill>
              </a:rPr>
              <a:t>*Use correct Level of Confidence</a:t>
            </a:r>
            <a:endParaRPr lang="en-US" b="1" dirty="0">
              <a:solidFill>
                <a:schemeClr val="accent1">
                  <a:lumMod val="75000"/>
                </a:schemeClr>
              </a:solidFill>
            </a:endParaRPr>
          </a:p>
        </p:txBody>
      </p:sp>
    </p:spTree>
    <p:extLst>
      <p:ext uri="{BB962C8B-B14F-4D97-AF65-F5344CB8AC3E}">
        <p14:creationId xmlns:p14="http://schemas.microsoft.com/office/powerpoint/2010/main" val="32314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98090"/>
            <a:ext cx="8337325" cy="694931"/>
          </a:xfrm>
        </p:spPr>
        <p:txBody>
          <a:bodyPr>
            <a:normAutofit fontScale="90000"/>
          </a:bodyPr>
          <a:lstStyle/>
          <a:p>
            <a:r>
              <a:rPr lang="en-US" dirty="0" smtClean="0"/>
              <a:t>Example: (variances assumed equal)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3246" y="793020"/>
                <a:ext cx="4605903" cy="6064979"/>
              </a:xfrm>
            </p:spPr>
            <p:txBody>
              <a:bodyPr>
                <a:normAutofit lnSpcReduction="10000"/>
              </a:bodyPr>
              <a:lstStyle/>
              <a:p>
                <a:pPr marL="0" indent="0">
                  <a:buNone/>
                </a:pPr>
                <a:r>
                  <a:rPr lang="en-US" sz="2000" dirty="0" smtClean="0"/>
                  <a:t>You and some friends have decided to test the validity of an advertisement by a local pizza restaurant, which says it delivers to the dormitories faster than a local brand of a national chain.  Both the local pizza restaurant and national chain are located across the street from your college campus.  You define the variable of interest as the delivery time, in minutes, from the time the pizza is ordered to when it is delivered.  You collect the data by ordering 10 pizzas from the local pizza restaurant and 10 pizzas from the national chain at different times.  You organize and store the data in the excel spreadsheet shown.  At the </a:t>
                </a:r>
                <a:r>
                  <a:rPr lang="el-GR" sz="2000" dirty="0" smtClean="0"/>
                  <a:t>α</a:t>
                </a:r>
                <a:r>
                  <a:rPr lang="en-US" sz="2000" dirty="0" smtClean="0"/>
                  <a:t>=0.05 level, is there evidence that the mean delivery time for the local pizza restaurant is less than the mean delivery time for the national pizza chain?</a:t>
                </a:r>
                <a:endParaRPr lang="en-US" sz="2000" dirty="0"/>
              </a:p>
              <a:p>
                <a:pPr marL="0" indent="0">
                  <a:buNone/>
                </a:pPr>
                <a:r>
                  <a:rPr lang="en-US" sz="2000" dirty="0" smtClean="0"/>
                  <a:t>H</a:t>
                </a:r>
                <a:r>
                  <a:rPr lang="en-US" sz="2000" baseline="-25000" dirty="0" smtClean="0"/>
                  <a:t>0</a:t>
                </a:r>
                <a:r>
                  <a:rPr lang="en-US" sz="2000" dirty="0" smtClean="0"/>
                  <a:t>: </a:t>
                </a:r>
                <a14:m>
                  <m:oMath xmlns:m="http://schemas.openxmlformats.org/officeDocument/2006/math">
                    <m:sSub>
                      <m:sSubPr>
                        <m:ctrlPr>
                          <a:rPr lang="en-US" sz="2000" i="1" smtClean="0">
                            <a:latin typeface="Cambria Math"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2</m:t>
                        </m:r>
                      </m:sub>
                    </m:sSub>
                  </m:oMath>
                </a14:m>
                <a:r>
                  <a:rPr lang="en-US" sz="2000" dirty="0" smtClean="0"/>
                  <a:t> (</a:t>
                </a:r>
                <a:r>
                  <a:rPr lang="en-US" sz="1600" dirty="0" smtClean="0"/>
                  <a:t>local delivery time longer than chain</a:t>
                </a:r>
                <a:r>
                  <a:rPr lang="en-US" sz="2000" dirty="0" smtClean="0"/>
                  <a:t>)</a:t>
                </a:r>
              </a:p>
              <a:p>
                <a:pPr marL="0" indent="0">
                  <a:buNone/>
                </a:pPr>
                <a:r>
                  <a:rPr lang="en-US" sz="2000" dirty="0" smtClean="0"/>
                  <a:t>H</a:t>
                </a:r>
                <a:r>
                  <a:rPr lang="en-US" sz="2000" baseline="-25000" dirty="0" smtClean="0"/>
                  <a:t>A</a:t>
                </a:r>
                <a:r>
                  <a:rPr lang="en-US" sz="2000" dirty="0" smtClean="0"/>
                  <a:t>: </a:t>
                </a: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&lt;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2</m:t>
                        </m:r>
                      </m:sub>
                    </m:sSub>
                  </m:oMath>
                </a14:m>
                <a:r>
                  <a:rPr lang="en-US" sz="2000" dirty="0"/>
                  <a:t> (</a:t>
                </a:r>
                <a:r>
                  <a:rPr lang="en-US" sz="1700" dirty="0"/>
                  <a:t>local </a:t>
                </a:r>
                <a:r>
                  <a:rPr lang="en-US" sz="1700" dirty="0" smtClean="0"/>
                  <a:t>delivery time less than chain</a:t>
                </a:r>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3246" y="793020"/>
                <a:ext cx="4605903" cy="6064979"/>
              </a:xfrm>
              <a:blipFill rotWithShape="0">
                <a:blip r:embed="rId2"/>
                <a:stretch>
                  <a:fillRect l="-1457" t="-1407" r="-2384"/>
                </a:stretch>
              </a:blipFill>
            </p:spPr>
            <p:txBody>
              <a:bodyPr/>
              <a:lstStyle/>
              <a:p>
                <a:r>
                  <a:rPr lang="en-US">
                    <a:noFill/>
                  </a:rPr>
                  <a:t> </a:t>
                </a:r>
              </a:p>
            </p:txBody>
          </p:sp>
        </mc:Fallback>
      </mc:AlternateContent>
      <p:graphicFrame>
        <p:nvGraphicFramePr>
          <p:cNvPr id="13" name="Content Placeholder 6"/>
          <p:cNvGraphicFramePr>
            <a:graphicFrameLocks noGrp="1"/>
          </p:cNvGraphicFramePr>
          <p:nvPr>
            <p:ph sz="half" idx="2"/>
            <p:extLst>
              <p:ext uri="{D42A27DB-BD31-4B8C-83A1-F6EECF244321}">
                <p14:modId xmlns:p14="http://schemas.microsoft.com/office/powerpoint/2010/main" val="2462467132"/>
              </p:ext>
            </p:extLst>
          </p:nvPr>
        </p:nvGraphicFramePr>
        <p:xfrm>
          <a:off x="4629150" y="867905"/>
          <a:ext cx="4337050" cy="5503552"/>
        </p:xfrm>
        <a:graphic>
          <a:graphicData uri="http://schemas.openxmlformats.org/drawingml/2006/table">
            <a:tbl>
              <a:tblPr>
                <a:tableStyleId>{5C22544A-7EE6-4342-B048-85BDC9FD1C3A}</a:tableStyleId>
              </a:tblPr>
              <a:tblGrid>
                <a:gridCol w="538872">
                  <a:extLst>
                    <a:ext uri="{9D8B030D-6E8A-4147-A177-3AD203B41FA5}">
                      <a16:colId xmlns="" xmlns:a16="http://schemas.microsoft.com/office/drawing/2014/main" val="20000"/>
                    </a:ext>
                  </a:extLst>
                </a:gridCol>
                <a:gridCol w="538872">
                  <a:extLst>
                    <a:ext uri="{9D8B030D-6E8A-4147-A177-3AD203B41FA5}">
                      <a16:colId xmlns="" xmlns:a16="http://schemas.microsoft.com/office/drawing/2014/main" val="20001"/>
                    </a:ext>
                  </a:extLst>
                </a:gridCol>
                <a:gridCol w="417191">
                  <a:extLst>
                    <a:ext uri="{9D8B030D-6E8A-4147-A177-3AD203B41FA5}">
                      <a16:colId xmlns="" xmlns:a16="http://schemas.microsoft.com/office/drawing/2014/main" val="20002"/>
                    </a:ext>
                  </a:extLst>
                </a:gridCol>
                <a:gridCol w="2842115">
                  <a:extLst>
                    <a:ext uri="{9D8B030D-6E8A-4147-A177-3AD203B41FA5}">
                      <a16:colId xmlns="" xmlns:a16="http://schemas.microsoft.com/office/drawing/2014/main" val="20003"/>
                    </a:ext>
                  </a:extLst>
                </a:gridCol>
              </a:tblGrid>
              <a:tr h="167035">
                <a:tc>
                  <a:txBody>
                    <a:bodyPr/>
                    <a:lstStyle/>
                    <a:p>
                      <a:pPr algn="r" fontAlgn="b"/>
                      <a:r>
                        <a:rPr lang="en-US" sz="1100" u="none" strike="noStrike" dirty="0">
                          <a:effectLst/>
                        </a:rPr>
                        <a:t>Local</a:t>
                      </a:r>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Chain</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5594">
                <a:tc>
                  <a:txBody>
                    <a:bodyPr/>
                    <a:lstStyle/>
                    <a:p>
                      <a:pPr algn="r" fontAlgn="b"/>
                      <a:r>
                        <a:rPr lang="en-US" sz="1100" u="none" strike="noStrike">
                          <a:effectLst/>
                        </a:rPr>
                        <a:t>16.8</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55594">
                <a:tc>
                  <a:txBody>
                    <a:bodyPr/>
                    <a:lstStyle/>
                    <a:p>
                      <a:pPr algn="r" fontAlgn="b"/>
                      <a:r>
                        <a:rPr lang="en-US" sz="1100" u="none" strike="noStrike">
                          <a:effectLst/>
                        </a:rPr>
                        <a:t>11.7</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55594">
                <a:tc>
                  <a:txBody>
                    <a:bodyPr/>
                    <a:lstStyle/>
                    <a:p>
                      <a:pPr algn="r" fontAlgn="b"/>
                      <a:r>
                        <a:rPr lang="en-US" sz="1100" u="none" strike="noStrike">
                          <a:effectLst/>
                        </a:rPr>
                        <a:t>15.6</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18.7</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55594">
                <a:tc>
                  <a:txBody>
                    <a:bodyPr/>
                    <a:lstStyle/>
                    <a:p>
                      <a:pPr algn="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15.6</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55594">
                <a:tc>
                  <a:txBody>
                    <a:bodyPr/>
                    <a:lstStyle/>
                    <a:p>
                      <a:pPr algn="r" fontAlgn="b"/>
                      <a:r>
                        <a:rPr lang="en-US" sz="1100" u="none" strike="noStrike">
                          <a:effectLst/>
                        </a:rPr>
                        <a:t>17.5</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20.8</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55594">
                <a:tc>
                  <a:txBody>
                    <a:bodyPr/>
                    <a:lstStyle/>
                    <a:p>
                      <a:pPr algn="r" fontAlgn="b"/>
                      <a:r>
                        <a:rPr lang="en-US" sz="1100" u="none" strike="noStrike">
                          <a:effectLst/>
                        </a:rPr>
                        <a:t>18.1</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55594">
                <a:tc>
                  <a:txBody>
                    <a:bodyPr/>
                    <a:lstStyle/>
                    <a:p>
                      <a:pPr algn="r" fontAlgn="b"/>
                      <a:r>
                        <a:rPr lang="en-US" sz="1100" u="none" strike="noStrike">
                          <a:effectLst/>
                        </a:rPr>
                        <a:t>14.1</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17.0</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55594">
                <a:tc>
                  <a:txBody>
                    <a:bodyPr/>
                    <a:lstStyle/>
                    <a:p>
                      <a:pPr algn="r" fontAlgn="b"/>
                      <a:r>
                        <a:rPr lang="en-US" sz="1100" u="none" strike="noStrike">
                          <a:effectLst/>
                        </a:rPr>
                        <a:t>21.8</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19.5</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55594">
                <a:tc>
                  <a:txBody>
                    <a:bodyPr/>
                    <a:lstStyle/>
                    <a:p>
                      <a:pPr algn="r" fontAlgn="b"/>
                      <a:r>
                        <a:rPr lang="en-US" sz="1100" u="none" strike="noStrike">
                          <a:effectLst/>
                        </a:rPr>
                        <a:t>13.9</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16.5</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55594">
                <a:tc>
                  <a:txBody>
                    <a:bodyPr/>
                    <a:lstStyle/>
                    <a:p>
                      <a:pPr algn="r" fontAlgn="b"/>
                      <a:r>
                        <a:rPr lang="en-US" sz="1100" u="none" strike="noStrike">
                          <a:effectLst/>
                        </a:rPr>
                        <a:t>20.8</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24.0</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55594">
                <a:tc>
                  <a:txBody>
                    <a:bodyPr/>
                    <a:lstStyle/>
                    <a:p>
                      <a:pPr algn="l" fontAlgn="b"/>
                      <a:r>
                        <a:rPr lang="en-US" sz="1100" u="none" strike="noStrike">
                          <a:effectLst/>
                        </a:rPr>
                        <a:t>n1=</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effectLst/>
                        </a:rPr>
                        <a:t>n2=</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r h="55594">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2"/>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3"/>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4"/>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5"/>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6"/>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7"/>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8"/>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9"/>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0"/>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1"/>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2"/>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3"/>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4"/>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5"/>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6"/>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7"/>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8"/>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29"/>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30"/>
                  </a:ext>
                </a:extLst>
              </a:tr>
              <a:tr h="55594">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346" marR="4346" marT="434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31"/>
                  </a:ext>
                </a:extLst>
              </a:tr>
            </a:tbl>
          </a:graphicData>
        </a:graphic>
      </p:graphicFrame>
      <p:sp>
        <p:nvSpPr>
          <p:cNvPr id="4" name="TextBox 3"/>
          <p:cNvSpPr txBox="1"/>
          <p:nvPr/>
        </p:nvSpPr>
        <p:spPr>
          <a:xfrm>
            <a:off x="4727192" y="3236976"/>
            <a:ext cx="4239007" cy="2308324"/>
          </a:xfrm>
          <a:prstGeom prst="rect">
            <a:avLst/>
          </a:prstGeom>
          <a:noFill/>
        </p:spPr>
        <p:txBody>
          <a:bodyPr wrap="square" rtlCol="0">
            <a:spAutoFit/>
          </a:bodyPr>
          <a:lstStyle/>
          <a:p>
            <a:r>
              <a:rPr lang="en-US" sz="2400" dirty="0" smtClean="0"/>
              <a:t>Are the populations of delivery times for local and national pizzerias independent or dependent?</a:t>
            </a:r>
          </a:p>
          <a:p>
            <a:pPr marL="800100" lvl="1" indent="-342900">
              <a:buFont typeface="+mj-lt"/>
              <a:buAutoNum type="alphaUcPeriod"/>
            </a:pPr>
            <a:r>
              <a:rPr lang="en-US" sz="2400" dirty="0" smtClean="0"/>
              <a:t>Independent</a:t>
            </a:r>
          </a:p>
          <a:p>
            <a:pPr marL="800100" lvl="1" indent="-342900">
              <a:buFont typeface="+mj-lt"/>
              <a:buAutoNum type="alphaUcPeriod"/>
            </a:pPr>
            <a:r>
              <a:rPr lang="en-US" sz="2400" dirty="0" smtClean="0"/>
              <a:t>Dependent </a:t>
            </a:r>
            <a:endParaRPr lang="en-US" sz="2400" dirty="0"/>
          </a:p>
        </p:txBody>
      </p:sp>
      <p:sp>
        <p:nvSpPr>
          <p:cNvPr id="6" name="Rectangle 5"/>
          <p:cNvSpPr/>
          <p:nvPr/>
        </p:nvSpPr>
        <p:spPr>
          <a:xfrm>
            <a:off x="5093208" y="4745736"/>
            <a:ext cx="2377440" cy="393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30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98090"/>
            <a:ext cx="8337325" cy="694931"/>
          </a:xfrm>
        </p:spPr>
        <p:txBody>
          <a:bodyPr>
            <a:normAutofit fontScale="90000"/>
          </a:bodyPr>
          <a:lstStyle/>
          <a:p>
            <a:r>
              <a:rPr lang="en-US" dirty="0" smtClean="0"/>
              <a:t>Example: (variances assumed equal)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3246" y="793020"/>
                <a:ext cx="4605903" cy="6064979"/>
              </a:xfrm>
            </p:spPr>
            <p:txBody>
              <a:bodyPr>
                <a:normAutofit lnSpcReduction="10000"/>
              </a:bodyPr>
              <a:lstStyle/>
              <a:p>
                <a:pPr marL="0" indent="0">
                  <a:buNone/>
                </a:pPr>
                <a:r>
                  <a:rPr lang="en-US" sz="2000" dirty="0" smtClean="0"/>
                  <a:t>You and some friends have decided to test the validity of an advertisement by a local pizza restaurant, which says it delivers to the dormitories faster than a local brand of a national chain.  Both the local pizza restaurant and national chain are located across the street from your college campus.  You define the variable of interest as the delivery time, in minutes, from the time the pizza is ordered to when it is delivered.  You collect the data by ordering 10 pizzas from the local pizza restaurant and 10 pizzas from the national chain at different times.  You organize and store the data in the excel spreadsheet shown.  At the </a:t>
                </a:r>
                <a:r>
                  <a:rPr lang="el-GR" sz="2000" dirty="0" smtClean="0"/>
                  <a:t>α</a:t>
                </a:r>
                <a:r>
                  <a:rPr lang="en-US" sz="2000" dirty="0" smtClean="0"/>
                  <a:t>=0.05 level, is there evidence that the mean delivery time for the local pizza restaurant is less than the mean delivery time for the national pizza chain?</a:t>
                </a:r>
                <a:endParaRPr lang="en-US" sz="2000" dirty="0"/>
              </a:p>
              <a:p>
                <a:pPr marL="0" indent="0">
                  <a:buNone/>
                </a:pPr>
                <a:r>
                  <a:rPr lang="en-US" sz="2000" dirty="0" smtClean="0"/>
                  <a:t>H</a:t>
                </a:r>
                <a:r>
                  <a:rPr lang="en-US" sz="2000" baseline="-25000" dirty="0" smtClean="0"/>
                  <a:t>0</a:t>
                </a:r>
                <a:r>
                  <a:rPr lang="en-US" sz="2000" dirty="0" smtClean="0"/>
                  <a:t>: </a:t>
                </a:r>
                <a14:m>
                  <m:oMath xmlns:m="http://schemas.openxmlformats.org/officeDocument/2006/math">
                    <m:sSub>
                      <m:sSubPr>
                        <m:ctrlPr>
                          <a:rPr lang="en-US" sz="2000" i="1" smtClean="0">
                            <a:latin typeface="Cambria Math"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2</m:t>
                        </m:r>
                      </m:sub>
                    </m:sSub>
                  </m:oMath>
                </a14:m>
                <a:r>
                  <a:rPr lang="en-US" sz="2000" dirty="0" smtClean="0"/>
                  <a:t> (</a:t>
                </a:r>
                <a:r>
                  <a:rPr lang="en-US" sz="1600" dirty="0" smtClean="0"/>
                  <a:t>local delivery time longer than chain</a:t>
                </a:r>
                <a:r>
                  <a:rPr lang="en-US" sz="2000" dirty="0" smtClean="0"/>
                  <a:t>)</a:t>
                </a:r>
              </a:p>
              <a:p>
                <a:pPr marL="0" indent="0">
                  <a:buNone/>
                </a:pPr>
                <a:r>
                  <a:rPr lang="en-US" sz="2000" dirty="0" smtClean="0"/>
                  <a:t>H</a:t>
                </a:r>
                <a:r>
                  <a:rPr lang="en-US" sz="2000" baseline="-25000" dirty="0" smtClean="0"/>
                  <a:t>A</a:t>
                </a:r>
                <a:r>
                  <a:rPr lang="en-US" sz="2000" dirty="0" smtClean="0"/>
                  <a:t>: </a:t>
                </a: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&lt;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2</m:t>
                        </m:r>
                      </m:sub>
                    </m:sSub>
                  </m:oMath>
                </a14:m>
                <a:r>
                  <a:rPr lang="en-US" sz="2000" dirty="0"/>
                  <a:t> (</a:t>
                </a:r>
                <a:r>
                  <a:rPr lang="en-US" sz="1700" dirty="0"/>
                  <a:t>local </a:t>
                </a:r>
                <a:r>
                  <a:rPr lang="en-US" sz="1700" dirty="0" smtClean="0"/>
                  <a:t>delivery time less than chain</a:t>
                </a:r>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3246" y="793020"/>
                <a:ext cx="4605903" cy="6064979"/>
              </a:xfrm>
              <a:blipFill rotWithShape="0">
                <a:blip r:embed="rId2"/>
                <a:stretch>
                  <a:fillRect l="-1457" t="-1407" r="-2384"/>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4644646" y="911039"/>
            <a:ext cx="4328871" cy="5832688"/>
          </a:xfrm>
          <a:prstGeom prst="rect">
            <a:avLst/>
          </a:prstGeom>
        </p:spPr>
      </p:pic>
    </p:spTree>
    <p:extLst>
      <p:ext uri="{BB962C8B-B14F-4D97-AF65-F5344CB8AC3E}">
        <p14:creationId xmlns:p14="http://schemas.microsoft.com/office/powerpoint/2010/main" val="1681529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25" y="98090"/>
            <a:ext cx="8337325" cy="694931"/>
          </a:xfrm>
        </p:spPr>
        <p:txBody>
          <a:bodyPr>
            <a:normAutofit fontScale="90000"/>
          </a:bodyPr>
          <a:lstStyle/>
          <a:p>
            <a:r>
              <a:rPr lang="en-US" dirty="0" smtClean="0"/>
              <a:t>Example: (variances assumed equal)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3246" y="793020"/>
                <a:ext cx="4605903" cy="6064979"/>
              </a:xfrm>
            </p:spPr>
            <p:txBody>
              <a:bodyPr>
                <a:normAutofit lnSpcReduction="10000"/>
              </a:bodyPr>
              <a:lstStyle/>
              <a:p>
                <a:pPr marL="0" indent="0">
                  <a:buNone/>
                </a:pPr>
                <a:r>
                  <a:rPr lang="en-US" sz="2000" dirty="0" smtClean="0"/>
                  <a:t>You and some friends have decided to test the validity of an advertisement by a local pizza restaurant, which says it delivers to the dormitories faster than a local brand of a national chain.  Both the local pizza restaurant and national chain are located across the street from your college campus.  You define the variable of interest as the delivery time, in minutes, from the time the pizza is ordered to when it is delivered.  You collect the data by ordering 10 pizzas from the local pizza restaurant and 10 pizzas from the national chain at different times.  You organize and store the data in the excel spreadsheet shown.  At the </a:t>
                </a:r>
                <a:r>
                  <a:rPr lang="el-GR" sz="2000" dirty="0" smtClean="0"/>
                  <a:t>α</a:t>
                </a:r>
                <a:r>
                  <a:rPr lang="en-US" sz="2000" dirty="0" smtClean="0"/>
                  <a:t>=0.05 level, is there evidence that the mean delivery time for the local pizza restaurant is less than the mean delivery time for the national pizza chain?</a:t>
                </a:r>
                <a:endParaRPr lang="en-US" sz="2000" dirty="0"/>
              </a:p>
              <a:p>
                <a:pPr marL="0" indent="0">
                  <a:buNone/>
                </a:pPr>
                <a:r>
                  <a:rPr lang="en-US" sz="2000" dirty="0" smtClean="0"/>
                  <a:t>H</a:t>
                </a:r>
                <a:r>
                  <a:rPr lang="en-US" sz="2000" baseline="-25000" dirty="0" smtClean="0"/>
                  <a:t>0</a:t>
                </a:r>
                <a:r>
                  <a:rPr lang="en-US" sz="2000" dirty="0" smtClean="0"/>
                  <a:t>: </a:t>
                </a:r>
                <a14:m>
                  <m:oMath xmlns:m="http://schemas.openxmlformats.org/officeDocument/2006/math">
                    <m:sSub>
                      <m:sSubPr>
                        <m:ctrlPr>
                          <a:rPr lang="en-US" sz="2000" i="1" smtClean="0">
                            <a:latin typeface="Cambria Math"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2</m:t>
                        </m:r>
                      </m:sub>
                    </m:sSub>
                  </m:oMath>
                </a14:m>
                <a:r>
                  <a:rPr lang="en-US" sz="2000" dirty="0" smtClean="0"/>
                  <a:t> (</a:t>
                </a:r>
                <a:r>
                  <a:rPr lang="en-US" sz="1600" dirty="0" smtClean="0"/>
                  <a:t>local delivery time longer than chain</a:t>
                </a:r>
                <a:r>
                  <a:rPr lang="en-US" sz="2000" dirty="0" smtClean="0"/>
                  <a:t>)</a:t>
                </a:r>
              </a:p>
              <a:p>
                <a:pPr marL="0" indent="0">
                  <a:buNone/>
                </a:pPr>
                <a:r>
                  <a:rPr lang="en-US" sz="2000" dirty="0" smtClean="0"/>
                  <a:t>H</a:t>
                </a:r>
                <a:r>
                  <a:rPr lang="en-US" sz="2000" baseline="-25000" dirty="0" smtClean="0"/>
                  <a:t>A</a:t>
                </a:r>
                <a:r>
                  <a:rPr lang="en-US" sz="2000" dirty="0" smtClean="0"/>
                  <a:t>: </a:t>
                </a: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rPr>
                          <m:t>1</m:t>
                        </m:r>
                      </m:sub>
                    </m:sSub>
                    <m:r>
                      <a:rPr lang="en-US" sz="2000" i="1" smtClean="0">
                        <a:latin typeface="Cambria Math" panose="02040503050406030204" pitchFamily="18" charset="0"/>
                        <a:ea typeface="Cambria Math" panose="02040503050406030204" pitchFamily="18" charset="0"/>
                      </a:rPr>
                      <m:t>&lt;</m:t>
                    </m:r>
                    <m:sSub>
                      <m:sSubPr>
                        <m:ctrlPr>
                          <a:rPr lang="en-US" sz="2000" i="1">
                            <a:latin typeface="Cambria Math"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2</m:t>
                        </m:r>
                      </m:sub>
                    </m:sSub>
                  </m:oMath>
                </a14:m>
                <a:r>
                  <a:rPr lang="en-US" sz="2000" dirty="0"/>
                  <a:t> (</a:t>
                </a:r>
                <a:r>
                  <a:rPr lang="en-US" sz="1700" dirty="0"/>
                  <a:t>local </a:t>
                </a:r>
                <a:r>
                  <a:rPr lang="en-US" sz="1700" dirty="0" smtClean="0"/>
                  <a:t>delivery time less than chain</a:t>
                </a:r>
                <a:r>
                  <a:rPr lang="en-US" sz="2000" dirty="0" smtClean="0"/>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3246" y="793020"/>
                <a:ext cx="4605903" cy="6064979"/>
              </a:xfrm>
              <a:blipFill rotWithShape="0">
                <a:blip r:embed="rId2"/>
                <a:stretch>
                  <a:fillRect l="-1457" t="-1407" r="-2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29149" y="785269"/>
                <a:ext cx="4375365" cy="6072729"/>
              </a:xfrm>
            </p:spPr>
            <p:txBody>
              <a:bodyPr>
                <a:normAutofit/>
              </a:bodyPr>
              <a:lstStyle/>
              <a:p>
                <a:r>
                  <a:rPr lang="en-US" sz="2000" dirty="0" smtClean="0"/>
                  <a:t>Conclusion:</a:t>
                </a:r>
              </a:p>
              <a:p>
                <a:r>
                  <a:rPr lang="en-US" sz="2000" dirty="0" smtClean="0"/>
                  <a:t>P-value=0.0598&gt;0.05=</a:t>
                </a:r>
                <a:r>
                  <a:rPr lang="el-GR" sz="2000" dirty="0" smtClean="0"/>
                  <a:t>α</a:t>
                </a:r>
                <a:endParaRPr lang="en-US" sz="2000" dirty="0" smtClean="0"/>
              </a:p>
              <a:p>
                <a:r>
                  <a:rPr lang="en-US" sz="2000" dirty="0" smtClean="0"/>
                  <a:t>Also, </a:t>
                </a:r>
                <a:br>
                  <a:rPr lang="en-US" sz="2000" dirty="0" smtClean="0"/>
                </a:br>
                <a:r>
                  <a:rPr lang="en-US" sz="2000" dirty="0" smtClean="0"/>
                  <a:t>T-stat=-1.6341&gt;</a:t>
                </a:r>
                <a:r>
                  <a:rPr lang="en-US" sz="2000" dirty="0" err="1" smtClean="0"/>
                  <a:t>crit</a:t>
                </a:r>
                <a:r>
                  <a:rPr lang="en-US" sz="2000" dirty="0" smtClean="0"/>
                  <a:t> value=-1.7341</a:t>
                </a:r>
              </a:p>
              <a:p>
                <a:r>
                  <a:rPr lang="en-US" sz="2000" dirty="0" smtClean="0">
                    <a:sym typeface="Wingdings" panose="05000000000000000000" pitchFamily="2" charset="2"/>
                  </a:rPr>
                  <a:t> FAIL to reject H</a:t>
                </a:r>
                <a:r>
                  <a:rPr lang="en-US" sz="2000" baseline="-25000" dirty="0" smtClean="0">
                    <a:sym typeface="Wingdings" panose="05000000000000000000" pitchFamily="2" charset="2"/>
                  </a:rPr>
                  <a:t>0</a:t>
                </a:r>
                <a:endParaRPr lang="en-US" sz="2000" dirty="0" smtClean="0">
                  <a:sym typeface="Wingdings" panose="05000000000000000000" pitchFamily="2" charset="2"/>
                </a:endParaRPr>
              </a:p>
              <a:p>
                <a:r>
                  <a:rPr lang="en-US" sz="2000" dirty="0" smtClean="0">
                    <a:sym typeface="Wingdings" panose="05000000000000000000" pitchFamily="2" charset="2"/>
                  </a:rPr>
                  <a:t>That is, we do not have sufficient evidence to conclude that the local pizza delivery time is less than the national chain delivery time. Thus, the local pizzeria’s claim that it has a faster delivery time is, at best, questionable.</a:t>
                </a:r>
              </a:p>
              <a:p>
                <a:r>
                  <a:rPr lang="en-US" sz="2000" dirty="0" smtClean="0">
                    <a:sym typeface="Wingdings" panose="05000000000000000000" pitchFamily="2" charset="2"/>
                  </a:rPr>
                  <a:t>95% CI = </a:t>
                </a:r>
                <a14:m>
                  <m:oMath xmlns:m="http://schemas.openxmlformats.org/officeDocument/2006/math">
                    <m:d>
                      <m:dPr>
                        <m:ctrlPr>
                          <a:rPr lang="en-US" sz="2000" b="0" i="1" smtClean="0">
                            <a:latin typeface="Cambria Math" charset="0"/>
                          </a:rPr>
                        </m:ctrlPr>
                      </m:dPr>
                      <m:e>
                        <m:acc>
                          <m:accPr>
                            <m:chr m:val="̅"/>
                            <m:ctrlPr>
                              <a:rPr lang="en-US" sz="2000" b="0" i="1" smtClean="0">
                                <a:latin typeface="Cambria Math" charset="0"/>
                              </a:rPr>
                            </m:ctrlPr>
                          </m:accPr>
                          <m:e>
                            <m:sSub>
                              <m:sSubPr>
                                <m:ctrlPr>
                                  <a:rPr lang="en-US" sz="2000" b="0" i="1" smtClean="0">
                                    <a:latin typeface="Cambria Math"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1</m:t>
                                </m:r>
                              </m:sub>
                            </m:sSub>
                          </m:e>
                        </m:acc>
                        <m:r>
                          <a:rPr lang="en-US" sz="2000" b="0" i="1" smtClean="0">
                            <a:latin typeface="Cambria Math" panose="02040503050406030204" pitchFamily="18" charset="0"/>
                            <a:ea typeface="Cambria Math" panose="02040503050406030204" pitchFamily="18" charset="0"/>
                          </a:rPr>
                          <m:t>−</m:t>
                        </m:r>
                        <m:acc>
                          <m:accPr>
                            <m:chr m:val="̅"/>
                            <m:ctrlPr>
                              <a:rPr lang="en-US" sz="2000" i="1">
                                <a:latin typeface="Cambria Math" charset="0"/>
                              </a:rPr>
                            </m:ctrlPr>
                          </m:accPr>
                          <m:e>
                            <m:sSub>
                              <m:sSubPr>
                                <m:ctrlPr>
                                  <a:rPr lang="en-US" sz="2000" i="1">
                                    <a:latin typeface="Cambria Math" charset="0"/>
                                  </a:rPr>
                                </m:ctrlPr>
                              </m:sSubPr>
                              <m:e>
                                <m:r>
                                  <a:rPr lang="en-US" sz="2000" i="1">
                                    <a:latin typeface="Cambria Math" panose="02040503050406030204" pitchFamily="18" charset="0"/>
                                  </a:rPr>
                                  <m:t>𝑋</m:t>
                                </m:r>
                              </m:e>
                              <m:sub>
                                <m:r>
                                  <a:rPr lang="en-US" sz="2000" b="0" i="1" smtClean="0">
                                    <a:latin typeface="Cambria Math" panose="02040503050406030204" pitchFamily="18" charset="0"/>
                                  </a:rPr>
                                  <m:t>2</m:t>
                                </m:r>
                              </m:sub>
                            </m:sSub>
                          </m:e>
                        </m:acc>
                      </m:e>
                    </m:d>
                    <m:r>
                      <a:rPr lang="en-US" sz="2000">
                        <a:latin typeface="Cambria Math" panose="02040503050406030204" pitchFamily="18" charset="0"/>
                        <a:ea typeface="Cambria Math" panose="02040503050406030204" pitchFamily="18" charset="0"/>
                      </a:rPr>
                      <m:t>±</m:t>
                    </m:r>
                    <m:r>
                      <m:rPr>
                        <m:sty m:val="p"/>
                      </m:rPr>
                      <a:rPr lang="en-US" sz="2000" b="0" i="0" smtClean="0">
                        <a:latin typeface="Cambria Math" panose="02040503050406030204" pitchFamily="18" charset="0"/>
                        <a:ea typeface="Cambria Math" panose="02040503050406030204" pitchFamily="18" charset="0"/>
                      </a:rPr>
                      <m:t>t</m:t>
                    </m:r>
                  </m:oMath>
                </a14:m>
                <a:r>
                  <a:rPr lang="en-US" sz="2000" dirty="0" smtClean="0"/>
                  <a:t>(std_error</a:t>
                </a:r>
                <a:r>
                  <a:rPr lang="en-US" sz="2000" baseline="-25000" dirty="0" smtClean="0"/>
                  <a:t>pool</a:t>
                </a:r>
                <a:r>
                  <a:rPr lang="en-US" sz="2000" dirty="0" smtClean="0"/>
                  <a:t>)</a:t>
                </a:r>
                <a:br>
                  <a:rPr lang="en-US" sz="2000" dirty="0" smtClean="0"/>
                </a:br>
                <a:r>
                  <a:rPr lang="en-US" sz="2000" dirty="0" smtClean="0"/>
                  <a:t>= -2.18 ± 2.1009(1.3341)</a:t>
                </a:r>
                <a:br>
                  <a:rPr lang="en-US" sz="2000" dirty="0" smtClean="0"/>
                </a:br>
                <a:r>
                  <a:rPr lang="en-US" sz="2000" dirty="0" smtClean="0"/>
                  <a:t>=(-4.98 , 0.62)</a:t>
                </a:r>
              </a:p>
              <a:p>
                <a:r>
                  <a:rPr lang="en-US" sz="2000" dirty="0" smtClean="0"/>
                  <a:t>We are 95% confident that the true mean difference in pizza delivery times is between -4.98 minutes and 0.62 minutes.</a:t>
                </a:r>
                <a:endParaRPr lang="en-US" sz="20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29149" y="785269"/>
                <a:ext cx="4375365" cy="6072729"/>
              </a:xfrm>
              <a:blipFill rotWithShape="0">
                <a:blip r:embed="rId3"/>
                <a:stretch>
                  <a:fillRect l="-1253" t="-1104" r="-2507" b="-1707"/>
                </a:stretch>
              </a:blipFill>
            </p:spPr>
            <p:txBody>
              <a:bodyPr/>
              <a:lstStyle/>
              <a:p>
                <a:r>
                  <a:rPr lang="en-US">
                    <a:noFill/>
                  </a:rPr>
                  <a:t> </a:t>
                </a:r>
              </a:p>
            </p:txBody>
          </p:sp>
        </mc:Fallback>
      </mc:AlternateContent>
    </p:spTree>
    <p:extLst>
      <p:ext uri="{BB962C8B-B14F-4D97-AF65-F5344CB8AC3E}">
        <p14:creationId xmlns:p14="http://schemas.microsoft.com/office/powerpoint/2010/main" val="21198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348648"/>
            <a:ext cx="8681884" cy="910689"/>
          </a:xfrm>
        </p:spPr>
        <p:txBody>
          <a:bodyPr>
            <a:normAutofit fontScale="90000"/>
          </a:bodyPr>
          <a:lstStyle/>
          <a:p>
            <a:r>
              <a:rPr lang="en-US" sz="3200" dirty="0" smtClean="0"/>
              <a:t>What we know about one (1) sample confidence intervals for population mean…</a:t>
            </a:r>
            <a:endParaRPr lang="en-US" sz="3200" dirty="0"/>
          </a:p>
        </p:txBody>
      </p:sp>
      <p:sp>
        <p:nvSpPr>
          <p:cNvPr id="3" name="Content Placeholder 2"/>
          <p:cNvSpPr>
            <a:spLocks noGrp="1"/>
          </p:cNvSpPr>
          <p:nvPr>
            <p:ph idx="1"/>
          </p:nvPr>
        </p:nvSpPr>
        <p:spPr>
          <a:xfrm>
            <a:off x="462116" y="3208115"/>
            <a:ext cx="8681884" cy="3500606"/>
          </a:xfrm>
        </p:spPr>
        <p:txBody>
          <a:bodyPr>
            <a:normAutofit/>
          </a:bodyPr>
          <a:lstStyle/>
          <a:p>
            <a:r>
              <a:rPr lang="en-US" sz="2400" dirty="0" smtClean="0"/>
              <a:t>We know how to calculate the confidence interval (CI) for population mean:</a:t>
            </a:r>
          </a:p>
          <a:p>
            <a:pPr lvl="1"/>
            <a:r>
              <a:rPr lang="en-US" sz="2000" dirty="0"/>
              <a:t>“t-score” is based on the </a:t>
            </a:r>
            <a:r>
              <a:rPr lang="en-US" sz="2000" b="1" i="1" dirty="0"/>
              <a:t>t</a:t>
            </a:r>
            <a:r>
              <a:rPr lang="en-US" sz="2000" dirty="0"/>
              <a:t>-distribution </a:t>
            </a:r>
            <a:endParaRPr lang="en-US" dirty="0"/>
          </a:p>
          <a:p>
            <a:pPr lvl="2"/>
            <a:r>
              <a:rPr lang="en-US" dirty="0"/>
              <a:t>Determined from </a:t>
            </a:r>
            <a:br>
              <a:rPr lang="en-US" dirty="0"/>
            </a:br>
            <a:r>
              <a:rPr lang="en-US" dirty="0" smtClean="0"/>
              <a:t>level </a:t>
            </a:r>
            <a:r>
              <a:rPr lang="en-US" dirty="0"/>
              <a:t>of confidence and </a:t>
            </a:r>
          </a:p>
          <a:p>
            <a:pPr lvl="2"/>
            <a:r>
              <a:rPr lang="en-US" dirty="0"/>
              <a:t>Degrees of freedom (</a:t>
            </a:r>
            <a:r>
              <a:rPr lang="en-US" dirty="0" err="1"/>
              <a:t>df</a:t>
            </a:r>
            <a:r>
              <a:rPr lang="en-US" dirty="0"/>
              <a:t> = n-1)</a:t>
            </a:r>
          </a:p>
          <a:p>
            <a:pPr lvl="1"/>
            <a:r>
              <a:rPr lang="en-US" sz="2000" dirty="0"/>
              <a:t>To use this method, you need:</a:t>
            </a:r>
          </a:p>
          <a:p>
            <a:pPr lvl="2"/>
            <a:r>
              <a:rPr lang="en-US" dirty="0"/>
              <a:t>Data obtained by randomization</a:t>
            </a:r>
          </a:p>
          <a:p>
            <a:pPr lvl="2"/>
            <a:r>
              <a:rPr lang="en-US" dirty="0"/>
              <a:t>Approximately normal </a:t>
            </a:r>
            <a:r>
              <a:rPr lang="en-US" dirty="0" smtClean="0"/>
              <a:t>data </a:t>
            </a:r>
            <a:br>
              <a:rPr lang="en-US" dirty="0" smtClean="0"/>
            </a:br>
            <a:r>
              <a:rPr lang="en-US" dirty="0" smtClean="0"/>
              <a:t>population </a:t>
            </a:r>
            <a:r>
              <a:rPr lang="en-US" dirty="0"/>
              <a:t>distribution </a:t>
            </a:r>
          </a:p>
        </p:txBody>
      </p:sp>
      <p:sp>
        <p:nvSpPr>
          <p:cNvPr id="43" name="Rectangle 42"/>
          <p:cNvSpPr/>
          <p:nvPr/>
        </p:nvSpPr>
        <p:spPr>
          <a:xfrm>
            <a:off x="6629164" y="4033539"/>
            <a:ext cx="829546" cy="9287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3" idx="2"/>
            <a:endCxn id="46" idx="0"/>
          </p:cNvCxnSpPr>
          <p:nvPr/>
        </p:nvCxnSpPr>
        <p:spPr>
          <a:xfrm>
            <a:off x="7043937" y="4962248"/>
            <a:ext cx="0" cy="5972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529789" y="5559531"/>
            <a:ext cx="1028295" cy="646331"/>
          </a:xfrm>
          <a:prstGeom prst="rect">
            <a:avLst/>
          </a:prstGeom>
          <a:noFill/>
        </p:spPr>
        <p:txBody>
          <a:bodyPr wrap="square" rtlCol="0">
            <a:spAutoFit/>
          </a:bodyPr>
          <a:lstStyle/>
          <a:p>
            <a:pPr algn="ctr"/>
            <a:r>
              <a:rPr lang="en-US" dirty="0" smtClean="0">
                <a:solidFill>
                  <a:srgbClr val="FF0000"/>
                </a:solidFill>
              </a:rPr>
              <a:t>Standard</a:t>
            </a:r>
          </a:p>
          <a:p>
            <a:pPr algn="ctr"/>
            <a:r>
              <a:rPr lang="en-US" dirty="0" smtClean="0">
                <a:solidFill>
                  <a:srgbClr val="FF0000"/>
                </a:solidFill>
              </a:rPr>
              <a:t>Error</a:t>
            </a:r>
            <a:endParaRPr lang="en-US" dirty="0">
              <a:solidFill>
                <a:srgbClr val="FF0000"/>
              </a:solidFill>
            </a:endParaRPr>
          </a:p>
        </p:txBody>
      </p:sp>
      <p:sp>
        <p:nvSpPr>
          <p:cNvPr id="47" name="Rectangle 46"/>
          <p:cNvSpPr/>
          <p:nvPr/>
        </p:nvSpPr>
        <p:spPr>
          <a:xfrm>
            <a:off x="6443204" y="3962462"/>
            <a:ext cx="1180198" cy="104925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47" idx="3"/>
            <a:endCxn id="50" idx="1"/>
          </p:cNvCxnSpPr>
          <p:nvPr/>
        </p:nvCxnSpPr>
        <p:spPr>
          <a:xfrm>
            <a:off x="7623402" y="4487090"/>
            <a:ext cx="297537" cy="10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920939" y="4174727"/>
            <a:ext cx="931153" cy="646331"/>
          </a:xfrm>
          <a:prstGeom prst="rect">
            <a:avLst/>
          </a:prstGeom>
          <a:noFill/>
        </p:spPr>
        <p:txBody>
          <a:bodyPr wrap="square" rtlCol="0">
            <a:spAutoFit/>
          </a:bodyPr>
          <a:lstStyle/>
          <a:p>
            <a:pPr algn="ctr"/>
            <a:r>
              <a:rPr lang="en-US" dirty="0" smtClean="0">
                <a:solidFill>
                  <a:schemeClr val="accent1">
                    <a:lumMod val="50000"/>
                  </a:schemeClr>
                </a:solidFill>
              </a:rPr>
              <a:t>Margin</a:t>
            </a:r>
          </a:p>
          <a:p>
            <a:pPr algn="ctr"/>
            <a:r>
              <a:rPr lang="en-US" dirty="0" smtClean="0">
                <a:solidFill>
                  <a:schemeClr val="accent1">
                    <a:lumMod val="50000"/>
                  </a:schemeClr>
                </a:solidFill>
              </a:rPr>
              <a:t>of Error</a:t>
            </a:r>
            <a:endParaRPr lang="en-US" dirty="0">
              <a:solidFill>
                <a:schemeClr val="accent1">
                  <a:lumMod val="50000"/>
                </a:schemeClr>
              </a:solidFill>
            </a:endParaRPr>
          </a:p>
        </p:txBody>
      </p:sp>
      <p:sp>
        <p:nvSpPr>
          <p:cNvPr id="19" name="TextBox 18"/>
          <p:cNvSpPr txBox="1"/>
          <p:nvPr/>
        </p:nvSpPr>
        <p:spPr>
          <a:xfrm>
            <a:off x="235335" y="-14514"/>
            <a:ext cx="6316857" cy="369332"/>
          </a:xfrm>
          <a:prstGeom prst="rect">
            <a:avLst/>
          </a:prstGeom>
          <a:noFill/>
        </p:spPr>
        <p:txBody>
          <a:bodyPr wrap="none" rtlCol="0">
            <a:spAutoFit/>
          </a:bodyPr>
          <a:lstStyle/>
          <a:p>
            <a:r>
              <a:rPr lang="en-US" b="1" dirty="0" smtClean="0"/>
              <a:t>10.2 Comparing Means of Two Related (Dependent) Populations</a:t>
            </a:r>
            <a:endParaRPr lang="en-US" b="1" dirty="0"/>
          </a:p>
        </p:txBody>
      </p:sp>
      <p:sp>
        <p:nvSpPr>
          <p:cNvPr id="20" name="TextBox 19"/>
          <p:cNvSpPr txBox="1"/>
          <p:nvPr/>
        </p:nvSpPr>
        <p:spPr>
          <a:xfrm>
            <a:off x="448886" y="1259338"/>
            <a:ext cx="8769901" cy="1815882"/>
          </a:xfrm>
          <a:prstGeom prst="rect">
            <a:avLst/>
          </a:prstGeom>
          <a:noFill/>
        </p:spPr>
        <p:txBody>
          <a:bodyPr wrap="square" rtlCol="0">
            <a:spAutoFit/>
          </a:bodyPr>
          <a:lstStyle/>
          <a:p>
            <a:pPr marL="233363" indent="-233363">
              <a:buFont typeface="Arial" pitchFamily="34" charset="0"/>
              <a:buChar char="•"/>
            </a:pPr>
            <a:r>
              <a:rPr lang="en-US" sz="2800" dirty="0" smtClean="0"/>
              <a:t>CI = point estimate ± margin of error</a:t>
            </a:r>
          </a:p>
          <a:p>
            <a:pPr marL="233363" indent="-233363">
              <a:buFont typeface="Arial" pitchFamily="34" charset="0"/>
              <a:buChar char="•"/>
            </a:pPr>
            <a:r>
              <a:rPr lang="en-US" sz="2800" dirty="0" smtClean="0"/>
              <a:t>Central Limit Theorem says that the sampling distribution for a mean or proportion is bell-shaped if the sample size is big enough</a:t>
            </a:r>
            <a:endParaRPr lang="en-US" sz="2800" dirty="0"/>
          </a:p>
        </p:txBody>
      </p:sp>
      <p:graphicFrame>
        <p:nvGraphicFramePr>
          <p:cNvPr id="17" name="Object 3"/>
          <p:cNvGraphicFramePr>
            <a:graphicFrameLocks noChangeAspect="1"/>
          </p:cNvGraphicFramePr>
          <p:nvPr>
            <p:extLst>
              <p:ext uri="{D42A27DB-BD31-4B8C-83A1-F6EECF244321}">
                <p14:modId xmlns:p14="http://schemas.microsoft.com/office/powerpoint/2010/main" val="1953122933"/>
              </p:ext>
            </p:extLst>
          </p:nvPr>
        </p:nvGraphicFramePr>
        <p:xfrm>
          <a:off x="5915658" y="3989448"/>
          <a:ext cx="1543052" cy="942976"/>
        </p:xfrm>
        <a:graphic>
          <a:graphicData uri="http://schemas.openxmlformats.org/presentationml/2006/ole">
            <mc:AlternateContent xmlns:mc="http://schemas.openxmlformats.org/markup-compatibility/2006">
              <mc:Choice xmlns:v="urn:schemas-microsoft-com:vml" Requires="v">
                <p:oleObj spid="_x0000_s1165" name="Equation" r:id="rId3" imgW="685800" imgH="419040" progId="Equation.3">
                  <p:embed/>
                </p:oleObj>
              </mc:Choice>
              <mc:Fallback>
                <p:oleObj name="Equation" r:id="rId3" imgW="6858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658" y="3989448"/>
                        <a:ext cx="1543052" cy="942976"/>
                      </a:xfrm>
                      <a:prstGeom prst="rect">
                        <a:avLst/>
                      </a:prstGeom>
                      <a:noFill/>
                      <a:extLst>
                        <a:ext uri="{909E8E84-426E-40DD-AFC4-6F175D3DCCD1}">
                          <a14:hiddenFill xmlns:a14="http://schemas.microsoft.com/office/drawing/2010/main">
                            <a:solidFill>
                              <a:srgbClr val="BADEDD"/>
                            </a:solidFill>
                          </a14:hiddenFill>
                        </a:ext>
                      </a:extLst>
                    </p:spPr>
                  </p:pic>
                </p:oleObj>
              </mc:Fallback>
            </mc:AlternateContent>
          </a:graphicData>
        </a:graphic>
      </p:graphicFrame>
    </p:spTree>
    <p:extLst>
      <p:ext uri="{BB962C8B-B14F-4D97-AF65-F5344CB8AC3E}">
        <p14:creationId xmlns:p14="http://schemas.microsoft.com/office/powerpoint/2010/main" val="1380955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1297312"/>
            <a:ext cx="6179442" cy="1257998"/>
          </a:xfrm>
        </p:spPr>
        <p:txBody>
          <a:bodyPr>
            <a:normAutofit fontScale="77500" lnSpcReduction="20000"/>
          </a:bodyPr>
          <a:lstStyle/>
          <a:p>
            <a:pPr marL="457200" indent="-457200">
              <a:buFont typeface="+mj-lt"/>
              <a:buAutoNum type="alphaLcPeriod"/>
            </a:pPr>
            <a:r>
              <a:rPr lang="en-US" sz="2400" dirty="0"/>
              <a:t>Is there evidence, at the .05 level of significance, that there is a difference in the mean selling price of the two methods? </a:t>
            </a:r>
            <a:endParaRPr lang="en-US" sz="2400" dirty="0" smtClean="0"/>
          </a:p>
          <a:p>
            <a:pPr marL="457200" indent="-457200">
              <a:buFont typeface="+mj-lt"/>
              <a:buAutoNum type="alphaLcPeriod"/>
            </a:pPr>
            <a:r>
              <a:rPr lang="en-US" sz="2400" dirty="0" smtClean="0"/>
              <a:t>Find </a:t>
            </a:r>
            <a:r>
              <a:rPr lang="en-US" sz="2400" dirty="0"/>
              <a:t>and interpret a 95% confidence interval for the difference in the mean selling price of the two methods</a:t>
            </a:r>
            <a:r>
              <a:rPr lang="en-US" sz="2400" dirty="0" smtClean="0"/>
              <a:t>.</a:t>
            </a:r>
            <a:endParaRPr lang="en-US" sz="2400" dirty="0"/>
          </a:p>
        </p:txBody>
      </p:sp>
      <p:sp>
        <p:nvSpPr>
          <p:cNvPr id="8" name="Title 1"/>
          <p:cNvSpPr>
            <a:spLocks noGrp="1"/>
          </p:cNvSpPr>
          <p:nvPr>
            <p:ph type="title"/>
          </p:nvPr>
        </p:nvSpPr>
        <p:spPr>
          <a:xfrm>
            <a:off x="271462" y="44709"/>
            <a:ext cx="8601075" cy="1207894"/>
          </a:xfrm>
        </p:spPr>
        <p:txBody>
          <a:bodyPr>
            <a:noAutofit/>
          </a:bodyPr>
          <a:lstStyle/>
          <a:p>
            <a:r>
              <a:rPr lang="en-US" sz="2200" dirty="0" smtClean="0">
                <a:latin typeface="+mn-lt"/>
              </a:rPr>
              <a:t>Example 1 – </a:t>
            </a:r>
            <a:r>
              <a:rPr lang="en-US" sz="2200" b="1" i="1" dirty="0" err="1" smtClean="0">
                <a:latin typeface="+mn-lt"/>
              </a:rPr>
              <a:t>Ebay</a:t>
            </a:r>
            <a:r>
              <a:rPr lang="en-US" sz="2200" b="1" i="1" dirty="0" smtClean="0">
                <a:latin typeface="+mn-lt"/>
              </a:rPr>
              <a:t> Sales:</a:t>
            </a:r>
            <a:r>
              <a:rPr lang="en-US" sz="2200" dirty="0" smtClean="0">
                <a:latin typeface="+mn-lt"/>
              </a:rPr>
              <a:t> Recall </a:t>
            </a:r>
            <a:r>
              <a:rPr lang="en-US" sz="2200" dirty="0">
                <a:latin typeface="+mn-lt"/>
              </a:rPr>
              <a:t>Example 7 from Chapter 7 which compared the </a:t>
            </a:r>
            <a:r>
              <a:rPr lang="en-US" sz="2200" dirty="0" err="1">
                <a:latin typeface="+mn-lt"/>
              </a:rPr>
              <a:t>Ebay</a:t>
            </a:r>
            <a:r>
              <a:rPr lang="en-US" sz="2200" dirty="0">
                <a:latin typeface="+mn-lt"/>
              </a:rPr>
              <a:t> selling prices of the Palm M515 PDA. Some were sold using the Buy it Now option and some were sold using through the bidding option. The table shows data for both options. </a:t>
            </a:r>
            <a:r>
              <a:rPr lang="en-US" sz="2200" dirty="0" smtClean="0">
                <a:latin typeface="+mn-lt"/>
              </a:rPr>
              <a:t>(</a:t>
            </a:r>
            <a:r>
              <a:rPr lang="en-US" sz="1800" dirty="0" smtClean="0">
                <a:latin typeface="+mn-lt"/>
              </a:rPr>
              <a:t>The </a:t>
            </a:r>
            <a:r>
              <a:rPr lang="en-US" sz="1800" dirty="0">
                <a:latin typeface="+mn-lt"/>
              </a:rPr>
              <a:t>data was obtained from May </a:t>
            </a:r>
            <a:r>
              <a:rPr lang="en-US" sz="1800" dirty="0" smtClean="0">
                <a:latin typeface="+mn-lt"/>
              </a:rPr>
              <a:t>2003.)</a:t>
            </a:r>
            <a:endParaRPr lang="en-US" sz="2200" dirty="0">
              <a:latin typeface="+mn-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29688812"/>
              </p:ext>
            </p:extLst>
          </p:nvPr>
        </p:nvGraphicFramePr>
        <p:xfrm>
          <a:off x="6811745" y="1461921"/>
          <a:ext cx="2332255" cy="5120640"/>
        </p:xfrm>
        <a:graphic>
          <a:graphicData uri="http://schemas.openxmlformats.org/drawingml/2006/table">
            <a:tbl>
              <a:tblPr>
                <a:tableStyleId>{5C22544A-7EE6-4342-B048-85BDC9FD1C3A}</a:tableStyleId>
              </a:tblPr>
              <a:tblGrid>
                <a:gridCol w="1169962">
                  <a:extLst>
                    <a:ext uri="{9D8B030D-6E8A-4147-A177-3AD203B41FA5}">
                      <a16:colId xmlns="" xmlns:a16="http://schemas.microsoft.com/office/drawing/2014/main" val="20000"/>
                    </a:ext>
                  </a:extLst>
                </a:gridCol>
                <a:gridCol w="1002824">
                  <a:extLst>
                    <a:ext uri="{9D8B030D-6E8A-4147-A177-3AD203B41FA5}">
                      <a16:colId xmlns="" xmlns:a16="http://schemas.microsoft.com/office/drawing/2014/main" val="20001"/>
                    </a:ext>
                  </a:extLst>
                </a:gridCol>
                <a:gridCol w="159469">
                  <a:extLst>
                    <a:ext uri="{9D8B030D-6E8A-4147-A177-3AD203B41FA5}">
                      <a16:colId xmlns="" xmlns:a16="http://schemas.microsoft.com/office/drawing/2014/main" val="20002"/>
                    </a:ext>
                  </a:extLst>
                </a:gridCol>
              </a:tblGrid>
              <a:tr h="0">
                <a:tc>
                  <a:txBody>
                    <a:bodyPr/>
                    <a:lstStyle/>
                    <a:p>
                      <a:pPr marL="0" marR="0" algn="ctr">
                        <a:spcBef>
                          <a:spcPts val="0"/>
                        </a:spcBef>
                        <a:spcAft>
                          <a:spcPts val="0"/>
                        </a:spcAft>
                      </a:pPr>
                      <a:r>
                        <a:rPr lang="en-US" sz="1200" dirty="0">
                          <a:effectLst/>
                        </a:rPr>
                        <a:t>Buy-It-Now</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1200" dirty="0">
                          <a:effectLst/>
                        </a:rPr>
                        <a:t>Bidding</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 xmlns:a16="http://schemas.microsoft.com/office/drawing/2014/main" val="10000"/>
                  </a:ext>
                </a:extLst>
              </a:tr>
              <a:tr h="269421">
                <a:tc>
                  <a:txBody>
                    <a:bodyPr/>
                    <a:lstStyle/>
                    <a:p>
                      <a:pPr marL="0" marR="0" algn="ctr">
                        <a:spcBef>
                          <a:spcPts val="0"/>
                        </a:spcBef>
                        <a:spcAft>
                          <a:spcPts val="0"/>
                        </a:spcAft>
                      </a:pPr>
                      <a:r>
                        <a:rPr lang="en-US" sz="1200" dirty="0">
                          <a:effectLst/>
                        </a:rPr>
                        <a:t> 235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269421">
                <a:tc>
                  <a:txBody>
                    <a:bodyPr/>
                    <a:lstStyle/>
                    <a:p>
                      <a:pPr marL="0" marR="0" algn="ctr">
                        <a:spcBef>
                          <a:spcPts val="0"/>
                        </a:spcBef>
                        <a:spcAft>
                          <a:spcPts val="0"/>
                        </a:spcAft>
                      </a:pPr>
                      <a:r>
                        <a:rPr lang="en-US" sz="1200">
                          <a:effectLst/>
                        </a:rPr>
                        <a:t>225</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269421">
                <a:tc>
                  <a:txBody>
                    <a:bodyPr/>
                    <a:lstStyle/>
                    <a:p>
                      <a:pPr marL="0" marR="0" algn="ctr">
                        <a:spcBef>
                          <a:spcPts val="0"/>
                        </a:spcBef>
                        <a:spcAft>
                          <a:spcPts val="0"/>
                        </a:spcAft>
                      </a:pPr>
                      <a:r>
                        <a:rPr lang="en-US" sz="1200">
                          <a:effectLst/>
                        </a:rPr>
                        <a:t>225</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255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269421">
                <a:tc>
                  <a:txBody>
                    <a:bodyPr/>
                    <a:lstStyle/>
                    <a:p>
                      <a:pPr marL="0" marR="0" algn="ctr">
                        <a:spcBef>
                          <a:spcPts val="0"/>
                        </a:spcBef>
                        <a:spcAft>
                          <a:spcPts val="0"/>
                        </a:spcAft>
                      </a:pPr>
                      <a:r>
                        <a:rPr lang="en-US" sz="1200" dirty="0">
                          <a:effectLst/>
                        </a:rPr>
                        <a:t>240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269421">
                <a:tc>
                  <a:txBody>
                    <a:bodyPr/>
                    <a:lstStyle/>
                    <a:p>
                      <a:pPr marL="0" marR="0" algn="ctr">
                        <a:spcBef>
                          <a:spcPts val="0"/>
                        </a:spcBef>
                        <a:spcAft>
                          <a:spcPts val="0"/>
                        </a:spcAft>
                      </a:pPr>
                      <a:r>
                        <a:rPr lang="en-US" sz="1200" dirty="0">
                          <a:effectLst/>
                        </a:rPr>
                        <a:t>250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199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269421">
                <a:tc>
                  <a:txBody>
                    <a:bodyPr/>
                    <a:lstStyle/>
                    <a:p>
                      <a:pPr marL="0" marR="0" algn="ctr">
                        <a:spcBef>
                          <a:spcPts val="0"/>
                        </a:spcBef>
                        <a:spcAft>
                          <a:spcPts val="0"/>
                        </a:spcAft>
                      </a:pPr>
                      <a:r>
                        <a:rPr lang="en-US" sz="1200" dirty="0">
                          <a:effectLst/>
                        </a:rPr>
                        <a:t>250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269421">
                <a:tc>
                  <a:txBody>
                    <a:bodyPr/>
                    <a:lstStyle/>
                    <a:p>
                      <a:pPr marL="0" marR="0" algn="ctr">
                        <a:spcBef>
                          <a:spcPts val="0"/>
                        </a:spcBef>
                        <a:spcAft>
                          <a:spcPts val="0"/>
                        </a:spcAft>
                      </a:pPr>
                      <a:r>
                        <a:rPr lang="en-US" sz="1200" dirty="0">
                          <a:effectLst/>
                        </a:rPr>
                        <a:t>210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r h="269421">
                <a:tc>
                  <a:txBody>
                    <a:bodyPr/>
                    <a:lstStyle/>
                    <a:p>
                      <a:pPr marL="0" marR="0" algn="ctr">
                        <a:spcBef>
                          <a:spcPts val="0"/>
                        </a:spcBef>
                        <a:spcAft>
                          <a:spcPts val="0"/>
                        </a:spcAft>
                      </a:pPr>
                      <a:r>
                        <a:rPr lang="en-US" sz="12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255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8"/>
                  </a:ext>
                </a:extLst>
              </a:tr>
              <a:tr h="269421">
                <a:tc>
                  <a:txBody>
                    <a:bodyPr/>
                    <a:lstStyle/>
                    <a:p>
                      <a:pPr marL="0" marR="0" algn="ctr">
                        <a:spcBef>
                          <a:spcPts val="0"/>
                        </a:spcBef>
                        <a:spcAft>
                          <a:spcPts val="0"/>
                        </a:spcAft>
                      </a:pPr>
                      <a:r>
                        <a:rPr lang="en-US" sz="12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232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9"/>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246</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0"/>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210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1"/>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178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2"/>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246</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3"/>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4"/>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5"/>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6"/>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246</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7"/>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8"/>
                  </a:ext>
                </a:extLst>
              </a:tr>
            </a:tbl>
          </a:graphicData>
        </a:graphic>
      </p:graphicFrame>
      <p:sp>
        <p:nvSpPr>
          <p:cNvPr id="13" name="Rectangle 12"/>
          <p:cNvSpPr/>
          <p:nvPr/>
        </p:nvSpPr>
        <p:spPr>
          <a:xfrm>
            <a:off x="0" y="2415353"/>
            <a:ext cx="2198038"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Summary statistics:</a:t>
            </a:r>
            <a:r>
              <a:rPr lang="en-US" dirty="0">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23932965"/>
              </p:ext>
            </p:extLst>
          </p:nvPr>
        </p:nvGraphicFramePr>
        <p:xfrm>
          <a:off x="75058" y="2810420"/>
          <a:ext cx="6596030" cy="777240"/>
        </p:xfrm>
        <a:graphic>
          <a:graphicData uri="http://schemas.openxmlformats.org/drawingml/2006/table">
            <a:tbl>
              <a:tblPr>
                <a:tableStyleId>{5C22544A-7EE6-4342-B048-85BDC9FD1C3A}</a:tableStyleId>
              </a:tblPr>
              <a:tblGrid>
                <a:gridCol w="840821">
                  <a:extLst>
                    <a:ext uri="{9D8B030D-6E8A-4147-A177-3AD203B41FA5}">
                      <a16:colId xmlns="" xmlns:a16="http://schemas.microsoft.com/office/drawing/2014/main" val="20000"/>
                    </a:ext>
                  </a:extLst>
                </a:gridCol>
                <a:gridCol w="247674">
                  <a:extLst>
                    <a:ext uri="{9D8B030D-6E8A-4147-A177-3AD203B41FA5}">
                      <a16:colId xmlns="" xmlns:a16="http://schemas.microsoft.com/office/drawing/2014/main" val="20001"/>
                    </a:ext>
                  </a:extLst>
                </a:gridCol>
                <a:gridCol w="743022">
                  <a:extLst>
                    <a:ext uri="{9D8B030D-6E8A-4147-A177-3AD203B41FA5}">
                      <a16:colId xmlns="" xmlns:a16="http://schemas.microsoft.com/office/drawing/2014/main" val="20002"/>
                    </a:ext>
                  </a:extLst>
                </a:gridCol>
                <a:gridCol w="743022">
                  <a:extLst>
                    <a:ext uri="{9D8B030D-6E8A-4147-A177-3AD203B41FA5}">
                      <a16:colId xmlns="" xmlns:a16="http://schemas.microsoft.com/office/drawing/2014/main" val="20003"/>
                    </a:ext>
                  </a:extLst>
                </a:gridCol>
                <a:gridCol w="743022">
                  <a:extLst>
                    <a:ext uri="{9D8B030D-6E8A-4147-A177-3AD203B41FA5}">
                      <a16:colId xmlns="" xmlns:a16="http://schemas.microsoft.com/office/drawing/2014/main" val="20004"/>
                    </a:ext>
                  </a:extLst>
                </a:gridCol>
                <a:gridCol w="743022">
                  <a:extLst>
                    <a:ext uri="{9D8B030D-6E8A-4147-A177-3AD203B41FA5}">
                      <a16:colId xmlns="" xmlns:a16="http://schemas.microsoft.com/office/drawing/2014/main" val="20005"/>
                    </a:ext>
                  </a:extLst>
                </a:gridCol>
                <a:gridCol w="595052">
                  <a:extLst>
                    <a:ext uri="{9D8B030D-6E8A-4147-A177-3AD203B41FA5}">
                      <a16:colId xmlns="" xmlns:a16="http://schemas.microsoft.com/office/drawing/2014/main" val="20006"/>
                    </a:ext>
                  </a:extLst>
                </a:gridCol>
                <a:gridCol w="510589">
                  <a:extLst>
                    <a:ext uri="{9D8B030D-6E8A-4147-A177-3AD203B41FA5}">
                      <a16:colId xmlns="" xmlns:a16="http://schemas.microsoft.com/office/drawing/2014/main" val="20007"/>
                    </a:ext>
                  </a:extLst>
                </a:gridCol>
                <a:gridCol w="366430">
                  <a:extLst>
                    <a:ext uri="{9D8B030D-6E8A-4147-A177-3AD203B41FA5}">
                      <a16:colId xmlns="" xmlns:a16="http://schemas.microsoft.com/office/drawing/2014/main" val="20008"/>
                    </a:ext>
                  </a:extLst>
                </a:gridCol>
                <a:gridCol w="391833">
                  <a:extLst>
                    <a:ext uri="{9D8B030D-6E8A-4147-A177-3AD203B41FA5}">
                      <a16:colId xmlns="" xmlns:a16="http://schemas.microsoft.com/office/drawing/2014/main" val="20009"/>
                    </a:ext>
                  </a:extLst>
                </a:gridCol>
                <a:gridCol w="323881">
                  <a:extLst>
                    <a:ext uri="{9D8B030D-6E8A-4147-A177-3AD203B41FA5}">
                      <a16:colId xmlns="" xmlns:a16="http://schemas.microsoft.com/office/drawing/2014/main" val="20010"/>
                    </a:ext>
                  </a:extLst>
                </a:gridCol>
                <a:gridCol w="347662">
                  <a:extLst>
                    <a:ext uri="{9D8B030D-6E8A-4147-A177-3AD203B41FA5}">
                      <a16:colId xmlns="" xmlns:a16="http://schemas.microsoft.com/office/drawing/2014/main" val="20011"/>
                    </a:ext>
                  </a:extLst>
                </a:gridCol>
              </a:tblGrid>
              <a:tr h="0">
                <a:tc>
                  <a:txBody>
                    <a:bodyPr/>
                    <a:lstStyle/>
                    <a:p>
                      <a:pPr marL="0" marR="0" algn="ctr">
                        <a:spcBef>
                          <a:spcPts val="0"/>
                        </a:spcBef>
                        <a:spcAft>
                          <a:spcPts val="0"/>
                        </a:spcAft>
                      </a:pPr>
                      <a:r>
                        <a:rPr lang="en-US" sz="1200" dirty="0">
                          <a:effectLst/>
                        </a:rPr>
                        <a:t>Column</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n</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Mean</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Variance</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Std. Dev.</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dirty="0">
                          <a:effectLst/>
                        </a:rPr>
                        <a:t>Std. Err.</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Median</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Range</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Min</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Max</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Q1</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ctr">
                        <a:spcBef>
                          <a:spcPts val="0"/>
                        </a:spcBef>
                        <a:spcAft>
                          <a:spcPts val="0"/>
                        </a:spcAft>
                      </a:pPr>
                      <a:r>
                        <a:rPr lang="en-US" sz="1200">
                          <a:effectLst/>
                        </a:rPr>
                        <a:t>Q3</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0"/>
                  </a:ext>
                </a:extLst>
              </a:tr>
              <a:tr h="0">
                <a:tc>
                  <a:txBody>
                    <a:bodyPr/>
                    <a:lstStyle/>
                    <a:p>
                      <a:pPr marL="0" marR="0" algn="l">
                        <a:spcBef>
                          <a:spcPts val="0"/>
                        </a:spcBef>
                        <a:spcAft>
                          <a:spcPts val="0"/>
                        </a:spcAft>
                      </a:pPr>
                      <a:r>
                        <a:rPr lang="en-US" sz="1200">
                          <a:effectLst/>
                        </a:rPr>
                        <a:t>Buy-It-Now</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7</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233.57143</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214.28572</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14.638501</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5.5328336</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235</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40</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210</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250</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225</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250</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1"/>
                  </a:ext>
                </a:extLst>
              </a:tr>
              <a:tr h="0">
                <a:tc>
                  <a:txBody>
                    <a:bodyPr/>
                    <a:lstStyle/>
                    <a:p>
                      <a:pPr marL="0" marR="0" algn="l">
                        <a:spcBef>
                          <a:spcPts val="0"/>
                        </a:spcBef>
                        <a:spcAft>
                          <a:spcPts val="0"/>
                        </a:spcAft>
                      </a:pPr>
                      <a:r>
                        <a:rPr lang="en-US" sz="1200" dirty="0">
                          <a:effectLst/>
                        </a:rPr>
                        <a:t>Bidding</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18</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231.61111</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a:effectLst/>
                        </a:rPr>
                        <a:t>481.1928</a:t>
                      </a:r>
                      <a:endParaRPr lang="en-US" sz="120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21.936108</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5.17039</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240</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77</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178</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255</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225</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tc>
                  <a:txBody>
                    <a:bodyPr/>
                    <a:lstStyle/>
                    <a:p>
                      <a:pPr marL="0" marR="0" algn="r">
                        <a:spcBef>
                          <a:spcPts val="0"/>
                        </a:spcBef>
                        <a:spcAft>
                          <a:spcPts val="0"/>
                        </a:spcAft>
                      </a:pPr>
                      <a:r>
                        <a:rPr lang="en-US" sz="1200" dirty="0">
                          <a:effectLst/>
                        </a:rPr>
                        <a:t>246</a:t>
                      </a:r>
                      <a:endParaRPr lang="en-US" sz="1200" dirty="0">
                        <a:effectLst/>
                        <a:latin typeface="Times New Roman" panose="02020603050405020304" pitchFamily="18" charset="0"/>
                        <a:ea typeface="Times New Roman" panose="02020603050405020304" pitchFamily="18" charset="0"/>
                      </a:endParaRPr>
                    </a:p>
                  </a:txBody>
                  <a:tcPr marL="38100" marR="38100" marT="38100" marB="38100" anchor="ctr"/>
                </a:tc>
                <a:extLst>
                  <a:ext uri="{0D108BD9-81ED-4DB2-BD59-A6C34878D82A}">
                    <a16:rowId xmlns="" xmlns:a16="http://schemas.microsoft.com/office/drawing/2014/main" val="10002"/>
                  </a:ext>
                </a:extLst>
              </a:tr>
            </a:tbl>
          </a:graphicData>
        </a:graphic>
      </p:graphicFrame>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26" y="3947435"/>
            <a:ext cx="3029385" cy="25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55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62" y="1297311"/>
            <a:ext cx="6179442" cy="869691"/>
          </a:xfrm>
        </p:spPr>
        <p:txBody>
          <a:bodyPr>
            <a:normAutofit fontScale="92500" lnSpcReduction="20000"/>
          </a:bodyPr>
          <a:lstStyle/>
          <a:p>
            <a:pPr marL="457200" indent="-457200">
              <a:buFont typeface="+mj-lt"/>
              <a:buAutoNum type="alphaLcPeriod"/>
            </a:pPr>
            <a:r>
              <a:rPr lang="en-US" sz="2400" dirty="0"/>
              <a:t>Is there evidence, at the .05 level of significance, that there is a difference in the mean selling price of the two methods? </a:t>
            </a:r>
            <a:endParaRPr lang="en-US" sz="2400" dirty="0" smtClean="0"/>
          </a:p>
        </p:txBody>
      </p:sp>
      <p:sp>
        <p:nvSpPr>
          <p:cNvPr id="8" name="Title 1"/>
          <p:cNvSpPr>
            <a:spLocks noGrp="1"/>
          </p:cNvSpPr>
          <p:nvPr>
            <p:ph type="title"/>
          </p:nvPr>
        </p:nvSpPr>
        <p:spPr>
          <a:xfrm>
            <a:off x="271462" y="44709"/>
            <a:ext cx="8601075" cy="1207894"/>
          </a:xfrm>
        </p:spPr>
        <p:txBody>
          <a:bodyPr>
            <a:noAutofit/>
          </a:bodyPr>
          <a:lstStyle/>
          <a:p>
            <a:r>
              <a:rPr lang="en-US" sz="2200" dirty="0" smtClean="0">
                <a:latin typeface="+mn-lt"/>
              </a:rPr>
              <a:t>Example 1 – </a:t>
            </a:r>
            <a:r>
              <a:rPr lang="en-US" sz="2200" b="1" i="1" dirty="0" err="1" smtClean="0">
                <a:latin typeface="+mn-lt"/>
              </a:rPr>
              <a:t>Ebay</a:t>
            </a:r>
            <a:r>
              <a:rPr lang="en-US" sz="2200" b="1" i="1" dirty="0" smtClean="0">
                <a:latin typeface="+mn-lt"/>
              </a:rPr>
              <a:t> Sales:</a:t>
            </a:r>
            <a:r>
              <a:rPr lang="en-US" sz="2200" dirty="0" smtClean="0">
                <a:latin typeface="+mn-lt"/>
              </a:rPr>
              <a:t> Recall </a:t>
            </a:r>
            <a:r>
              <a:rPr lang="en-US" sz="2200" dirty="0">
                <a:latin typeface="+mn-lt"/>
              </a:rPr>
              <a:t>Example 7 from Chapter 7 which compared the </a:t>
            </a:r>
            <a:r>
              <a:rPr lang="en-US" sz="2200" dirty="0" err="1">
                <a:latin typeface="+mn-lt"/>
              </a:rPr>
              <a:t>Ebay</a:t>
            </a:r>
            <a:r>
              <a:rPr lang="en-US" sz="2200" dirty="0">
                <a:latin typeface="+mn-lt"/>
              </a:rPr>
              <a:t> selling prices of the Palm M515 PDA. Some were sold using the Buy it Now option and some were sold using through the bidding option. The table shows data for both options. </a:t>
            </a:r>
            <a:r>
              <a:rPr lang="en-US" sz="2200" dirty="0" smtClean="0">
                <a:latin typeface="+mn-lt"/>
              </a:rPr>
              <a:t>(</a:t>
            </a:r>
            <a:r>
              <a:rPr lang="en-US" sz="1800" dirty="0" smtClean="0">
                <a:latin typeface="+mn-lt"/>
              </a:rPr>
              <a:t>The </a:t>
            </a:r>
            <a:r>
              <a:rPr lang="en-US" sz="1800" dirty="0">
                <a:latin typeface="+mn-lt"/>
              </a:rPr>
              <a:t>data was obtained from May </a:t>
            </a:r>
            <a:r>
              <a:rPr lang="en-US" sz="1800" dirty="0" smtClean="0">
                <a:latin typeface="+mn-lt"/>
              </a:rPr>
              <a:t>2003.)</a:t>
            </a:r>
            <a:endParaRPr lang="en-US" sz="2200" dirty="0">
              <a:latin typeface="+mn-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nvPr>
        </p:nvGraphicFramePr>
        <p:xfrm>
          <a:off x="6811745" y="1304441"/>
          <a:ext cx="2332255" cy="5120640"/>
        </p:xfrm>
        <a:graphic>
          <a:graphicData uri="http://schemas.openxmlformats.org/drawingml/2006/table">
            <a:tbl>
              <a:tblPr>
                <a:tableStyleId>{5C22544A-7EE6-4342-B048-85BDC9FD1C3A}</a:tableStyleId>
              </a:tblPr>
              <a:tblGrid>
                <a:gridCol w="1169962">
                  <a:extLst>
                    <a:ext uri="{9D8B030D-6E8A-4147-A177-3AD203B41FA5}">
                      <a16:colId xmlns="" xmlns:a16="http://schemas.microsoft.com/office/drawing/2014/main" val="20000"/>
                    </a:ext>
                  </a:extLst>
                </a:gridCol>
                <a:gridCol w="1002824">
                  <a:extLst>
                    <a:ext uri="{9D8B030D-6E8A-4147-A177-3AD203B41FA5}">
                      <a16:colId xmlns="" xmlns:a16="http://schemas.microsoft.com/office/drawing/2014/main" val="20001"/>
                    </a:ext>
                  </a:extLst>
                </a:gridCol>
                <a:gridCol w="159469">
                  <a:extLst>
                    <a:ext uri="{9D8B030D-6E8A-4147-A177-3AD203B41FA5}">
                      <a16:colId xmlns="" xmlns:a16="http://schemas.microsoft.com/office/drawing/2014/main" val="20002"/>
                    </a:ext>
                  </a:extLst>
                </a:gridCol>
              </a:tblGrid>
              <a:tr h="179614">
                <a:tc>
                  <a:txBody>
                    <a:bodyPr/>
                    <a:lstStyle/>
                    <a:p>
                      <a:pPr marL="0" marR="0" algn="ctr">
                        <a:spcBef>
                          <a:spcPts val="0"/>
                        </a:spcBef>
                        <a:spcAft>
                          <a:spcPts val="0"/>
                        </a:spcAft>
                      </a:pPr>
                      <a:r>
                        <a:rPr lang="en-US" sz="1200" dirty="0">
                          <a:effectLst/>
                        </a:rPr>
                        <a:t>Buy-It-Now</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1200" dirty="0">
                          <a:effectLst/>
                        </a:rPr>
                        <a:t>Bidding</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en-US"/>
                    </a:p>
                  </a:txBody>
                  <a:tcPr/>
                </a:tc>
                <a:extLst>
                  <a:ext uri="{0D108BD9-81ED-4DB2-BD59-A6C34878D82A}">
                    <a16:rowId xmlns="" xmlns:a16="http://schemas.microsoft.com/office/drawing/2014/main" val="10000"/>
                  </a:ext>
                </a:extLst>
              </a:tr>
              <a:tr h="269421">
                <a:tc>
                  <a:txBody>
                    <a:bodyPr/>
                    <a:lstStyle/>
                    <a:p>
                      <a:pPr marL="0" marR="0" algn="ctr">
                        <a:spcBef>
                          <a:spcPts val="0"/>
                        </a:spcBef>
                        <a:spcAft>
                          <a:spcPts val="0"/>
                        </a:spcAft>
                      </a:pPr>
                      <a:r>
                        <a:rPr lang="en-US" sz="1200" dirty="0">
                          <a:effectLst/>
                        </a:rPr>
                        <a:t> 235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1"/>
                  </a:ext>
                </a:extLst>
              </a:tr>
              <a:tr h="269421">
                <a:tc>
                  <a:txBody>
                    <a:bodyPr/>
                    <a:lstStyle/>
                    <a:p>
                      <a:pPr marL="0" marR="0" algn="ctr">
                        <a:spcBef>
                          <a:spcPts val="0"/>
                        </a:spcBef>
                        <a:spcAft>
                          <a:spcPts val="0"/>
                        </a:spcAft>
                      </a:pPr>
                      <a:r>
                        <a:rPr lang="en-US" sz="1200">
                          <a:effectLst/>
                        </a:rPr>
                        <a:t>225</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2"/>
                  </a:ext>
                </a:extLst>
              </a:tr>
              <a:tr h="269421">
                <a:tc>
                  <a:txBody>
                    <a:bodyPr/>
                    <a:lstStyle/>
                    <a:p>
                      <a:pPr marL="0" marR="0" algn="ctr">
                        <a:spcBef>
                          <a:spcPts val="0"/>
                        </a:spcBef>
                        <a:spcAft>
                          <a:spcPts val="0"/>
                        </a:spcAft>
                      </a:pPr>
                      <a:r>
                        <a:rPr lang="en-US" sz="1200">
                          <a:effectLst/>
                        </a:rPr>
                        <a:t>225</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255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3"/>
                  </a:ext>
                </a:extLst>
              </a:tr>
              <a:tr h="269421">
                <a:tc>
                  <a:txBody>
                    <a:bodyPr/>
                    <a:lstStyle/>
                    <a:p>
                      <a:pPr marL="0" marR="0" algn="ctr">
                        <a:spcBef>
                          <a:spcPts val="0"/>
                        </a:spcBef>
                        <a:spcAft>
                          <a:spcPts val="0"/>
                        </a:spcAft>
                      </a:pPr>
                      <a:r>
                        <a:rPr lang="en-US" sz="1200">
                          <a:effectLst/>
                        </a:rPr>
                        <a:t>240</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200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4"/>
                  </a:ext>
                </a:extLst>
              </a:tr>
              <a:tr h="269421">
                <a:tc>
                  <a:txBody>
                    <a:bodyPr/>
                    <a:lstStyle/>
                    <a:p>
                      <a:pPr marL="0" marR="0" algn="ctr">
                        <a:spcBef>
                          <a:spcPts val="0"/>
                        </a:spcBef>
                        <a:spcAft>
                          <a:spcPts val="0"/>
                        </a:spcAft>
                      </a:pPr>
                      <a:r>
                        <a:rPr lang="en-US" sz="1200">
                          <a:effectLst/>
                        </a:rPr>
                        <a:t>250</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199</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5"/>
                  </a:ext>
                </a:extLst>
              </a:tr>
              <a:tr h="269421">
                <a:tc>
                  <a:txBody>
                    <a:bodyPr/>
                    <a:lstStyle/>
                    <a:p>
                      <a:pPr marL="0" marR="0" algn="ctr">
                        <a:spcBef>
                          <a:spcPts val="0"/>
                        </a:spcBef>
                        <a:spcAft>
                          <a:spcPts val="0"/>
                        </a:spcAft>
                      </a:pPr>
                      <a:r>
                        <a:rPr lang="en-US" sz="1200">
                          <a:effectLst/>
                        </a:rPr>
                        <a:t>250</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6"/>
                  </a:ext>
                </a:extLst>
              </a:tr>
              <a:tr h="269421">
                <a:tc>
                  <a:txBody>
                    <a:bodyPr/>
                    <a:lstStyle/>
                    <a:p>
                      <a:pPr marL="0" marR="0" algn="ctr">
                        <a:spcBef>
                          <a:spcPts val="0"/>
                        </a:spcBef>
                        <a:spcAft>
                          <a:spcPts val="0"/>
                        </a:spcAft>
                      </a:pPr>
                      <a:r>
                        <a:rPr lang="en-US" sz="1200">
                          <a:effectLst/>
                        </a:rPr>
                        <a:t>210</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7"/>
                  </a:ext>
                </a:extLst>
              </a:tr>
              <a:tr h="269421">
                <a:tc>
                  <a:txBody>
                    <a:bodyPr/>
                    <a:lstStyle/>
                    <a:p>
                      <a:pPr marL="0" marR="0" algn="ctr">
                        <a:spcBef>
                          <a:spcPts val="0"/>
                        </a:spcBef>
                        <a:spcAft>
                          <a:spcPts val="0"/>
                        </a:spcAft>
                      </a:pPr>
                      <a:r>
                        <a:rPr lang="en-US" sz="12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255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8"/>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232</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09"/>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246</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0"/>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210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1"/>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178</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2"/>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246</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3"/>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4"/>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5"/>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6"/>
                  </a:ext>
                </a:extLst>
              </a:tr>
              <a:tr h="269421">
                <a:tc>
                  <a:txBody>
                    <a:bodyPr/>
                    <a:lstStyle/>
                    <a:p>
                      <a:pPr marL="0" marR="0" algn="ctr">
                        <a:spcBef>
                          <a:spcPts val="0"/>
                        </a:spcBef>
                        <a:spcAft>
                          <a:spcPts val="0"/>
                        </a:spcAft>
                      </a:pPr>
                      <a:r>
                        <a:rPr lang="en-US" sz="12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246</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7"/>
                  </a:ext>
                </a:extLst>
              </a:tr>
              <a:tr h="269421">
                <a:tc>
                  <a:txBody>
                    <a:bodyPr/>
                    <a:lstStyle/>
                    <a:p>
                      <a:pPr marL="0" marR="0" algn="ctr">
                        <a:spcBef>
                          <a:spcPts val="0"/>
                        </a:spcBef>
                        <a:spcAft>
                          <a:spcPts val="0"/>
                        </a:spcAft>
                      </a:pPr>
                      <a:r>
                        <a:rPr lang="en-US" sz="12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225</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 xmlns:a16="http://schemas.microsoft.com/office/drawing/2014/main" val="10018"/>
                  </a:ext>
                </a:extLst>
              </a:tr>
            </a:tbl>
          </a:graphicData>
        </a:graphic>
      </p:graphicFrame>
      <p:sp>
        <p:nvSpPr>
          <p:cNvPr id="4" name="TextBox 3"/>
          <p:cNvSpPr txBox="1"/>
          <p:nvPr/>
        </p:nvSpPr>
        <p:spPr>
          <a:xfrm>
            <a:off x="713985" y="2167002"/>
            <a:ext cx="2730674" cy="2031325"/>
          </a:xfrm>
          <a:prstGeom prst="rect">
            <a:avLst/>
          </a:prstGeom>
          <a:noFill/>
        </p:spPr>
        <p:txBody>
          <a:bodyPr wrap="square" rtlCol="0">
            <a:spAutoFit/>
          </a:bodyPr>
          <a:lstStyle/>
          <a:p>
            <a:r>
              <a:rPr lang="en-US" b="1" dirty="0"/>
              <a:t>Hypothesis test results:</a:t>
            </a:r>
            <a:r>
              <a:rPr lang="en-US" dirty="0"/>
              <a:t> </a:t>
            </a:r>
            <a:br>
              <a:rPr lang="en-US" dirty="0"/>
            </a:br>
            <a:r>
              <a:rPr lang="en-US" dirty="0"/>
              <a:t>μ</a:t>
            </a:r>
            <a:r>
              <a:rPr lang="en-US" baseline="-25000" dirty="0"/>
              <a:t>1</a:t>
            </a:r>
            <a:r>
              <a:rPr lang="en-US" dirty="0"/>
              <a:t> : mean of Buy-It-Now </a:t>
            </a:r>
            <a:br>
              <a:rPr lang="en-US" dirty="0"/>
            </a:br>
            <a:r>
              <a:rPr lang="en-US" dirty="0"/>
              <a:t>μ</a:t>
            </a:r>
            <a:r>
              <a:rPr lang="en-US" baseline="-25000" dirty="0"/>
              <a:t>2</a:t>
            </a:r>
            <a:r>
              <a:rPr lang="en-US" dirty="0"/>
              <a:t> : mean of Bidding </a:t>
            </a:r>
            <a:br>
              <a:rPr lang="en-US" dirty="0"/>
            </a:br>
            <a:r>
              <a:rPr lang="en-US" dirty="0"/>
              <a:t>μ</a:t>
            </a:r>
            <a:r>
              <a:rPr lang="en-US" baseline="-25000" dirty="0"/>
              <a:t>1</a:t>
            </a:r>
            <a:r>
              <a:rPr lang="en-US" dirty="0"/>
              <a:t> - μ</a:t>
            </a:r>
            <a:r>
              <a:rPr lang="en-US" baseline="-25000" dirty="0"/>
              <a:t>2</a:t>
            </a:r>
            <a:r>
              <a:rPr lang="en-US" dirty="0"/>
              <a:t> : mean difference </a:t>
            </a:r>
            <a:br>
              <a:rPr lang="en-US" dirty="0"/>
            </a:br>
            <a:r>
              <a:rPr lang="en-US" dirty="0"/>
              <a:t>H</a:t>
            </a:r>
            <a:r>
              <a:rPr lang="en-US" baseline="-25000" dirty="0"/>
              <a:t>0</a:t>
            </a:r>
            <a:r>
              <a:rPr lang="en-US" dirty="0"/>
              <a:t> : μ</a:t>
            </a:r>
            <a:r>
              <a:rPr lang="en-US" baseline="-25000" dirty="0"/>
              <a:t>1</a:t>
            </a:r>
            <a:r>
              <a:rPr lang="en-US" dirty="0"/>
              <a:t> - μ</a:t>
            </a:r>
            <a:r>
              <a:rPr lang="en-US" baseline="-25000" dirty="0"/>
              <a:t>2</a:t>
            </a:r>
            <a:r>
              <a:rPr lang="en-US" dirty="0"/>
              <a:t> = 0 </a:t>
            </a:r>
            <a:br>
              <a:rPr lang="en-US" dirty="0"/>
            </a:br>
            <a:r>
              <a:rPr lang="en-US" dirty="0"/>
              <a:t>H</a:t>
            </a:r>
            <a:r>
              <a:rPr lang="en-US" baseline="-25000" dirty="0"/>
              <a:t>A</a:t>
            </a:r>
            <a:r>
              <a:rPr lang="en-US" dirty="0"/>
              <a:t> : μ</a:t>
            </a:r>
            <a:r>
              <a:rPr lang="en-US" baseline="-25000" dirty="0"/>
              <a:t>1</a:t>
            </a:r>
            <a:r>
              <a:rPr lang="en-US" dirty="0"/>
              <a:t> - μ</a:t>
            </a:r>
            <a:r>
              <a:rPr lang="en-US" baseline="-25000" dirty="0"/>
              <a:t>2</a:t>
            </a:r>
            <a:r>
              <a:rPr lang="en-US" dirty="0"/>
              <a:t> ≠ 0 </a:t>
            </a:r>
            <a:br>
              <a:rPr lang="en-US" dirty="0"/>
            </a:br>
            <a:r>
              <a:rPr lang="en-US" dirty="0"/>
              <a:t>(without pooled variances) </a:t>
            </a:r>
          </a:p>
        </p:txBody>
      </p:sp>
      <p:sp>
        <p:nvSpPr>
          <p:cNvPr id="11" name="Rectangle 10"/>
          <p:cNvSpPr/>
          <p:nvPr/>
        </p:nvSpPr>
        <p:spPr>
          <a:xfrm>
            <a:off x="6839211" y="3532340"/>
            <a:ext cx="1127342" cy="2868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nvPr>
        </p:nvGraphicFramePr>
        <p:xfrm>
          <a:off x="713985" y="4191342"/>
          <a:ext cx="6743113" cy="1051893"/>
        </p:xfrm>
        <a:graphic>
          <a:graphicData uri="http://schemas.openxmlformats.org/drawingml/2006/table">
            <a:tbl>
              <a:tblPr>
                <a:tableStyleId>{5C22544A-7EE6-4342-B048-85BDC9FD1C3A}</a:tableStyleId>
              </a:tblPr>
              <a:tblGrid>
                <a:gridCol w="986909">
                  <a:extLst>
                    <a:ext uri="{9D8B030D-6E8A-4147-A177-3AD203B41FA5}">
                      <a16:colId xmlns="" xmlns:a16="http://schemas.microsoft.com/office/drawing/2014/main" val="20000"/>
                    </a:ext>
                  </a:extLst>
                </a:gridCol>
                <a:gridCol w="1217670">
                  <a:extLst>
                    <a:ext uri="{9D8B030D-6E8A-4147-A177-3AD203B41FA5}">
                      <a16:colId xmlns="" xmlns:a16="http://schemas.microsoft.com/office/drawing/2014/main" val="20001"/>
                    </a:ext>
                  </a:extLst>
                </a:gridCol>
                <a:gridCol w="1089765">
                  <a:extLst>
                    <a:ext uri="{9D8B030D-6E8A-4147-A177-3AD203B41FA5}">
                      <a16:colId xmlns="" xmlns:a16="http://schemas.microsoft.com/office/drawing/2014/main" val="20002"/>
                    </a:ext>
                  </a:extLst>
                </a:gridCol>
                <a:gridCol w="1215024">
                  <a:extLst>
                    <a:ext uri="{9D8B030D-6E8A-4147-A177-3AD203B41FA5}">
                      <a16:colId xmlns="" xmlns:a16="http://schemas.microsoft.com/office/drawing/2014/main" val="20003"/>
                    </a:ext>
                  </a:extLst>
                </a:gridCol>
                <a:gridCol w="1152395">
                  <a:extLst>
                    <a:ext uri="{9D8B030D-6E8A-4147-A177-3AD203B41FA5}">
                      <a16:colId xmlns="" xmlns:a16="http://schemas.microsoft.com/office/drawing/2014/main" val="20004"/>
                    </a:ext>
                  </a:extLst>
                </a:gridCol>
                <a:gridCol w="1081350">
                  <a:extLst>
                    <a:ext uri="{9D8B030D-6E8A-4147-A177-3AD203B41FA5}">
                      <a16:colId xmlns="" xmlns:a16="http://schemas.microsoft.com/office/drawing/2014/main" val="20005"/>
                    </a:ext>
                  </a:extLst>
                </a:gridCol>
              </a:tblGrid>
              <a:tr h="619448">
                <a:tc>
                  <a:txBody>
                    <a:bodyPr/>
                    <a:lstStyle/>
                    <a:p>
                      <a:pPr marL="0" marR="0" algn="ctr">
                        <a:spcBef>
                          <a:spcPts val="0"/>
                        </a:spcBef>
                        <a:spcAft>
                          <a:spcPts val="0"/>
                        </a:spcAft>
                      </a:pPr>
                      <a:r>
                        <a:rPr lang="en-US" sz="1600" b="1" dirty="0">
                          <a:effectLst/>
                        </a:rPr>
                        <a:t>Difference</a:t>
                      </a:r>
                      <a:endParaRPr lang="en-US" sz="1600" b="1"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rPr>
                        <a:t>Sample Mean</a:t>
                      </a:r>
                      <a:endParaRPr lang="en-US" sz="1600" b="1"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rPr>
                        <a:t>Std. Err.</a:t>
                      </a:r>
                      <a:endParaRPr lang="en-US" sz="1600" b="1"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rPr>
                        <a:t>DF</a:t>
                      </a:r>
                      <a:endParaRPr lang="en-US" sz="1600" b="1"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rPr>
                        <a:t>T-Stat</a:t>
                      </a:r>
                      <a:endParaRPr lang="en-US" sz="1600" b="1"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rPr>
                        <a:t>P-value</a:t>
                      </a:r>
                      <a:endParaRPr lang="en-US" sz="1600" b="1"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32445">
                <a:tc>
                  <a:txBody>
                    <a:bodyPr/>
                    <a:lstStyle/>
                    <a:p>
                      <a:pPr marL="0" marR="0" algn="ctr">
                        <a:spcBef>
                          <a:spcPts val="0"/>
                        </a:spcBef>
                        <a:spcAft>
                          <a:spcPts val="0"/>
                        </a:spcAft>
                      </a:pPr>
                      <a:r>
                        <a:rPr lang="en-US" sz="1600" dirty="0">
                          <a:effectLst/>
                        </a:rPr>
                        <a:t>μ</a:t>
                      </a:r>
                      <a:r>
                        <a:rPr lang="en-US" sz="1600" baseline="-25000" dirty="0">
                          <a:effectLst/>
                        </a:rPr>
                        <a:t>1</a:t>
                      </a:r>
                      <a:r>
                        <a:rPr lang="en-US" sz="1600" dirty="0">
                          <a:effectLst/>
                        </a:rPr>
                        <a:t> - μ</a:t>
                      </a:r>
                      <a:r>
                        <a:rPr lang="en-US" sz="1600" baseline="-25000" dirty="0">
                          <a:effectLst/>
                        </a:rPr>
                        <a:t>2</a:t>
                      </a:r>
                      <a:endParaRPr lang="en-US" sz="1600"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1.9603175</a:t>
                      </a:r>
                      <a:endParaRPr lang="en-US" sz="160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7.57266</a:t>
                      </a:r>
                      <a:endParaRPr lang="en-US" sz="1600"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16.589735</a:t>
                      </a:r>
                      <a:endParaRPr lang="en-US" sz="160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0.25886774</a:t>
                      </a:r>
                      <a:endParaRPr lang="en-US" sz="1600"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0.7989</a:t>
                      </a:r>
                      <a:endParaRPr lang="en-US" sz="1600" dirty="0">
                        <a:effectLst/>
                        <a:latin typeface="Times New Roman" panose="02020603050405020304" pitchFamily="18" charset="0"/>
                        <a:ea typeface="Times New Roman" panose="02020603050405020304" pitchFamily="18" charset="0"/>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2" name="TextBox 11"/>
          <p:cNvSpPr txBox="1"/>
          <p:nvPr/>
        </p:nvSpPr>
        <p:spPr>
          <a:xfrm>
            <a:off x="713985" y="5498926"/>
            <a:ext cx="6701423" cy="923330"/>
          </a:xfrm>
          <a:prstGeom prst="rect">
            <a:avLst/>
          </a:prstGeom>
          <a:noFill/>
        </p:spPr>
        <p:txBody>
          <a:bodyPr wrap="square" rtlCol="0">
            <a:spAutoFit/>
          </a:bodyPr>
          <a:lstStyle/>
          <a:p>
            <a:r>
              <a:rPr lang="en-US" dirty="0" smtClean="0"/>
              <a:t>With p-value = 0.7989 &gt; </a:t>
            </a:r>
            <a:r>
              <a:rPr lang="el-GR" dirty="0" smtClean="0"/>
              <a:t>α</a:t>
            </a:r>
            <a:r>
              <a:rPr lang="en-US" dirty="0" smtClean="0"/>
              <a:t> = 0.05, we </a:t>
            </a:r>
            <a:r>
              <a:rPr lang="en-US" b="1" i="1" dirty="0" smtClean="0"/>
              <a:t>do not have</a:t>
            </a:r>
            <a:r>
              <a:rPr lang="en-US" dirty="0" smtClean="0"/>
              <a:t> sufficient evidence that there is a difference the average selling price of the two methods of purchase on </a:t>
            </a:r>
            <a:r>
              <a:rPr lang="en-US" dirty="0" err="1" smtClean="0"/>
              <a:t>Ebay</a:t>
            </a:r>
            <a:r>
              <a:rPr lang="en-US" dirty="0" smtClean="0"/>
              <a:t>.</a:t>
            </a:r>
            <a:endParaRPr lang="en-US" dirty="0"/>
          </a:p>
        </p:txBody>
      </p:sp>
    </p:spTree>
    <p:extLst>
      <p:ext uri="{BB962C8B-B14F-4D97-AF65-F5344CB8AC3E}">
        <p14:creationId xmlns:p14="http://schemas.microsoft.com/office/powerpoint/2010/main" val="156456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n-US" dirty="0"/>
              <a:t>If we are testing for the difference between the means of 2 independent populations presuming equal variances with samples of n</a:t>
            </a:r>
            <a:r>
              <a:rPr lang="en-US" baseline="-25000" dirty="0"/>
              <a:t>1</a:t>
            </a:r>
            <a:r>
              <a:rPr lang="en-US" dirty="0"/>
              <a:t> = 20 and n</a:t>
            </a:r>
            <a:r>
              <a:rPr lang="en-US" baseline="-25000" dirty="0"/>
              <a:t>2</a:t>
            </a:r>
            <a:r>
              <a:rPr lang="en-US" dirty="0"/>
              <a:t> = 20, the test and the number of degrees of freedom are equal to:</a:t>
            </a:r>
          </a:p>
          <a:p>
            <a:pPr marL="914400" lvl="1" indent="-457200">
              <a:buFont typeface="+mj-lt"/>
              <a:buAutoNum type="alphaUcPeriod"/>
            </a:pPr>
            <a:r>
              <a:rPr lang="en-US" b="1" i="1" dirty="0"/>
              <a:t>t</a:t>
            </a:r>
            <a:r>
              <a:rPr lang="en-US" dirty="0"/>
              <a:t>-distribution with 19 degrees of freedom</a:t>
            </a:r>
          </a:p>
          <a:p>
            <a:pPr marL="914400" lvl="1" indent="-457200">
              <a:buFont typeface="+mj-lt"/>
              <a:buAutoNum type="alphaUcPeriod"/>
            </a:pPr>
            <a:r>
              <a:rPr lang="en-US" b="1" i="1" dirty="0"/>
              <a:t>t</a:t>
            </a:r>
            <a:r>
              <a:rPr lang="en-US" dirty="0"/>
              <a:t>-distribution with 38 degrees of freedom</a:t>
            </a:r>
          </a:p>
          <a:p>
            <a:pPr marL="914400" lvl="1" indent="-457200">
              <a:buFont typeface="+mj-lt"/>
              <a:buAutoNum type="alphaUcPeriod"/>
            </a:pPr>
            <a:r>
              <a:rPr lang="en-US" b="1" i="1" dirty="0"/>
              <a:t>t</a:t>
            </a:r>
            <a:r>
              <a:rPr lang="en-US" dirty="0"/>
              <a:t>-distribution with 18 degrees of freedom</a:t>
            </a:r>
          </a:p>
          <a:p>
            <a:pPr marL="914400" lvl="1" indent="-457200">
              <a:buFont typeface="+mj-lt"/>
              <a:buAutoNum type="alphaUcPeriod"/>
            </a:pPr>
            <a:r>
              <a:rPr lang="en-US" b="1" i="1" dirty="0"/>
              <a:t>z</a:t>
            </a:r>
            <a:r>
              <a:rPr lang="en-US" dirty="0"/>
              <a:t>-distribution with 40 degrees of freedom</a:t>
            </a:r>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32</a:t>
            </a:fld>
            <a:endParaRPr lang="en-US" dirty="0"/>
          </a:p>
        </p:txBody>
      </p:sp>
      <p:cxnSp>
        <p:nvCxnSpPr>
          <p:cNvPr id="6" name="Straight Connector 5"/>
          <p:cNvCxnSpPr/>
          <p:nvPr/>
        </p:nvCxnSpPr>
        <p:spPr>
          <a:xfrm flipV="1">
            <a:off x="231648" y="1933731"/>
            <a:ext cx="2001886" cy="299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600625" y="1933731"/>
            <a:ext cx="2319603" cy="299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63711" y="5119140"/>
            <a:ext cx="6833922" cy="523220"/>
          </a:xfrm>
          <a:prstGeom prst="rect">
            <a:avLst/>
          </a:prstGeom>
          <a:noFill/>
        </p:spPr>
        <p:txBody>
          <a:bodyPr wrap="none" rtlCol="0">
            <a:spAutoFit/>
          </a:bodyPr>
          <a:lstStyle/>
          <a:p>
            <a:r>
              <a:rPr lang="en-US" sz="2800" dirty="0" err="1" smtClean="0"/>
              <a:t>df</a:t>
            </a:r>
            <a:r>
              <a:rPr lang="en-US" sz="2800" dirty="0" smtClean="0"/>
              <a:t> = (n</a:t>
            </a:r>
            <a:r>
              <a:rPr lang="en-US" sz="2800" baseline="-25000" dirty="0" smtClean="0"/>
              <a:t>1</a:t>
            </a:r>
            <a:r>
              <a:rPr lang="en-US" sz="2800" dirty="0" smtClean="0"/>
              <a:t>-1) + (n</a:t>
            </a:r>
            <a:r>
              <a:rPr lang="en-US" sz="2800" baseline="-25000" dirty="0" smtClean="0"/>
              <a:t>2</a:t>
            </a:r>
            <a:r>
              <a:rPr lang="en-US" sz="2800" dirty="0" smtClean="0"/>
              <a:t>-1) = n</a:t>
            </a:r>
            <a:r>
              <a:rPr lang="en-US" sz="2800" baseline="-25000" dirty="0" smtClean="0"/>
              <a:t>1</a:t>
            </a:r>
            <a:r>
              <a:rPr lang="en-US" sz="2800" dirty="0" smtClean="0"/>
              <a:t>+n</a:t>
            </a:r>
            <a:r>
              <a:rPr lang="en-US" sz="2800" baseline="-25000" dirty="0" smtClean="0"/>
              <a:t>2</a:t>
            </a:r>
            <a:r>
              <a:rPr lang="en-US" sz="2800" dirty="0" smtClean="0"/>
              <a:t> - 2 = 20+20</a:t>
            </a:r>
            <a:r>
              <a:rPr lang="en-US" sz="2800" dirty="0"/>
              <a:t> - </a:t>
            </a:r>
            <a:r>
              <a:rPr lang="en-US" sz="2800" dirty="0" smtClean="0"/>
              <a:t>2 = 38</a:t>
            </a:r>
            <a:endParaRPr lang="en-US" sz="2800" dirty="0"/>
          </a:p>
        </p:txBody>
      </p:sp>
      <p:sp>
        <p:nvSpPr>
          <p:cNvPr id="10" name="Rectangle 9"/>
          <p:cNvSpPr/>
          <p:nvPr/>
        </p:nvSpPr>
        <p:spPr>
          <a:xfrm>
            <a:off x="401287" y="3148233"/>
            <a:ext cx="6284326" cy="393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047" y="341622"/>
            <a:ext cx="8680537" cy="724639"/>
          </a:xfrm>
        </p:spPr>
        <p:txBody>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047" y="1074354"/>
                <a:ext cx="8680537" cy="5571544"/>
              </a:xfrm>
            </p:spPr>
            <p:txBody>
              <a:bodyPr>
                <a:normAutofit fontScale="92500" lnSpcReduction="20000"/>
              </a:bodyPr>
              <a:lstStyle/>
              <a:p>
                <a:r>
                  <a:rPr lang="en-US" sz="2600" dirty="0" smtClean="0"/>
                  <a:t>Methods to combine the variances:</a:t>
                </a:r>
              </a:p>
              <a:p>
                <a:pPr lvl="1"/>
                <a:r>
                  <a:rPr lang="en-US" sz="1900" dirty="0" smtClean="0"/>
                  <a:t>If those variances are </a:t>
                </a:r>
                <a:r>
                  <a:rPr lang="en-US" sz="1900" b="1" dirty="0" smtClean="0"/>
                  <a:t>UNEQUAL</a:t>
                </a:r>
                <a:r>
                  <a:rPr lang="en-US" sz="1900" dirty="0" smtClean="0"/>
                  <a:t> </a:t>
                </a:r>
                <a:r>
                  <a:rPr lang="en-US" sz="1900" dirty="0" smtClean="0">
                    <a:sym typeface="Wingdings" panose="05000000000000000000" pitchFamily="2" charset="2"/>
                  </a:rPr>
                  <a:t> UNPOOLED</a:t>
                </a:r>
                <a:br>
                  <a:rPr lang="en-US" sz="1900" dirty="0" smtClean="0">
                    <a:sym typeface="Wingdings" panose="05000000000000000000" pitchFamily="2" charset="2"/>
                  </a:rPr>
                </a:br>
                <a:r>
                  <a:rPr lang="en-US" sz="1900" dirty="0" smtClean="0">
                    <a:sym typeface="Wingdings" panose="05000000000000000000" pitchFamily="2" charset="2"/>
                  </a:rPr>
                  <a:t>(</a:t>
                </a:r>
                <a:r>
                  <a:rPr lang="en-US" sz="1900" b="1" i="1" dirty="0" err="1" smtClean="0">
                    <a:sym typeface="Wingdings" panose="05000000000000000000" pitchFamily="2" charset="2"/>
                  </a:rPr>
                  <a:t>df</a:t>
                </a:r>
                <a:r>
                  <a:rPr lang="en-US" sz="1900" dirty="0" smtClean="0">
                    <a:sym typeface="Wingdings" panose="05000000000000000000" pitchFamily="2" charset="2"/>
                  </a:rPr>
                  <a:t> calculated via </a:t>
                </a:r>
                <a:r>
                  <a:rPr lang="en-US" sz="2000" dirty="0"/>
                  <a:t>Welch-Satterthwaite</a:t>
                </a:r>
                <a:r>
                  <a:rPr lang="en-US" sz="1900" dirty="0" smtClean="0">
                    <a:sym typeface="Wingdings" panose="05000000000000000000" pitchFamily="2" charset="2"/>
                  </a:rPr>
                  <a:t>)</a:t>
                </a:r>
                <a:br>
                  <a:rPr lang="en-US" sz="1900" dirty="0" smtClean="0">
                    <a:sym typeface="Wingdings" panose="05000000000000000000" pitchFamily="2" charset="2"/>
                  </a:rPr>
                </a:br>
                <a:endParaRPr lang="en-US" sz="1900" dirty="0" smtClean="0">
                  <a:sym typeface="Wingdings" panose="05000000000000000000" pitchFamily="2" charset="2"/>
                </a:endParaRPr>
              </a:p>
              <a:p>
                <a:pPr lvl="1"/>
                <a:r>
                  <a:rPr lang="en-US" sz="1900" dirty="0" smtClean="0">
                    <a:sym typeface="Wingdings" panose="05000000000000000000" pitchFamily="2" charset="2"/>
                  </a:rPr>
                  <a:t>If variances are EQUAL  </a:t>
                </a:r>
                <a:r>
                  <a:rPr lang="en-US" sz="1900" b="1" dirty="0" smtClean="0">
                    <a:sym typeface="Wingdings" panose="05000000000000000000" pitchFamily="2" charset="2"/>
                  </a:rPr>
                  <a:t>POOLED</a:t>
                </a:r>
                <a:br>
                  <a:rPr lang="en-US" sz="1900" b="1" dirty="0" smtClean="0">
                    <a:sym typeface="Wingdings" panose="05000000000000000000" pitchFamily="2" charset="2"/>
                  </a:rPr>
                </a:br>
                <a:r>
                  <a:rPr lang="en-US" sz="1900" dirty="0">
                    <a:sym typeface="Wingdings" panose="05000000000000000000" pitchFamily="2" charset="2"/>
                  </a:rPr>
                  <a:t>(</a:t>
                </a:r>
                <a:r>
                  <a:rPr lang="en-US" sz="1900" b="1" i="1" dirty="0" err="1">
                    <a:sym typeface="Wingdings" panose="05000000000000000000" pitchFamily="2" charset="2"/>
                  </a:rPr>
                  <a:t>df</a:t>
                </a:r>
                <a:r>
                  <a:rPr lang="en-US" sz="1900" dirty="0">
                    <a:sym typeface="Wingdings" panose="05000000000000000000" pitchFamily="2" charset="2"/>
                  </a:rPr>
                  <a:t> </a:t>
                </a:r>
                <a:r>
                  <a:rPr lang="en-US" sz="1900" dirty="0"/>
                  <a:t>= </a:t>
                </a:r>
                <a14:m>
                  <m:oMath xmlns:m="http://schemas.openxmlformats.org/officeDocument/2006/math">
                    <m:sSub>
                      <m:sSubPr>
                        <m:ctrlPr>
                          <a:rPr lang="en-US" sz="1900" i="1">
                            <a:latin typeface="Cambria Math" charset="0"/>
                          </a:rPr>
                        </m:ctrlPr>
                      </m:sSubPr>
                      <m:e>
                        <m:r>
                          <a:rPr lang="en-US" sz="1900" i="1">
                            <a:latin typeface="Cambria Math" panose="02040503050406030204" pitchFamily="18" charset="0"/>
                          </a:rPr>
                          <m:t>𝑛</m:t>
                        </m:r>
                      </m:e>
                      <m:sub>
                        <m:r>
                          <a:rPr lang="en-US" sz="1900" i="1">
                            <a:latin typeface="Cambria Math" panose="02040503050406030204" pitchFamily="18" charset="0"/>
                          </a:rPr>
                          <m:t>1</m:t>
                        </m:r>
                      </m:sub>
                    </m:sSub>
                    <m:r>
                      <a:rPr lang="en-US" sz="1900" i="1">
                        <a:latin typeface="Cambria Math" panose="02040503050406030204" pitchFamily="18" charset="0"/>
                      </a:rPr>
                      <m:t>+</m:t>
                    </m:r>
                    <m:sSub>
                      <m:sSubPr>
                        <m:ctrlPr>
                          <a:rPr lang="en-US" sz="1900" i="1">
                            <a:latin typeface="Cambria Math" charset="0"/>
                          </a:rPr>
                        </m:ctrlPr>
                      </m:sSubPr>
                      <m:e>
                        <m:r>
                          <a:rPr lang="en-US" sz="1900" i="1">
                            <a:latin typeface="Cambria Math" panose="02040503050406030204" pitchFamily="18" charset="0"/>
                          </a:rPr>
                          <m:t>𝑛</m:t>
                        </m:r>
                      </m:e>
                      <m:sub>
                        <m:r>
                          <a:rPr lang="en-US" sz="1900" i="1">
                            <a:latin typeface="Cambria Math" panose="02040503050406030204" pitchFamily="18" charset="0"/>
                          </a:rPr>
                          <m:t>2</m:t>
                        </m:r>
                      </m:sub>
                    </m:sSub>
                    <m:r>
                      <a:rPr lang="en-US" sz="1900" i="1">
                        <a:latin typeface="Cambria Math" panose="02040503050406030204" pitchFamily="18" charset="0"/>
                      </a:rPr>
                      <m:t>−2</m:t>
                    </m:r>
                  </m:oMath>
                </a14:m>
                <a:r>
                  <a:rPr lang="en-US" sz="1900" dirty="0">
                    <a:sym typeface="Wingdings" panose="05000000000000000000" pitchFamily="2" charset="2"/>
                  </a:rPr>
                  <a:t>)</a:t>
                </a:r>
                <a:br>
                  <a:rPr lang="en-US" sz="1900" dirty="0">
                    <a:sym typeface="Wingdings" panose="05000000000000000000" pitchFamily="2" charset="2"/>
                  </a:rPr>
                </a:br>
                <a:endParaRPr lang="en-US" sz="1900" b="1" dirty="0">
                  <a:sym typeface="Wingdings" panose="05000000000000000000" pitchFamily="2" charset="2"/>
                </a:endParaRPr>
              </a:p>
              <a:p>
                <a:pPr lvl="1"/>
                <a:r>
                  <a:rPr lang="en-US" sz="2200" dirty="0" smtClean="0"/>
                  <a:t>Some </a:t>
                </a:r>
                <a:r>
                  <a:rPr lang="en-US" sz="2200" dirty="0"/>
                  <a:t>sources point to the following </a:t>
                </a:r>
                <a:r>
                  <a:rPr lang="en-US" sz="2200" b="1" dirty="0"/>
                  <a:t>Rule of Thumb</a:t>
                </a:r>
                <a:r>
                  <a:rPr lang="en-US" sz="2200" dirty="0"/>
                  <a:t>:</a:t>
                </a:r>
                <a:br>
                  <a:rPr lang="en-US" sz="2200" dirty="0"/>
                </a:br>
                <a:r>
                  <a:rPr lang="en-US" sz="2200" dirty="0"/>
                  <a:t>If the larger sample standard deviation is MORE THAN twice the smaller sample standard deviation then perform the t-test using the UNPOOLED method</a:t>
                </a:r>
                <a:r>
                  <a:rPr lang="en-US" sz="2200" dirty="0" smtClean="0"/>
                  <a:t>.</a:t>
                </a:r>
                <a:endParaRPr lang="en-US" sz="2000" dirty="0" smtClean="0"/>
              </a:p>
              <a:p>
                <a:r>
                  <a:rPr lang="en-US" sz="2600" dirty="0"/>
                  <a:t>Two INDEPENDENT </a:t>
                </a:r>
                <a:r>
                  <a:rPr lang="en-US" sz="2600" dirty="0" smtClean="0"/>
                  <a:t>samples hypothesis tests:</a:t>
                </a:r>
                <a:endParaRPr lang="en-US" dirty="0" smtClean="0"/>
              </a:p>
              <a:p>
                <a:pPr marL="914400" lvl="1" indent="-457200">
                  <a:buFont typeface="+mj-lt"/>
                  <a:buAutoNum type="arabicPeriod"/>
                </a:pPr>
                <a:r>
                  <a:rPr lang="en-US" sz="2200" dirty="0"/>
                  <a:t>Check assumptions</a:t>
                </a:r>
              </a:p>
              <a:p>
                <a:pPr marL="914400" lvl="1" indent="-457200">
                  <a:buFont typeface="+mj-lt"/>
                  <a:buAutoNum type="arabicPeriod"/>
                </a:pPr>
                <a:r>
                  <a:rPr lang="en-US" sz="2200" dirty="0"/>
                  <a:t>Set up hypotheses</a:t>
                </a:r>
              </a:p>
              <a:p>
                <a:pPr marL="914400" lvl="1" indent="-457200">
                  <a:buFont typeface="+mj-lt"/>
                  <a:buAutoNum type="arabicPeriod"/>
                </a:pPr>
                <a:r>
                  <a:rPr lang="en-US" sz="2200" dirty="0"/>
                  <a:t>Calculate test statistic</a:t>
                </a:r>
              </a:p>
              <a:p>
                <a:pPr marL="914400" lvl="1" indent="-457200">
                  <a:buFont typeface="+mj-lt"/>
                  <a:buAutoNum type="arabicPeriod"/>
                </a:pPr>
                <a:r>
                  <a:rPr lang="en-US" sz="2200" dirty="0"/>
                  <a:t>Calculate p-value</a:t>
                </a:r>
              </a:p>
              <a:p>
                <a:pPr marL="914400" lvl="1" indent="-457200">
                  <a:buFont typeface="+mj-lt"/>
                  <a:buAutoNum type="arabicPeriod"/>
                </a:pPr>
                <a:r>
                  <a:rPr lang="en-US" sz="2200" dirty="0"/>
                  <a:t>Draw conclusion and interpret </a:t>
                </a:r>
                <a:r>
                  <a:rPr lang="en-US" sz="2200" dirty="0" smtClean="0"/>
                  <a:t>results</a:t>
                </a:r>
              </a:p>
              <a:p>
                <a:r>
                  <a:rPr lang="en-US" sz="2600" dirty="0"/>
                  <a:t>Two INDEPENDENT samples </a:t>
                </a:r>
                <a:r>
                  <a:rPr lang="en-US" sz="2600" dirty="0" smtClean="0"/>
                  <a:t>Confidence Intervals:</a:t>
                </a:r>
                <a:r>
                  <a:rPr lang="en-US" dirty="0"/>
                  <a:t/>
                </a:r>
                <a:br>
                  <a:rPr lang="en-US" dirty="0"/>
                </a:br>
                <a:r>
                  <a:rPr lang="en-US" dirty="0"/>
                  <a:t/>
                </a:r>
                <a:br>
                  <a:rPr lang="en-US" dirty="0"/>
                </a:b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047" y="1074354"/>
                <a:ext cx="8680537" cy="5571544"/>
              </a:xfrm>
              <a:blipFill rotWithShape="0">
                <a:blip r:embed="rId2"/>
                <a:stretch>
                  <a:fillRect l="-913" t="-2516"/>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392136" y="1183127"/>
            <a:ext cx="2498925" cy="656503"/>
          </a:xfrm>
          <a:prstGeom prst="rect">
            <a:avLst/>
          </a:prstGeom>
        </p:spPr>
      </p:pic>
      <p:pic>
        <p:nvPicPr>
          <p:cNvPr id="5" name="Picture 4"/>
          <p:cNvPicPr>
            <a:picLocks noChangeAspect="1"/>
          </p:cNvPicPr>
          <p:nvPr/>
        </p:nvPicPr>
        <p:blipFill>
          <a:blip r:embed="rId4"/>
          <a:stretch>
            <a:fillRect/>
          </a:stretch>
        </p:blipFill>
        <p:spPr>
          <a:xfrm>
            <a:off x="5392136" y="1835280"/>
            <a:ext cx="3628617" cy="65937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15576" y="5635190"/>
                <a:ext cx="3728008" cy="1156920"/>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ctrlPr>
                            <a:rPr lang="en-US" i="1" smtClean="0">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𝑋</m:t>
                                  </m:r>
                                </m:e>
                              </m:acc>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𝑋</m:t>
                                  </m:r>
                                </m:e>
                              </m:acc>
                            </m:e>
                            <m:sub>
                              <m:r>
                                <a:rPr lang="en-US" i="1">
                                  <a:latin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rad>
                        <m:radPr>
                          <m:degHide m:val="on"/>
                          <m:ctrlPr>
                            <a:rPr lang="en-US" i="1">
                              <a:latin typeface="Cambria Math"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 </m:t>
                          </m:r>
                          <m:f>
                            <m:fPr>
                              <m:ctrlPr>
                                <a:rPr lang="en-US" i="1">
                                  <a:latin typeface="Cambria Math" charset="0"/>
                                  <a:ea typeface="Cambria Math" panose="02040503050406030204" pitchFamily="18" charset="0"/>
                                </a:rPr>
                              </m:ctrlPr>
                            </m:fPr>
                            <m:num>
                              <m:sSubSup>
                                <m:sSubSupPr>
                                  <m:ctrlPr>
                                    <a:rPr lang="en-US" i="1">
                                      <a:latin typeface="Cambria Math"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2</m:t>
                                  </m:r>
                                </m:sup>
                              </m:sSubSup>
                            </m:num>
                            <m:den>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sSubSup>
                                <m:sSubSupPr>
                                  <m:ctrlPr>
                                    <a:rPr lang="en-US" i="1">
                                      <a:latin typeface="Cambria Math"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2</m:t>
                                  </m:r>
                                </m:sub>
                                <m:sup>
                                  <m:r>
                                    <a:rPr lang="en-US" i="1">
                                      <a:latin typeface="Cambria Math" panose="02040503050406030204" pitchFamily="18" charset="0"/>
                                      <a:ea typeface="Cambria Math" panose="02040503050406030204" pitchFamily="18" charset="0"/>
                                    </a:rPr>
                                    <m:t>2</m:t>
                                  </m:r>
                                </m:sup>
                              </m:sSubSup>
                            </m:num>
                            <m:den>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2</m:t>
                                  </m:r>
                                </m:sub>
                              </m:sSub>
                            </m:den>
                          </m:f>
                        </m:e>
                      </m:rad>
                    </m:oMath>
                  </m:oMathPara>
                </a14:m>
                <a:r>
                  <a:rPr lang="en-US" dirty="0" smtClean="0">
                    <a:ea typeface="Cambria Math" panose="02040503050406030204" pitchFamily="18" charset="0"/>
                  </a:rPr>
                  <a:t/>
                </a:r>
                <a:br>
                  <a:rPr lang="en-US" dirty="0" smtClean="0">
                    <a:ea typeface="Cambria Math" panose="02040503050406030204" pitchFamily="18" charset="0"/>
                  </a:rPr>
                </a:br>
                <a:r>
                  <a:rPr lang="en-US" sz="1600" dirty="0" smtClean="0"/>
                  <a:t>(</a:t>
                </a:r>
                <a:r>
                  <a:rPr lang="en-US" sz="1600" dirty="0" err="1"/>
                  <a:t>unpooled</a:t>
                </a:r>
                <a:r>
                  <a:rPr lang="en-US" sz="1600" dirty="0"/>
                  <a:t> for assumed unequal variances</a:t>
                </a:r>
                <a:r>
                  <a:rPr lang="en-US" sz="1600" dirty="0" smtClean="0"/>
                  <a:t>)</a:t>
                </a:r>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215576" y="5635190"/>
                <a:ext cx="3728008" cy="1156920"/>
              </a:xfrm>
              <a:prstGeom prst="rect">
                <a:avLst/>
              </a:prstGeom>
              <a:blipFill rotWithShape="0">
                <a:blip r:embed="rId5"/>
                <a:stretch>
                  <a:fillRect l="-982" b="-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5806" y="5635190"/>
                <a:ext cx="3393776" cy="17109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𝑋</m:t>
                                  </m:r>
                                </m:e>
                              </m:acc>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𝑋</m:t>
                                  </m:r>
                                </m:e>
                              </m:acc>
                            </m:e>
                            <m:sub>
                              <m:r>
                                <a:rPr lang="en-US" i="1">
                                  <a:latin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m:t>
                      </m:r>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sub>
                      </m:sSub>
                      <m:rad>
                        <m:radPr>
                          <m:degHide m:val="on"/>
                          <m:ctrlPr>
                            <a:rPr lang="en-US" i="1">
                              <a:latin typeface="Cambria Math" charset="0"/>
                              <a:ea typeface="Cambria Math" panose="02040503050406030204" pitchFamily="18" charset="0"/>
                            </a:rPr>
                          </m:ctrlPr>
                        </m:radPr>
                        <m:deg/>
                        <m:e>
                          <m:sSubSup>
                            <m:sSubSupPr>
                              <m:ctrlPr>
                                <a:rPr lang="en-US" i="1">
                                  <a:latin typeface="Cambria Math"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𝑝</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a:latin typeface="Cambria Math"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2</m:t>
                                  </m:r>
                                </m:sub>
                              </m:sSub>
                            </m:den>
                          </m:f>
                          <m:r>
                            <a:rPr lang="en-US" i="1">
                              <a:latin typeface="Cambria Math" panose="02040503050406030204" pitchFamily="18" charset="0"/>
                              <a:ea typeface="Cambria Math" panose="02040503050406030204" pitchFamily="18" charset="0"/>
                            </a:rPr>
                            <m:t>)</m:t>
                          </m:r>
                        </m:e>
                      </m:rad>
                      <m:r>
                        <m:rPr>
                          <m:nor/>
                        </m:rPr>
                        <a:rPr lang="en-US" sz="1600" dirty="0"/>
                        <m:t>      </m:t>
                      </m:r>
                    </m:oMath>
                    <m:oMath xmlns:m="http://schemas.openxmlformats.org/officeDocument/2006/math">
                      <m:r>
                        <m:rPr>
                          <m:nor/>
                        </m:rPr>
                        <a:rPr lang="en-US" sz="1600" dirty="0"/>
                        <m:t>(</m:t>
                      </m:r>
                      <m:r>
                        <m:rPr>
                          <m:nor/>
                        </m:rPr>
                        <a:rPr lang="en-US" sz="1600" dirty="0"/>
                        <m:t>pooled</m:t>
                      </m:r>
                      <m:r>
                        <m:rPr>
                          <m:nor/>
                        </m:rPr>
                        <a:rPr lang="en-US" sz="1600" dirty="0"/>
                        <m:t> </m:t>
                      </m:r>
                      <m:r>
                        <m:rPr>
                          <m:nor/>
                        </m:rPr>
                        <a:rPr lang="en-US" sz="1600" dirty="0"/>
                        <m:t>for</m:t>
                      </m:r>
                      <m:r>
                        <m:rPr>
                          <m:nor/>
                        </m:rPr>
                        <a:rPr lang="en-US" sz="1600" dirty="0"/>
                        <m:t> </m:t>
                      </m:r>
                      <m:r>
                        <m:rPr>
                          <m:nor/>
                        </m:rPr>
                        <a:rPr lang="en-US" sz="1600" dirty="0"/>
                        <m:t>assumed</m:t>
                      </m:r>
                      <m:r>
                        <m:rPr>
                          <m:nor/>
                        </m:rPr>
                        <a:rPr lang="en-US" sz="1600" dirty="0"/>
                        <m:t> </m:t>
                      </m:r>
                      <m:r>
                        <m:rPr>
                          <m:nor/>
                        </m:rPr>
                        <a:rPr lang="en-US" sz="1600" dirty="0"/>
                        <m:t>equal</m:t>
                      </m:r>
                      <m:r>
                        <m:rPr>
                          <m:nor/>
                        </m:rPr>
                        <a:rPr lang="en-US" sz="1600" dirty="0"/>
                        <m:t> </m:t>
                      </m:r>
                      <m:r>
                        <m:rPr>
                          <m:nor/>
                        </m:rPr>
                        <a:rPr lang="en-US" sz="1600" dirty="0"/>
                        <m:t>variances</m:t>
                      </m:r>
                      <m:r>
                        <m:rPr>
                          <m:nor/>
                        </m:rPr>
                        <a:rPr lang="en-US" sz="1600" dirty="0"/>
                        <m:t>)</m:t>
                      </m:r>
                    </m:oMath>
                  </m:oMathPara>
                </a14:m>
                <a:r>
                  <a:rPr lang="en-US" dirty="0"/>
                  <a:t/>
                </a:r>
                <a:br>
                  <a:rPr lang="en-US" dirty="0"/>
                </a:br>
                <a:r>
                  <a:rPr lang="en-US"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445806" y="5635190"/>
                <a:ext cx="3393776" cy="171091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976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305771"/>
            <a:ext cx="8681884" cy="598436"/>
          </a:xfrm>
        </p:spPr>
        <p:txBody>
          <a:bodyPr>
            <a:normAutofit/>
          </a:bodyPr>
          <a:lstStyle/>
          <a:p>
            <a:r>
              <a:rPr lang="en-US" sz="3200" b="1" dirty="0" smtClean="0"/>
              <a:t>Comparing two proportions…</a:t>
            </a:r>
            <a:endParaRPr lang="en-US" sz="3200" dirty="0"/>
          </a:p>
        </p:txBody>
      </p:sp>
      <p:sp>
        <p:nvSpPr>
          <p:cNvPr id="3" name="Content Placeholder 2"/>
          <p:cNvSpPr>
            <a:spLocks noGrp="1"/>
          </p:cNvSpPr>
          <p:nvPr>
            <p:ph idx="1"/>
          </p:nvPr>
        </p:nvSpPr>
        <p:spPr>
          <a:xfrm>
            <a:off x="235974" y="904208"/>
            <a:ext cx="8681884" cy="2678548"/>
          </a:xfrm>
        </p:spPr>
        <p:txBody>
          <a:bodyPr>
            <a:normAutofit/>
          </a:bodyPr>
          <a:lstStyle/>
          <a:p>
            <a:r>
              <a:rPr lang="en-US" dirty="0" smtClean="0"/>
              <a:t>Same steps as previous hypothesis tests:</a:t>
            </a:r>
          </a:p>
          <a:p>
            <a:pPr marL="914400" lvl="1" indent="-457200">
              <a:buFont typeface="+mj-lt"/>
              <a:buAutoNum type="arabicPeriod"/>
            </a:pPr>
            <a:r>
              <a:rPr lang="en-US" dirty="0" smtClean="0"/>
              <a:t>Check assumptions</a:t>
            </a:r>
          </a:p>
          <a:p>
            <a:pPr marL="914400" lvl="1" indent="-457200">
              <a:buFont typeface="+mj-lt"/>
              <a:buAutoNum type="arabicPeriod"/>
            </a:pPr>
            <a:r>
              <a:rPr lang="en-US" dirty="0" smtClean="0"/>
              <a:t>Set up hypotheses</a:t>
            </a:r>
          </a:p>
          <a:p>
            <a:pPr marL="914400" lvl="1" indent="-457200">
              <a:buFont typeface="+mj-lt"/>
              <a:buAutoNum type="arabicPeriod"/>
            </a:pPr>
            <a:r>
              <a:rPr lang="en-US" dirty="0" smtClean="0"/>
              <a:t>Calculate test statistic</a:t>
            </a:r>
          </a:p>
          <a:p>
            <a:pPr marL="914400" lvl="1" indent="-457200">
              <a:buFont typeface="+mj-lt"/>
              <a:buAutoNum type="arabicPeriod"/>
            </a:pPr>
            <a:r>
              <a:rPr lang="en-US" dirty="0" smtClean="0"/>
              <a:t>Calculate p-value</a:t>
            </a:r>
          </a:p>
          <a:p>
            <a:pPr marL="914400" lvl="1" indent="-457200">
              <a:buFont typeface="+mj-lt"/>
              <a:buAutoNum type="arabicPeriod"/>
            </a:pPr>
            <a:r>
              <a:rPr lang="en-US" dirty="0" smtClean="0"/>
              <a:t>Draw conclusion and interpret results</a:t>
            </a:r>
          </a:p>
        </p:txBody>
      </p:sp>
      <p:sp>
        <p:nvSpPr>
          <p:cNvPr id="5" name="Rectangle 2"/>
          <p:cNvSpPr>
            <a:spLocks noChangeArrowheads="1"/>
          </p:cNvSpPr>
          <p:nvPr/>
        </p:nvSpPr>
        <p:spPr bwMode="auto">
          <a:xfrm>
            <a:off x="678426" y="1071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30"/>
          <p:cNvSpPr>
            <a:spLocks noChangeArrowheads="1"/>
          </p:cNvSpPr>
          <p:nvPr/>
        </p:nvSpPr>
        <p:spPr bwMode="auto">
          <a:xfrm>
            <a:off x="3947652" y="3625803"/>
            <a:ext cx="93694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569451" y="5181599"/>
            <a:ext cx="148747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35335" y="-14514"/>
            <a:ext cx="6817379" cy="369332"/>
          </a:xfrm>
          <a:prstGeom prst="rect">
            <a:avLst/>
          </a:prstGeom>
          <a:noFill/>
        </p:spPr>
        <p:txBody>
          <a:bodyPr wrap="none" rtlCol="0">
            <a:spAutoFit/>
          </a:bodyPr>
          <a:lstStyle/>
          <a:p>
            <a:r>
              <a:rPr lang="en-US" b="1" dirty="0" smtClean="0"/>
              <a:t>10.3 Comparing Proportions of Two Related Independent Populations</a:t>
            </a:r>
            <a:endParaRPr lang="en-US" b="1" dirty="0"/>
          </a:p>
        </p:txBody>
      </p:sp>
    </p:spTree>
    <p:extLst>
      <p:ext uri="{BB962C8B-B14F-4D97-AF65-F5344CB8AC3E}">
        <p14:creationId xmlns:p14="http://schemas.microsoft.com/office/powerpoint/2010/main" val="302298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79991"/>
            <a:ext cx="8681884" cy="598436"/>
          </a:xfrm>
        </p:spPr>
        <p:txBody>
          <a:bodyPr>
            <a:normAutofit/>
          </a:bodyPr>
          <a:lstStyle/>
          <a:p>
            <a:r>
              <a:rPr lang="en-US" sz="3200" b="1" dirty="0" smtClean="0"/>
              <a:t>If we wanted to do hypothesis testing…</a:t>
            </a:r>
            <a:endParaRPr lang="en-US" sz="3200" dirty="0"/>
          </a:p>
        </p:txBody>
      </p:sp>
      <p:sp>
        <p:nvSpPr>
          <p:cNvPr id="5" name="Rectangle 2"/>
          <p:cNvSpPr>
            <a:spLocks noChangeArrowheads="1"/>
          </p:cNvSpPr>
          <p:nvPr/>
        </p:nvSpPr>
        <p:spPr bwMode="auto">
          <a:xfrm>
            <a:off x="678426" y="1071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28"/>
          <p:cNvSpPr>
            <a:spLocks noChangeArrowheads="1"/>
          </p:cNvSpPr>
          <p:nvPr/>
        </p:nvSpPr>
        <p:spPr bwMode="auto">
          <a:xfrm>
            <a:off x="2550916" y="3641160"/>
            <a:ext cx="117182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9" name="Rectangle 30"/>
          <p:cNvSpPr>
            <a:spLocks noChangeArrowheads="1"/>
          </p:cNvSpPr>
          <p:nvPr/>
        </p:nvSpPr>
        <p:spPr bwMode="auto">
          <a:xfrm>
            <a:off x="3947652" y="3625803"/>
            <a:ext cx="936947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Content Placeholder 2"/>
              <p:cNvSpPr txBox="1">
                <a:spLocks/>
              </p:cNvSpPr>
              <p:nvPr/>
            </p:nvSpPr>
            <p:spPr>
              <a:xfrm>
                <a:off x="235974" y="990995"/>
                <a:ext cx="8544771" cy="4852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00"/>
                  </a:spcBef>
                </a:pPr>
                <a14:m>
                  <m:oMath xmlns:m="http://schemas.openxmlformats.org/officeDocument/2006/math">
                    <m:r>
                      <m:rPr>
                        <m:sty m:val="p"/>
                      </m:rPr>
                      <a:rPr lang="en-US" sz="2400" i="0" smtClean="0">
                        <a:latin typeface="Cambria Math" panose="02040503050406030204" pitchFamily="18" charset="0"/>
                      </a:rPr>
                      <m:t>H</m:t>
                    </m:r>
                    <m:r>
                      <m:rPr>
                        <m:sty m:val="p"/>
                      </m:rPr>
                      <a:rPr lang="en-US" sz="2400" b="0" i="0" smtClean="0">
                        <a:latin typeface="Cambria Math" panose="02040503050406030204" pitchFamily="18" charset="0"/>
                      </a:rPr>
                      <m:t>ypothesis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Test</m:t>
                    </m:r>
                    <m:r>
                      <a:rPr lang="en-US" sz="2400" b="0" i="0" smtClean="0">
                        <a:latin typeface="Cambria Math" panose="02040503050406030204" pitchFamily="18" charset="0"/>
                      </a:rPr>
                      <m:t>:</m:t>
                    </m:r>
                  </m:oMath>
                </a14:m>
                <a:r>
                  <a:rPr lang="en-US" sz="2400" b="0" dirty="0" smtClean="0"/>
                  <a:t/>
                </a:r>
                <a:br>
                  <a:rPr lang="en-US" sz="2400" b="0" dirty="0" smtClean="0"/>
                </a:br>
                <a:r>
                  <a:rPr lang="en-US" sz="2400" b="0" dirty="0" smtClean="0"/>
                  <a:t>	</a:t>
                </a:r>
                <a14:m>
                  <m:oMath xmlns:m="http://schemas.openxmlformats.org/officeDocument/2006/math">
                    <m:r>
                      <m:rPr>
                        <m:sty m:val="p"/>
                      </m:rPr>
                      <a:rPr lang="en-US" sz="2400" b="0" i="0" smtClean="0">
                        <a:latin typeface="Cambria Math" panose="02040503050406030204" pitchFamily="18" charset="0"/>
                      </a:rPr>
                      <m:t>H</m:t>
                    </m:r>
                    <m:r>
                      <a:rPr lang="en-US" sz="2400" b="0" i="0" baseline="-25000" smtClean="0">
                        <a:latin typeface="Cambria Math" panose="02040503050406030204" pitchFamily="18" charset="0"/>
                      </a:rPr>
                      <m:t>0</m:t>
                    </m:r>
                  </m:oMath>
                </a14:m>
                <a:r>
                  <a:rPr lang="en-US" sz="2400" dirty="0" smtClean="0"/>
                  <a:t>: p</a:t>
                </a:r>
                <a:r>
                  <a:rPr lang="en-US" sz="2400" baseline="-25000" dirty="0" smtClean="0"/>
                  <a:t>1</a:t>
                </a:r>
                <a:r>
                  <a:rPr lang="en-US" sz="2400" dirty="0" smtClean="0"/>
                  <a:t> = p</a:t>
                </a:r>
                <a:r>
                  <a:rPr lang="en-US" sz="2400" baseline="-25000" dirty="0" smtClean="0"/>
                  <a:t>2</a:t>
                </a:r>
                <a:r>
                  <a:rPr lang="en-US" sz="2400" dirty="0" smtClean="0"/>
                  <a:t> (that is, (</a:t>
                </a:r>
                <a14:m>
                  <m:oMath xmlns:m="http://schemas.openxmlformats.org/officeDocument/2006/math">
                    <m:r>
                      <a:rPr lang="en-US" sz="2400" b="0" i="1" smtClean="0">
                        <a:latin typeface="Cambria Math" panose="02040503050406030204" pitchFamily="18" charset="0"/>
                      </a:rPr>
                      <m:t>𝑝</m:t>
                    </m:r>
                  </m:oMath>
                </a14:m>
                <a:r>
                  <a:rPr lang="en-US" sz="2400" baseline="-25000" dirty="0"/>
                  <a:t>1</a:t>
                </a:r>
                <a:r>
                  <a:rPr lang="en-US" sz="2400" dirty="0"/>
                  <a:t> - </a:t>
                </a:r>
                <a14:m>
                  <m:oMath xmlns:m="http://schemas.openxmlformats.org/officeDocument/2006/math">
                    <m:r>
                      <a:rPr lang="en-US" sz="2400" b="0" i="1" smtClean="0">
                        <a:latin typeface="Cambria Math" panose="02040503050406030204" pitchFamily="18" charset="0"/>
                      </a:rPr>
                      <m:t>𝑝</m:t>
                    </m:r>
                  </m:oMath>
                </a14:m>
                <a:r>
                  <a:rPr lang="en-US" sz="2400" baseline="-25000" dirty="0"/>
                  <a:t>2</a:t>
                </a:r>
                <a:r>
                  <a:rPr lang="en-US" sz="2400" dirty="0" smtClean="0"/>
                  <a:t>) = 0)</a:t>
                </a:r>
                <a:br>
                  <a:rPr lang="en-US" sz="2400" dirty="0" smtClean="0"/>
                </a:br>
                <a:r>
                  <a:rPr lang="en-US" sz="2400" dirty="0" smtClean="0"/>
                  <a:t>	H</a:t>
                </a:r>
                <a:r>
                  <a:rPr lang="en-US" sz="2400" baseline="-25000" dirty="0" smtClean="0"/>
                  <a:t>A</a:t>
                </a:r>
                <a:r>
                  <a:rPr lang="en-US" sz="2400" dirty="0" smtClean="0"/>
                  <a:t>: </a:t>
                </a:r>
                <a:r>
                  <a:rPr lang="en-US" sz="2400" dirty="0"/>
                  <a:t>p</a:t>
                </a:r>
                <a:r>
                  <a:rPr lang="en-US" sz="2400" baseline="-25000" dirty="0"/>
                  <a:t>1</a:t>
                </a:r>
                <a:r>
                  <a:rPr lang="en-US" sz="2400" dirty="0"/>
                  <a:t> </a:t>
                </a:r>
                <a:r>
                  <a:rPr lang="en-US" sz="2400" dirty="0" smtClean="0"/>
                  <a:t>≠ p</a:t>
                </a:r>
                <a:r>
                  <a:rPr lang="en-US" sz="2400" baseline="-25000" dirty="0" smtClean="0"/>
                  <a:t>2 </a:t>
                </a:r>
                <a:r>
                  <a:rPr lang="en-US" sz="2400" dirty="0" smtClean="0"/>
                  <a:t>(2-tailed test, &gt; or &lt; would be 1-tailed test)</a:t>
                </a:r>
              </a:p>
              <a:p>
                <a:pPr lvl="1">
                  <a:spcBef>
                    <a:spcPts val="1500"/>
                  </a:spcBef>
                </a:pPr>
                <a:r>
                  <a:rPr lang="en-US" dirty="0" smtClean="0"/>
                  <a:t>Test Statistic:	z = </a:t>
                </a:r>
                <a14:m>
                  <m:oMath xmlns:m="http://schemas.openxmlformats.org/officeDocument/2006/math">
                    <m:f>
                      <m:fPr>
                        <m:ctrlPr>
                          <a:rPr lang="en-US" i="1" smtClean="0">
                            <a:latin typeface="Cambria Math" charset="0"/>
                          </a:rPr>
                        </m:ctrlPr>
                      </m:fPr>
                      <m:num>
                        <m:r>
                          <m:rPr>
                            <m:nor/>
                          </m:rPr>
                          <a:rPr lang="en-US" dirty="0"/>
                          <m:t>(</m:t>
                        </m:r>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1</m:t>
                        </m:r>
                        <m:r>
                          <m:rPr>
                            <m:nor/>
                          </m:rPr>
                          <a:rPr lang="en-US" dirty="0"/>
                          <m:t> − </m:t>
                        </m:r>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2</m:t>
                        </m:r>
                        <m:r>
                          <m:rPr>
                            <m:nor/>
                          </m:rPr>
                          <a:rPr lang="en-US" dirty="0"/>
                          <m:t>)</m:t>
                        </m:r>
                        <m:r>
                          <m:rPr>
                            <m:nor/>
                          </m:rPr>
                          <a:rPr lang="en-US" b="0" i="0" dirty="0" smtClean="0"/>
                          <m:t>−0</m:t>
                        </m:r>
                      </m:num>
                      <m:den>
                        <m:r>
                          <m:rPr>
                            <m:nor/>
                          </m:rPr>
                          <a:rPr lang="en-US" dirty="0"/>
                          <m:t>se</m:t>
                        </m:r>
                        <m:r>
                          <m:rPr>
                            <m:nor/>
                          </m:rPr>
                          <a:rPr lang="en-US" baseline="-25000" dirty="0"/>
                          <m:t>0</m:t>
                        </m:r>
                      </m:den>
                    </m:f>
                  </m:oMath>
                </a14:m>
                <a:r>
                  <a:rPr lang="en-US" dirty="0" smtClean="0"/>
                  <a:t/>
                </a:r>
                <a:br>
                  <a:rPr lang="en-US" dirty="0" smtClean="0"/>
                </a:br>
                <a:endParaRPr lang="en-US" dirty="0" smtClean="0"/>
              </a:p>
              <a:p>
                <a:pPr lvl="1">
                  <a:spcBef>
                    <a:spcPts val="1500"/>
                  </a:spcBef>
                </a:pPr>
                <a:r>
                  <a:rPr lang="en-US" dirty="0" smtClean="0"/>
                  <a:t>Where </a:t>
                </a:r>
                <a14:m>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f>
                      <m:fPr>
                        <m:ctrlPr>
                          <a:rPr lang="en-US" b="0" i="1" smtClean="0">
                            <a:latin typeface="Cambria Math" charset="0"/>
                          </a:rPr>
                        </m:ctrlPr>
                      </m:fPr>
                      <m:num>
                        <m:sSub>
                          <m:sSubPr>
                            <m:ctrlPr>
                              <a:rPr lang="en-US" b="0" i="1" smtClean="0">
                                <a:latin typeface="Cambria Math"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num>
                      <m:den>
                        <m:sSub>
                          <m:sSubPr>
                            <m:ctrlPr>
                              <a:rPr lang="en-US" b="0" i="1" smtClean="0">
                                <a:latin typeface="Cambria Math"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den>
                    </m:f>
                  </m:oMath>
                </a14:m>
                <a:r>
                  <a:rPr lang="en-US" dirty="0" smtClean="0"/>
                  <a:t>, with se</a:t>
                </a:r>
                <a:r>
                  <a:rPr lang="en-US" baseline="-25000" dirty="0" smtClean="0"/>
                  <a:t>0</a:t>
                </a:r>
                <a:r>
                  <a:rPr lang="en-US" dirty="0" smtClean="0"/>
                  <a:t>= </a:t>
                </a:r>
                <a14:m>
                  <m:oMath xmlns:m="http://schemas.openxmlformats.org/officeDocument/2006/math">
                    <m:rad>
                      <m:radPr>
                        <m:degHide m:val="on"/>
                        <m:ctrlPr>
                          <a:rPr lang="en-US" i="1" smtClean="0">
                            <a:latin typeface="Cambria Math" charset="0"/>
                          </a:rPr>
                        </m:ctrlPr>
                      </m:radPr>
                      <m:deg/>
                      <m:e>
                        <m:acc>
                          <m:accPr>
                            <m:chr m:val="̂"/>
                            <m:ctrlPr>
                              <a:rPr lang="en-US" i="1">
                                <a:latin typeface="Cambria Math" charset="0"/>
                              </a:rPr>
                            </m:ctrlPr>
                          </m:accPr>
                          <m:e>
                            <m:r>
                              <a:rPr lang="en-US" i="1">
                                <a:latin typeface="Cambria Math" panose="02040503050406030204" pitchFamily="18" charset="0"/>
                              </a:rPr>
                              <m:t>𝑝</m:t>
                            </m:r>
                          </m:e>
                        </m:acc>
                        <m:r>
                          <a:rPr lang="en-US" b="0" i="1" smtClean="0">
                            <a:latin typeface="Cambria Math" panose="02040503050406030204" pitchFamily="18" charset="0"/>
                          </a:rPr>
                          <m:t>(1−</m:t>
                        </m:r>
                        <m:acc>
                          <m:accPr>
                            <m:chr m:val="̂"/>
                            <m:ctrlPr>
                              <a:rPr lang="en-US" i="1">
                                <a:latin typeface="Cambria Math"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f>
                          <m:fPr>
                            <m:ctrlPr>
                              <a:rPr lang="en-US" i="1">
                                <a:latin typeface="Cambria Math" charset="0"/>
                              </a:rPr>
                            </m:ctrlPr>
                          </m:fPr>
                          <m:num>
                            <m:r>
                              <a:rPr lang="en-US" b="0" i="1" smtClean="0">
                                <a:latin typeface="Cambria Math" panose="02040503050406030204" pitchFamily="18" charset="0"/>
                              </a:rPr>
                              <m:t>1</m:t>
                            </m:r>
                          </m:num>
                          <m:den>
                            <m:r>
                              <m:rPr>
                                <m:nor/>
                              </m:rPr>
                              <a:rPr lang="en-US" i="1" dirty="0"/>
                              <m:t>n</m:t>
                            </m:r>
                            <m:r>
                              <m:rPr>
                                <m:nor/>
                              </m:rPr>
                              <a:rPr lang="en-US" baseline="-25000" dirty="0"/>
                              <m:t>1</m:t>
                            </m:r>
                          </m:den>
                        </m:f>
                        <m:r>
                          <m:rPr>
                            <m:nor/>
                          </m:rPr>
                          <a:rPr lang="en-US" dirty="0"/>
                          <m:t>+</m:t>
                        </m:r>
                        <m:f>
                          <m:fPr>
                            <m:ctrlPr>
                              <a:rPr lang="en-US" i="1">
                                <a:latin typeface="Cambria Math" charset="0"/>
                              </a:rPr>
                            </m:ctrlPr>
                          </m:fPr>
                          <m:num>
                            <m:r>
                              <a:rPr lang="en-US" b="0" i="1" smtClean="0">
                                <a:latin typeface="Cambria Math" panose="02040503050406030204" pitchFamily="18" charset="0"/>
                              </a:rPr>
                              <m:t>1</m:t>
                            </m:r>
                          </m:num>
                          <m:den>
                            <m:r>
                              <m:rPr>
                                <m:nor/>
                              </m:rPr>
                              <a:rPr lang="en-US" i="1" dirty="0"/>
                              <m:t>n</m:t>
                            </m:r>
                            <m:r>
                              <m:rPr>
                                <m:nor/>
                              </m:rPr>
                              <a:rPr lang="en-US" baseline="-25000" dirty="0"/>
                              <m:t>2</m:t>
                            </m:r>
                          </m:den>
                        </m:f>
                        <m:r>
                          <m:rPr>
                            <m:nor/>
                          </m:rPr>
                          <a:rPr lang="en-US" dirty="0"/>
                          <m:t>)</m:t>
                        </m:r>
                      </m:e>
                    </m:rad>
                  </m:oMath>
                </a14:m>
                <a:endParaRPr lang="en-US" dirty="0" smtClean="0"/>
              </a:p>
              <a:p>
                <a:pPr>
                  <a:spcBef>
                    <a:spcPts val="1500"/>
                  </a:spcBef>
                </a:pPr>
                <a:endParaRPr lang="en-US" sz="2400" dirty="0"/>
              </a:p>
              <a:p>
                <a:r>
                  <a:rPr lang="en-US" sz="2400" dirty="0"/>
                  <a:t>Confidence Interval for </a:t>
                </a:r>
                <a:r>
                  <a:rPr lang="en-US" sz="2400" i="1" dirty="0"/>
                  <a:t>p</a:t>
                </a:r>
                <a:r>
                  <a:rPr lang="en-US" sz="2400" baseline="-25000" dirty="0"/>
                  <a:t>1</a:t>
                </a:r>
                <a:r>
                  <a:rPr lang="en-US" sz="2400" dirty="0"/>
                  <a:t> – </a:t>
                </a:r>
                <a:r>
                  <a:rPr lang="en-US" sz="2400" i="1" dirty="0"/>
                  <a:t>p</a:t>
                </a:r>
                <a:r>
                  <a:rPr lang="en-US" sz="2400" baseline="-25000" dirty="0"/>
                  <a:t>2</a:t>
                </a:r>
                <a:r>
                  <a:rPr lang="en-US" sz="2400" dirty="0"/>
                  <a:t> is:</a:t>
                </a:r>
              </a:p>
              <a:p>
                <a:pPr lvl="1"/>
                <a14:m>
                  <m:oMath xmlns:m="http://schemas.openxmlformats.org/officeDocument/2006/math">
                    <m:r>
                      <a:rPr lang="en-US" i="1">
                        <a:latin typeface="Cambria Math" panose="02040503050406030204" pitchFamily="18" charset="0"/>
                      </a:rPr>
                      <m:t>𝐶𝐼</m:t>
                    </m:r>
                    <m:r>
                      <a:rPr lang="en-US" i="1">
                        <a:latin typeface="Cambria Math" panose="02040503050406030204" pitchFamily="18" charset="0"/>
                      </a:rPr>
                      <m:t>=(</m:t>
                    </m:r>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1</m:t>
                    </m:r>
                    <m:r>
                      <a:rPr lang="en-US" i="1">
                        <a:latin typeface="Cambria Math" panose="02040503050406030204" pitchFamily="18" charset="0"/>
                      </a:rPr>
                      <m:t>−</m:t>
                    </m:r>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2</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ad>
                      <m:radPr>
                        <m:degHide m:val="on"/>
                        <m:ctrlPr>
                          <a:rPr lang="en-US" i="1">
                            <a:latin typeface="Cambria Math" charset="0"/>
                          </a:rPr>
                        </m:ctrlPr>
                      </m:radPr>
                      <m:deg/>
                      <m:e>
                        <m:f>
                          <m:fPr>
                            <m:ctrlPr>
                              <a:rPr lang="en-US" i="1">
                                <a:latin typeface="Cambria Math" charset="0"/>
                              </a:rPr>
                            </m:ctrlPr>
                          </m:fPr>
                          <m:num>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1</m:t>
                            </m:r>
                            <m:r>
                              <m:rPr>
                                <m:nor/>
                              </m:rPr>
                              <a:rPr lang="en-US" dirty="0"/>
                              <m:t>(1 − </m:t>
                            </m:r>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1</m:t>
                            </m:r>
                            <m:r>
                              <m:rPr>
                                <m:nor/>
                              </m:rPr>
                              <a:rPr lang="en-US" dirty="0"/>
                              <m:t>)</m:t>
                            </m:r>
                          </m:num>
                          <m:den>
                            <m:r>
                              <m:rPr>
                                <m:nor/>
                              </m:rPr>
                              <a:rPr lang="en-US" i="1" dirty="0"/>
                              <m:t>n</m:t>
                            </m:r>
                            <m:r>
                              <m:rPr>
                                <m:nor/>
                              </m:rPr>
                              <a:rPr lang="en-US" baseline="-25000" dirty="0"/>
                              <m:t>1</m:t>
                            </m:r>
                          </m:den>
                        </m:f>
                        <m:r>
                          <m:rPr>
                            <m:nor/>
                          </m:rPr>
                          <a:rPr lang="en-US" dirty="0"/>
                          <m:t>+</m:t>
                        </m:r>
                        <m:f>
                          <m:fPr>
                            <m:ctrlPr>
                              <a:rPr lang="en-US" i="1">
                                <a:latin typeface="Cambria Math" charset="0"/>
                              </a:rPr>
                            </m:ctrlPr>
                          </m:fPr>
                          <m:num>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2</m:t>
                            </m:r>
                            <m:r>
                              <m:rPr>
                                <m:nor/>
                              </m:rPr>
                              <a:rPr lang="en-US" dirty="0"/>
                              <m:t>(1 − </m:t>
                            </m:r>
                            <m:acc>
                              <m:accPr>
                                <m:chr m:val="̂"/>
                                <m:ctrlPr>
                                  <a:rPr lang="en-US" i="1">
                                    <a:latin typeface="Cambria Math" charset="0"/>
                                  </a:rPr>
                                </m:ctrlPr>
                              </m:accPr>
                              <m:e>
                                <m:r>
                                  <a:rPr lang="en-US" i="1">
                                    <a:latin typeface="Cambria Math" panose="02040503050406030204" pitchFamily="18" charset="0"/>
                                  </a:rPr>
                                  <m:t>𝑝</m:t>
                                </m:r>
                              </m:e>
                            </m:acc>
                            <m:r>
                              <m:rPr>
                                <m:nor/>
                              </m:rPr>
                              <a:rPr lang="en-US" baseline="-25000" dirty="0"/>
                              <m:t>2</m:t>
                            </m:r>
                            <m:r>
                              <m:rPr>
                                <m:nor/>
                              </m:rPr>
                              <a:rPr lang="en-US" dirty="0"/>
                              <m:t>)</m:t>
                            </m:r>
                          </m:num>
                          <m:den>
                            <m:r>
                              <m:rPr>
                                <m:nor/>
                              </m:rPr>
                              <a:rPr lang="en-US" i="1" dirty="0"/>
                              <m:t>n</m:t>
                            </m:r>
                            <m:r>
                              <m:rPr>
                                <m:nor/>
                              </m:rPr>
                              <a:rPr lang="en-US" baseline="-25000" dirty="0"/>
                              <m:t>2</m:t>
                            </m:r>
                          </m:den>
                        </m:f>
                        <m:r>
                          <a:rPr lang="en-US" i="1" baseline="-25000" dirty="0">
                            <a:latin typeface="Cambria Math" panose="02040503050406030204" pitchFamily="18" charset="0"/>
                          </a:rPr>
                          <m:t> </m:t>
                        </m:r>
                      </m:e>
                    </m:rad>
                  </m:oMath>
                </a14:m>
                <a:r>
                  <a:rPr lang="en-US" dirty="0"/>
                  <a:t> </a:t>
                </a:r>
              </a:p>
              <a:p>
                <a:pPr>
                  <a:spcBef>
                    <a:spcPts val="1500"/>
                  </a:spcBef>
                </a:pPr>
                <a:endParaRPr lang="en-US" sz="2400" dirty="0" smtClean="0"/>
              </a:p>
            </p:txBody>
          </p:sp>
        </mc:Choice>
        <mc:Fallback xmlns="">
          <p:sp>
            <p:nvSpPr>
              <p:cNvPr id="13" name="Content Placeholder 2"/>
              <p:cNvSpPr txBox="1">
                <a:spLocks noRot="1" noChangeAspect="1" noMove="1" noResize="1" noEditPoints="1" noAdjustHandles="1" noChangeArrowheads="1" noChangeShapeType="1" noTextEdit="1"/>
              </p:cNvSpPr>
              <p:nvPr/>
            </p:nvSpPr>
            <p:spPr>
              <a:xfrm>
                <a:off x="235974" y="990995"/>
                <a:ext cx="8544771" cy="4852757"/>
              </a:xfrm>
              <a:prstGeom prst="rect">
                <a:avLst/>
              </a:prstGeom>
              <a:blipFill rotWithShape="0">
                <a:blip r:embed="rId2"/>
                <a:stretch>
                  <a:fillRect l="-999" t="-1382"/>
                </a:stretch>
              </a:blipFill>
            </p:spPr>
            <p:txBody>
              <a:bodyPr/>
              <a:lstStyle/>
              <a:p>
                <a:r>
                  <a:rPr lang="en-US">
                    <a:noFill/>
                  </a:rPr>
                  <a:t> </a:t>
                </a:r>
              </a:p>
            </p:txBody>
          </p:sp>
        </mc:Fallback>
      </mc:AlternateContent>
    </p:spTree>
    <p:extLst>
      <p:ext uri="{BB962C8B-B14F-4D97-AF65-F5344CB8AC3E}">
        <p14:creationId xmlns:p14="http://schemas.microsoft.com/office/powerpoint/2010/main" val="32292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596981"/>
          </a:xfrm>
        </p:spPr>
        <p:txBody>
          <a:bodyPr>
            <a:normAutofit fontScale="90000"/>
          </a:bodyPr>
          <a:lstStyle/>
          <a:p>
            <a:r>
              <a:rPr lang="en-US" dirty="0" smtClean="0"/>
              <a:t>Questions for Example:</a:t>
            </a:r>
            <a:endParaRPr lang="en-US" dirty="0"/>
          </a:p>
        </p:txBody>
      </p:sp>
      <p:sp>
        <p:nvSpPr>
          <p:cNvPr id="3" name="Content Placeholder 2"/>
          <p:cNvSpPr>
            <a:spLocks noGrp="1"/>
          </p:cNvSpPr>
          <p:nvPr>
            <p:ph idx="1"/>
          </p:nvPr>
        </p:nvSpPr>
        <p:spPr>
          <a:xfrm>
            <a:off x="231648" y="596348"/>
            <a:ext cx="8717280" cy="3046965"/>
          </a:xfrm>
        </p:spPr>
        <p:txBody>
          <a:bodyPr>
            <a:noAutofit/>
          </a:bodyPr>
          <a:lstStyle/>
          <a:p>
            <a:pPr marL="0" indent="0">
              <a:buNone/>
            </a:pPr>
            <a:r>
              <a:rPr lang="en-US" altLang="en-US" sz="2400" dirty="0" smtClean="0"/>
              <a:t>Is there a significant difference between the proportion of men and the proportion of women who will vote Yes on Proposition A?  In </a:t>
            </a:r>
            <a:r>
              <a:rPr lang="en-US" altLang="en-US" sz="2400" dirty="0"/>
              <a:t>a random sample, 36 of 72 men and 35 of 50 women indicated they would vote </a:t>
            </a:r>
            <a:r>
              <a:rPr lang="en-US" altLang="en-US" sz="2400" dirty="0" smtClean="0"/>
              <a:t>“Yes.”</a:t>
            </a:r>
            <a:r>
              <a:rPr lang="en-US" altLang="en-US" sz="2400" dirty="0"/>
              <a:t> </a:t>
            </a:r>
            <a:r>
              <a:rPr lang="en-US" altLang="en-US" sz="2400" dirty="0" smtClean="0"/>
              <a:t> Test </a:t>
            </a:r>
            <a:r>
              <a:rPr lang="en-US" altLang="en-US" sz="2400" dirty="0"/>
              <a:t>at the .05 level of </a:t>
            </a:r>
            <a:r>
              <a:rPr lang="en-US" altLang="en-US" sz="2400" dirty="0" smtClean="0"/>
              <a:t>significance.  Let </a:t>
            </a:r>
            <a:r>
              <a:rPr lang="en-US" altLang="en-US" sz="2400" dirty="0"/>
              <a:t>p</a:t>
            </a:r>
            <a:r>
              <a:rPr lang="en-US" altLang="en-US" sz="2400" baseline="-25000" dirty="0"/>
              <a:t>1</a:t>
            </a:r>
            <a:r>
              <a:rPr lang="en-US" altLang="en-US" sz="2400" dirty="0"/>
              <a:t> </a:t>
            </a:r>
            <a:r>
              <a:rPr lang="en-US" altLang="en-US" sz="2400" dirty="0" smtClean="0"/>
              <a:t>be the proportion of men and p</a:t>
            </a:r>
            <a:r>
              <a:rPr lang="en-US" altLang="en-US" sz="2400" baseline="-25000" dirty="0" smtClean="0"/>
              <a:t>2</a:t>
            </a:r>
            <a:r>
              <a:rPr lang="en-US" altLang="en-US" sz="2400" dirty="0" smtClean="0"/>
              <a:t> be the proportion of women.</a:t>
            </a:r>
          </a:p>
          <a:p>
            <a:r>
              <a:rPr lang="en-US" altLang="en-US" sz="2400" dirty="0" smtClean="0"/>
              <a:t>Is the underlying data categorical or quantitative?</a:t>
            </a:r>
          </a:p>
          <a:p>
            <a:pPr marL="914400" lvl="1" indent="-457200">
              <a:buFont typeface="+mj-lt"/>
              <a:buAutoNum type="alphaUcPeriod"/>
            </a:pPr>
            <a:r>
              <a:rPr lang="en-US" altLang="en-US" dirty="0" smtClean="0"/>
              <a:t>Categorical</a:t>
            </a:r>
          </a:p>
          <a:p>
            <a:pPr marL="914400" lvl="1" indent="-457200">
              <a:buFont typeface="+mj-lt"/>
              <a:buAutoNum type="alphaUcPeriod"/>
            </a:pPr>
            <a:r>
              <a:rPr lang="en-US" altLang="en-US" dirty="0" smtClean="0"/>
              <a:t>Quantitative</a:t>
            </a:r>
            <a:endParaRPr lang="en-US" alt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36</a:t>
            </a:fld>
            <a:endParaRPr lang="en-US"/>
          </a:p>
        </p:txBody>
      </p:sp>
      <p:sp>
        <p:nvSpPr>
          <p:cNvPr id="9" name="TextBox 8"/>
          <p:cNvSpPr txBox="1"/>
          <p:nvPr/>
        </p:nvSpPr>
        <p:spPr>
          <a:xfrm>
            <a:off x="231648" y="3640129"/>
            <a:ext cx="6595203" cy="1200329"/>
          </a:xfrm>
          <a:prstGeom prst="rect">
            <a:avLst/>
          </a:prstGeom>
          <a:noFill/>
        </p:spPr>
        <p:txBody>
          <a:bodyPr wrap="none" rtlCol="0">
            <a:spAutoFit/>
          </a:bodyPr>
          <a:lstStyle/>
          <a:p>
            <a:pPr marL="342900" indent="-342900">
              <a:buFont typeface="Arial" panose="020B0604020202020204" pitchFamily="34" charset="0"/>
              <a:buChar char="•"/>
            </a:pPr>
            <a:r>
              <a:rPr lang="en-US" altLang="en-US" sz="2400" dirty="0"/>
              <a:t>Are the populations dependent or independent?</a:t>
            </a:r>
          </a:p>
          <a:p>
            <a:pPr marL="914400" lvl="1" indent="-457200">
              <a:buFont typeface="+mj-lt"/>
              <a:buAutoNum type="alphaUcPeriod"/>
            </a:pPr>
            <a:r>
              <a:rPr lang="en-US" altLang="en-US" sz="2400" dirty="0"/>
              <a:t>Dependent</a:t>
            </a:r>
          </a:p>
          <a:p>
            <a:pPr marL="914400" lvl="1" indent="-457200">
              <a:buFont typeface="+mj-lt"/>
              <a:buAutoNum type="alphaUcPeriod"/>
            </a:pPr>
            <a:r>
              <a:rPr lang="en-US" altLang="en-US" sz="2400" dirty="0" smtClean="0"/>
              <a:t>Independent</a:t>
            </a:r>
            <a:endParaRPr lang="en-US" altLang="en-US" sz="2400" dirty="0"/>
          </a:p>
        </p:txBody>
      </p:sp>
      <p:sp>
        <p:nvSpPr>
          <p:cNvPr id="10" name="TextBox 9"/>
          <p:cNvSpPr txBox="1"/>
          <p:nvPr/>
        </p:nvSpPr>
        <p:spPr>
          <a:xfrm>
            <a:off x="231648" y="4923215"/>
            <a:ext cx="4993739" cy="1569660"/>
          </a:xfrm>
          <a:prstGeom prst="rect">
            <a:avLst/>
          </a:prstGeom>
          <a:noFill/>
        </p:spPr>
        <p:txBody>
          <a:bodyPr wrap="none" rtlCol="0">
            <a:spAutoFit/>
          </a:bodyPr>
          <a:lstStyle/>
          <a:p>
            <a:pPr marL="342900" indent="-342900">
              <a:buFont typeface="Arial" panose="020B0604020202020204" pitchFamily="34" charset="0"/>
              <a:buChar char="•"/>
            </a:pPr>
            <a:r>
              <a:rPr lang="en-US" altLang="en-US" sz="2400" dirty="0"/>
              <a:t>What sampling distribution is used?</a:t>
            </a:r>
          </a:p>
          <a:p>
            <a:pPr marL="914400" lvl="1" indent="-457200">
              <a:buFont typeface="+mj-lt"/>
              <a:buAutoNum type="alphaUcPeriod"/>
            </a:pPr>
            <a:r>
              <a:rPr lang="en-US" altLang="en-US" sz="2400" dirty="0"/>
              <a:t> </a:t>
            </a:r>
            <a:r>
              <a:rPr lang="en-US" altLang="en-US" sz="2400" b="1" i="1" dirty="0"/>
              <a:t>t</a:t>
            </a:r>
            <a:r>
              <a:rPr lang="en-US" altLang="en-US" sz="2400" dirty="0"/>
              <a:t>-distribution</a:t>
            </a:r>
          </a:p>
          <a:p>
            <a:pPr marL="914400" lvl="1" indent="-457200">
              <a:buFont typeface="+mj-lt"/>
              <a:buAutoNum type="alphaUcPeriod"/>
            </a:pPr>
            <a:r>
              <a:rPr lang="en-US" altLang="en-US" sz="2400" dirty="0"/>
              <a:t> </a:t>
            </a:r>
            <a:r>
              <a:rPr lang="en-US" altLang="en-US" sz="2400" b="1" i="1" dirty="0"/>
              <a:t>Z</a:t>
            </a:r>
            <a:r>
              <a:rPr lang="en-US" altLang="en-US" sz="2400" dirty="0"/>
              <a:t>-distribution</a:t>
            </a:r>
          </a:p>
          <a:p>
            <a:endParaRPr lang="en-US" sz="2400" dirty="0"/>
          </a:p>
        </p:txBody>
      </p:sp>
      <p:sp>
        <p:nvSpPr>
          <p:cNvPr id="11" name="Rectangle 10"/>
          <p:cNvSpPr/>
          <p:nvPr/>
        </p:nvSpPr>
        <p:spPr>
          <a:xfrm>
            <a:off x="442611" y="2744896"/>
            <a:ext cx="2737686" cy="393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2611" y="4401546"/>
            <a:ext cx="2737686" cy="393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2611" y="5686281"/>
            <a:ext cx="2737686" cy="393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44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596981"/>
          </a:xfrm>
        </p:spPr>
        <p:txBody>
          <a:bodyPr>
            <a:normAutofit fontScale="90000"/>
          </a:bodyPr>
          <a:lstStyle/>
          <a:p>
            <a:r>
              <a:rPr lang="en-US" dirty="0" smtClean="0"/>
              <a:t>Hypothesis Example: 2 Population Proportions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596348"/>
                <a:ext cx="8717280" cy="6261652"/>
              </a:xfrm>
            </p:spPr>
            <p:txBody>
              <a:bodyPr>
                <a:normAutofit/>
              </a:bodyPr>
              <a:lstStyle/>
              <a:p>
                <a:pPr marL="0" indent="0">
                  <a:buNone/>
                </a:pPr>
                <a:r>
                  <a:rPr lang="en-US" altLang="en-US" sz="2400" dirty="0" smtClean="0"/>
                  <a:t>Is there a significant difference between the proportion of men and the proportion of women who will vote Yes on Proposition A?  In </a:t>
                </a:r>
                <a:r>
                  <a:rPr lang="en-US" altLang="en-US" sz="2400" dirty="0"/>
                  <a:t>a random sample, 36 of 72 men and 35 of 50 women indicated they would vote </a:t>
                </a:r>
                <a:r>
                  <a:rPr lang="en-US" altLang="en-US" sz="2400" dirty="0" smtClean="0"/>
                  <a:t>“Yes.”</a:t>
                </a:r>
                <a:r>
                  <a:rPr lang="en-US" altLang="en-US" sz="2400" dirty="0"/>
                  <a:t> </a:t>
                </a:r>
                <a:r>
                  <a:rPr lang="en-US" altLang="en-US" sz="2400" dirty="0" smtClean="0"/>
                  <a:t> Test </a:t>
                </a:r>
                <a:r>
                  <a:rPr lang="en-US" altLang="en-US" sz="2400" dirty="0"/>
                  <a:t>at the .05 level of </a:t>
                </a:r>
                <a:r>
                  <a:rPr lang="en-US" altLang="en-US" sz="2400" dirty="0" smtClean="0"/>
                  <a:t>significance.  Let </a:t>
                </a:r>
                <a:r>
                  <a:rPr lang="en-US" altLang="en-US" sz="2400" dirty="0"/>
                  <a:t>p</a:t>
                </a:r>
                <a:r>
                  <a:rPr lang="en-US" altLang="en-US" sz="2400" baseline="-25000" dirty="0"/>
                  <a:t>1</a:t>
                </a:r>
                <a:r>
                  <a:rPr lang="en-US" altLang="en-US" sz="2400" dirty="0"/>
                  <a:t> </a:t>
                </a:r>
                <a:r>
                  <a:rPr lang="en-US" altLang="en-US" sz="2400" dirty="0" smtClean="0"/>
                  <a:t>be the proportion of men and p</a:t>
                </a:r>
                <a:r>
                  <a:rPr lang="en-US" altLang="en-US" sz="2400" baseline="-25000" dirty="0" smtClean="0"/>
                  <a:t>2</a:t>
                </a:r>
                <a:r>
                  <a:rPr lang="en-US" altLang="en-US" sz="2400" dirty="0" smtClean="0"/>
                  <a:t> be the proportion of women.</a:t>
                </a:r>
              </a:p>
              <a:p>
                <a:pPr>
                  <a:tabLst>
                    <a:tab pos="1828800" algn="l"/>
                  </a:tabLst>
                </a:pPr>
                <a:r>
                  <a:rPr lang="en-US" altLang="en-US" sz="2400" dirty="0" smtClean="0"/>
                  <a:t>Hypotheses:	H</a:t>
                </a:r>
                <a:r>
                  <a:rPr lang="en-US" altLang="en-US" sz="2400" baseline="-25000" dirty="0" smtClean="0"/>
                  <a:t>0</a:t>
                </a:r>
                <a:r>
                  <a:rPr lang="en-US" altLang="en-US" sz="2400" dirty="0" smtClean="0"/>
                  <a:t>:  p</a:t>
                </a:r>
                <a:r>
                  <a:rPr lang="en-US" altLang="en-US" sz="2400" baseline="-25000" dirty="0" smtClean="0"/>
                  <a:t>1</a:t>
                </a:r>
                <a:r>
                  <a:rPr lang="en-US" altLang="en-US" sz="2400" dirty="0" smtClean="0"/>
                  <a:t> – p</a:t>
                </a:r>
                <a:r>
                  <a:rPr lang="en-US" altLang="en-US" sz="2400" baseline="-25000" dirty="0" smtClean="0"/>
                  <a:t>2</a:t>
                </a:r>
                <a:r>
                  <a:rPr lang="en-US" altLang="en-US" sz="2400" dirty="0" smtClean="0"/>
                  <a:t> = 0</a:t>
                </a:r>
                <a:br>
                  <a:rPr lang="en-US" altLang="en-US" sz="2400" dirty="0" smtClean="0"/>
                </a:br>
                <a:r>
                  <a:rPr lang="en-US" altLang="en-US" sz="2400" dirty="0" smtClean="0"/>
                  <a:t>	H</a:t>
                </a:r>
                <a:r>
                  <a:rPr lang="en-US" altLang="en-US" sz="2400" baseline="-25000" dirty="0" smtClean="0"/>
                  <a:t>A</a:t>
                </a:r>
                <a:r>
                  <a:rPr lang="en-US" altLang="en-US" sz="2400" dirty="0" smtClean="0"/>
                  <a:t>:  </a:t>
                </a:r>
                <a:r>
                  <a:rPr lang="en-US" altLang="en-US" sz="2400" dirty="0"/>
                  <a:t>p</a:t>
                </a:r>
                <a:r>
                  <a:rPr lang="en-US" altLang="en-US" sz="2400" baseline="-25000" dirty="0"/>
                  <a:t>1</a:t>
                </a:r>
                <a:r>
                  <a:rPr lang="en-US" altLang="en-US" sz="2400" dirty="0"/>
                  <a:t> – p</a:t>
                </a:r>
                <a:r>
                  <a:rPr lang="en-US" altLang="en-US" sz="2400" baseline="-25000" dirty="0"/>
                  <a:t>2</a:t>
                </a:r>
                <a:r>
                  <a:rPr lang="en-US" altLang="en-US" sz="2400" dirty="0"/>
                  <a:t> </a:t>
                </a:r>
                <a:r>
                  <a:rPr lang="en-US" altLang="en-US" sz="2400" dirty="0" smtClean="0"/>
                  <a:t>≠ 0</a:t>
                </a:r>
              </a:p>
              <a:p>
                <a:pPr marL="228600" lvl="1">
                  <a:tabLst>
                    <a:tab pos="1828800" algn="l"/>
                  </a:tabLst>
                </a:pPr>
                <a14:m>
                  <m:oMath xmlns:m="http://schemas.openxmlformats.org/officeDocument/2006/math">
                    <m:sSup>
                      <m:sSupPr>
                        <m:ctrlPr>
                          <a:rPr lang="en-US" sz="2000" i="1">
                            <a:latin typeface="Cambria Math" charset="0"/>
                          </a:rPr>
                        </m:ctrlPr>
                      </m:sSupPr>
                      <m:e>
                        <m:r>
                          <a:rPr lang="en-US" sz="2000" i="1">
                            <a:latin typeface="Cambria Math" panose="02040503050406030204" pitchFamily="18" charset="0"/>
                          </a:rPr>
                          <m:t>𝑧</m:t>
                        </m:r>
                      </m:e>
                      <m:sup>
                        <m:r>
                          <a:rPr lang="en-US" sz="2000" i="1">
                            <a:latin typeface="Cambria Math" panose="02040503050406030204" pitchFamily="18" charset="0"/>
                          </a:rPr>
                          <m:t>∗</m:t>
                        </m:r>
                      </m:sup>
                    </m:sSup>
                    <m:r>
                      <a:rPr lang="en-US" sz="2000" i="1">
                        <a:latin typeface="Cambria Math" panose="02040503050406030204" pitchFamily="18" charset="0"/>
                      </a:rPr>
                      <m:t>=</m:t>
                    </m:r>
                    <m:f>
                      <m:fPr>
                        <m:ctrlPr>
                          <a:rPr lang="en-US" sz="2000" i="1">
                            <a:latin typeface="Cambria Math" charset="0"/>
                          </a:rPr>
                        </m:ctrlPr>
                      </m:fPr>
                      <m:num>
                        <m:d>
                          <m:dPr>
                            <m:ctrlPr>
                              <a:rPr lang="en-US" sz="2000" i="1">
                                <a:latin typeface="Cambria Math" charset="0"/>
                              </a:rPr>
                            </m:ctrlPr>
                          </m:dPr>
                          <m:e>
                            <m:sSub>
                              <m:sSubPr>
                                <m:ctrlPr>
                                  <a:rPr lang="en-US" sz="2000" i="1">
                                    <a:latin typeface="Cambria Math" charset="0"/>
                                  </a:rPr>
                                </m:ctrlPr>
                              </m:sSubPr>
                              <m:e>
                                <m:acc>
                                  <m:accPr>
                                    <m:chr m:val="̂"/>
                                    <m:ctrlPr>
                                      <a:rPr lang="en-US" sz="2000" i="1">
                                        <a:latin typeface="Cambria Math"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charset="0"/>
                                  </a:rPr>
                                </m:ctrlPr>
                              </m:sSubPr>
                              <m:e>
                                <m:acc>
                                  <m:accPr>
                                    <m:chr m:val="̂"/>
                                    <m:ctrlPr>
                                      <a:rPr lang="en-US" sz="2000" i="1">
                                        <a:latin typeface="Cambria Math"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𝑝</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𝑝</m:t>
                            </m:r>
                          </m:e>
                          <m:sub>
                            <m:r>
                              <a:rPr lang="en-US" sz="2000" i="1">
                                <a:latin typeface="Cambria Math" panose="02040503050406030204" pitchFamily="18" charset="0"/>
                              </a:rPr>
                              <m:t>2</m:t>
                            </m:r>
                          </m:sub>
                        </m:sSub>
                        <m:r>
                          <a:rPr lang="en-US" sz="2000" i="1">
                            <a:latin typeface="Cambria Math" panose="02040503050406030204" pitchFamily="18" charset="0"/>
                          </a:rPr>
                          <m:t>)</m:t>
                        </m:r>
                      </m:num>
                      <m:den>
                        <m:rad>
                          <m:radPr>
                            <m:degHide m:val="on"/>
                            <m:ctrlPr>
                              <a:rPr lang="en-US" sz="2000" i="1">
                                <a:latin typeface="Cambria Math" charset="0"/>
                              </a:rPr>
                            </m:ctrlPr>
                          </m:radPr>
                          <m:deg/>
                          <m:e>
                            <m:sSub>
                              <m:sSubPr>
                                <m:ctrlPr>
                                  <a:rPr lang="en-US" sz="2000" i="1">
                                    <a:latin typeface="Cambria Math" charset="0"/>
                                  </a:rPr>
                                </m:ctrlPr>
                              </m:sSubPr>
                              <m:e>
                                <m:acc>
                                  <m:accPr>
                                    <m:chr m:val="̂"/>
                                    <m:ctrlPr>
                                      <a:rPr lang="en-US" sz="2000" i="1">
                                        <a:latin typeface="Cambria Math"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𝑝𝑜𝑜𝑙</m:t>
                                </m:r>
                              </m:sub>
                            </m:sSub>
                            <m:r>
                              <a:rPr lang="en-US" sz="2000" i="1">
                                <a:latin typeface="Cambria Math" panose="02040503050406030204" pitchFamily="18" charset="0"/>
                              </a:rPr>
                              <m:t>(1−</m:t>
                            </m:r>
                            <m:sSub>
                              <m:sSubPr>
                                <m:ctrlPr>
                                  <a:rPr lang="en-US" sz="2000" i="1">
                                    <a:latin typeface="Cambria Math" charset="0"/>
                                  </a:rPr>
                                </m:ctrlPr>
                              </m:sSubPr>
                              <m:e>
                                <m:acc>
                                  <m:accPr>
                                    <m:chr m:val="̂"/>
                                    <m:ctrlPr>
                                      <a:rPr lang="en-US" sz="2000" i="1">
                                        <a:latin typeface="Cambria Math" charset="0"/>
                                      </a:rPr>
                                    </m:ctrlPr>
                                  </m:accPr>
                                  <m:e>
                                    <m:r>
                                      <a:rPr lang="en-US" sz="2000" i="1">
                                        <a:latin typeface="Cambria Math" panose="02040503050406030204" pitchFamily="18" charset="0"/>
                                      </a:rPr>
                                      <m:t>𝑝</m:t>
                                    </m:r>
                                  </m:e>
                                </m:acc>
                              </m:e>
                              <m:sub>
                                <m:r>
                                  <a:rPr lang="en-US" sz="2000" i="1">
                                    <a:latin typeface="Cambria Math" panose="02040503050406030204" pitchFamily="18" charset="0"/>
                                  </a:rPr>
                                  <m:t>𝑝𝑜𝑜𝑙</m:t>
                                </m:r>
                              </m:sub>
                            </m:sSub>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1</m:t>
                                </m:r>
                              </m:num>
                              <m:den>
                                <m:sSub>
                                  <m:sSubPr>
                                    <m:ctrlPr>
                                      <a:rPr lang="en-US" sz="2000" i="1">
                                        <a:latin typeface="Cambria Math" charset="0"/>
                                      </a:rPr>
                                    </m:ctrlPr>
                                  </m:sSubPr>
                                  <m:e>
                                    <m:r>
                                      <a:rPr lang="en-US" sz="2000" i="1">
                                        <a:latin typeface="Cambria Math" panose="02040503050406030204" pitchFamily="18" charset="0"/>
                                      </a:rPr>
                                      <m:t>𝑛</m:t>
                                    </m:r>
                                  </m:e>
                                  <m:sub>
                                    <m:r>
                                      <a:rPr lang="en-US" sz="2000" i="1">
                                        <a:latin typeface="Cambria Math" panose="02040503050406030204" pitchFamily="18" charset="0"/>
                                      </a:rPr>
                                      <m:t>1</m:t>
                                    </m:r>
                                  </m:sub>
                                </m:sSub>
                              </m:den>
                            </m:f>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1</m:t>
                                </m:r>
                              </m:num>
                              <m:den>
                                <m:sSub>
                                  <m:sSubPr>
                                    <m:ctrlPr>
                                      <a:rPr lang="en-US" sz="2000" i="1">
                                        <a:latin typeface="Cambria Math" charset="0"/>
                                      </a:rPr>
                                    </m:ctrlPr>
                                  </m:sSubPr>
                                  <m:e>
                                    <m:r>
                                      <a:rPr lang="en-US" sz="2000" i="1">
                                        <a:latin typeface="Cambria Math" panose="02040503050406030204" pitchFamily="18" charset="0"/>
                                      </a:rPr>
                                      <m:t>𝑛</m:t>
                                    </m:r>
                                  </m:e>
                                  <m:sub>
                                    <m:r>
                                      <a:rPr lang="en-US" sz="2000" i="1">
                                        <a:latin typeface="Cambria Math" panose="02040503050406030204" pitchFamily="18" charset="0"/>
                                      </a:rPr>
                                      <m:t>2</m:t>
                                    </m:r>
                                  </m:sub>
                                </m:sSub>
                              </m:den>
                            </m:f>
                          </m:e>
                        </m:rad>
                        <m:r>
                          <a:rPr lang="en-US" sz="2000" i="1">
                            <a:latin typeface="Cambria Math" panose="02040503050406030204" pitchFamily="18" charset="0"/>
                          </a:rPr>
                          <m:t>)</m:t>
                        </m:r>
                      </m:den>
                    </m:f>
                  </m:oMath>
                </a14:m>
                <a:endParaRPr lang="en-US" altLang="en-US" sz="2000" dirty="0" smtClean="0"/>
              </a:p>
              <a:p>
                <a:pPr marL="228600" lvl="1">
                  <a:tabLst>
                    <a:tab pos="1828800" algn="l"/>
                  </a:tabLst>
                </a:pPr>
                <a:r>
                  <a:rPr lang="en-US" sz="2000" dirty="0" smtClean="0"/>
                  <a:t>      </a:t>
                </a:r>
                <a14:m>
                  <m:oMath xmlns:m="http://schemas.openxmlformats.org/officeDocument/2006/math">
                    <m:r>
                      <a:rPr lang="en-US" sz="2000" i="1">
                        <a:latin typeface="Cambria Math" panose="02040503050406030204" pitchFamily="18" charset="0"/>
                      </a:rPr>
                      <m:t>=</m:t>
                    </m:r>
                    <m:f>
                      <m:fPr>
                        <m:ctrlPr>
                          <a:rPr lang="en-US" sz="2000" i="1">
                            <a:latin typeface="Cambria Math" charset="0"/>
                          </a:rPr>
                        </m:ctrlPr>
                      </m:fPr>
                      <m:num>
                        <m:d>
                          <m:dPr>
                            <m:ctrlPr>
                              <a:rPr lang="en-US" sz="2000" i="1">
                                <a:latin typeface="Cambria Math" charset="0"/>
                              </a:rPr>
                            </m:ctrlPr>
                          </m:dPr>
                          <m:e>
                            <m:r>
                              <a:rPr lang="en-US" sz="2000" b="0" i="1" smtClean="0">
                                <a:latin typeface="Cambria Math" panose="02040503050406030204" pitchFamily="18" charset="0"/>
                              </a:rPr>
                              <m:t>0.50−0.70</m:t>
                            </m:r>
                          </m:e>
                        </m:d>
                        <m:r>
                          <a:rPr lang="en-US" sz="2000" i="1">
                            <a:latin typeface="Cambria Math" panose="02040503050406030204" pitchFamily="18" charset="0"/>
                          </a:rPr>
                          <m:t>−(</m:t>
                        </m:r>
                        <m:r>
                          <a:rPr lang="en-US" sz="2000" b="0" i="1" smtClean="0">
                            <a:latin typeface="Cambria Math" panose="02040503050406030204" pitchFamily="18" charset="0"/>
                          </a:rPr>
                          <m:t>0</m:t>
                        </m:r>
                        <m:r>
                          <a:rPr lang="en-US" sz="2000" i="1">
                            <a:latin typeface="Cambria Math" panose="02040503050406030204" pitchFamily="18" charset="0"/>
                          </a:rPr>
                          <m:t>)</m:t>
                        </m:r>
                      </m:num>
                      <m:den>
                        <m:rad>
                          <m:radPr>
                            <m:degHide m:val="on"/>
                            <m:ctrlPr>
                              <a:rPr lang="en-US" sz="2000" i="1">
                                <a:latin typeface="Cambria Math" charset="0"/>
                              </a:rPr>
                            </m:ctrlPr>
                          </m:radPr>
                          <m:deg/>
                          <m:e>
                            <m:r>
                              <a:rPr lang="en-US" sz="2000" b="0" i="1" smtClean="0">
                                <a:latin typeface="Cambria Math" panose="02040503050406030204" pitchFamily="18" charset="0"/>
                              </a:rPr>
                              <m:t>0.582</m:t>
                            </m:r>
                            <m:r>
                              <a:rPr lang="en-US" sz="2000" i="1">
                                <a:latin typeface="Cambria Math" panose="02040503050406030204" pitchFamily="18" charset="0"/>
                              </a:rPr>
                              <m:t>(1−</m:t>
                            </m:r>
                            <m:r>
                              <a:rPr lang="en-US" sz="2000" b="0" i="1" smtClean="0">
                                <a:latin typeface="Cambria Math" panose="02040503050406030204" pitchFamily="18" charset="0"/>
                              </a:rPr>
                              <m:t>0.582</m:t>
                            </m:r>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72</m:t>
                                </m:r>
                              </m:den>
                            </m:f>
                            <m:r>
                              <a:rPr lang="en-US" sz="2000" i="1">
                                <a:latin typeface="Cambria Math" panose="02040503050406030204" pitchFamily="18" charset="0"/>
                              </a:rPr>
                              <m:t>+</m:t>
                            </m:r>
                            <m:f>
                              <m:fPr>
                                <m:ctrlPr>
                                  <a:rPr lang="en-US" sz="2000" i="1">
                                    <a:latin typeface="Cambria Math"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50</m:t>
                                </m:r>
                              </m:den>
                            </m:f>
                          </m:e>
                        </m:rad>
                        <m:r>
                          <a:rPr lang="en-US" sz="2000" i="1">
                            <a:latin typeface="Cambria Math" panose="02040503050406030204" pitchFamily="18" charset="0"/>
                          </a:rPr>
                          <m:t>)</m:t>
                        </m:r>
                      </m:den>
                    </m:f>
                    <m:r>
                      <a:rPr lang="en-US" sz="2000" b="0" i="1" smtClean="0">
                        <a:latin typeface="Cambria Math" panose="02040503050406030204" pitchFamily="18" charset="0"/>
                      </a:rPr>
                      <m:t>=−2.20</m:t>
                    </m:r>
                  </m:oMath>
                </a14:m>
                <a:endParaRPr lang="en-US" sz="2000" dirty="0"/>
              </a:p>
              <a:p>
                <a:pPr marL="228600" lvl="1">
                  <a:tabLst>
                    <a:tab pos="1828800" algn="l"/>
                  </a:tabLst>
                </a:pPr>
                <a:r>
                  <a:rPr lang="en-US" altLang="en-US" sz="2000" dirty="0" smtClean="0"/>
                  <a:t>Critical values = ±1.96 for </a:t>
                </a:r>
                <a:r>
                  <a:rPr lang="el-GR" altLang="en-US" sz="2000" dirty="0" smtClean="0"/>
                  <a:t>α</a:t>
                </a:r>
                <a:r>
                  <a:rPr lang="en-US" altLang="en-US" sz="2000" dirty="0" smtClean="0"/>
                  <a:t>=0.05</a:t>
                </a:r>
              </a:p>
              <a:p>
                <a:pPr marL="228600" lvl="1">
                  <a:tabLst>
                    <a:tab pos="1828800" algn="l"/>
                  </a:tabLst>
                </a:pPr>
                <a:r>
                  <a:rPr lang="en-US" altLang="en-US" sz="2000" dirty="0" smtClean="0"/>
                  <a:t>P-value = 0.0139&lt;0.05=</a:t>
                </a:r>
                <a:r>
                  <a:rPr lang="el-GR" altLang="en-US" sz="2000" dirty="0" smtClean="0"/>
                  <a:t>α</a:t>
                </a:r>
                <a:endParaRPr lang="en-US" altLang="en-US" sz="2000" dirty="0" smtClean="0"/>
              </a:p>
              <a:p>
                <a:pPr marL="228600" lvl="1">
                  <a:tabLst>
                    <a:tab pos="1828800" algn="l"/>
                  </a:tabLst>
                </a:pPr>
                <a:r>
                  <a:rPr lang="en-US" altLang="en-US" sz="2000" dirty="0" smtClean="0"/>
                  <a:t>Decision: Reject H</a:t>
                </a:r>
                <a:r>
                  <a:rPr lang="en-US" altLang="en-US" sz="2000" baseline="-25000" dirty="0" smtClean="0"/>
                  <a:t>0</a:t>
                </a:r>
                <a:endParaRPr lang="en-US" altLang="en-US" sz="2000" dirty="0" smtClean="0"/>
              </a:p>
              <a:p>
                <a:pPr marL="228600" lvl="1">
                  <a:tabLst>
                    <a:tab pos="1828800" algn="l"/>
                  </a:tabLst>
                </a:pPr>
                <a:r>
                  <a:rPr lang="en-US" altLang="en-US" sz="2000" dirty="0" smtClean="0"/>
                  <a:t>Conclusion: With P-value </a:t>
                </a:r>
                <a:r>
                  <a:rPr lang="en-US" altLang="en-US" sz="2000" dirty="0"/>
                  <a:t>= </a:t>
                </a:r>
                <a:r>
                  <a:rPr lang="en-US" altLang="en-US" sz="2000" dirty="0" smtClean="0"/>
                  <a:t>0.0139 and </a:t>
                </a:r>
                <a:br>
                  <a:rPr lang="en-US" altLang="en-US" sz="2000" dirty="0" smtClean="0"/>
                </a:br>
                <a:r>
                  <a:rPr lang="el-GR" altLang="en-US" sz="2000" dirty="0"/>
                  <a:t>α </a:t>
                </a:r>
                <a:r>
                  <a:rPr lang="en-US" altLang="en-US" sz="2000" dirty="0" smtClean="0"/>
                  <a:t>=0.05, there is sufficient evidence to conclude</a:t>
                </a:r>
                <a:br>
                  <a:rPr lang="en-US" altLang="en-US" sz="2000" dirty="0" smtClean="0"/>
                </a:br>
                <a:r>
                  <a:rPr lang="en-US" altLang="en-US" sz="2000" dirty="0" smtClean="0"/>
                  <a:t>that the proportions of men and women who will</a:t>
                </a:r>
                <a:br>
                  <a:rPr lang="en-US" altLang="en-US" sz="2000" dirty="0" smtClean="0"/>
                </a:br>
                <a:r>
                  <a:rPr lang="en-US" altLang="en-US" sz="2000" dirty="0" smtClean="0"/>
                  <a:t>vote “yes” for Proportion A are different.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596348"/>
                <a:ext cx="8717280" cy="6261652"/>
              </a:xfrm>
              <a:blipFill rotWithShape="0">
                <a:blip r:embed="rId2"/>
                <a:stretch>
                  <a:fillRect l="-1049" t="-13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37</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4549140" y="2355574"/>
                <a:ext cx="4747260" cy="1337995"/>
              </a:xfrm>
              <a:prstGeom prst="rect">
                <a:avLst/>
              </a:prstGeom>
              <a:noFill/>
            </p:spPr>
            <p:txBody>
              <a:bodyPr wrap="square" rtlCol="0">
                <a:spAutoFit/>
              </a:bodyPr>
              <a:lstStyle/>
              <a:p>
                <a14:m>
                  <m:oMath xmlns:m="http://schemas.openxmlformats.org/officeDocument/2006/math">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𝑝</m:t>
                            </m:r>
                          </m:e>
                        </m:acc>
                      </m:e>
                      <m:sub>
                        <m:r>
                          <a:rPr lang="en-US" i="1">
                            <a:latin typeface="Cambria Math" panose="02040503050406030204" pitchFamily="18" charset="0"/>
                          </a:rPr>
                          <m:t>1</m:t>
                        </m:r>
                      </m:sub>
                    </m:sSub>
                    <m:r>
                      <a:rPr lang="en-US" sz="1800" b="0" i="1" kern="1200" smtClean="0">
                        <a:solidFill>
                          <a:schemeClr val="tx1"/>
                        </a:solidFill>
                        <a:latin typeface="Cambria Math" panose="02040503050406030204" pitchFamily="18" charset="0"/>
                        <a:ea typeface="+mn-ea"/>
                        <a:cs typeface="+mn-cs"/>
                      </a:rPr>
                      <m:t>=</m:t>
                    </m:r>
                    <m:f>
                      <m:fPr>
                        <m:ctrlPr>
                          <a:rPr lang="en-US" sz="1800" b="0" i="1" kern="1200" smtClean="0">
                            <a:solidFill>
                              <a:schemeClr val="tx1"/>
                            </a:solidFill>
                            <a:latin typeface="Cambria Math" charset="0"/>
                            <a:ea typeface="+mn-ea"/>
                            <a:cs typeface="+mn-cs"/>
                          </a:rPr>
                        </m:ctrlPr>
                      </m:fPr>
                      <m:num>
                        <m:r>
                          <a:rPr lang="en-US" sz="1800" b="0" i="1" kern="1200" smtClean="0">
                            <a:solidFill>
                              <a:schemeClr val="tx1"/>
                            </a:solidFill>
                            <a:latin typeface="Cambria Math" panose="02040503050406030204" pitchFamily="18" charset="0"/>
                            <a:ea typeface="+mn-ea"/>
                            <a:cs typeface="+mn-cs"/>
                          </a:rPr>
                          <m:t>36</m:t>
                        </m:r>
                      </m:num>
                      <m:den>
                        <m:r>
                          <a:rPr lang="en-US" sz="1800" b="0" i="1" kern="1200" smtClean="0">
                            <a:solidFill>
                              <a:schemeClr val="tx1"/>
                            </a:solidFill>
                            <a:latin typeface="Cambria Math" panose="02040503050406030204" pitchFamily="18" charset="0"/>
                            <a:ea typeface="+mn-ea"/>
                            <a:cs typeface="+mn-cs"/>
                          </a:rPr>
                          <m:t>72</m:t>
                        </m:r>
                      </m:den>
                    </m:f>
                    <m:r>
                      <a:rPr lang="en-US" sz="1800" b="0" i="1" kern="1200" smtClean="0">
                        <a:solidFill>
                          <a:schemeClr val="tx1"/>
                        </a:solidFill>
                        <a:latin typeface="Cambria Math" panose="02040503050406030204" pitchFamily="18" charset="0"/>
                        <a:ea typeface="+mn-ea"/>
                        <a:cs typeface="+mn-cs"/>
                      </a:rPr>
                      <m:t>=0.50</m:t>
                    </m:r>
                  </m:oMath>
                </a14:m>
                <a:r>
                  <a:rPr lang="en-US" sz="1800" kern="1200" dirty="0" smtClean="0">
                    <a:solidFill>
                      <a:schemeClr val="tx1"/>
                    </a:solidFill>
                    <a:latin typeface="+mn-lt"/>
                    <a:ea typeface="+mn-ea"/>
                    <a:cs typeface="+mn-cs"/>
                  </a:rPr>
                  <a:t>    and    </a:t>
                </a:r>
                <a14:m>
                  <m:oMath xmlns:m="http://schemas.openxmlformats.org/officeDocument/2006/math">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2</m:t>
                        </m:r>
                      </m:sub>
                    </m:sSub>
                    <m:r>
                      <a:rPr lang="en-US" i="1">
                        <a:latin typeface="Cambria Math" panose="02040503050406030204" pitchFamily="18" charset="0"/>
                      </a:rPr>
                      <m:t>=</m:t>
                    </m:r>
                    <m:f>
                      <m:fPr>
                        <m:ctrlPr>
                          <a:rPr lang="en-US" i="1">
                            <a:latin typeface="Cambria Math" charset="0"/>
                          </a:rPr>
                        </m:ctrlPr>
                      </m:fPr>
                      <m:num>
                        <m:r>
                          <a:rPr lang="en-US" b="0" i="1" smtClean="0">
                            <a:latin typeface="Cambria Math" panose="02040503050406030204" pitchFamily="18" charset="0"/>
                          </a:rPr>
                          <m:t>35</m:t>
                        </m:r>
                      </m:num>
                      <m:den>
                        <m:r>
                          <a:rPr lang="en-US" b="0" i="1" smtClean="0">
                            <a:latin typeface="Cambria Math" panose="02040503050406030204" pitchFamily="18" charset="0"/>
                          </a:rPr>
                          <m:t>50</m:t>
                        </m:r>
                      </m:den>
                    </m:f>
                    <m:r>
                      <a:rPr lang="en-US" i="1">
                        <a:latin typeface="Cambria Math" panose="02040503050406030204" pitchFamily="18" charset="0"/>
                      </a:rPr>
                      <m:t>=0.</m:t>
                    </m:r>
                    <m:r>
                      <a:rPr lang="en-US" b="0" i="1" smtClean="0">
                        <a:latin typeface="Cambria Math" panose="02040503050406030204" pitchFamily="18" charset="0"/>
                      </a:rPr>
                      <m:t>7</m:t>
                    </m:r>
                    <m:r>
                      <a:rPr lang="en-US" i="1">
                        <a:latin typeface="Cambria Math" panose="02040503050406030204" pitchFamily="18" charset="0"/>
                      </a:rPr>
                      <m:t>0</m:t>
                    </m:r>
                  </m:oMath>
                </a14:m>
                <a:endParaRPr lang="en-US" sz="1800" kern="1200" dirty="0" smtClean="0">
                  <a:solidFill>
                    <a:schemeClr val="tx1"/>
                  </a:solidFill>
                  <a:latin typeface="+mn-lt"/>
                  <a:ea typeface="+mn-ea"/>
                  <a:cs typeface="+mn-cs"/>
                </a:endParaRPr>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acc>
                            <m:accPr>
                              <m:chr m:val="̂"/>
                              <m:ctrlPr>
                                <a:rPr lang="en-US" i="1">
                                  <a:latin typeface="Cambria Math"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𝑝𝑜𝑜𝑙</m:t>
                          </m:r>
                        </m:sub>
                      </m:sSub>
                      <m:r>
                        <a:rPr lang="en-US" i="1">
                          <a:latin typeface="Cambria Math" panose="02040503050406030204" pitchFamily="18" charset="0"/>
                        </a:rPr>
                        <m:t>=</m:t>
                      </m:r>
                      <m:f>
                        <m:fPr>
                          <m:ctrlPr>
                            <a:rPr lang="en-US" i="1">
                              <a:latin typeface="Cambria Math" charset="0"/>
                            </a:rPr>
                          </m:ctrlPr>
                        </m:fPr>
                        <m:num>
                          <m:sSub>
                            <m:sSubPr>
                              <m:ctrlPr>
                                <a:rPr lang="en-US" i="1" smtClean="0">
                                  <a:latin typeface="Cambria Math"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𝑋</m:t>
                              </m:r>
                            </m:e>
                            <m:sub>
                              <m:r>
                                <a:rPr lang="en-US" b="0" i="1" smtClean="0">
                                  <a:latin typeface="Cambria Math" panose="02040503050406030204" pitchFamily="18" charset="0"/>
                                </a:rPr>
                                <m:t>2</m:t>
                              </m:r>
                            </m:sub>
                          </m:sSub>
                        </m:num>
                        <m:den>
                          <m:sSub>
                            <m:sSubPr>
                              <m:ctrlPr>
                                <a:rPr lang="en-US" i="1">
                                  <a:latin typeface="Cambria Math" charset="0"/>
                                </a:rPr>
                              </m:ctrlPr>
                            </m:sSubPr>
                            <m:e>
                              <m:r>
                                <a:rPr lang="en-US" b="0" i="1" smtClean="0">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charset="0"/>
                                </a:rPr>
                              </m:ctrlPr>
                            </m:sSubPr>
                            <m:e>
                              <m:r>
                                <a:rPr lang="en-US" b="0" i="1" smtClean="0">
                                  <a:latin typeface="Cambria Math" panose="02040503050406030204" pitchFamily="18" charset="0"/>
                                </a:rPr>
                                <m:t>𝑛</m:t>
                              </m:r>
                            </m:e>
                            <m:sub>
                              <m:r>
                                <a:rPr lang="en-US" i="1">
                                  <a:latin typeface="Cambria Math" panose="02040503050406030204" pitchFamily="18" charset="0"/>
                                </a:rPr>
                                <m:t>2</m:t>
                              </m:r>
                            </m:sub>
                          </m:sSub>
                        </m:den>
                      </m:f>
                      <m:r>
                        <a:rPr lang="en-US" i="1">
                          <a:latin typeface="Cambria Math" panose="02040503050406030204" pitchFamily="18" charset="0"/>
                        </a:rPr>
                        <m:t>=</m:t>
                      </m:r>
                      <m:f>
                        <m:fPr>
                          <m:ctrlPr>
                            <a:rPr lang="en-US" i="1">
                              <a:latin typeface="Cambria Math" charset="0"/>
                            </a:rPr>
                          </m:ctrlPr>
                        </m:fPr>
                        <m:num>
                          <m:r>
                            <a:rPr lang="en-US" b="0" i="1" smtClean="0">
                              <a:latin typeface="Cambria Math" panose="02040503050406030204" pitchFamily="18" charset="0"/>
                            </a:rPr>
                            <m:t>36+35</m:t>
                          </m:r>
                        </m:num>
                        <m:den>
                          <m:r>
                            <a:rPr lang="en-US" b="0" i="1" smtClean="0">
                              <a:latin typeface="Cambria Math" panose="02040503050406030204" pitchFamily="18" charset="0"/>
                            </a:rPr>
                            <m:t>5</m:t>
                          </m:r>
                          <m:r>
                            <a:rPr lang="en-US" i="1">
                              <a:latin typeface="Cambria Math" panose="02040503050406030204" pitchFamily="18" charset="0"/>
                            </a:rPr>
                            <m:t>0+72</m:t>
                          </m:r>
                        </m:den>
                      </m:f>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71</m:t>
                          </m:r>
                        </m:num>
                        <m:den>
                          <m:r>
                            <a:rPr lang="en-US" b="0" i="1" smtClean="0">
                              <a:latin typeface="Cambria Math" panose="02040503050406030204" pitchFamily="18" charset="0"/>
                            </a:rPr>
                            <m:t>122</m:t>
                          </m:r>
                        </m:den>
                      </m:f>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582</m:t>
                      </m:r>
                    </m:oMath>
                  </m:oMathPara>
                </a14:m>
                <a:endParaRPr lang="en-US" sz="1800" kern="1200" dirty="0">
                  <a:solidFill>
                    <a:schemeClr val="tx1"/>
                  </a:solidFill>
                  <a:latin typeface="+mn-lt"/>
                  <a:ea typeface="+mn-ea"/>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549140" y="2355574"/>
                <a:ext cx="4747260" cy="1337995"/>
              </a:xfrm>
              <a:prstGeom prst="rect">
                <a:avLst/>
              </a:prstGeom>
              <a:blipFill rotWithShape="0">
                <a:blip r:embed="rId3"/>
                <a:stretch>
                  <a:fillRect/>
                </a:stretch>
              </a:blipFill>
            </p:spPr>
            <p:txBody>
              <a:bodyPr/>
              <a:lstStyle/>
              <a:p>
                <a:r>
                  <a:rPr lang="en-US">
                    <a:noFill/>
                  </a:rPr>
                  <a:t> </a:t>
                </a:r>
              </a:p>
            </p:txBody>
          </p:sp>
        </mc:Fallback>
      </mc:AlternateContent>
      <p:pic>
        <p:nvPicPr>
          <p:cNvPr id="27" name="Picture 26"/>
          <p:cNvPicPr>
            <a:picLocks noChangeAspect="1"/>
          </p:cNvPicPr>
          <p:nvPr/>
        </p:nvPicPr>
        <p:blipFill>
          <a:blip r:embed="rId4"/>
          <a:stretch>
            <a:fillRect/>
          </a:stretch>
        </p:blipFill>
        <p:spPr>
          <a:xfrm>
            <a:off x="5847522" y="3938839"/>
            <a:ext cx="2514600" cy="1760220"/>
          </a:xfrm>
          <a:prstGeom prst="rect">
            <a:avLst/>
          </a:prstGeom>
        </p:spPr>
      </p:pic>
    </p:spTree>
    <p:extLst>
      <p:ext uri="{BB962C8B-B14F-4D97-AF65-F5344CB8AC3E}">
        <p14:creationId xmlns:p14="http://schemas.microsoft.com/office/powerpoint/2010/main" val="121591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43618"/>
            <a:ext cx="8717280" cy="594887"/>
          </a:xfrm>
        </p:spPr>
        <p:txBody>
          <a:bodyPr>
            <a:normAutofit fontScale="90000"/>
          </a:bodyPr>
          <a:lstStyle/>
          <a:p>
            <a:r>
              <a:rPr lang="en-US" dirty="0" smtClean="0"/>
              <a:t>CI for Two Population Proportions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733097"/>
                <a:ext cx="8912352" cy="6219495"/>
              </a:xfrm>
            </p:spPr>
            <p:txBody>
              <a:bodyPr>
                <a:normAutofit/>
              </a:bodyPr>
              <a:lstStyle/>
              <a:p>
                <a:r>
                  <a:rPr lang="en-US" sz="2400" dirty="0" smtClean="0"/>
                  <a:t>Confidence Interval for </a:t>
                </a:r>
                <a:r>
                  <a:rPr lang="en-US" sz="2400" i="1" dirty="0" smtClean="0"/>
                  <a:t>p</a:t>
                </a:r>
                <a:r>
                  <a:rPr lang="en-US" sz="2400" baseline="-25000" dirty="0" smtClean="0"/>
                  <a:t>1</a:t>
                </a:r>
                <a:r>
                  <a:rPr lang="en-US" sz="2400" dirty="0" smtClean="0"/>
                  <a:t> – </a:t>
                </a:r>
                <a:r>
                  <a:rPr lang="en-US" sz="2400" i="1" dirty="0" smtClean="0"/>
                  <a:t>p</a:t>
                </a:r>
                <a:r>
                  <a:rPr lang="en-US" sz="2400" baseline="-25000" dirty="0" smtClean="0"/>
                  <a:t>2</a:t>
                </a:r>
                <a:r>
                  <a:rPr lang="en-US" sz="2400" dirty="0" smtClean="0"/>
                  <a:t> is:</a:t>
                </a:r>
                <a:endParaRPr lang="en-US" sz="2400" dirty="0"/>
              </a:p>
              <a:p>
                <a14:m>
                  <m:oMath xmlns:m="http://schemas.openxmlformats.org/officeDocument/2006/math">
                    <m:r>
                      <a:rPr lang="en-US" sz="2400" b="0" i="1" smtClean="0">
                        <a:latin typeface="Cambria Math" panose="02040503050406030204" pitchFamily="18" charset="0"/>
                      </a:rPr>
                      <m:t>𝐶𝐼</m:t>
                    </m:r>
                    <m:r>
                      <a:rPr lang="en-US" sz="2400" b="0" i="1" smtClean="0">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1</m:t>
                    </m:r>
                    <m:r>
                      <a:rPr lang="en-US" sz="2400" b="0" i="1" smtClean="0">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2</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ad>
                      <m:radPr>
                        <m:degHide m:val="on"/>
                        <m:ctrlPr>
                          <a:rPr lang="en-US" sz="2400" i="1">
                            <a:latin typeface="Cambria Math" charset="0"/>
                          </a:rPr>
                        </m:ctrlPr>
                      </m:radPr>
                      <m:deg/>
                      <m:e>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1</m:t>
                            </m:r>
                            <m:r>
                              <m:rPr>
                                <m:nor/>
                              </m:rPr>
                              <a:rPr lang="en-US" sz="2400" dirty="0"/>
                              <m:t>(1 − </m:t>
                            </m:r>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1</m:t>
                            </m:r>
                            <m:r>
                              <m:rPr>
                                <m:nor/>
                              </m:rPr>
                              <a:rPr lang="en-US" sz="2400" dirty="0"/>
                              <m:t>)</m:t>
                            </m:r>
                          </m:num>
                          <m:den>
                            <m:r>
                              <m:rPr>
                                <m:nor/>
                              </m:rPr>
                              <a:rPr lang="en-US" sz="2400" i="1" dirty="0"/>
                              <m:t>n</m:t>
                            </m:r>
                            <m:r>
                              <m:rPr>
                                <m:nor/>
                              </m:rPr>
                              <a:rPr lang="en-US" sz="2400" baseline="-25000" dirty="0"/>
                              <m:t>1</m:t>
                            </m:r>
                          </m:den>
                        </m:f>
                        <m:r>
                          <m:rPr>
                            <m:nor/>
                          </m:rPr>
                          <a:rPr lang="en-US" sz="2400" dirty="0"/>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2</m:t>
                            </m:r>
                            <m:r>
                              <m:rPr>
                                <m:nor/>
                              </m:rPr>
                              <a:rPr lang="en-US" sz="2400" dirty="0"/>
                              <m:t>(1 − </m:t>
                            </m:r>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2</m:t>
                            </m:r>
                            <m:r>
                              <m:rPr>
                                <m:nor/>
                              </m:rPr>
                              <a:rPr lang="en-US" sz="2400" dirty="0"/>
                              <m:t>)</m:t>
                            </m:r>
                          </m:num>
                          <m:den>
                            <m:r>
                              <m:rPr>
                                <m:nor/>
                              </m:rPr>
                              <a:rPr lang="en-US" sz="2400" i="1" dirty="0"/>
                              <m:t>n</m:t>
                            </m:r>
                            <m:r>
                              <m:rPr>
                                <m:nor/>
                              </m:rPr>
                              <a:rPr lang="en-US" sz="2400" baseline="-25000" dirty="0"/>
                              <m:t>2</m:t>
                            </m:r>
                          </m:den>
                        </m:f>
                        <m:r>
                          <a:rPr lang="en-US" sz="2400" i="1" baseline="-25000" dirty="0">
                            <a:latin typeface="Cambria Math" panose="02040503050406030204" pitchFamily="18" charset="0"/>
                          </a:rPr>
                          <m:t> </m:t>
                        </m:r>
                      </m:e>
                    </m:rad>
                  </m:oMath>
                </a14:m>
                <a:r>
                  <a:rPr lang="en-US" sz="2400" dirty="0"/>
                  <a:t> </a:t>
                </a:r>
              </a:p>
              <a:p>
                <a:r>
                  <a:rPr lang="en-US" sz="2400" dirty="0" smtClean="0"/>
                  <a:t>EXAMPLE: 95% CI for Men/Women voters on Proposition A (previous)</a:t>
                </a:r>
              </a:p>
              <a:p>
                <a14:m>
                  <m:oMath xmlns:m="http://schemas.openxmlformats.org/officeDocument/2006/math">
                    <m:r>
                      <a:rPr lang="en-US" sz="2400" i="1">
                        <a:latin typeface="Cambria Math" panose="02040503050406030204" pitchFamily="18" charset="0"/>
                      </a:rPr>
                      <m:t>𝐶𝐼</m:t>
                    </m:r>
                    <m:r>
                      <a:rPr lang="en-US" sz="2400" i="1">
                        <a:latin typeface="Cambria Math" panose="02040503050406030204" pitchFamily="18" charset="0"/>
                      </a:rPr>
                      <m:t>=</m:t>
                    </m:r>
                    <m:d>
                      <m:dPr>
                        <m:ctrlPr>
                          <a:rPr lang="en-US" sz="2400" i="1">
                            <a:latin typeface="Cambria Math" charset="0"/>
                          </a:rPr>
                        </m:ctrlPr>
                      </m:dPr>
                      <m:e>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1</m:t>
                        </m:r>
                        <m:r>
                          <a:rPr lang="en-US" sz="2400" i="1">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2</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𝑧</m:t>
                    </m:r>
                    <m:rad>
                      <m:radPr>
                        <m:degHide m:val="on"/>
                        <m:ctrlPr>
                          <a:rPr lang="en-US" sz="2400" i="1">
                            <a:latin typeface="Cambria Math" charset="0"/>
                          </a:rPr>
                        </m:ctrlPr>
                      </m:radPr>
                      <m:deg/>
                      <m:e>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1</m:t>
                            </m:r>
                            <m:r>
                              <m:rPr>
                                <m:nor/>
                              </m:rPr>
                              <a:rPr lang="en-US" sz="2400" dirty="0"/>
                              <m:t>(1 − </m:t>
                            </m:r>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1</m:t>
                            </m:r>
                            <m:r>
                              <m:rPr>
                                <m:nor/>
                              </m:rPr>
                              <a:rPr lang="en-US" sz="2400" dirty="0"/>
                              <m:t>)</m:t>
                            </m:r>
                          </m:num>
                          <m:den>
                            <m:r>
                              <m:rPr>
                                <m:nor/>
                              </m:rPr>
                              <a:rPr lang="en-US" sz="2400" i="1" dirty="0"/>
                              <m:t>n</m:t>
                            </m:r>
                            <m:r>
                              <m:rPr>
                                <m:nor/>
                              </m:rPr>
                              <a:rPr lang="en-US" sz="2400" baseline="-25000" dirty="0"/>
                              <m:t>1</m:t>
                            </m:r>
                          </m:den>
                        </m:f>
                        <m:r>
                          <m:rPr>
                            <m:nor/>
                          </m:rPr>
                          <a:rPr lang="en-US" sz="2400" dirty="0"/>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2</m:t>
                            </m:r>
                            <m:r>
                              <m:rPr>
                                <m:nor/>
                              </m:rPr>
                              <a:rPr lang="en-US" sz="2400" dirty="0"/>
                              <m:t>(1 − </m:t>
                            </m:r>
                            <m:acc>
                              <m:accPr>
                                <m:chr m:val="̂"/>
                                <m:ctrlPr>
                                  <a:rPr lang="en-US" sz="2400" i="1">
                                    <a:latin typeface="Cambria Math" charset="0"/>
                                  </a:rPr>
                                </m:ctrlPr>
                              </m:accPr>
                              <m:e>
                                <m:r>
                                  <a:rPr lang="en-US" sz="2400" i="1">
                                    <a:latin typeface="Cambria Math" panose="02040503050406030204" pitchFamily="18" charset="0"/>
                                  </a:rPr>
                                  <m:t>𝑝</m:t>
                                </m:r>
                              </m:e>
                            </m:acc>
                            <m:r>
                              <m:rPr>
                                <m:nor/>
                              </m:rPr>
                              <a:rPr lang="en-US" sz="2400" baseline="-25000" dirty="0"/>
                              <m:t>2</m:t>
                            </m:r>
                            <m:r>
                              <m:rPr>
                                <m:nor/>
                              </m:rPr>
                              <a:rPr lang="en-US" sz="2400" dirty="0"/>
                              <m:t>)</m:t>
                            </m:r>
                          </m:num>
                          <m:den>
                            <m:r>
                              <m:rPr>
                                <m:nor/>
                              </m:rPr>
                              <a:rPr lang="en-US" sz="2400" i="1" dirty="0"/>
                              <m:t>n</m:t>
                            </m:r>
                            <m:r>
                              <m:rPr>
                                <m:nor/>
                              </m:rPr>
                              <a:rPr lang="en-US" sz="2400" baseline="-25000" dirty="0"/>
                              <m:t>2</m:t>
                            </m:r>
                          </m:den>
                        </m:f>
                        <m:r>
                          <a:rPr lang="en-US" sz="2400" i="1" baseline="-25000" dirty="0">
                            <a:latin typeface="Cambria Math" panose="02040503050406030204" pitchFamily="18" charset="0"/>
                          </a:rPr>
                          <m:t> </m:t>
                        </m:r>
                      </m:e>
                    </m:rad>
                  </m:oMath>
                </a14:m>
                <a:endParaRPr lang="en-US" sz="2400" i="1" dirty="0" smtClean="0">
                  <a:latin typeface="Cambria Math" panose="02040503050406030204" pitchFamily="18" charset="0"/>
                </a:endParaRPr>
              </a:p>
              <a:p>
                <a14:m>
                  <m:oMath xmlns:m="http://schemas.openxmlformats.org/officeDocument/2006/math">
                    <m:r>
                      <a:rPr lang="en-US" sz="2400" b="0" i="1" smtClean="0">
                        <a:latin typeface="Cambria Math" panose="02040503050406030204" pitchFamily="18" charset="0"/>
                      </a:rPr>
                      <m:t>      </m:t>
                    </m:r>
                    <m:r>
                      <a:rPr lang="en-US" sz="2400" i="1">
                        <a:latin typeface="Cambria Math" panose="02040503050406030204" pitchFamily="18" charset="0"/>
                      </a:rPr>
                      <m:t>=(</m:t>
                    </m:r>
                    <m:r>
                      <a:rPr lang="en-US" sz="2400" b="0" i="1" smtClean="0">
                        <a:latin typeface="Cambria Math" panose="02040503050406030204" pitchFamily="18" charset="0"/>
                      </a:rPr>
                      <m:t>0.50</m:t>
                    </m:r>
                    <m:r>
                      <a:rPr lang="en-US" sz="2400" i="1">
                        <a:latin typeface="Cambria Math" panose="02040503050406030204" pitchFamily="18" charset="0"/>
                      </a:rPr>
                      <m:t>−</m:t>
                    </m:r>
                    <m:r>
                      <a:rPr lang="en-US" sz="2400" b="0" i="1" smtClean="0">
                        <a:latin typeface="Cambria Math" panose="02040503050406030204" pitchFamily="18" charset="0"/>
                      </a:rPr>
                      <m:t>0.70</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1.96</m:t>
                    </m:r>
                    <m:rad>
                      <m:radPr>
                        <m:degHide m:val="on"/>
                        <m:ctrlPr>
                          <a:rPr lang="en-US" sz="2400" i="1">
                            <a:latin typeface="Cambria Math" charset="0"/>
                          </a:rPr>
                        </m:ctrlPr>
                      </m:radPr>
                      <m:deg/>
                      <m:e>
                        <m:f>
                          <m:fPr>
                            <m:ctrlPr>
                              <a:rPr lang="en-US" sz="2400" i="1">
                                <a:latin typeface="Cambria Math" charset="0"/>
                              </a:rPr>
                            </m:ctrlPr>
                          </m:fPr>
                          <m:num>
                            <m:r>
                              <a:rPr lang="en-US" sz="2400" b="0" i="1" smtClean="0">
                                <a:latin typeface="Cambria Math" panose="02040503050406030204" pitchFamily="18" charset="0"/>
                              </a:rPr>
                              <m:t>0.50</m:t>
                            </m:r>
                            <m:r>
                              <m:rPr>
                                <m:nor/>
                              </m:rPr>
                              <a:rPr lang="en-US" sz="2400" dirty="0"/>
                              <m:t>(1 − </m:t>
                            </m:r>
                            <m:r>
                              <a:rPr lang="en-US" sz="2400" b="0" i="1" smtClean="0">
                                <a:latin typeface="Cambria Math" panose="02040503050406030204" pitchFamily="18" charset="0"/>
                              </a:rPr>
                              <m:t>0.50</m:t>
                            </m:r>
                            <m:r>
                              <m:rPr>
                                <m:nor/>
                              </m:rPr>
                              <a:rPr lang="en-US" sz="2400" dirty="0"/>
                              <m:t>)</m:t>
                            </m:r>
                          </m:num>
                          <m:den>
                            <m:r>
                              <m:rPr>
                                <m:nor/>
                              </m:rPr>
                              <a:rPr lang="en-US" sz="2400" b="0" i="1" dirty="0" smtClean="0"/>
                              <m:t>72</m:t>
                            </m:r>
                          </m:den>
                        </m:f>
                        <m:r>
                          <m:rPr>
                            <m:nor/>
                          </m:rPr>
                          <a:rPr lang="en-US" sz="2400" dirty="0"/>
                          <m:t>+</m:t>
                        </m:r>
                        <m:f>
                          <m:fPr>
                            <m:ctrlPr>
                              <a:rPr lang="en-US" sz="2400" i="1">
                                <a:latin typeface="Cambria Math" charset="0"/>
                              </a:rPr>
                            </m:ctrlPr>
                          </m:fPr>
                          <m:num>
                            <m:r>
                              <a:rPr lang="en-US" sz="2400" b="0" i="1" smtClean="0">
                                <a:latin typeface="Cambria Math" panose="02040503050406030204" pitchFamily="18" charset="0"/>
                              </a:rPr>
                              <m:t>0.70</m:t>
                            </m:r>
                            <m:r>
                              <m:rPr>
                                <m:nor/>
                              </m:rPr>
                              <a:rPr lang="en-US" sz="2400" dirty="0"/>
                              <m:t>(1 − </m:t>
                            </m:r>
                            <m:r>
                              <a:rPr lang="en-US" sz="2400" b="0" i="1" smtClean="0">
                                <a:latin typeface="Cambria Math" panose="02040503050406030204" pitchFamily="18" charset="0"/>
                              </a:rPr>
                              <m:t>0.70</m:t>
                            </m:r>
                            <m:r>
                              <m:rPr>
                                <m:nor/>
                              </m:rPr>
                              <a:rPr lang="en-US" sz="2400" dirty="0"/>
                              <m:t>)</m:t>
                            </m:r>
                          </m:num>
                          <m:den>
                            <m:r>
                              <m:rPr>
                                <m:nor/>
                              </m:rPr>
                              <a:rPr lang="en-US" sz="2400" b="0" i="1" dirty="0" smtClean="0"/>
                              <m:t>50</m:t>
                            </m:r>
                          </m:den>
                        </m:f>
                        <m:r>
                          <a:rPr lang="en-US" sz="2400" i="1" baseline="-25000" dirty="0">
                            <a:latin typeface="Cambria Math" panose="02040503050406030204" pitchFamily="18" charset="0"/>
                          </a:rPr>
                          <m:t> </m:t>
                        </m:r>
                      </m:e>
                    </m:rad>
                  </m:oMath>
                </a14:m>
                <a:endParaRPr lang="en-US" sz="2400" dirty="0" smtClean="0"/>
              </a:p>
              <a:p>
                <a:r>
                  <a:rPr lang="en-US" sz="2400" dirty="0" smtClean="0"/>
                  <a:t>      = (-0.37 , -0.03)</a:t>
                </a:r>
              </a:p>
              <a:p>
                <a:r>
                  <a:rPr lang="en-US" sz="2400" dirty="0" smtClean="0"/>
                  <a:t>Interpretation: We are 95% confident that the true difference in proportions between men and women is at least -0.37 and at most </a:t>
                </a:r>
                <a:br>
                  <a:rPr lang="en-US" sz="2400" dirty="0" smtClean="0"/>
                </a:br>
                <a:r>
                  <a:rPr lang="en-US" sz="2400" dirty="0" smtClean="0"/>
                  <a:t>-0.03. That is, because the entire CI is below zero, we can be 95% confident that the two proportions are different.</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733097"/>
                <a:ext cx="8912352" cy="6219495"/>
              </a:xfrm>
              <a:blipFill rotWithShape="0">
                <a:blip r:embed="rId2"/>
                <a:stretch>
                  <a:fillRect l="-889" t="-137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38</a:t>
            </a:fld>
            <a:endParaRPr lang="en-US"/>
          </a:p>
        </p:txBody>
      </p:sp>
    </p:spTree>
    <p:extLst>
      <p:ext uri="{BB962C8B-B14F-4D97-AF65-F5344CB8AC3E}">
        <p14:creationId xmlns:p14="http://schemas.microsoft.com/office/powerpoint/2010/main" val="121293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65314"/>
            <a:ext cx="9013371" cy="1234849"/>
          </a:xfrm>
        </p:spPr>
        <p:txBody>
          <a:bodyPr>
            <a:normAutofit fontScale="90000"/>
          </a:bodyPr>
          <a:lstStyle/>
          <a:p>
            <a:r>
              <a:rPr lang="en-US" sz="3200" dirty="0" smtClean="0"/>
              <a:t>Confidence Interval for </a:t>
            </a:r>
            <a:br>
              <a:rPr lang="en-US" sz="3200" dirty="0" smtClean="0"/>
            </a:br>
            <a:r>
              <a:rPr lang="en-US" sz="3200" dirty="0" smtClean="0"/>
              <a:t>Mean Difference in </a:t>
            </a:r>
            <a:r>
              <a:rPr lang="en-US" sz="3200" b="1" i="1" dirty="0" smtClean="0"/>
              <a:t>Two</a:t>
            </a:r>
            <a:r>
              <a:rPr lang="en-US" sz="3200" dirty="0" smtClean="0"/>
              <a:t> Populations (</a:t>
            </a:r>
            <a:r>
              <a:rPr lang="en-US" sz="3200" b="1" i="1" dirty="0" smtClean="0"/>
              <a:t>DEPENDENT</a:t>
            </a:r>
            <a:r>
              <a:rPr lang="en-US" sz="3200" dirty="0" smtClean="0"/>
              <a:t> Samples)</a:t>
            </a:r>
            <a:endParaRPr lang="en-US" sz="3200" dirty="0"/>
          </a:p>
        </p:txBody>
      </p:sp>
      <p:sp>
        <p:nvSpPr>
          <p:cNvPr id="3" name="Content Placeholder 2"/>
          <p:cNvSpPr>
            <a:spLocks noGrp="1"/>
          </p:cNvSpPr>
          <p:nvPr>
            <p:ph idx="1"/>
          </p:nvPr>
        </p:nvSpPr>
        <p:spPr>
          <a:xfrm>
            <a:off x="271462" y="1300163"/>
            <a:ext cx="8601075" cy="5257800"/>
          </a:xfrm>
        </p:spPr>
        <p:txBody>
          <a:bodyPr>
            <a:normAutofit/>
          </a:bodyPr>
          <a:lstStyle/>
          <a:p>
            <a:r>
              <a:rPr lang="en-US" sz="2400" dirty="0" smtClean="0"/>
              <a:t>Want to compare two groups that are </a:t>
            </a:r>
            <a:r>
              <a:rPr lang="en-US" sz="2400" b="1" i="1" dirty="0" smtClean="0"/>
              <a:t>related to one another</a:t>
            </a:r>
            <a:r>
              <a:rPr lang="en-US" sz="2400" dirty="0" smtClean="0"/>
              <a:t>, </a:t>
            </a:r>
            <a:br>
              <a:rPr lang="en-US" sz="2400" dirty="0" smtClean="0"/>
            </a:br>
            <a:r>
              <a:rPr lang="en-US" sz="2400" dirty="0" smtClean="0"/>
              <a:t>for example:</a:t>
            </a:r>
          </a:p>
          <a:p>
            <a:pPr lvl="1"/>
            <a:r>
              <a:rPr lang="en-US" sz="2000" dirty="0"/>
              <a:t>Has </a:t>
            </a:r>
            <a:r>
              <a:rPr lang="en-US" sz="2000" dirty="0" smtClean="0"/>
              <a:t>“customer service” </a:t>
            </a:r>
            <a:r>
              <a:rPr lang="en-US" sz="2000" dirty="0"/>
              <a:t>training made a difference in the number of customer complaints?</a:t>
            </a:r>
          </a:p>
          <a:p>
            <a:pPr lvl="1"/>
            <a:r>
              <a:rPr lang="en-US" sz="2000" dirty="0" smtClean="0"/>
              <a:t>Ages of husbands and wives </a:t>
            </a:r>
            <a:br>
              <a:rPr lang="en-US" sz="2000" dirty="0" smtClean="0"/>
            </a:br>
            <a:r>
              <a:rPr lang="en-US" sz="2000" dirty="0" smtClean="0"/>
              <a:t>(i.e., couples </a:t>
            </a:r>
            <a:r>
              <a:rPr lang="en-US" sz="2000" dirty="0" smtClean="0">
                <a:sym typeface="Wingdings" panose="05000000000000000000" pitchFamily="2" charset="2"/>
              </a:rPr>
              <a:t> ages probably NOT independent</a:t>
            </a:r>
            <a:r>
              <a:rPr lang="en-US" sz="2000" dirty="0" smtClean="0"/>
              <a:t>)</a:t>
            </a:r>
          </a:p>
          <a:p>
            <a:pPr lvl="1"/>
            <a:r>
              <a:rPr lang="en-US" sz="2000" dirty="0" smtClean="0"/>
              <a:t>Before and after treatment of measurements of some medical test </a:t>
            </a:r>
            <a:br>
              <a:rPr lang="en-US" sz="2000" dirty="0" smtClean="0"/>
            </a:br>
            <a:r>
              <a:rPr lang="en-US" sz="2000" dirty="0" smtClean="0"/>
              <a:t>(i.e., same subjects/patients with before/after measurements</a:t>
            </a:r>
            <a:r>
              <a:rPr lang="en-US" sz="2000" dirty="0">
                <a:sym typeface="Wingdings" panose="05000000000000000000" pitchFamily="2" charset="2"/>
              </a:rPr>
              <a:t> </a:t>
            </a:r>
            <a:r>
              <a:rPr lang="en-US" sz="2000" dirty="0" smtClean="0">
                <a:sym typeface="Wingdings" panose="05000000000000000000" pitchFamily="2" charset="2"/>
              </a:rPr>
              <a:t/>
            </a:r>
            <a:br>
              <a:rPr lang="en-US" sz="2000" dirty="0" smtClean="0">
                <a:sym typeface="Wingdings" panose="05000000000000000000" pitchFamily="2" charset="2"/>
              </a:rPr>
            </a:br>
            <a:r>
              <a:rPr lang="en-US" sz="2000" dirty="0" smtClean="0">
                <a:sym typeface="Wingdings" panose="05000000000000000000" pitchFamily="2" charset="2"/>
              </a:rPr>
              <a:t> </a:t>
            </a:r>
            <a:r>
              <a:rPr lang="en-US" sz="2000" dirty="0">
                <a:sym typeface="Wingdings" panose="05000000000000000000" pitchFamily="2" charset="2"/>
              </a:rPr>
              <a:t>“pair” is the same </a:t>
            </a:r>
            <a:r>
              <a:rPr lang="en-US" sz="2000" dirty="0" smtClean="0">
                <a:sym typeface="Wingdings" panose="05000000000000000000" pitchFamily="2" charset="2"/>
              </a:rPr>
              <a:t>subject</a:t>
            </a:r>
            <a:r>
              <a:rPr lang="en-US" sz="2000" dirty="0">
                <a:sym typeface="Wingdings" panose="05000000000000000000" pitchFamily="2" charset="2"/>
              </a:rPr>
              <a:t>  not independent</a:t>
            </a:r>
            <a:r>
              <a:rPr lang="en-US" sz="2000" dirty="0" smtClean="0"/>
              <a:t>)</a:t>
            </a:r>
          </a:p>
          <a:p>
            <a:pPr lvl="1"/>
            <a:r>
              <a:rPr lang="en-US" sz="2000" dirty="0" smtClean="0"/>
              <a:t>Effectiveness of sunscreen in a left-arm / right-arm experiment </a:t>
            </a:r>
            <a:br>
              <a:rPr lang="en-US" sz="2000" dirty="0" smtClean="0"/>
            </a:br>
            <a:r>
              <a:rPr lang="en-US" sz="2000" dirty="0" smtClean="0"/>
              <a:t>(i.e., same subjects/individuals </a:t>
            </a:r>
            <a:r>
              <a:rPr lang="en-US" sz="2000" dirty="0" smtClean="0">
                <a:sym typeface="Wingdings" panose="05000000000000000000" pitchFamily="2" charset="2"/>
              </a:rPr>
              <a:t> “pair” is the </a:t>
            </a:r>
            <a:r>
              <a:rPr lang="en-US" sz="2000" dirty="0">
                <a:sym typeface="Wingdings" panose="05000000000000000000" pitchFamily="2" charset="2"/>
              </a:rPr>
              <a:t>same subject </a:t>
            </a:r>
            <a:r>
              <a:rPr lang="en-US" sz="2000" dirty="0" smtClean="0">
                <a:sym typeface="Wingdings" panose="05000000000000000000" pitchFamily="2" charset="2"/>
              </a:rPr>
              <a:t/>
            </a:r>
            <a:br>
              <a:rPr lang="en-US" sz="2000" dirty="0" smtClean="0">
                <a:sym typeface="Wingdings" panose="05000000000000000000" pitchFamily="2" charset="2"/>
              </a:rPr>
            </a:br>
            <a:r>
              <a:rPr lang="en-US" sz="2000" dirty="0" smtClean="0">
                <a:sym typeface="Wingdings" panose="05000000000000000000" pitchFamily="2" charset="2"/>
              </a:rPr>
              <a:t> </a:t>
            </a:r>
            <a:r>
              <a:rPr lang="en-US" sz="2000" dirty="0">
                <a:sym typeface="Wingdings" panose="05000000000000000000" pitchFamily="2" charset="2"/>
              </a:rPr>
              <a:t>not independent)</a:t>
            </a:r>
            <a:endParaRPr lang="en-US" sz="2000" dirty="0" smtClean="0"/>
          </a:p>
          <a:p>
            <a:pPr lvl="1"/>
            <a:r>
              <a:rPr lang="en-US" sz="2000" dirty="0"/>
              <a:t>Braking distance for cars in wet / dry conditions </a:t>
            </a:r>
            <a:br>
              <a:rPr lang="en-US" sz="2000" dirty="0"/>
            </a:br>
            <a:r>
              <a:rPr lang="en-US" sz="2000" dirty="0"/>
              <a:t>(i.e., same cars, but conditions </a:t>
            </a:r>
            <a:r>
              <a:rPr lang="en-US" sz="2000" dirty="0" smtClean="0"/>
              <a:t>change </a:t>
            </a:r>
            <a:r>
              <a:rPr lang="en-US" sz="2000" dirty="0" smtClean="0">
                <a:sym typeface="Wingdings" panose="05000000000000000000" pitchFamily="2" charset="2"/>
              </a:rPr>
              <a:t> not independent</a:t>
            </a:r>
            <a:r>
              <a:rPr lang="en-US" sz="2000" dirty="0" smtClean="0"/>
              <a:t>)</a:t>
            </a:r>
            <a:endParaRPr lang="en-US" sz="2000" dirty="0"/>
          </a:p>
          <a:p>
            <a:pPr lvl="1"/>
            <a:r>
              <a:rPr lang="en-US" sz="2000" dirty="0" smtClean="0"/>
              <a:t>Braking distance for cars tire brand 1/ tire brand 2</a:t>
            </a:r>
            <a:br>
              <a:rPr lang="en-US" sz="2000" dirty="0" smtClean="0"/>
            </a:br>
            <a:r>
              <a:rPr lang="en-US" sz="2000" dirty="0" smtClean="0"/>
              <a:t>(i.e., same cars, but tires change</a:t>
            </a:r>
            <a:r>
              <a:rPr lang="en-US" sz="2000" dirty="0">
                <a:sym typeface="Wingdings" panose="05000000000000000000" pitchFamily="2" charset="2"/>
              </a:rPr>
              <a:t>  not independent</a:t>
            </a:r>
            <a:r>
              <a:rPr lang="en-US" sz="2000" dirty="0" smtClean="0"/>
              <a:t>)</a:t>
            </a:r>
            <a:endParaRPr lang="en-US" sz="2000" dirty="0"/>
          </a:p>
        </p:txBody>
      </p:sp>
    </p:spTree>
    <p:extLst>
      <p:ext uri="{BB962C8B-B14F-4D97-AF65-F5344CB8AC3E}">
        <p14:creationId xmlns:p14="http://schemas.microsoft.com/office/powerpoint/2010/main" val="2099294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2" y="365126"/>
            <a:ext cx="8601075" cy="806449"/>
          </a:xfrm>
        </p:spPr>
        <p:txBody>
          <a:bodyPr>
            <a:normAutofit fontScale="90000"/>
          </a:bodyPr>
          <a:lstStyle/>
          <a:p>
            <a:r>
              <a:rPr lang="en-US" sz="3200" dirty="0" smtClean="0"/>
              <a:t>Confidence Interval for Population Mean Difference</a:t>
            </a:r>
            <a:br>
              <a:rPr lang="en-US" sz="3200" dirty="0" smtClean="0"/>
            </a:br>
            <a:r>
              <a:rPr lang="en-US" sz="3200" dirty="0" smtClean="0"/>
              <a:t>(</a:t>
            </a:r>
            <a:r>
              <a:rPr lang="en-US" sz="3200" b="1" i="1" dirty="0" smtClean="0"/>
              <a:t>DEPENDENT</a:t>
            </a:r>
            <a:r>
              <a:rPr lang="en-US" sz="3200" dirty="0" smtClean="0"/>
              <a: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1462" y="1386181"/>
                <a:ext cx="8601075" cy="4632063"/>
              </a:xfrm>
            </p:spPr>
            <p:txBody>
              <a:bodyPr>
                <a:noAutofit/>
              </a:bodyPr>
              <a:lstStyle/>
              <a:p>
                <a:r>
                  <a:rPr lang="en-US" sz="2400" dirty="0" smtClean="0"/>
                  <a:t>Confidence Interval for dependent pairs is derived in same manner as for one sample mean – except that you’re using the difference in your pairs (value</a:t>
                </a:r>
                <a:r>
                  <a:rPr lang="en-US" sz="2400" baseline="-25000" dirty="0" smtClean="0"/>
                  <a:t>1</a:t>
                </a:r>
                <a:r>
                  <a:rPr lang="en-US" sz="2400" dirty="0" smtClean="0"/>
                  <a:t> </a:t>
                </a:r>
                <a:r>
                  <a:rPr lang="en-US" sz="2400" dirty="0"/>
                  <a:t>– </a:t>
                </a:r>
                <a:r>
                  <a:rPr lang="en-US" sz="2400" dirty="0" smtClean="0"/>
                  <a:t>value</a:t>
                </a:r>
                <a:r>
                  <a:rPr lang="en-US" sz="2400" baseline="-25000" dirty="0" smtClean="0"/>
                  <a:t>2</a:t>
                </a:r>
                <a:r>
                  <a:rPr lang="en-US" sz="2400" dirty="0" smtClean="0"/>
                  <a:t>), </a:t>
                </a:r>
                <a:br>
                  <a:rPr lang="en-US" sz="2400" dirty="0" smtClean="0"/>
                </a:br>
                <a:r>
                  <a:rPr lang="en-US" sz="2400" dirty="0" smtClean="0"/>
                  <a:t>ALWAYS in the same order, </a:t>
                </a:r>
                <a:br>
                  <a:rPr lang="en-US" sz="2400" dirty="0" smtClean="0"/>
                </a:br>
                <a:r>
                  <a:rPr lang="en-US" sz="2400" dirty="0" smtClean="0"/>
                  <a:t>to find the DIFFERENCES to calculate the sample statistic, </a:t>
                </a:r>
                <a14:m>
                  <m:oMath xmlns:m="http://schemas.openxmlformats.org/officeDocument/2006/math">
                    <m:acc>
                      <m:accPr>
                        <m:chr m:val="̅"/>
                        <m:ctrlPr>
                          <a:rPr lang="en-US" sz="2400" i="1" smtClean="0">
                            <a:latin typeface="Cambria Math" charset="0"/>
                          </a:rPr>
                        </m:ctrlPr>
                      </m:accPr>
                      <m:e>
                        <m:r>
                          <a:rPr lang="en-US" sz="2400" b="0" i="1" smtClean="0">
                            <a:latin typeface="Cambria Math" panose="02040503050406030204" pitchFamily="18" charset="0"/>
                          </a:rPr>
                          <m:t>𝑋</m:t>
                        </m:r>
                      </m:e>
                    </m:acc>
                  </m:oMath>
                </a14:m>
                <a:r>
                  <a:rPr lang="en-US" sz="2400" i="1" baseline="-25000" dirty="0" smtClean="0"/>
                  <a:t>d</a:t>
                </a:r>
              </a:p>
              <a:p>
                <a:endParaRPr lang="en-US" sz="2400" i="1" dirty="0" smtClean="0">
                  <a:latin typeface="Cambria Math" panose="02040503050406030204" pitchFamily="18" charset="0"/>
                </a:endParaRPr>
              </a:p>
              <a:p>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𝑋</m:t>
                        </m:r>
                      </m:e>
                    </m:acc>
                  </m:oMath>
                </a14:m>
                <a:r>
                  <a:rPr lang="en-US" sz="2400" i="1" baseline="-25000" dirty="0" smtClean="0"/>
                  <a:t>d</a:t>
                </a:r>
                <a:r>
                  <a:rPr lang="en-US" sz="2400" i="1" dirty="0" smtClean="0"/>
                  <a:t> </a:t>
                </a:r>
                <a:r>
                  <a:rPr lang="en-US" sz="2400" dirty="0" smtClean="0"/>
                  <a:t>is the point estimate (statistic) for </a:t>
                </a:r>
                <a:r>
                  <a:rPr lang="en-US" sz="2400" i="1" dirty="0" smtClean="0"/>
                  <a:t>µ</a:t>
                </a:r>
                <a:r>
                  <a:rPr lang="en-US" sz="2400" i="1" baseline="-25000" dirty="0" smtClean="0"/>
                  <a:t>d</a:t>
                </a:r>
                <a:r>
                  <a:rPr lang="en-US" sz="2400" dirty="0" smtClean="0"/>
                  <a:t> (parameter)</a:t>
                </a:r>
              </a:p>
              <a:p>
                <a:endParaRPr lang="en-US" sz="2400" dirty="0" smtClean="0"/>
              </a:p>
              <a:p>
                <a:r>
                  <a:rPr lang="en-US" sz="2400" dirty="0" smtClean="0"/>
                  <a:t>Confidence Interval for </a:t>
                </a:r>
                <a:r>
                  <a:rPr lang="en-US" sz="2400" i="1" dirty="0"/>
                  <a:t>µ</a:t>
                </a:r>
                <a:r>
                  <a:rPr lang="en-US" sz="2400" i="1" baseline="-25000" dirty="0"/>
                  <a:t>d</a:t>
                </a:r>
                <a:r>
                  <a:rPr lang="en-US" sz="2400" dirty="0" smtClean="0"/>
                  <a:t> is given by  </a:t>
                </a:r>
                <a:r>
                  <a:rPr lang="en-US" sz="2400" i="1" dirty="0" err="1" smtClean="0">
                    <a:latin typeface="Cambria Math" panose="02040503050406030204" pitchFamily="18" charset="0"/>
                    <a:ea typeface="Cambria Math" panose="02040503050406030204" pitchFamily="18" charset="0"/>
                  </a:rPr>
                  <a:t>CI</a:t>
                </a:r>
                <a:r>
                  <a:rPr lang="en-US" sz="2400" i="1" baseline="-25000" dirty="0" err="1" smtClean="0">
                    <a:latin typeface="Cambria Math" panose="02040503050406030204" pitchFamily="18" charset="0"/>
                    <a:ea typeface="Cambria Math" panose="02040503050406030204" pitchFamily="18" charset="0"/>
                  </a:rPr>
                  <a:t>µ</a:t>
                </a:r>
                <a:r>
                  <a:rPr lang="en-US" sz="2400" i="1" baseline="-35000" dirty="0" err="1" smtClean="0">
                    <a:latin typeface="Cambria Math" panose="02040503050406030204" pitchFamily="18" charset="0"/>
                    <a:ea typeface="Cambria Math" panose="02040503050406030204" pitchFamily="18" charset="0"/>
                  </a:rPr>
                  <a:t>d</a:t>
                </a:r>
                <a:r>
                  <a:rPr lang="en-US" sz="2400" dirty="0" smtClean="0">
                    <a:latin typeface="Cambria Math" panose="02040503050406030204" pitchFamily="18" charset="0"/>
                    <a:ea typeface="Cambria Math" panose="02040503050406030204" pitchFamily="18" charset="0"/>
                  </a:rPr>
                  <a:t> </a:t>
                </a:r>
                <a14:m>
                  <m:oMath xmlns:m="http://schemas.openxmlformats.org/officeDocument/2006/math">
                    <m:r>
                      <a:rPr lang="en-US" sz="2400" b="0" i="0" smtClean="0">
                        <a:latin typeface="Cambria Math" panose="02040503050406030204" pitchFamily="18" charset="0"/>
                      </a:rPr>
                      <m:t>=</m:t>
                    </m:r>
                    <m:acc>
                      <m:accPr>
                        <m:chr m:val="̅"/>
                        <m:ctrlPr>
                          <a:rPr lang="en-US" sz="2400" i="1">
                            <a:latin typeface="Cambria Math" charset="0"/>
                          </a:rPr>
                        </m:ctrlPr>
                      </m:accPr>
                      <m:e>
                        <m:r>
                          <a:rPr lang="en-US" sz="2400" i="1">
                            <a:latin typeface="Cambria Math" panose="02040503050406030204" pitchFamily="18" charset="0"/>
                          </a:rPr>
                          <m:t>𝑋</m:t>
                        </m:r>
                      </m:e>
                    </m:acc>
                  </m:oMath>
                </a14:m>
                <a:r>
                  <a:rPr lang="en-US" sz="2400" i="1" baseline="-25000" dirty="0" smtClean="0"/>
                  <a:t>d</a:t>
                </a:r>
                <a:r>
                  <a:rPr lang="en-US" sz="2400" i="1" dirty="0" smtClean="0"/>
                  <a:t> ± t(</a:t>
                </a:r>
                <a14:m>
                  <m:oMath xmlns:m="http://schemas.openxmlformats.org/officeDocument/2006/math">
                    <m:f>
                      <m:fPr>
                        <m:ctrlPr>
                          <a:rPr lang="en-US" sz="2400" i="1" smtClean="0">
                            <a:latin typeface="Cambria Math" charset="0"/>
                          </a:rPr>
                        </m:ctrlPr>
                      </m:fPr>
                      <m:num>
                        <m:r>
                          <m:rPr>
                            <m:nor/>
                          </m:rPr>
                          <a:rPr lang="en-US" sz="2400" i="1" dirty="0"/>
                          <m:t>s</m:t>
                        </m:r>
                        <m:r>
                          <m:rPr>
                            <m:nor/>
                          </m:rPr>
                          <a:rPr lang="en-US" sz="2400" i="1" baseline="-25000" dirty="0"/>
                          <m:t>d</m:t>
                        </m:r>
                      </m:num>
                      <m:den>
                        <m:rad>
                          <m:radPr>
                            <m:degHide m:val="on"/>
                            <m:ctrlPr>
                              <a:rPr lang="en-US" sz="2400" i="1" smtClean="0">
                                <a:latin typeface="Cambria Math" charset="0"/>
                              </a:rPr>
                            </m:ctrlPr>
                          </m:radPr>
                          <m:deg/>
                          <m:e>
                            <m:r>
                              <a:rPr lang="en-US" sz="2400" b="0" i="1" smtClean="0">
                                <a:latin typeface="Cambria Math" panose="02040503050406030204" pitchFamily="18" charset="0"/>
                              </a:rPr>
                              <m:t>𝑛</m:t>
                            </m:r>
                          </m:e>
                        </m:rad>
                      </m:den>
                    </m:f>
                  </m:oMath>
                </a14:m>
                <a:r>
                  <a:rPr lang="en-US" sz="2400" dirty="0" smtClean="0"/>
                  <a:t>)</a:t>
                </a:r>
              </a:p>
              <a:p>
                <a:endParaRPr lang="en-US" sz="2400" b="1" i="1" dirty="0" smtClean="0"/>
              </a:p>
              <a:p>
                <a:r>
                  <a:rPr lang="en-US" sz="2400" b="1" i="1" dirty="0" smtClean="0"/>
                  <a:t>n</a:t>
                </a:r>
                <a:r>
                  <a:rPr lang="en-US" sz="2400" dirty="0" smtClean="0"/>
                  <a:t> is the number of pairs and degrees of freedom = </a:t>
                </a:r>
                <a:r>
                  <a:rPr lang="en-US" sz="2400" b="1" i="1" dirty="0" smtClean="0"/>
                  <a:t>n - 1</a:t>
                </a:r>
                <a:br>
                  <a:rPr lang="en-US" sz="2400" b="1" i="1" dirty="0" smtClean="0"/>
                </a:br>
                <a:r>
                  <a:rPr lang="en-US" sz="2400" dirty="0" smtClean="0"/>
                  <a:t/>
                </a:r>
                <a:br>
                  <a:rPr lang="en-US" sz="2400" dirty="0" smtClean="0"/>
                </a:br>
                <a:r>
                  <a:rPr lang="en-US" sz="2400" dirty="0" smtClean="0"/>
                  <a:t/>
                </a:r>
                <a:br>
                  <a:rPr lang="en-US" sz="2400" dirty="0" smtClean="0"/>
                </a:b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1462" y="1386181"/>
                <a:ext cx="8601075" cy="4632063"/>
              </a:xfrm>
              <a:blipFill rotWithShape="0">
                <a:blip r:embed="rId2"/>
                <a:stretch>
                  <a:fillRect l="-993" t="-1842" b="-3289"/>
                </a:stretch>
              </a:blipFill>
            </p:spPr>
            <p:txBody>
              <a:bodyPr/>
              <a:lstStyle/>
              <a:p>
                <a:r>
                  <a:rPr lang="en-US">
                    <a:noFill/>
                  </a:rPr>
                  <a:t> </a:t>
                </a:r>
              </a:p>
            </p:txBody>
          </p:sp>
        </mc:Fallback>
      </mc:AlternateContent>
    </p:spTree>
    <p:extLst>
      <p:ext uri="{BB962C8B-B14F-4D97-AF65-F5344CB8AC3E}">
        <p14:creationId xmlns:p14="http://schemas.microsoft.com/office/powerpoint/2010/main" val="8056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Interpretation of confidence intervals for two samples mean differences (i.e., DEPENDENT)</a:t>
            </a:r>
            <a:endParaRPr lang="en-US" sz="3200" dirty="0"/>
          </a:p>
        </p:txBody>
      </p:sp>
      <p:sp>
        <p:nvSpPr>
          <p:cNvPr id="3" name="Content Placeholder 2"/>
          <p:cNvSpPr>
            <a:spLocks noGrp="1"/>
          </p:cNvSpPr>
          <p:nvPr>
            <p:ph idx="1"/>
          </p:nvPr>
        </p:nvSpPr>
        <p:spPr/>
        <p:txBody>
          <a:bodyPr/>
          <a:lstStyle/>
          <a:p>
            <a:pPr marL="0" indent="0">
              <a:buNone/>
            </a:pPr>
            <a:r>
              <a:rPr lang="en-US" dirty="0"/>
              <a:t>Let </a:t>
            </a:r>
            <a:r>
              <a:rPr lang="en-US" b="1" dirty="0"/>
              <a:t>LL</a:t>
            </a:r>
            <a:r>
              <a:rPr lang="en-US" dirty="0"/>
              <a:t> = lower limit and </a:t>
            </a:r>
            <a:r>
              <a:rPr lang="en-US" b="1" dirty="0"/>
              <a:t>UL</a:t>
            </a:r>
            <a:r>
              <a:rPr lang="en-US" dirty="0"/>
              <a:t> = upper limit of a confidence interval for </a:t>
            </a:r>
            <a:r>
              <a:rPr lang="en-US" b="1" dirty="0" smtClean="0"/>
              <a:t>(</a:t>
            </a:r>
            <a:r>
              <a:rPr lang="en-US" b="1" dirty="0"/>
              <a:t>group </a:t>
            </a:r>
            <a:r>
              <a:rPr lang="en-US" b="1" dirty="0" smtClean="0"/>
              <a:t>A – group </a:t>
            </a:r>
            <a:r>
              <a:rPr lang="en-US" b="1" dirty="0"/>
              <a:t>B). </a:t>
            </a:r>
            <a:r>
              <a:rPr lang="en-US" b="1" dirty="0" smtClean="0"/>
              <a:t/>
            </a:r>
            <a:br>
              <a:rPr lang="en-US" b="1" dirty="0" smtClean="0"/>
            </a:br>
            <a:r>
              <a:rPr lang="en-US" b="1" dirty="0" smtClean="0"/>
              <a:t>That is, CI (</a:t>
            </a:r>
            <a:r>
              <a:rPr lang="en-US" dirty="0" err="1" smtClean="0"/>
              <a:t>μ</a:t>
            </a:r>
            <a:r>
              <a:rPr lang="en-US" b="1" baseline="-25000" dirty="0" err="1" smtClean="0"/>
              <a:t>d</a:t>
            </a:r>
            <a:r>
              <a:rPr lang="en-US" b="1" dirty="0" smtClean="0"/>
              <a:t>)</a:t>
            </a:r>
            <a:r>
              <a:rPr lang="en-US" b="1" baseline="-25000" dirty="0" smtClean="0"/>
              <a:t> </a:t>
            </a:r>
            <a:r>
              <a:rPr lang="en-US" b="1" dirty="0"/>
              <a:t>= </a:t>
            </a:r>
            <a:r>
              <a:rPr lang="en-US" b="1" dirty="0" smtClean="0"/>
              <a:t>CI(</a:t>
            </a:r>
            <a:r>
              <a:rPr lang="en-US" dirty="0" err="1" smtClean="0"/>
              <a:t>μ</a:t>
            </a:r>
            <a:r>
              <a:rPr lang="en-US" b="1" baseline="-25000" dirty="0" err="1" smtClean="0"/>
              <a:t>A</a:t>
            </a:r>
            <a:r>
              <a:rPr lang="en-US" b="1" baseline="-25000" dirty="0" smtClean="0"/>
              <a:t> </a:t>
            </a:r>
            <a:r>
              <a:rPr lang="en-US" b="1" dirty="0"/>
              <a:t>– </a:t>
            </a:r>
            <a:r>
              <a:rPr lang="en-US" dirty="0" err="1" smtClean="0"/>
              <a:t>μ</a:t>
            </a:r>
            <a:r>
              <a:rPr lang="en-US" b="1" baseline="-25000" dirty="0" err="1" smtClean="0"/>
              <a:t>B</a:t>
            </a:r>
            <a:r>
              <a:rPr lang="en-US" b="1" dirty="0" smtClean="0"/>
              <a:t>)</a:t>
            </a:r>
            <a:r>
              <a:rPr lang="en-US" b="1" baseline="-25000" dirty="0" smtClean="0"/>
              <a:t> </a:t>
            </a:r>
            <a:r>
              <a:rPr lang="en-US" b="1" dirty="0"/>
              <a:t>= (</a:t>
            </a:r>
            <a:r>
              <a:rPr lang="en-US" b="1" dirty="0" smtClean="0"/>
              <a:t>LL , UL</a:t>
            </a:r>
            <a:r>
              <a:rPr lang="en-US" b="1" dirty="0"/>
              <a:t>)</a:t>
            </a:r>
            <a:endParaRPr lang="en-US" dirty="0"/>
          </a:p>
          <a:p>
            <a:r>
              <a:rPr lang="en-US" dirty="0" smtClean="0"/>
              <a:t>If </a:t>
            </a:r>
            <a:r>
              <a:rPr lang="en-US" dirty="0"/>
              <a:t>LL and UL are both greater than 0, this suggests that group A has the greater </a:t>
            </a:r>
            <a:r>
              <a:rPr lang="en-US" dirty="0" smtClean="0"/>
              <a:t>mean</a:t>
            </a:r>
          </a:p>
          <a:p>
            <a:r>
              <a:rPr lang="en-US" b="1" dirty="0"/>
              <a:t>Interpretation</a:t>
            </a:r>
            <a:r>
              <a:rPr lang="en-US" dirty="0"/>
              <a:t>: We </a:t>
            </a:r>
            <a:r>
              <a:rPr lang="en-US" dirty="0" smtClean="0"/>
              <a:t>are x%* </a:t>
            </a:r>
            <a:r>
              <a:rPr lang="en-US" dirty="0"/>
              <a:t>confident that the population mean for group A is at least </a:t>
            </a:r>
            <a:r>
              <a:rPr lang="en-US" b="1" dirty="0" smtClean="0"/>
              <a:t>LL</a:t>
            </a:r>
            <a:r>
              <a:rPr lang="en-US" dirty="0" smtClean="0"/>
              <a:t> </a:t>
            </a:r>
            <a:r>
              <a:rPr lang="en-US" dirty="0"/>
              <a:t>and at most </a:t>
            </a:r>
            <a:r>
              <a:rPr lang="en-US" b="1" dirty="0" smtClean="0"/>
              <a:t>UL</a:t>
            </a:r>
            <a:r>
              <a:rPr lang="en-US" dirty="0" smtClean="0"/>
              <a:t> </a:t>
            </a:r>
            <a:r>
              <a:rPr lang="en-US" dirty="0"/>
              <a:t>units greater than the population mean for group B.</a:t>
            </a:r>
          </a:p>
          <a:p>
            <a:endParaRPr lang="en-US" dirty="0"/>
          </a:p>
        </p:txBody>
      </p:sp>
    </p:spTree>
    <p:extLst>
      <p:ext uri="{BB962C8B-B14F-4D97-AF65-F5344CB8AC3E}">
        <p14:creationId xmlns:p14="http://schemas.microsoft.com/office/powerpoint/2010/main" val="15237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Interpretation of confidence intervals for two samples mean differences (i.e., DEPENDENT)</a:t>
            </a:r>
            <a:endParaRPr lang="en-US" sz="3200" dirty="0"/>
          </a:p>
        </p:txBody>
      </p:sp>
      <p:sp>
        <p:nvSpPr>
          <p:cNvPr id="3" name="Content Placeholder 2"/>
          <p:cNvSpPr>
            <a:spLocks noGrp="1"/>
          </p:cNvSpPr>
          <p:nvPr>
            <p:ph idx="1"/>
          </p:nvPr>
        </p:nvSpPr>
        <p:spPr/>
        <p:txBody>
          <a:bodyPr/>
          <a:lstStyle/>
          <a:p>
            <a:pPr marL="0" indent="0">
              <a:buNone/>
            </a:pPr>
            <a:r>
              <a:rPr lang="en-US" dirty="0"/>
              <a:t>Let </a:t>
            </a:r>
            <a:r>
              <a:rPr lang="en-US" b="1" dirty="0"/>
              <a:t>LL</a:t>
            </a:r>
            <a:r>
              <a:rPr lang="en-US" dirty="0"/>
              <a:t> = lower limit and </a:t>
            </a:r>
            <a:r>
              <a:rPr lang="en-US" b="1" dirty="0"/>
              <a:t>UL</a:t>
            </a:r>
            <a:r>
              <a:rPr lang="en-US" dirty="0"/>
              <a:t> = upper limit of a confidence interval for </a:t>
            </a:r>
            <a:r>
              <a:rPr lang="en-US" b="1" dirty="0" smtClean="0"/>
              <a:t>(</a:t>
            </a:r>
            <a:r>
              <a:rPr lang="en-US" b="1" dirty="0"/>
              <a:t>group </a:t>
            </a:r>
            <a:r>
              <a:rPr lang="en-US" b="1" dirty="0" smtClean="0"/>
              <a:t>A – group </a:t>
            </a:r>
            <a:r>
              <a:rPr lang="en-US" b="1" dirty="0"/>
              <a:t>B). </a:t>
            </a:r>
            <a:r>
              <a:rPr lang="en-US" b="1" dirty="0" smtClean="0"/>
              <a:t/>
            </a:r>
            <a:br>
              <a:rPr lang="en-US" b="1" dirty="0" smtClean="0"/>
            </a:br>
            <a:r>
              <a:rPr lang="en-US" b="1" dirty="0" smtClean="0"/>
              <a:t>That is, CI (</a:t>
            </a:r>
            <a:r>
              <a:rPr lang="en-US" dirty="0" err="1" smtClean="0"/>
              <a:t>μ</a:t>
            </a:r>
            <a:r>
              <a:rPr lang="en-US" b="1" baseline="-25000" dirty="0" err="1" smtClean="0"/>
              <a:t>d</a:t>
            </a:r>
            <a:r>
              <a:rPr lang="en-US" b="1" dirty="0" smtClean="0"/>
              <a:t>)</a:t>
            </a:r>
            <a:r>
              <a:rPr lang="en-US" b="1" baseline="-25000" dirty="0" smtClean="0"/>
              <a:t> </a:t>
            </a:r>
            <a:r>
              <a:rPr lang="en-US" b="1" dirty="0"/>
              <a:t>= </a:t>
            </a:r>
            <a:r>
              <a:rPr lang="en-US" b="1" dirty="0" smtClean="0"/>
              <a:t>CI(</a:t>
            </a:r>
            <a:r>
              <a:rPr lang="en-US" dirty="0" err="1" smtClean="0"/>
              <a:t>μ</a:t>
            </a:r>
            <a:r>
              <a:rPr lang="en-US" b="1" baseline="-25000" dirty="0" err="1" smtClean="0"/>
              <a:t>A</a:t>
            </a:r>
            <a:r>
              <a:rPr lang="en-US" b="1" baseline="-25000" dirty="0" smtClean="0"/>
              <a:t> </a:t>
            </a:r>
            <a:r>
              <a:rPr lang="en-US" b="1" dirty="0"/>
              <a:t>– </a:t>
            </a:r>
            <a:r>
              <a:rPr lang="en-US" dirty="0" err="1" smtClean="0"/>
              <a:t>μ</a:t>
            </a:r>
            <a:r>
              <a:rPr lang="en-US" b="1" baseline="-25000" dirty="0" err="1" smtClean="0"/>
              <a:t>B</a:t>
            </a:r>
            <a:r>
              <a:rPr lang="en-US" b="1" dirty="0" smtClean="0"/>
              <a:t>)</a:t>
            </a:r>
            <a:r>
              <a:rPr lang="en-US" b="1" baseline="-25000" dirty="0" smtClean="0"/>
              <a:t> </a:t>
            </a:r>
            <a:r>
              <a:rPr lang="en-US" b="1" dirty="0"/>
              <a:t>= (</a:t>
            </a:r>
            <a:r>
              <a:rPr lang="en-US" b="1" dirty="0" smtClean="0"/>
              <a:t>LL , UL</a:t>
            </a:r>
            <a:r>
              <a:rPr lang="en-US" b="1" dirty="0"/>
              <a:t>)</a:t>
            </a:r>
            <a:endParaRPr lang="en-US" dirty="0"/>
          </a:p>
          <a:p>
            <a:r>
              <a:rPr lang="en-US" dirty="0" smtClean="0"/>
              <a:t>If </a:t>
            </a:r>
            <a:r>
              <a:rPr lang="en-US" dirty="0"/>
              <a:t>LL and UL are both </a:t>
            </a:r>
            <a:r>
              <a:rPr lang="en-US" dirty="0" smtClean="0"/>
              <a:t>less </a:t>
            </a:r>
            <a:r>
              <a:rPr lang="en-US" dirty="0"/>
              <a:t>than 0, this suggests that group </a:t>
            </a:r>
            <a:r>
              <a:rPr lang="en-US" dirty="0" smtClean="0"/>
              <a:t>B </a:t>
            </a:r>
            <a:r>
              <a:rPr lang="en-US" dirty="0"/>
              <a:t>has the greater </a:t>
            </a:r>
            <a:r>
              <a:rPr lang="en-US" dirty="0" smtClean="0"/>
              <a:t>mean</a:t>
            </a:r>
          </a:p>
          <a:p>
            <a:r>
              <a:rPr lang="en-US" b="1" dirty="0"/>
              <a:t>Interpretation</a:t>
            </a:r>
            <a:r>
              <a:rPr lang="en-US" dirty="0"/>
              <a:t>: We </a:t>
            </a:r>
            <a:r>
              <a:rPr lang="en-US" dirty="0" smtClean="0"/>
              <a:t>are x%* </a:t>
            </a:r>
            <a:r>
              <a:rPr lang="en-US" dirty="0"/>
              <a:t>confident that the population mean for group </a:t>
            </a:r>
            <a:r>
              <a:rPr lang="en-US" dirty="0" smtClean="0"/>
              <a:t>B </a:t>
            </a:r>
            <a:r>
              <a:rPr lang="en-US" dirty="0"/>
              <a:t>is at least </a:t>
            </a:r>
            <a:r>
              <a:rPr lang="en-US" dirty="0" smtClean="0"/>
              <a:t>|</a:t>
            </a:r>
            <a:r>
              <a:rPr lang="en-US" b="1" dirty="0" smtClean="0"/>
              <a:t>LL</a:t>
            </a:r>
            <a:r>
              <a:rPr lang="en-US" dirty="0" smtClean="0"/>
              <a:t>| </a:t>
            </a:r>
            <a:r>
              <a:rPr lang="en-US" dirty="0"/>
              <a:t>and at most </a:t>
            </a:r>
            <a:r>
              <a:rPr lang="en-US" dirty="0" smtClean="0"/>
              <a:t>|</a:t>
            </a:r>
            <a:r>
              <a:rPr lang="en-US" b="1" dirty="0" smtClean="0"/>
              <a:t>UL</a:t>
            </a:r>
            <a:r>
              <a:rPr lang="en-US" dirty="0" smtClean="0"/>
              <a:t>| </a:t>
            </a:r>
            <a:r>
              <a:rPr lang="en-US" dirty="0"/>
              <a:t>units greater than the population mean for group </a:t>
            </a:r>
            <a:r>
              <a:rPr lang="en-US" dirty="0" smtClean="0"/>
              <a:t>A.</a:t>
            </a:r>
            <a:endParaRPr lang="en-US" dirty="0"/>
          </a:p>
          <a:p>
            <a:endParaRPr lang="en-US" dirty="0"/>
          </a:p>
        </p:txBody>
      </p:sp>
    </p:spTree>
    <p:extLst>
      <p:ext uri="{BB962C8B-B14F-4D97-AF65-F5344CB8AC3E}">
        <p14:creationId xmlns:p14="http://schemas.microsoft.com/office/powerpoint/2010/main" val="13551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Interpretation of confidence intervals for two samples mean differences (i.e., DEPENDENT)</a:t>
            </a:r>
            <a:endParaRPr lang="en-US" sz="3200" dirty="0"/>
          </a:p>
        </p:txBody>
      </p:sp>
      <p:sp>
        <p:nvSpPr>
          <p:cNvPr id="3" name="Content Placeholder 2"/>
          <p:cNvSpPr>
            <a:spLocks noGrp="1"/>
          </p:cNvSpPr>
          <p:nvPr>
            <p:ph idx="1"/>
          </p:nvPr>
        </p:nvSpPr>
        <p:spPr>
          <a:xfrm>
            <a:off x="628650" y="1825625"/>
            <a:ext cx="7886700" cy="4732338"/>
          </a:xfrm>
        </p:spPr>
        <p:txBody>
          <a:bodyPr>
            <a:normAutofit/>
          </a:bodyPr>
          <a:lstStyle/>
          <a:p>
            <a:pPr marL="0" indent="0">
              <a:buNone/>
            </a:pPr>
            <a:r>
              <a:rPr lang="en-US" dirty="0"/>
              <a:t>Let </a:t>
            </a:r>
            <a:r>
              <a:rPr lang="en-US" b="1" dirty="0"/>
              <a:t>LL</a:t>
            </a:r>
            <a:r>
              <a:rPr lang="en-US" dirty="0"/>
              <a:t> = lower limit and </a:t>
            </a:r>
            <a:r>
              <a:rPr lang="en-US" b="1" dirty="0"/>
              <a:t>UL</a:t>
            </a:r>
            <a:r>
              <a:rPr lang="en-US" dirty="0"/>
              <a:t> = upper limit of a confidence interval for </a:t>
            </a:r>
            <a:r>
              <a:rPr lang="en-US" b="1" dirty="0" smtClean="0"/>
              <a:t>(</a:t>
            </a:r>
            <a:r>
              <a:rPr lang="en-US" b="1" dirty="0"/>
              <a:t>group </a:t>
            </a:r>
            <a:r>
              <a:rPr lang="en-US" b="1" dirty="0" smtClean="0"/>
              <a:t>A – group </a:t>
            </a:r>
            <a:r>
              <a:rPr lang="en-US" b="1" dirty="0"/>
              <a:t>B). </a:t>
            </a:r>
            <a:r>
              <a:rPr lang="en-US" b="1" dirty="0" smtClean="0"/>
              <a:t/>
            </a:r>
            <a:br>
              <a:rPr lang="en-US" b="1" dirty="0" smtClean="0"/>
            </a:br>
            <a:r>
              <a:rPr lang="en-US" b="1" dirty="0" smtClean="0"/>
              <a:t>That is, CI (</a:t>
            </a:r>
            <a:r>
              <a:rPr lang="en-US" dirty="0" err="1" smtClean="0"/>
              <a:t>μ</a:t>
            </a:r>
            <a:r>
              <a:rPr lang="en-US" b="1" baseline="-25000" dirty="0" err="1" smtClean="0"/>
              <a:t>d</a:t>
            </a:r>
            <a:r>
              <a:rPr lang="en-US" b="1" dirty="0" smtClean="0"/>
              <a:t>)</a:t>
            </a:r>
            <a:r>
              <a:rPr lang="en-US" b="1" baseline="-25000" dirty="0" smtClean="0"/>
              <a:t> </a:t>
            </a:r>
            <a:r>
              <a:rPr lang="en-US" b="1" dirty="0"/>
              <a:t>= </a:t>
            </a:r>
            <a:r>
              <a:rPr lang="en-US" b="1" dirty="0" smtClean="0"/>
              <a:t>CI(</a:t>
            </a:r>
            <a:r>
              <a:rPr lang="en-US" dirty="0" err="1" smtClean="0"/>
              <a:t>μ</a:t>
            </a:r>
            <a:r>
              <a:rPr lang="en-US" b="1" baseline="-25000" dirty="0" err="1" smtClean="0"/>
              <a:t>A</a:t>
            </a:r>
            <a:r>
              <a:rPr lang="en-US" b="1" baseline="-25000" dirty="0" smtClean="0"/>
              <a:t> </a:t>
            </a:r>
            <a:r>
              <a:rPr lang="en-US" b="1" dirty="0"/>
              <a:t>– </a:t>
            </a:r>
            <a:r>
              <a:rPr lang="en-US" dirty="0" err="1" smtClean="0"/>
              <a:t>μ</a:t>
            </a:r>
            <a:r>
              <a:rPr lang="en-US" b="1" baseline="-25000" dirty="0" err="1" smtClean="0"/>
              <a:t>B</a:t>
            </a:r>
            <a:r>
              <a:rPr lang="en-US" b="1" dirty="0" smtClean="0"/>
              <a:t>)</a:t>
            </a:r>
            <a:r>
              <a:rPr lang="en-US" b="1" baseline="-25000" dirty="0" smtClean="0"/>
              <a:t> </a:t>
            </a:r>
            <a:r>
              <a:rPr lang="en-US" b="1" dirty="0"/>
              <a:t>= (</a:t>
            </a:r>
            <a:r>
              <a:rPr lang="en-US" b="1" dirty="0" smtClean="0"/>
              <a:t>LL , UL</a:t>
            </a:r>
            <a:r>
              <a:rPr lang="en-US" b="1" dirty="0"/>
              <a:t>)</a:t>
            </a:r>
            <a:endParaRPr lang="en-US" dirty="0"/>
          </a:p>
          <a:p>
            <a:r>
              <a:rPr lang="en-US" dirty="0"/>
              <a:t>If LL is less than 0 and UL is greater than 0, then neither group clearly has a greater mean</a:t>
            </a:r>
            <a:endParaRPr lang="en-US" dirty="0" smtClean="0"/>
          </a:p>
          <a:p>
            <a:r>
              <a:rPr lang="en-US" b="1" dirty="0"/>
              <a:t>Interpretation</a:t>
            </a:r>
            <a:r>
              <a:rPr lang="en-US" dirty="0"/>
              <a:t>: With </a:t>
            </a:r>
            <a:r>
              <a:rPr lang="en-US" dirty="0" smtClean="0"/>
              <a:t>x% </a:t>
            </a:r>
            <a:r>
              <a:rPr lang="en-US" dirty="0"/>
              <a:t>confidence, it is unclear whether group A or group B has the greater population mean. If group A has the greater population mean, it is by at most UL units and if group B has the greater population mean, it is by at most |LL| units.</a:t>
            </a:r>
          </a:p>
          <a:p>
            <a:endParaRPr lang="en-US" dirty="0"/>
          </a:p>
        </p:txBody>
      </p:sp>
    </p:spTree>
    <p:extLst>
      <p:ext uri="{BB962C8B-B14F-4D97-AF65-F5344CB8AC3E}">
        <p14:creationId xmlns:p14="http://schemas.microsoft.com/office/powerpoint/2010/main" val="30905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4294967295"/>
          </p:nvPr>
        </p:nvSpPr>
        <p:spPr>
          <a:xfrm>
            <a:off x="151709" y="889472"/>
            <a:ext cx="8713581" cy="1174279"/>
          </a:xfrm>
        </p:spPr>
        <p:txBody>
          <a:bodyPr lIns="90488" tIns="44450" rIns="90488" bIns="44450"/>
          <a:lstStyle/>
          <a:p>
            <a:pPr marL="457200" indent="-457200" defTabSz="914400" eaLnBrk="1" hangingPunct="1">
              <a:tabLst>
                <a:tab pos="457200" algn="l"/>
              </a:tabLst>
            </a:pPr>
            <a:r>
              <a:rPr lang="en-US" altLang="en-US" sz="2400" dirty="0" smtClean="0"/>
              <a:t>Assume you send your salespeople to a “customer service” training workshop.  Has the training made a difference in the number of complaints?  You collect the following data:</a:t>
            </a:r>
          </a:p>
          <a:p>
            <a:pPr marL="0" indent="0" defTabSz="914400" eaLnBrk="1" hangingPunct="1">
              <a:buFont typeface="Wingdings" panose="05000000000000000000" pitchFamily="2" charset="2"/>
              <a:buNone/>
              <a:tabLst>
                <a:tab pos="0" algn="l"/>
              </a:tabLst>
            </a:pPr>
            <a:endParaRPr lang="en-US" altLang="en-US" sz="2400" dirty="0" smtClean="0"/>
          </a:p>
        </p:txBody>
      </p:sp>
      <p:sp>
        <p:nvSpPr>
          <p:cNvPr id="29699" name="Rectangle 3"/>
          <p:cNvSpPr>
            <a:spLocks noChangeArrowheads="1"/>
          </p:cNvSpPr>
          <p:nvPr/>
        </p:nvSpPr>
        <p:spPr bwMode="auto">
          <a:xfrm>
            <a:off x="152400" y="184151"/>
            <a:ext cx="82391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4000" dirty="0">
                <a:solidFill>
                  <a:schemeClr val="tx2"/>
                </a:solidFill>
              </a:rPr>
              <a:t>Paired </a:t>
            </a:r>
            <a:r>
              <a:rPr lang="en-US" altLang="en-US" sz="4000" dirty="0" smtClean="0">
                <a:solidFill>
                  <a:schemeClr val="tx2"/>
                </a:solidFill>
              </a:rPr>
              <a:t>Difference:  </a:t>
            </a:r>
            <a:r>
              <a:rPr lang="en-US" altLang="en-US" sz="4000" dirty="0">
                <a:solidFill>
                  <a:schemeClr val="tx2"/>
                </a:solidFill>
              </a:rPr>
              <a:t>Example</a:t>
            </a:r>
            <a:r>
              <a:rPr lang="en-US" altLang="en-US" sz="4000" dirty="0"/>
              <a:t> </a:t>
            </a:r>
          </a:p>
        </p:txBody>
      </p:sp>
      <p:grpSp>
        <p:nvGrpSpPr>
          <p:cNvPr id="29703" name="Group 19"/>
          <p:cNvGrpSpPr>
            <a:grpSpLocks/>
          </p:cNvGrpSpPr>
          <p:nvPr/>
        </p:nvGrpSpPr>
        <p:grpSpPr bwMode="auto">
          <a:xfrm>
            <a:off x="6382305" y="1845093"/>
            <a:ext cx="2747962" cy="911225"/>
            <a:chOff x="7010400" y="3154363"/>
            <a:chExt cx="2747962" cy="911225"/>
          </a:xfrm>
        </p:grpSpPr>
        <p:sp>
          <p:nvSpPr>
            <p:cNvPr id="29709" name="Rectangle 8"/>
            <p:cNvSpPr>
              <a:spLocks noChangeArrowheads="1"/>
            </p:cNvSpPr>
            <p:nvPr/>
          </p:nvSpPr>
          <p:spPr bwMode="auto">
            <a:xfrm>
              <a:off x="7848600" y="3154363"/>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3200">
                  <a:latin typeface="Symbol" panose="05050102010706020507" pitchFamily="18" charset="2"/>
                </a:rPr>
                <a:t></a:t>
              </a:r>
            </a:p>
          </p:txBody>
        </p:sp>
        <p:sp>
          <p:nvSpPr>
            <p:cNvPr id="29710" name="Rectangle 6"/>
            <p:cNvSpPr>
              <a:spLocks noChangeArrowheads="1"/>
            </p:cNvSpPr>
            <p:nvPr/>
          </p:nvSpPr>
          <p:spPr bwMode="auto">
            <a:xfrm>
              <a:off x="7010400" y="3459163"/>
              <a:ext cx="11525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dirty="0" err="1" smtClean="0"/>
                <a:t>X</a:t>
              </a:r>
              <a:r>
                <a:rPr lang="en-US" altLang="en-US" baseline="-25000" dirty="0" err="1"/>
                <a:t>d</a:t>
              </a:r>
              <a:r>
                <a:rPr lang="en-US" altLang="en-US" dirty="0" smtClean="0"/>
                <a:t>  </a:t>
              </a:r>
              <a:r>
                <a:rPr lang="en-US" altLang="en-US" b="1" dirty="0"/>
                <a:t>=</a:t>
              </a:r>
            </a:p>
          </p:txBody>
        </p:sp>
        <p:sp>
          <p:nvSpPr>
            <p:cNvPr id="29711" name="Line 7"/>
            <p:cNvSpPr>
              <a:spLocks noChangeShapeType="1"/>
            </p:cNvSpPr>
            <p:nvPr/>
          </p:nvSpPr>
          <p:spPr bwMode="auto">
            <a:xfrm flipV="1">
              <a:off x="7086600" y="3535363"/>
              <a:ext cx="268288"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2" name="Rectangle 9"/>
            <p:cNvSpPr>
              <a:spLocks noChangeArrowheads="1"/>
            </p:cNvSpPr>
            <p:nvPr/>
          </p:nvSpPr>
          <p:spPr bwMode="auto">
            <a:xfrm>
              <a:off x="8153400" y="3230563"/>
              <a:ext cx="5429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dirty="0"/>
                <a:t>D</a:t>
              </a:r>
              <a:r>
                <a:rPr lang="en-US" altLang="en-US" sz="2400" baseline="-25000" dirty="0"/>
                <a:t>i</a:t>
              </a:r>
              <a:endParaRPr lang="en-US" altLang="en-US" sz="2400" u="sng" dirty="0"/>
            </a:p>
            <a:p>
              <a:pPr latinLnBrk="1">
                <a:spcBef>
                  <a:spcPct val="0"/>
                </a:spcBef>
                <a:buClrTx/>
                <a:buSzTx/>
                <a:buFontTx/>
                <a:buNone/>
              </a:pPr>
              <a:endParaRPr lang="en-US" altLang="en-US" sz="2400" u="sng" dirty="0"/>
            </a:p>
          </p:txBody>
        </p:sp>
        <p:sp>
          <p:nvSpPr>
            <p:cNvPr id="29713" name="Rectangle 10"/>
            <p:cNvSpPr>
              <a:spLocks noChangeArrowheads="1"/>
            </p:cNvSpPr>
            <p:nvPr/>
          </p:nvSpPr>
          <p:spPr bwMode="auto">
            <a:xfrm>
              <a:off x="8077200" y="3611563"/>
              <a:ext cx="466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2400"/>
                <a:t>n</a:t>
              </a:r>
            </a:p>
          </p:txBody>
        </p:sp>
        <p:sp>
          <p:nvSpPr>
            <p:cNvPr id="29714" name="Line 11"/>
            <p:cNvSpPr>
              <a:spLocks noChangeShapeType="1"/>
            </p:cNvSpPr>
            <p:nvPr/>
          </p:nvSpPr>
          <p:spPr bwMode="auto">
            <a:xfrm flipV="1">
              <a:off x="7924800" y="3687763"/>
              <a:ext cx="609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5" name="Rectangle 13"/>
            <p:cNvSpPr>
              <a:spLocks noChangeArrowheads="1"/>
            </p:cNvSpPr>
            <p:nvPr/>
          </p:nvSpPr>
          <p:spPr bwMode="auto">
            <a:xfrm>
              <a:off x="8310562" y="3408108"/>
              <a:ext cx="1447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5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D2B4E"/>
                </a:buClr>
                <a:buSzPct val="50000"/>
                <a:buFont typeface="Wingdings" panose="05000000000000000000" pitchFamily="2" charset="2"/>
                <a:buChar char="n"/>
                <a:defRPr>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dirty="0"/>
                <a:t>   </a:t>
              </a:r>
              <a:r>
                <a:rPr lang="en-US" altLang="en-US" sz="2400" dirty="0"/>
                <a:t>= -4.2</a:t>
              </a:r>
            </a:p>
          </p:txBody>
        </p:sp>
      </p:grpSp>
      <p:graphicFrame>
        <p:nvGraphicFramePr>
          <p:cNvPr id="3" name="Table 2"/>
          <p:cNvGraphicFramePr>
            <a:graphicFrameLocks noGrp="1"/>
          </p:cNvGraphicFramePr>
          <p:nvPr>
            <p:extLst>
              <p:ext uri="{D42A27DB-BD31-4B8C-83A1-F6EECF244321}">
                <p14:modId xmlns:p14="http://schemas.microsoft.com/office/powerpoint/2010/main" val="3565003349"/>
              </p:ext>
            </p:extLst>
          </p:nvPr>
        </p:nvGraphicFramePr>
        <p:xfrm>
          <a:off x="228598" y="2097156"/>
          <a:ext cx="6025045" cy="2355206"/>
        </p:xfrm>
        <a:graphic>
          <a:graphicData uri="http://schemas.openxmlformats.org/drawingml/2006/table">
            <a:tbl>
              <a:tblPr>
                <a:tableStyleId>{5C22544A-7EE6-4342-B048-85BDC9FD1C3A}</a:tableStyleId>
              </a:tblPr>
              <a:tblGrid>
                <a:gridCol w="1222842">
                  <a:extLst>
                    <a:ext uri="{9D8B030D-6E8A-4147-A177-3AD203B41FA5}">
                      <a16:colId xmlns="" xmlns:a16="http://schemas.microsoft.com/office/drawing/2014/main" val="20000"/>
                    </a:ext>
                  </a:extLst>
                </a:gridCol>
                <a:gridCol w="1286532">
                  <a:extLst>
                    <a:ext uri="{9D8B030D-6E8A-4147-A177-3AD203B41FA5}">
                      <a16:colId xmlns="" xmlns:a16="http://schemas.microsoft.com/office/drawing/2014/main" val="20001"/>
                    </a:ext>
                  </a:extLst>
                </a:gridCol>
                <a:gridCol w="1286532">
                  <a:extLst>
                    <a:ext uri="{9D8B030D-6E8A-4147-A177-3AD203B41FA5}">
                      <a16:colId xmlns="" xmlns:a16="http://schemas.microsoft.com/office/drawing/2014/main" val="20002"/>
                    </a:ext>
                  </a:extLst>
                </a:gridCol>
                <a:gridCol w="1617718">
                  <a:extLst>
                    <a:ext uri="{9D8B030D-6E8A-4147-A177-3AD203B41FA5}">
                      <a16:colId xmlns="" xmlns:a16="http://schemas.microsoft.com/office/drawing/2014/main" val="20003"/>
                    </a:ext>
                  </a:extLst>
                </a:gridCol>
                <a:gridCol w="611421">
                  <a:extLst>
                    <a:ext uri="{9D8B030D-6E8A-4147-A177-3AD203B41FA5}">
                      <a16:colId xmlns="" xmlns:a16="http://schemas.microsoft.com/office/drawing/2014/main" val="20004"/>
                    </a:ext>
                  </a:extLst>
                </a:gridCol>
              </a:tblGrid>
              <a:tr h="546526">
                <a:tc>
                  <a:txBody>
                    <a:bodyPr/>
                    <a:lstStyle/>
                    <a:p>
                      <a:pPr algn="ctr" fontAlgn="b"/>
                      <a:r>
                        <a:rPr lang="en-US" sz="1800" u="none" strike="noStrike" dirty="0" smtClean="0">
                          <a:effectLst/>
                        </a:rPr>
                        <a:t>Salesperson</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 complaints BEFORE</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 complaints AFTER</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AFTER - BEFORE Difference</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00036">
                <a:tc>
                  <a:txBody>
                    <a:bodyPr/>
                    <a:lstStyle/>
                    <a:p>
                      <a:pPr algn="ctr" fontAlgn="b"/>
                      <a:r>
                        <a:rPr lang="en-US" sz="1800" u="none" strike="noStrike" smtClean="0">
                          <a:effectLst/>
                        </a:rPr>
                        <a:t>C.B</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00036">
                <a:tc>
                  <a:txBody>
                    <a:bodyPr/>
                    <a:lstStyle/>
                    <a:p>
                      <a:pPr algn="ctr" fontAlgn="b"/>
                      <a:r>
                        <a:rPr lang="en-US" sz="1800" u="none" strike="noStrike" smtClean="0">
                          <a:effectLst/>
                        </a:rPr>
                        <a:t>T.F</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00036">
                <a:tc>
                  <a:txBody>
                    <a:bodyPr/>
                    <a:lstStyle/>
                    <a:p>
                      <a:pPr algn="ctr" fontAlgn="b"/>
                      <a:r>
                        <a:rPr lang="en-US" sz="1800" u="none" strike="noStrike" smtClean="0">
                          <a:effectLst/>
                        </a:rPr>
                        <a:t>M.H.</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00036">
                <a:tc>
                  <a:txBody>
                    <a:bodyPr/>
                    <a:lstStyle/>
                    <a:p>
                      <a:pPr algn="ctr" fontAlgn="b"/>
                      <a:r>
                        <a:rPr lang="en-US" sz="1800" u="none" strike="noStrike" smtClean="0">
                          <a:effectLst/>
                        </a:rPr>
                        <a:t>R.K.</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00036">
                <a:tc>
                  <a:txBody>
                    <a:bodyPr/>
                    <a:lstStyle/>
                    <a:p>
                      <a:pPr algn="ctr" fontAlgn="b"/>
                      <a:r>
                        <a:rPr lang="en-US" sz="1800" u="none" strike="noStrike" smtClean="0">
                          <a:effectLst/>
                        </a:rPr>
                        <a:t>M.O.</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300036">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a:effectLst/>
                        </a:rPr>
                        <a:t>-21</a:t>
                      </a:r>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sum</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TextBox 3"/>
          <p:cNvSpPr txBox="1"/>
          <p:nvPr/>
        </p:nvSpPr>
        <p:spPr>
          <a:xfrm flipH="1">
            <a:off x="6212407" y="4853343"/>
            <a:ext cx="3168720" cy="465967"/>
          </a:xfrm>
          <a:prstGeom prst="rect">
            <a:avLst/>
          </a:prstGeom>
          <a:noFill/>
        </p:spPr>
        <p:txBody>
          <a:bodyPr wrap="square" rtlCol="0">
            <a:spAutoFit/>
          </a:bodyPr>
          <a:lstStyle/>
          <a:p>
            <a:r>
              <a:rPr lang="en-US" sz="2400" dirty="0" err="1" smtClean="0"/>
              <a:t>df</a:t>
            </a:r>
            <a:r>
              <a:rPr lang="en-US" sz="2400" dirty="0" smtClean="0"/>
              <a:t> = n – 1 = 5 – 1 = 4</a:t>
            </a:r>
            <a:endParaRPr lang="en-US" sz="2400" kern="120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840295289"/>
              </p:ext>
            </p:extLst>
          </p:nvPr>
        </p:nvGraphicFramePr>
        <p:xfrm>
          <a:off x="6278563" y="2824163"/>
          <a:ext cx="2892425" cy="1555750"/>
        </p:xfrm>
        <a:graphic>
          <a:graphicData uri="http://schemas.openxmlformats.org/presentationml/2006/ole">
            <mc:AlternateContent xmlns:mc="http://schemas.openxmlformats.org/markup-compatibility/2006">
              <mc:Choice xmlns:v="urn:schemas-microsoft-com:vml" Requires="v">
                <p:oleObj spid="_x0000_s6698" name="Equation" r:id="rId4" imgW="1320480" imgH="711000" progId="Equation.3">
                  <p:embed/>
                </p:oleObj>
              </mc:Choice>
              <mc:Fallback>
                <p:oleObj name="Equation" r:id="rId4" imgW="1320480" imgH="711000" progId="Equation.3">
                  <p:embed/>
                  <p:pic>
                    <p:nvPicPr>
                      <p:cNvPr id="0" name=""/>
                      <p:cNvPicPr/>
                      <p:nvPr/>
                    </p:nvPicPr>
                    <p:blipFill>
                      <a:blip r:embed="rId5"/>
                      <a:stretch>
                        <a:fillRect/>
                      </a:stretch>
                    </p:blipFill>
                    <p:spPr>
                      <a:xfrm>
                        <a:off x="6278563" y="2824163"/>
                        <a:ext cx="2892425" cy="15557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4" name="TextBox 23"/>
              <p:cNvSpPr txBox="1"/>
              <p:nvPr/>
            </p:nvSpPr>
            <p:spPr>
              <a:xfrm flipH="1">
                <a:off x="6212407" y="4379176"/>
                <a:ext cx="3168720" cy="584584"/>
              </a:xfrm>
              <a:prstGeom prst="rect">
                <a:avLst/>
              </a:prstGeom>
              <a:noFill/>
            </p:spPr>
            <p:txBody>
              <a:bodyPr wrap="square" rtlCol="0">
                <a:spAutoFit/>
              </a:bodyPr>
              <a:lstStyle/>
              <a:p>
                <a:r>
                  <a:rPr lang="el-GR" sz="2400" dirty="0" smtClean="0"/>
                  <a:t>α</a:t>
                </a:r>
                <a:r>
                  <a:rPr lang="en-US" sz="2400" dirty="0" smtClean="0"/>
                  <a:t> = 0.01 </a:t>
                </a:r>
                <a:r>
                  <a:rPr lang="en-US" sz="2400" dirty="0" smtClean="0">
                    <a:sym typeface="Wingdings" panose="05000000000000000000" pitchFamily="2" charset="2"/>
                  </a:rPr>
                  <a:t></a:t>
                </a:r>
                <a:r>
                  <a:rPr lang="en-US" sz="2400" dirty="0" smtClean="0"/>
                  <a:t> </a:t>
                </a:r>
                <a14:m>
                  <m:oMath xmlns:m="http://schemas.openxmlformats.org/officeDocument/2006/math">
                    <m:f>
                      <m:fPr>
                        <m:ctrlPr>
                          <a:rPr lang="en-US" sz="2400" i="1" smtClean="0">
                            <a:latin typeface="Cambria Math" charset="0"/>
                          </a:rPr>
                        </m:ctrlPr>
                      </m:fPr>
                      <m:num>
                        <m:r>
                          <a:rPr lang="en-US" sz="240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2</m:t>
                        </m:r>
                      </m:den>
                    </m:f>
                  </m:oMath>
                </a14:m>
                <a:r>
                  <a:rPr lang="en-US" sz="2400" kern="1200" dirty="0" smtClean="0">
                    <a:solidFill>
                      <a:schemeClr val="tx1"/>
                    </a:solidFill>
                  </a:rPr>
                  <a:t> = 0.005</a:t>
                </a:r>
                <a:endParaRPr lang="en-US" sz="2400" kern="1200" dirty="0">
                  <a:solidFill>
                    <a:schemeClr val="tx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flipH="1">
                <a:off x="6212407" y="4379176"/>
                <a:ext cx="3168720" cy="584584"/>
              </a:xfrm>
              <a:prstGeom prst="rect">
                <a:avLst/>
              </a:prstGeom>
              <a:blipFill rotWithShape="0">
                <a:blip r:embed="rId6"/>
                <a:stretch>
                  <a:fillRect l="-2885" t="-1042" b="-10417"/>
                </a:stretch>
              </a:blipFill>
            </p:spPr>
            <p:txBody>
              <a:bodyPr/>
              <a:lstStyle/>
              <a:p>
                <a:r>
                  <a:rPr lang="en-US">
                    <a:noFill/>
                  </a:rPr>
                  <a:t> </a:t>
                </a:r>
              </a:p>
            </p:txBody>
          </p:sp>
        </mc:Fallback>
      </mc:AlternateContent>
      <p:sp>
        <p:nvSpPr>
          <p:cNvPr id="25" name="TextBox 24"/>
          <p:cNvSpPr txBox="1"/>
          <p:nvPr/>
        </p:nvSpPr>
        <p:spPr>
          <a:xfrm flipH="1">
            <a:off x="6262102" y="5267373"/>
            <a:ext cx="3168720" cy="465967"/>
          </a:xfrm>
          <a:prstGeom prst="rect">
            <a:avLst/>
          </a:prstGeom>
          <a:noFill/>
        </p:spPr>
        <p:txBody>
          <a:bodyPr wrap="square" rtlCol="0">
            <a:spAutoFit/>
          </a:bodyPr>
          <a:lstStyle/>
          <a:p>
            <a:r>
              <a:rPr lang="en-US" sz="2400" dirty="0" smtClean="0"/>
              <a:t>t = 4.604</a:t>
            </a:r>
            <a:endParaRPr lang="en-US" sz="2400" kern="1200" dirty="0">
              <a:solidFill>
                <a:schemeClr val="tx1"/>
              </a:solidFill>
            </a:endParaRPr>
          </a:p>
        </p:txBody>
      </p:sp>
      <p:graphicFrame>
        <p:nvGraphicFramePr>
          <p:cNvPr id="26" name="Object 7"/>
          <p:cNvGraphicFramePr>
            <a:graphicFrameLocks noChangeAspect="1"/>
          </p:cNvGraphicFramePr>
          <p:nvPr>
            <p:extLst>
              <p:ext uri="{D42A27DB-BD31-4B8C-83A1-F6EECF244321}">
                <p14:modId xmlns:p14="http://schemas.microsoft.com/office/powerpoint/2010/main" val="1160251659"/>
              </p:ext>
            </p:extLst>
          </p:nvPr>
        </p:nvGraphicFramePr>
        <p:xfrm>
          <a:off x="231775" y="4511675"/>
          <a:ext cx="2444750" cy="709613"/>
        </p:xfrm>
        <a:graphic>
          <a:graphicData uri="http://schemas.openxmlformats.org/presentationml/2006/ole">
            <mc:AlternateContent xmlns:mc="http://schemas.openxmlformats.org/markup-compatibility/2006">
              <mc:Choice xmlns:v="urn:schemas-microsoft-com:vml" Requires="v">
                <p:oleObj spid="_x0000_s6699" name="Equation" r:id="rId7" imgW="1447560" imgH="419040" progId="Equation.3">
                  <p:embed/>
                </p:oleObj>
              </mc:Choice>
              <mc:Fallback>
                <p:oleObj name="Equation" r:id="rId7" imgW="1447560" imgH="419040" progId="Equation.3">
                  <p:embed/>
                  <p:pic>
                    <p:nvPicPr>
                      <p:cNvPr id="0" name=""/>
                      <p:cNvPicPr>
                        <a:picLocks noChangeAspect="1" noChangeArrowheads="1"/>
                      </p:cNvPicPr>
                      <p:nvPr/>
                    </p:nvPicPr>
                    <p:blipFill>
                      <a:blip r:embed="rId8"/>
                      <a:srcRect/>
                      <a:stretch>
                        <a:fillRect/>
                      </a:stretch>
                    </p:blipFill>
                    <p:spPr bwMode="auto">
                      <a:xfrm>
                        <a:off x="231775" y="4511675"/>
                        <a:ext cx="2444750" cy="709613"/>
                      </a:xfrm>
                      <a:prstGeom prst="rect">
                        <a:avLst/>
                      </a:prstGeom>
                      <a:noFill/>
                      <a:ln>
                        <a:noFill/>
                      </a:ln>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272793483"/>
              </p:ext>
            </p:extLst>
          </p:nvPr>
        </p:nvGraphicFramePr>
        <p:xfrm>
          <a:off x="2720975" y="4456113"/>
          <a:ext cx="2565400" cy="793750"/>
        </p:xfrm>
        <a:graphic>
          <a:graphicData uri="http://schemas.openxmlformats.org/presentationml/2006/ole">
            <mc:AlternateContent xmlns:mc="http://schemas.openxmlformats.org/markup-compatibility/2006">
              <mc:Choice xmlns:v="urn:schemas-microsoft-com:vml" Requires="v">
                <p:oleObj spid="_x0000_s6700" name="Equation" r:id="rId9" imgW="1358640" imgH="419040" progId="Equation.3">
                  <p:embed/>
                </p:oleObj>
              </mc:Choice>
              <mc:Fallback>
                <p:oleObj name="Equation" r:id="rId9" imgW="1358640" imgH="419040" progId="Equation.3">
                  <p:embed/>
                  <p:pic>
                    <p:nvPicPr>
                      <p:cNvPr id="0" name=""/>
                      <p:cNvPicPr>
                        <a:picLocks noChangeAspect="1" noChangeArrowheads="1"/>
                      </p:cNvPicPr>
                      <p:nvPr/>
                    </p:nvPicPr>
                    <p:blipFill>
                      <a:blip r:embed="rId10"/>
                      <a:srcRect/>
                      <a:stretch>
                        <a:fillRect/>
                      </a:stretch>
                    </p:blipFill>
                    <p:spPr bwMode="auto">
                      <a:xfrm>
                        <a:off x="2720975" y="4456113"/>
                        <a:ext cx="2565400" cy="793750"/>
                      </a:xfrm>
                      <a:prstGeom prst="rect">
                        <a:avLst/>
                      </a:prstGeom>
                      <a:noFill/>
                      <a:ln>
                        <a:noFill/>
                      </a:ln>
                    </p:spPr>
                  </p:pic>
                </p:oleObj>
              </mc:Fallback>
            </mc:AlternateContent>
          </a:graphicData>
        </a:graphic>
      </p:graphicFrame>
      <p:sp>
        <p:nvSpPr>
          <p:cNvPr id="6" name="TextBox 5"/>
          <p:cNvSpPr txBox="1"/>
          <p:nvPr/>
        </p:nvSpPr>
        <p:spPr>
          <a:xfrm>
            <a:off x="19884" y="5794517"/>
            <a:ext cx="9260548" cy="1015663"/>
          </a:xfrm>
          <a:prstGeom prst="rect">
            <a:avLst/>
          </a:prstGeom>
          <a:noFill/>
        </p:spPr>
        <p:txBody>
          <a:bodyPr wrap="none" rtlCol="0">
            <a:spAutoFit/>
          </a:bodyPr>
          <a:lstStyle/>
          <a:p>
            <a:r>
              <a:rPr lang="en-US" sz="2000" dirty="0" smtClean="0"/>
              <a:t>We are 99% confident that the difference in customer complaints, AFTER and BEFORE </a:t>
            </a:r>
            <a:br>
              <a:rPr lang="en-US" sz="2000" dirty="0" smtClean="0"/>
            </a:br>
            <a:r>
              <a:rPr lang="en-US" sz="2000" dirty="0" smtClean="0"/>
              <a:t>training is at least -15.87 and at most 7.47.  Because the CI covers 0, we cannot be 99% </a:t>
            </a:r>
            <a:br>
              <a:rPr lang="en-US" sz="2000" dirty="0" smtClean="0"/>
            </a:br>
            <a:r>
              <a:rPr lang="en-US" sz="2000" dirty="0" smtClean="0"/>
              <a:t>confident that µ</a:t>
            </a:r>
            <a:r>
              <a:rPr lang="en-US" sz="2000" baseline="-25000" dirty="0" smtClean="0"/>
              <a:t>D</a:t>
            </a:r>
            <a:r>
              <a:rPr lang="en-US" sz="2000" dirty="0" smtClean="0"/>
              <a:t> is not equal to 0 (i.e., no difference).</a:t>
            </a:r>
            <a:endParaRPr lang="en-US" sz="2000" dirty="0"/>
          </a:p>
        </p:txBody>
      </p:sp>
      <p:sp>
        <p:nvSpPr>
          <p:cNvPr id="7" name="TextBox 6"/>
          <p:cNvSpPr txBox="1"/>
          <p:nvPr/>
        </p:nvSpPr>
        <p:spPr>
          <a:xfrm>
            <a:off x="273880" y="5500356"/>
            <a:ext cx="184731" cy="369332"/>
          </a:xfrm>
          <a:prstGeom prst="rect">
            <a:avLst/>
          </a:prstGeom>
          <a:noFill/>
        </p:spPr>
        <p:txBody>
          <a:bodyPr wrap="square" rtlCol="0">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71504855"/>
              </p:ext>
            </p:extLst>
          </p:nvPr>
        </p:nvGraphicFramePr>
        <p:xfrm>
          <a:off x="1101098" y="5182010"/>
          <a:ext cx="1898247" cy="389384"/>
        </p:xfrm>
        <a:graphic>
          <a:graphicData uri="http://schemas.openxmlformats.org/presentationml/2006/ole">
            <mc:AlternateContent xmlns:mc="http://schemas.openxmlformats.org/markup-compatibility/2006">
              <mc:Choice xmlns:v="urn:schemas-microsoft-com:vml" Requires="v">
                <p:oleObj spid="_x0000_s6701" name="Equation" r:id="rId11" imgW="990360" imgH="203040" progId="Equation.3">
                  <p:embed/>
                </p:oleObj>
              </mc:Choice>
              <mc:Fallback>
                <p:oleObj name="Equation" r:id="rId11" imgW="990360" imgH="203040" progId="Equation.3">
                  <p:embed/>
                  <p:pic>
                    <p:nvPicPr>
                      <p:cNvPr id="0" name=""/>
                      <p:cNvPicPr/>
                      <p:nvPr/>
                    </p:nvPicPr>
                    <p:blipFill>
                      <a:blip r:embed="rId12"/>
                      <a:stretch>
                        <a:fillRect/>
                      </a:stretch>
                    </p:blipFill>
                    <p:spPr>
                      <a:xfrm>
                        <a:off x="1101098" y="5182010"/>
                        <a:ext cx="1898247" cy="389384"/>
                      </a:xfrm>
                      <a:prstGeom prst="rect">
                        <a:avLst/>
                      </a:prstGeom>
                    </p:spPr>
                  </p:pic>
                </p:oleObj>
              </mc:Fallback>
            </mc:AlternateContent>
          </a:graphicData>
        </a:graphic>
      </p:graphicFrame>
    </p:spTree>
    <p:extLst>
      <p:ext uri="{BB962C8B-B14F-4D97-AF65-F5344CB8AC3E}">
        <p14:creationId xmlns:p14="http://schemas.microsoft.com/office/powerpoint/2010/main" val="17996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13046</TotalTime>
  <Words>4106</Words>
  <Application>Microsoft Macintosh PowerPoint</Application>
  <PresentationFormat>On-screen Show (4:3)</PresentationFormat>
  <Paragraphs>952</Paragraphs>
  <Slides>38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Calibri</vt:lpstr>
      <vt:lpstr>Calibri Light</vt:lpstr>
      <vt:lpstr>Cambria Math</vt:lpstr>
      <vt:lpstr>Symbol</vt:lpstr>
      <vt:lpstr>Times New Roman</vt:lpstr>
      <vt:lpstr>Wingdings</vt:lpstr>
      <vt:lpstr>Arial</vt:lpstr>
      <vt:lpstr>Office Theme</vt:lpstr>
      <vt:lpstr>Equation</vt:lpstr>
      <vt:lpstr>STAT 206: Chapter 10 </vt:lpstr>
      <vt:lpstr>Ideas in Chapter 10</vt:lpstr>
      <vt:lpstr>What we know about one (1) sample confidence intervals for population mean…</vt:lpstr>
      <vt:lpstr>Confidence Interval for  Mean Difference in Two Populations (DEPENDENT Samples)</vt:lpstr>
      <vt:lpstr>Confidence Interval for Population Mean Difference (DEPENDENT)</vt:lpstr>
      <vt:lpstr>Interpretation of confidence intervals for two samples mean differences (i.e., DEPENDENT)</vt:lpstr>
      <vt:lpstr>Interpretation of confidence intervals for two samples mean differences (i.e., DEPENDENT)</vt:lpstr>
      <vt:lpstr>Interpretation of confidence intervals for two samples mean differences (i.e., DEPENDENT)</vt:lpstr>
      <vt:lpstr>PowerPoint Presentation</vt:lpstr>
      <vt:lpstr>Example: We are interested in whether there is a difference in the mean age at which men marry and the age at which women marry. The following data was collected from a random sample of 24 couples. Compute and interpret a 90% confidence interval on the mean difference between husbands’ and wives’ age at marriage. Assume that ages at marriage follow a normal distribution.</vt:lpstr>
      <vt:lpstr>Question:</vt:lpstr>
      <vt:lpstr>Review:</vt:lpstr>
      <vt:lpstr>Hypothesis Tests for Population Mean Difference (DEPENDENT)</vt:lpstr>
      <vt:lpstr>Hypothesis Tests for Population Mean Difference (DEPENDENT)</vt:lpstr>
      <vt:lpstr>PowerPoint Presentation</vt:lpstr>
      <vt:lpstr>Back to our Previous Example:  We are interested in whether there is a difference in the mean age at which men marry and the age at which women marry. The following data was collected from a random sample of 24 couples. Assume that ages at marriage follow a normal distribution. Test whether there is a difference in ages at which men and women marry using α = .10.</vt:lpstr>
      <vt:lpstr>Example: (Salt Free Diet) Salt-free diets are often prescribed for people with high blood pressure. The following data are from an experiment designed to estimate the reduction in diastolic blood pressure (in units called millimeters of mercury (mm Hg)) as a result of following such a diet for 2 weeks. Assume diastolic readings follow a normal distribution.</vt:lpstr>
      <vt:lpstr>Example: (Salt Free Diet) Salt-free diets are often prescribed for people with high blood pressure. The following data are from an experiment designed to estimate the reduction in diastolic blood pressure (in units called millimeters of mercury (mm Hg)) as a result of following such a diet for 2 weeks. Assume diastolic readings follow a normal distribution.</vt:lpstr>
      <vt:lpstr>REVIEW Population Mean Difference (DEPENDENT):</vt:lpstr>
      <vt:lpstr>Question:</vt:lpstr>
      <vt:lpstr>But what if your populations are NOT dependent?</vt:lpstr>
      <vt:lpstr>Two populations  Two variances</vt:lpstr>
      <vt:lpstr>Comparing Two Means: INDEPENDENT</vt:lpstr>
      <vt:lpstr>Steps of a Hypothesis Test for Comparing Means of Two INDEPENDENT Samples</vt:lpstr>
      <vt:lpstr>Confidence Intervals for comparing two means using independent samples</vt:lpstr>
      <vt:lpstr>Interpretation of Confidence Intervals for comparing two means using independent samples</vt:lpstr>
      <vt:lpstr>Example: (variances assumed equal)</vt:lpstr>
      <vt:lpstr>Example: (variances assumed equal)</vt:lpstr>
      <vt:lpstr>Example: (variances assumed equal)</vt:lpstr>
      <vt:lpstr>Example 1 – Ebay Sales: Recall Example 7 from Chapter 7 which compared the Ebay selling prices of the Palm M515 PDA. Some were sold using the Buy it Now option and some were sold using through the bidding option. The table shows data for both options. (The data was obtained from May 2003.)</vt:lpstr>
      <vt:lpstr>Example 1 – Ebay Sales: Recall Example 7 from Chapter 7 which compared the Ebay selling prices of the Palm M515 PDA. Some were sold using the Buy it Now option and some were sold using through the bidding option. The table shows data for both options. (The data was obtained from May 2003.)</vt:lpstr>
      <vt:lpstr>PowerPoint Presentation</vt:lpstr>
      <vt:lpstr>Review</vt:lpstr>
      <vt:lpstr>Comparing two proportions…</vt:lpstr>
      <vt:lpstr>If we wanted to do hypothesis testing…</vt:lpstr>
      <vt:lpstr>Questions for Example:</vt:lpstr>
      <vt:lpstr>Hypothesis Example: 2 Population Proportions</vt:lpstr>
      <vt:lpstr>CI for Two Population Proportions</vt:lpstr>
    </vt:vector>
  </TitlesOfParts>
  <Company>University of South Carolina</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112: Statistics and the Media</dc:title>
  <dc:creator>wardbess</dc:creator>
  <cp:lastModifiedBy>WANG, DEWEI</cp:lastModifiedBy>
  <cp:revision>878</cp:revision>
  <cp:lastPrinted>2016-03-30T16:13:40Z</cp:lastPrinted>
  <dcterms:created xsi:type="dcterms:W3CDTF">2014-01-06T19:00:44Z</dcterms:created>
  <dcterms:modified xsi:type="dcterms:W3CDTF">2017-11-07T14:20:36Z</dcterms:modified>
</cp:coreProperties>
</file>