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55" r:id="rId2"/>
    <p:sldId id="456" r:id="rId3"/>
    <p:sldId id="457" r:id="rId4"/>
    <p:sldId id="305" r:id="rId5"/>
    <p:sldId id="312" r:id="rId6"/>
    <p:sldId id="424" r:id="rId7"/>
    <p:sldId id="416" r:id="rId8"/>
    <p:sldId id="320" r:id="rId9"/>
    <p:sldId id="418" r:id="rId10"/>
    <p:sldId id="420" r:id="rId11"/>
    <p:sldId id="421" r:id="rId12"/>
    <p:sldId id="440" r:id="rId13"/>
    <p:sldId id="439" r:id="rId14"/>
    <p:sldId id="427" r:id="rId15"/>
    <p:sldId id="422" r:id="rId16"/>
    <p:sldId id="338" r:id="rId17"/>
    <p:sldId id="340" r:id="rId18"/>
    <p:sldId id="341" r:id="rId19"/>
    <p:sldId id="342" r:id="rId20"/>
    <p:sldId id="425" r:id="rId21"/>
    <p:sldId id="348" r:id="rId22"/>
    <p:sldId id="349" r:id="rId23"/>
    <p:sldId id="351" r:id="rId24"/>
    <p:sldId id="353" r:id="rId25"/>
    <p:sldId id="426" r:id="rId26"/>
    <p:sldId id="447" r:id="rId27"/>
    <p:sldId id="446" r:id="rId28"/>
    <p:sldId id="356" r:id="rId29"/>
    <p:sldId id="357" r:id="rId30"/>
    <p:sldId id="358" r:id="rId31"/>
    <p:sldId id="360" r:id="rId32"/>
    <p:sldId id="361" r:id="rId33"/>
    <p:sldId id="363" r:id="rId34"/>
    <p:sldId id="365" r:id="rId35"/>
    <p:sldId id="45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3742" autoAdjust="0"/>
  </p:normalViewPr>
  <p:slideViewPr>
    <p:cSldViewPr snapToGrid="0">
      <p:cViewPr varScale="1">
        <p:scale>
          <a:sx n="122" d="100"/>
          <a:sy n="122" d="100"/>
        </p:scale>
        <p:origin x="13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DA573834-F47D-4A18-A2FE-474580132449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115591CD-863E-4083-9D25-46774A4FC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6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892BF8D-DF14-4844-B054-111C5A091AAB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8EFFD12-7F19-4BAD-806C-32A53236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C872-A7BE-483C-BA57-11D48040A6DC}" type="slidenum">
              <a:rPr lang="en-US"/>
              <a:pPr/>
              <a:t>6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10369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5352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1528" y="6492875"/>
            <a:ext cx="2057400" cy="365125"/>
          </a:xfrm>
        </p:spPr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2.wmf"/><Relationship Id="rId15" Type="http://schemas.openxmlformats.org/officeDocument/2006/relationships/image" Target="../media/image3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583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Chapter 13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91559"/>
            <a:ext cx="6858000" cy="3166241"/>
          </a:xfrm>
        </p:spPr>
        <p:txBody>
          <a:bodyPr>
            <a:noAutofit/>
          </a:bodyPr>
          <a:lstStyle/>
          <a:p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4000" dirty="0" smtClean="0"/>
              <a:t>Simple </a:t>
            </a:r>
            <a:r>
              <a:rPr lang="en-US" altLang="en-US" sz="4000" dirty="0" smtClean="0"/>
              <a:t>Linear Regression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The Coefficient of Correlation Using Microsoft Excel Data Analysis Tool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524000"/>
            <a:ext cx="3733800" cy="19050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Select Data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Choose Data Analysis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Choose Correlation &amp; Click OK</a:t>
            </a:r>
          </a:p>
        </p:txBody>
      </p:sp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3" b="61238"/>
          <a:stretch>
            <a:fillRect/>
          </a:stretch>
        </p:blipFill>
        <p:spPr bwMode="auto">
          <a:xfrm>
            <a:off x="152400" y="14478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7"/>
          <p:cNvSpPr>
            <a:spLocks noChangeShapeType="1"/>
          </p:cNvSpPr>
          <p:nvPr/>
        </p:nvSpPr>
        <p:spPr bwMode="auto">
          <a:xfrm flipH="1" flipV="1">
            <a:off x="2743200" y="1752600"/>
            <a:ext cx="1143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8" b="60001"/>
          <a:stretch>
            <a:fillRect/>
          </a:stretch>
        </p:blipFill>
        <p:spPr bwMode="auto">
          <a:xfrm>
            <a:off x="1600200" y="4038600"/>
            <a:ext cx="7315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Line 6"/>
          <p:cNvSpPr>
            <a:spLocks noChangeShapeType="1"/>
          </p:cNvSpPr>
          <p:nvPr/>
        </p:nvSpPr>
        <p:spPr bwMode="auto">
          <a:xfrm>
            <a:off x="7162800" y="2209800"/>
            <a:ext cx="14478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6"/>
          <p:cNvSpPr>
            <a:spLocks noChangeShapeType="1"/>
          </p:cNvSpPr>
          <p:nvPr/>
        </p:nvSpPr>
        <p:spPr bwMode="auto">
          <a:xfrm>
            <a:off x="4114800" y="2819400"/>
            <a:ext cx="1524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Coefficient of Correlation</a:t>
            </a:r>
            <a:br>
              <a:rPr lang="en-US" altLang="en-US" dirty="0" smtClean="0"/>
            </a:br>
            <a:r>
              <a:rPr lang="en-US" altLang="en-US" dirty="0" smtClean="0"/>
              <a:t>Using Microsoft Excel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953000"/>
            <a:ext cx="3962400" cy="12954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Input data range and select appropriate options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Click OK to get output</a:t>
            </a:r>
          </a:p>
        </p:txBody>
      </p:sp>
      <p:sp>
        <p:nvSpPr>
          <p:cNvPr id="72708" name="Line 7"/>
          <p:cNvSpPr>
            <a:spLocks noChangeShapeType="1"/>
          </p:cNvSpPr>
          <p:nvPr/>
        </p:nvSpPr>
        <p:spPr bwMode="auto">
          <a:xfrm flipV="1">
            <a:off x="3429000" y="58674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61458" b="60001"/>
          <a:stretch>
            <a:fillRect/>
          </a:stretch>
        </p:blipFill>
        <p:spPr bwMode="auto">
          <a:xfrm>
            <a:off x="228600" y="16764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914400" y="2590800"/>
            <a:ext cx="2743200" cy="2514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81250" b="75000"/>
          <a:stretch>
            <a:fillRect/>
          </a:stretch>
        </p:blipFill>
        <p:spPr bwMode="auto">
          <a:xfrm>
            <a:off x="4343400" y="4648200"/>
            <a:ext cx="457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correlation coefficients for the plots at the right are:</a:t>
            </a:r>
            <a:br>
              <a:rPr lang="en-US" dirty="0"/>
            </a:br>
            <a:r>
              <a:rPr lang="en-US" dirty="0"/>
              <a:t>-0.71      -0.06      0.72      0.90.</a:t>
            </a:r>
            <a:br>
              <a:rPr lang="en-US" dirty="0"/>
            </a:br>
            <a:r>
              <a:rPr lang="en-US" dirty="0"/>
              <a:t>Which plot has a correlation of 0.72?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Plot 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Plot B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Plot C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Plot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98" y="2529839"/>
            <a:ext cx="5703252" cy="3963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31098" y="493776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-0.71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0070" y="30749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4040" y="307491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4040" y="48973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" y="3512822"/>
            <a:ext cx="1577340" cy="407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711833"/>
          </a:xfrm>
        </p:spPr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711200"/>
            <a:ext cx="8810752" cy="61468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b="1" dirty="0"/>
              <a:t>correlation</a:t>
            </a:r>
            <a:r>
              <a:rPr lang="en-US" dirty="0"/>
              <a:t>, denoted by </a:t>
            </a:r>
            <a:r>
              <a:rPr lang="en-US" b="1" dirty="0"/>
              <a:t>r</a:t>
            </a:r>
            <a:r>
              <a:rPr lang="en-US" dirty="0"/>
              <a:t>, to measure the strength and direction of the </a:t>
            </a:r>
            <a:r>
              <a:rPr lang="en-US" b="1" dirty="0"/>
              <a:t>LINEAR</a:t>
            </a:r>
            <a:r>
              <a:rPr lang="en-US" dirty="0"/>
              <a:t> relationship between x and y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Positive values of r indicate a positive relationship between the variables</a:t>
            </a:r>
          </a:p>
          <a:p>
            <a:pPr lvl="0"/>
            <a:r>
              <a:rPr lang="en-US" dirty="0"/>
              <a:t>Negative values of r indicate a negative relationship between the variables</a:t>
            </a:r>
          </a:p>
          <a:p>
            <a:pPr lvl="0"/>
            <a:r>
              <a:rPr lang="en-US" dirty="0"/>
              <a:t>r ranges from -1 to 1.  The closer r is to 0, the weaker the relationship.  The closer r is to 1 or -1, the stronger the </a:t>
            </a:r>
            <a:r>
              <a:rPr lang="en-US" dirty="0" smtClean="0"/>
              <a:t>relationship</a:t>
            </a:r>
          </a:p>
          <a:p>
            <a:pPr lvl="0"/>
            <a:r>
              <a:rPr lang="en-US" dirty="0" smtClean="0"/>
              <a:t>Excel function for correlation coefficient is:</a:t>
            </a:r>
          </a:p>
          <a:p>
            <a:pPr lvl="1"/>
            <a:r>
              <a:rPr lang="en-US" dirty="0" smtClean="0"/>
              <a:t>=</a:t>
            </a:r>
            <a:r>
              <a:rPr lang="en-US" dirty="0" err="1" smtClean="0"/>
              <a:t>correl</a:t>
            </a:r>
            <a:r>
              <a:rPr lang="en-US" dirty="0" smtClean="0"/>
              <a:t>(&lt;x-values&gt;,&lt;y-values&gt;)		_OR_</a:t>
            </a:r>
          </a:p>
          <a:p>
            <a:pPr lvl="1"/>
            <a:r>
              <a:rPr lang="en-US" dirty="0" err="1" smtClean="0"/>
              <a:t>Data</a:t>
            </a:r>
            <a:r>
              <a:rPr lang="en-US" dirty="0" err="1" smtClean="0">
                <a:sym typeface="Wingdings" panose="05000000000000000000" pitchFamily="2" charset="2"/>
              </a:rPr>
              <a:t>Data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AnalysisCORRELATION</a:t>
            </a: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Introduction to Regression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dirty="0"/>
              <a:t>Regression analysis is used to: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Predict the value of a dependent variable based on the value of at least one independent variable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Explain the impact of changes in an independent variable on the dependent variable</a:t>
            </a:r>
          </a:p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 altLang="en-US" dirty="0"/>
              <a:t>Dependent </a:t>
            </a:r>
            <a:r>
              <a:rPr lang="en-US" altLang="en-US" dirty="0" smtClean="0"/>
              <a:t>variable:	the </a:t>
            </a:r>
            <a:r>
              <a:rPr lang="en-US" altLang="en-US" dirty="0"/>
              <a:t>variable we wish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to predict </a:t>
            </a:r>
            <a:r>
              <a:rPr lang="en-US" altLang="en-US" dirty="0"/>
              <a:t>or explain</a:t>
            </a:r>
          </a:p>
          <a:p>
            <a:pPr>
              <a:spcBef>
                <a:spcPct val="40000"/>
              </a:spcBef>
              <a:tabLst>
                <a:tab pos="3657600" algn="l"/>
              </a:tabLst>
            </a:pPr>
            <a:r>
              <a:rPr lang="en-US" altLang="en-US" dirty="0"/>
              <a:t>Independent </a:t>
            </a:r>
            <a:r>
              <a:rPr lang="en-US" altLang="en-US" dirty="0" smtClean="0"/>
              <a:t>variable:	the </a:t>
            </a:r>
            <a:r>
              <a:rPr lang="en-US" altLang="en-US" dirty="0"/>
              <a:t>variable used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to </a:t>
            </a:r>
            <a:r>
              <a:rPr lang="en-US" altLang="en-US" dirty="0"/>
              <a:t>predict </a:t>
            </a:r>
            <a:r>
              <a:rPr lang="en-US" altLang="en-US" dirty="0" smtClean="0"/>
              <a:t>or </a:t>
            </a:r>
            <a:r>
              <a:rPr lang="en-US" altLang="en-US" dirty="0"/>
              <a:t>explain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the </a:t>
            </a:r>
            <a:r>
              <a:rPr lang="en-US" altLang="en-US" dirty="0"/>
              <a:t>dependent </a:t>
            </a:r>
            <a:r>
              <a:rPr lang="en-US" altLang="en-US" dirty="0" smtClean="0"/>
              <a:t>variable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319358"/>
            <a:ext cx="7886700" cy="587374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can we predict the outcome of a Variable?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06733"/>
                <a:ext cx="7886700" cy="386846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/>
                <a:r>
                  <a:rPr lang="en-US" sz="2400" dirty="0" smtClean="0"/>
                  <a:t>The </a:t>
                </a:r>
                <a:r>
                  <a:rPr lang="en-US" sz="2400" b="1" dirty="0"/>
                  <a:t>regression line</a:t>
                </a:r>
                <a:r>
                  <a:rPr lang="en-US" sz="2400" dirty="0"/>
                  <a:t> predicts the value for the response variable y as a straight line function of the value of x of the explanatory variable.</a:t>
                </a:r>
              </a:p>
              <a:p>
                <a:pPr marL="342900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 smtClean="0"/>
              </a:p>
              <a:p>
                <a:pPr marL="800100" lvl="1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predicted value of </a:t>
                </a:r>
                <a:r>
                  <a:rPr lang="en-US" sz="2000" dirty="0" smtClean="0"/>
                  <a:t>y</a:t>
                </a:r>
              </a:p>
              <a:p>
                <a:pPr marL="800100" lvl="1" indent="-342900"/>
                <a:r>
                  <a:rPr lang="en-US" sz="2000" b="1" i="1" dirty="0" smtClean="0"/>
                  <a:t>b</a:t>
                </a:r>
                <a:r>
                  <a:rPr lang="en-US" sz="2000" b="1" i="1" baseline="-25000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is the </a:t>
                </a:r>
                <a:r>
                  <a:rPr lang="en-US" sz="2000" dirty="0" smtClean="0"/>
                  <a:t>y-intercept</a:t>
                </a:r>
              </a:p>
              <a:p>
                <a:pPr marL="800100" lvl="1" indent="-342900"/>
                <a:r>
                  <a:rPr lang="en-US" sz="2000" b="1" i="1" dirty="0" smtClean="0"/>
                  <a:t>b</a:t>
                </a:r>
                <a:r>
                  <a:rPr lang="en-US" sz="2000" b="1" i="1" baseline="-25000" dirty="0" smtClean="0"/>
                  <a:t>1</a:t>
                </a:r>
                <a:r>
                  <a:rPr lang="en-US" sz="2000" dirty="0" smtClean="0"/>
                  <a:t> is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slope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42900" indent="-342900"/>
                <a:r>
                  <a:rPr lang="en-US" sz="2400" dirty="0"/>
                  <a:t>The </a:t>
                </a:r>
                <a:r>
                  <a:rPr lang="en-US" sz="2400" b="1" dirty="0"/>
                  <a:t>slope</a:t>
                </a:r>
                <a:r>
                  <a:rPr lang="en-US" sz="2400" dirty="0"/>
                  <a:t> is the amount </a:t>
                </a:r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dirty="0" smtClean="0"/>
                  <a:t> changes </a:t>
                </a:r>
                <a:br>
                  <a:rPr lang="en-US" sz="2400" dirty="0" smtClean="0"/>
                </a:br>
                <a:r>
                  <a:rPr lang="en-US" sz="2400" dirty="0" smtClean="0"/>
                  <a:t>when </a:t>
                </a:r>
                <a:r>
                  <a:rPr lang="en-US" sz="2400" b="1" dirty="0" smtClean="0"/>
                  <a:t>x</a:t>
                </a:r>
                <a:r>
                  <a:rPr lang="en-US" sz="2400" dirty="0" smtClean="0"/>
                  <a:t> increases by one unit</a:t>
                </a:r>
                <a:endParaRPr lang="en-US" sz="2400" dirty="0"/>
              </a:p>
              <a:p>
                <a:pPr marL="342900" indent="-342900"/>
                <a:r>
                  <a:rPr lang="en-US" sz="2400" b="1" dirty="0" smtClean="0"/>
                  <a:t>y-intercept </a:t>
                </a:r>
                <a:r>
                  <a:rPr lang="en-US" sz="2400" dirty="0"/>
                  <a:t>is the predicted value of y when 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0</a:t>
                </a:r>
                <a:endParaRPr lang="en-US" sz="2400" dirty="0"/>
              </a:p>
              <a:p>
                <a:pPr marL="800100" lvl="1" indent="-342900"/>
                <a:endParaRPr lang="en-US" sz="1800" dirty="0"/>
              </a:p>
            </p:txBody>
          </p:sp>
        </mc:Choice>
        <mc:Fallback xmlns="">
          <p:sp>
            <p:nvSpPr>
              <p:cNvPr id="34" name="Content Placeholder 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06733"/>
                <a:ext cx="7886700" cy="3868468"/>
              </a:xfrm>
              <a:blipFill rotWithShape="0">
                <a:blip r:embed="rId2"/>
                <a:stretch>
                  <a:fillRect l="-1005" t="-2997" r="-386" b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336613" y="575213"/>
            <a:ext cx="8548914" cy="165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sp>
        <p:nvSpPr>
          <p:cNvPr id="38" name="Content Placeholder 33"/>
          <p:cNvSpPr txBox="1">
            <a:spLocks/>
          </p:cNvSpPr>
          <p:nvPr/>
        </p:nvSpPr>
        <p:spPr>
          <a:xfrm>
            <a:off x="628650" y="4775201"/>
            <a:ext cx="7886700" cy="187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Linear Regression is appropriate when</a:t>
            </a:r>
            <a:r>
              <a:rPr lang="en-US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 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43247" y="5132011"/>
            <a:ext cx="702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Scatterplot show a fairly linear relationship between the variables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443246" y="5457735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|r| </a:t>
            </a:r>
            <a:r>
              <a:rPr lang="en-US" sz="2000" dirty="0" smtClean="0">
                <a:sym typeface="Symbol" panose="05050102010706020507" pitchFamily="18" charset="2"/>
              </a:rPr>
              <a:t> 0.7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60846" y="5457735"/>
            <a:ext cx="575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Rule of thumb… Varies from one discipline to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0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Simple Linear Regression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dirty="0"/>
              <a:t>Only </a:t>
            </a:r>
            <a:r>
              <a:rPr lang="en-US" altLang="en-US" b="1" dirty="0"/>
              <a:t>one</a:t>
            </a:r>
            <a:r>
              <a:rPr lang="en-US" altLang="en-US" dirty="0"/>
              <a:t> independent variable, X</a:t>
            </a:r>
          </a:p>
          <a:p>
            <a:pPr>
              <a:spcBef>
                <a:spcPct val="45000"/>
              </a:spcBef>
            </a:pPr>
            <a:r>
              <a:rPr lang="en-US" altLang="en-US" dirty="0"/>
              <a:t>Relationship between  X  and  Y  is described by a linear function</a:t>
            </a:r>
          </a:p>
          <a:p>
            <a:pPr>
              <a:spcBef>
                <a:spcPct val="45000"/>
              </a:spcBef>
            </a:pPr>
            <a:r>
              <a:rPr lang="en-US" altLang="en-US" dirty="0"/>
              <a:t>Changes in Y are assumed to be related to changes in X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47069"/>
              </p:ext>
            </p:extLst>
          </p:nvPr>
        </p:nvGraphicFramePr>
        <p:xfrm>
          <a:off x="1676400" y="4533511"/>
          <a:ext cx="60198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3" imgW="1130040" imgH="228600" progId="Equation.3">
                  <p:embed/>
                </p:oleObj>
              </mc:Choice>
              <mc:Fallback>
                <p:oleObj name="Equation" r:id="rId3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33511"/>
                        <a:ext cx="6019800" cy="1217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1400" y="5981311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Linear component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89943" y="3466711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</a:t>
            </a:r>
            <a:br>
              <a:rPr lang="en-US" altLang="en-US" sz="2000"/>
            </a:br>
            <a:r>
              <a:rPr lang="en-US" altLang="en-US" sz="2000"/>
              <a:t>Y  intercept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42543" y="3314311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Slope</a:t>
            </a:r>
            <a:br>
              <a:rPr lang="en-US" altLang="en-US" sz="2000"/>
            </a:br>
            <a:r>
              <a:rPr lang="en-US" altLang="en-US" sz="2000"/>
              <a:t>Coefficient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72400" y="3238111"/>
            <a:ext cx="1147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Random Error term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8743" y="4076311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Dependent Variable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971800" y="4152511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95400" y="4609711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867400" y="415251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20940815" flipH="1">
            <a:off x="7319963" y="4381111"/>
            <a:ext cx="46355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695143" y="3466711"/>
            <a:ext cx="1604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Independent Variable</a:t>
            </a:r>
          </a:p>
        </p:txBody>
      </p:sp>
      <p:sp>
        <p:nvSpPr>
          <p:cNvPr id="15" name="AutoShape 15"/>
          <p:cNvSpPr>
            <a:spLocks/>
          </p:cNvSpPr>
          <p:nvPr/>
        </p:nvSpPr>
        <p:spPr bwMode="auto">
          <a:xfrm rot="16200000" flipV="1">
            <a:off x="4569619" y="4612092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rot="20940815">
            <a:off x="4792663" y="4244586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 rot="16200000" flipV="1">
            <a:off x="7124700" y="547013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51600" y="6041636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Random Error</a:t>
            </a:r>
          </a:p>
          <a:p>
            <a:r>
              <a:rPr lang="en-US" altLang="en-US" sz="2000"/>
              <a:t> component</a:t>
            </a:r>
          </a:p>
        </p:txBody>
      </p:sp>
    </p:spTree>
    <p:extLst>
      <p:ext uri="{BB962C8B-B14F-4D97-AF65-F5344CB8AC3E}">
        <p14:creationId xmlns:p14="http://schemas.microsoft.com/office/powerpoint/2010/main" val="3666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 flipH="1" flipV="1">
            <a:off x="2286000" y="4267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H="1" flipV="1">
            <a:off x="2286000" y="2971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4021138" y="30940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2122488" y="29908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5011738" y="4743450"/>
            <a:ext cx="454025" cy="454025"/>
          </a:xfrm>
          <a:custGeom>
            <a:avLst/>
            <a:gdLst>
              <a:gd name="T0" fmla="*/ 0 w 286"/>
              <a:gd name="T1" fmla="*/ 365421806 h 286"/>
              <a:gd name="T2" fmla="*/ 17640299 w 286"/>
              <a:gd name="T3" fmla="*/ 249494668 h 286"/>
              <a:gd name="T4" fmla="*/ 65524059 w 286"/>
              <a:gd name="T5" fmla="*/ 153728721 h 286"/>
              <a:gd name="T6" fmla="*/ 153728721 w 286"/>
              <a:gd name="T7" fmla="*/ 75604680 h 286"/>
              <a:gd name="T8" fmla="*/ 249494668 w 286"/>
              <a:gd name="T9" fmla="*/ 20161248 h 286"/>
              <a:gd name="T10" fmla="*/ 362902444 w 286"/>
              <a:gd name="T11" fmla="*/ 0 h 286"/>
              <a:gd name="T12" fmla="*/ 468749061 w 286"/>
              <a:gd name="T13" fmla="*/ 20161248 h 286"/>
              <a:gd name="T14" fmla="*/ 574595578 w 286"/>
              <a:gd name="T15" fmla="*/ 75604680 h 286"/>
              <a:gd name="T16" fmla="*/ 652721182 w 286"/>
              <a:gd name="T17" fmla="*/ 153728721 h 286"/>
              <a:gd name="T18" fmla="*/ 700603337 w 286"/>
              <a:gd name="T19" fmla="*/ 249494668 h 286"/>
              <a:gd name="T20" fmla="*/ 718245217 w 286"/>
              <a:gd name="T21" fmla="*/ 365421806 h 286"/>
              <a:gd name="T22" fmla="*/ 700603337 w 286"/>
              <a:gd name="T23" fmla="*/ 478829682 h 286"/>
              <a:gd name="T24" fmla="*/ 652721182 w 286"/>
              <a:gd name="T25" fmla="*/ 574595578 h 286"/>
              <a:gd name="T26" fmla="*/ 574595578 w 286"/>
              <a:gd name="T27" fmla="*/ 652721182 h 286"/>
              <a:gd name="T28" fmla="*/ 468749061 w 286"/>
              <a:gd name="T29" fmla="*/ 708164596 h 286"/>
              <a:gd name="T30" fmla="*/ 362902444 w 286"/>
              <a:gd name="T31" fmla="*/ 718245217 h 286"/>
              <a:gd name="T32" fmla="*/ 249494668 w 286"/>
              <a:gd name="T33" fmla="*/ 708164596 h 286"/>
              <a:gd name="T34" fmla="*/ 153728721 w 286"/>
              <a:gd name="T35" fmla="*/ 652721182 h 286"/>
              <a:gd name="T36" fmla="*/ 65524059 w 286"/>
              <a:gd name="T37" fmla="*/ 574595578 h 286"/>
              <a:gd name="T38" fmla="*/ 17640299 w 286"/>
              <a:gd name="T39" fmla="*/ 478829682 h 286"/>
              <a:gd name="T40" fmla="*/ 0 w 286"/>
              <a:gd name="T41" fmla="*/ 36542180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897438" y="53371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953000" y="39624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Random Error for this X</a:t>
            </a:r>
            <a:r>
              <a:rPr lang="en-US" altLang="en-US" baseline="-25000"/>
              <a:t>i</a:t>
            </a:r>
            <a:r>
              <a:rPr lang="en-US" altLang="en-US"/>
              <a:t> value</a:t>
            </a:r>
            <a:endParaRPr lang="en-US" altLang="en-US" baseline="-2500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11338" y="1924050"/>
            <a:ext cx="452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Y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212138" y="5824538"/>
            <a:ext cx="452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X</a:t>
            </a: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7754938" y="2686050"/>
            <a:ext cx="455612" cy="454025"/>
          </a:xfrm>
          <a:custGeom>
            <a:avLst/>
            <a:gdLst>
              <a:gd name="T0" fmla="*/ 0 w 287"/>
              <a:gd name="T1" fmla="*/ 355342773 h 286"/>
              <a:gd name="T2" fmla="*/ 20161226 w 287"/>
              <a:gd name="T3" fmla="*/ 249494668 h 286"/>
              <a:gd name="T4" fmla="*/ 65523988 w 287"/>
              <a:gd name="T5" fmla="*/ 143648101 h 286"/>
              <a:gd name="T6" fmla="*/ 143647943 w 287"/>
              <a:gd name="T7" fmla="*/ 65524059 h 286"/>
              <a:gd name="T8" fmla="*/ 249494394 w 287"/>
              <a:gd name="T9" fmla="*/ 20161248 h 286"/>
              <a:gd name="T10" fmla="*/ 355340796 w 287"/>
              <a:gd name="T11" fmla="*/ 0 h 286"/>
              <a:gd name="T12" fmla="*/ 471267906 w 287"/>
              <a:gd name="T13" fmla="*/ 20161248 h 286"/>
              <a:gd name="T14" fmla="*/ 564514339 w 287"/>
              <a:gd name="T15" fmla="*/ 65524059 h 286"/>
              <a:gd name="T16" fmla="*/ 652718880 w 287"/>
              <a:gd name="T17" fmla="*/ 143648101 h 286"/>
              <a:gd name="T18" fmla="*/ 700602569 w 287"/>
              <a:gd name="T19" fmla="*/ 249494668 h 286"/>
              <a:gd name="T20" fmla="*/ 720763788 w 287"/>
              <a:gd name="T21" fmla="*/ 355342773 h 286"/>
              <a:gd name="T22" fmla="*/ 700602569 w 287"/>
              <a:gd name="T23" fmla="*/ 468749061 h 286"/>
              <a:gd name="T24" fmla="*/ 652718880 w 287"/>
              <a:gd name="T25" fmla="*/ 564514957 h 286"/>
              <a:gd name="T26" fmla="*/ 564514339 w 287"/>
              <a:gd name="T27" fmla="*/ 652721182 h 286"/>
              <a:gd name="T28" fmla="*/ 471267906 w 287"/>
              <a:gd name="T29" fmla="*/ 700603337 h 286"/>
              <a:gd name="T30" fmla="*/ 355340796 w 287"/>
              <a:gd name="T31" fmla="*/ 718245217 h 286"/>
              <a:gd name="T32" fmla="*/ 249494394 w 287"/>
              <a:gd name="T33" fmla="*/ 700603337 h 286"/>
              <a:gd name="T34" fmla="*/ 143647943 w 287"/>
              <a:gd name="T35" fmla="*/ 652721182 h 286"/>
              <a:gd name="T36" fmla="*/ 65523988 w 287"/>
              <a:gd name="T37" fmla="*/ 564514957 h 286"/>
              <a:gd name="T38" fmla="*/ 20161226 w 287"/>
              <a:gd name="T39" fmla="*/ 468749061 h 286"/>
              <a:gd name="T40" fmla="*/ 0 w 287"/>
              <a:gd name="T41" fmla="*/ 355342773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2501900" y="4673600"/>
            <a:ext cx="455613" cy="455613"/>
          </a:xfrm>
          <a:custGeom>
            <a:avLst/>
            <a:gdLst>
              <a:gd name="T0" fmla="*/ 0 w 287"/>
              <a:gd name="T1" fmla="*/ 365423795 h 287"/>
              <a:gd name="T2" fmla="*/ 20161270 w 287"/>
              <a:gd name="T3" fmla="*/ 249496529 h 287"/>
              <a:gd name="T4" fmla="*/ 68045083 w 287"/>
              <a:gd name="T5" fmla="*/ 156249842 h 287"/>
              <a:gd name="T6" fmla="*/ 146169210 w 287"/>
              <a:gd name="T7" fmla="*/ 68045083 h 287"/>
              <a:gd name="T8" fmla="*/ 249496529 w 287"/>
              <a:gd name="T9" fmla="*/ 20161270 h 287"/>
              <a:gd name="T10" fmla="*/ 355343163 w 287"/>
              <a:gd name="T11" fmla="*/ 0 h 287"/>
              <a:gd name="T12" fmla="*/ 471270528 w 287"/>
              <a:gd name="T13" fmla="*/ 20161270 h 287"/>
              <a:gd name="T14" fmla="*/ 567036530 w 287"/>
              <a:gd name="T15" fmla="*/ 68045083 h 287"/>
              <a:gd name="T16" fmla="*/ 655241264 w 287"/>
              <a:gd name="T17" fmla="*/ 156249842 h 287"/>
              <a:gd name="T18" fmla="*/ 700604107 w 287"/>
              <a:gd name="T19" fmla="*/ 249496529 h 287"/>
              <a:gd name="T20" fmla="*/ 720765370 w 287"/>
              <a:gd name="T21" fmla="*/ 365423795 h 287"/>
              <a:gd name="T22" fmla="*/ 700604107 w 287"/>
              <a:gd name="T23" fmla="*/ 471270528 h 287"/>
              <a:gd name="T24" fmla="*/ 655241264 w 287"/>
              <a:gd name="T25" fmla="*/ 574596210 h 287"/>
              <a:gd name="T26" fmla="*/ 567036530 w 287"/>
              <a:gd name="T27" fmla="*/ 655241264 h 287"/>
              <a:gd name="T28" fmla="*/ 471270528 w 287"/>
              <a:gd name="T29" fmla="*/ 700604107 h 287"/>
              <a:gd name="T30" fmla="*/ 355343163 w 287"/>
              <a:gd name="T31" fmla="*/ 720765370 h 287"/>
              <a:gd name="T32" fmla="*/ 249496529 w 287"/>
              <a:gd name="T33" fmla="*/ 700604107 h 287"/>
              <a:gd name="T34" fmla="*/ 146169210 w 287"/>
              <a:gd name="T35" fmla="*/ 655241264 h 287"/>
              <a:gd name="T36" fmla="*/ 68045083 w 287"/>
              <a:gd name="T37" fmla="*/ 574596210 h 287"/>
              <a:gd name="T38" fmla="*/ 20161270 w 287"/>
              <a:gd name="T39" fmla="*/ 471270528 h 287"/>
              <a:gd name="T40" fmla="*/ 0 w 287"/>
              <a:gd name="T41" fmla="*/ 365423795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7"/>
              <a:gd name="T65" fmla="*/ 287 w 287"/>
              <a:gd name="T66" fmla="*/ 287 h 2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138488" y="49371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7010400" y="3810000"/>
            <a:ext cx="455613" cy="454025"/>
          </a:xfrm>
          <a:custGeom>
            <a:avLst/>
            <a:gdLst>
              <a:gd name="T0" fmla="*/ 0 w 287"/>
              <a:gd name="T1" fmla="*/ 362902444 h 286"/>
              <a:gd name="T2" fmla="*/ 20161270 w 287"/>
              <a:gd name="T3" fmla="*/ 249494668 h 286"/>
              <a:gd name="T4" fmla="*/ 65524131 w 287"/>
              <a:gd name="T5" fmla="*/ 153728721 h 286"/>
              <a:gd name="T6" fmla="*/ 146169210 w 287"/>
              <a:gd name="T7" fmla="*/ 65524059 h 286"/>
              <a:gd name="T8" fmla="*/ 249496529 w 287"/>
              <a:gd name="T9" fmla="*/ 17640299 h 286"/>
              <a:gd name="T10" fmla="*/ 355343163 w 287"/>
              <a:gd name="T11" fmla="*/ 0 h 286"/>
              <a:gd name="T12" fmla="*/ 471270528 w 287"/>
              <a:gd name="T13" fmla="*/ 17640299 h 286"/>
              <a:gd name="T14" fmla="*/ 567036530 w 287"/>
              <a:gd name="T15" fmla="*/ 65524059 h 286"/>
              <a:gd name="T16" fmla="*/ 655241264 w 287"/>
              <a:gd name="T17" fmla="*/ 153728721 h 286"/>
              <a:gd name="T18" fmla="*/ 700604107 w 287"/>
              <a:gd name="T19" fmla="*/ 249494668 h 286"/>
              <a:gd name="T20" fmla="*/ 720765370 w 287"/>
              <a:gd name="T21" fmla="*/ 362902444 h 286"/>
              <a:gd name="T22" fmla="*/ 700604107 w 287"/>
              <a:gd name="T23" fmla="*/ 468749061 h 286"/>
              <a:gd name="T24" fmla="*/ 655241264 w 287"/>
              <a:gd name="T25" fmla="*/ 574595578 h 286"/>
              <a:gd name="T26" fmla="*/ 567036530 w 287"/>
              <a:gd name="T27" fmla="*/ 652721182 h 286"/>
              <a:gd name="T28" fmla="*/ 471270528 w 287"/>
              <a:gd name="T29" fmla="*/ 698083975 h 286"/>
              <a:gd name="T30" fmla="*/ 355343163 w 287"/>
              <a:gd name="T31" fmla="*/ 718245217 h 286"/>
              <a:gd name="T32" fmla="*/ 249496529 w 287"/>
              <a:gd name="T33" fmla="*/ 698083975 h 286"/>
              <a:gd name="T34" fmla="*/ 146169210 w 287"/>
              <a:gd name="T35" fmla="*/ 652721182 h 286"/>
              <a:gd name="T36" fmla="*/ 65524131 w 287"/>
              <a:gd name="T37" fmla="*/ 574595578 h 286"/>
              <a:gd name="T38" fmla="*/ 20161270 w 287"/>
              <a:gd name="T39" fmla="*/ 468749061 h 286"/>
              <a:gd name="T40" fmla="*/ 0 w 287"/>
              <a:gd name="T41" fmla="*/ 362902444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5545138" y="3143250"/>
            <a:ext cx="455612" cy="454025"/>
          </a:xfrm>
          <a:custGeom>
            <a:avLst/>
            <a:gdLst>
              <a:gd name="T0" fmla="*/ 0 w 287"/>
              <a:gd name="T1" fmla="*/ 352821824 h 286"/>
              <a:gd name="T2" fmla="*/ 20161226 w 287"/>
              <a:gd name="T3" fmla="*/ 249494668 h 286"/>
              <a:gd name="T4" fmla="*/ 65523988 w 287"/>
              <a:gd name="T5" fmla="*/ 143648101 h 286"/>
              <a:gd name="T6" fmla="*/ 153728553 w 287"/>
              <a:gd name="T7" fmla="*/ 65524059 h 286"/>
              <a:gd name="T8" fmla="*/ 249494394 w 287"/>
              <a:gd name="T9" fmla="*/ 17640299 h 286"/>
              <a:gd name="T10" fmla="*/ 365421405 w 287"/>
              <a:gd name="T11" fmla="*/ 0 h 286"/>
              <a:gd name="T12" fmla="*/ 471267906 w 287"/>
              <a:gd name="T13" fmla="*/ 17640299 h 286"/>
              <a:gd name="T14" fmla="*/ 574594948 w 287"/>
              <a:gd name="T15" fmla="*/ 65524059 h 286"/>
              <a:gd name="T16" fmla="*/ 652718880 w 287"/>
              <a:gd name="T17" fmla="*/ 143648101 h 286"/>
              <a:gd name="T18" fmla="*/ 700602569 w 287"/>
              <a:gd name="T19" fmla="*/ 249494668 h 286"/>
              <a:gd name="T20" fmla="*/ 720763788 w 287"/>
              <a:gd name="T21" fmla="*/ 352821824 h 286"/>
              <a:gd name="T22" fmla="*/ 700602569 w 287"/>
              <a:gd name="T23" fmla="*/ 468749061 h 286"/>
              <a:gd name="T24" fmla="*/ 652718880 w 287"/>
              <a:gd name="T25" fmla="*/ 564514957 h 286"/>
              <a:gd name="T26" fmla="*/ 574594948 w 287"/>
              <a:gd name="T27" fmla="*/ 652721182 h 286"/>
              <a:gd name="T28" fmla="*/ 471267906 w 287"/>
              <a:gd name="T29" fmla="*/ 698083975 h 286"/>
              <a:gd name="T30" fmla="*/ 365421405 w 287"/>
              <a:gd name="T31" fmla="*/ 718245217 h 286"/>
              <a:gd name="T32" fmla="*/ 249494394 w 287"/>
              <a:gd name="T33" fmla="*/ 698083975 h 286"/>
              <a:gd name="T34" fmla="*/ 153728553 w 287"/>
              <a:gd name="T35" fmla="*/ 652721182 h 286"/>
              <a:gd name="T36" fmla="*/ 65523988 w 287"/>
              <a:gd name="T37" fmla="*/ 564514957 h 286"/>
              <a:gd name="T38" fmla="*/ 20161226 w 287"/>
              <a:gd name="T39" fmla="*/ 468749061 h 286"/>
              <a:gd name="T40" fmla="*/ 0 w 287"/>
              <a:gd name="T41" fmla="*/ 352821824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774950" y="41100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935413" y="29940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935413" y="3054350"/>
            <a:ext cx="184150" cy="92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435475" y="30241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2286000" y="2438400"/>
            <a:ext cx="6323013" cy="3452813"/>
          </a:xfrm>
          <a:custGeom>
            <a:avLst/>
            <a:gdLst>
              <a:gd name="T0" fmla="*/ 2520950 w 3983"/>
              <a:gd name="T1" fmla="*/ 0 h 2175"/>
              <a:gd name="T2" fmla="*/ 0 w 3983"/>
              <a:gd name="T3" fmla="*/ 2147483647 h 2175"/>
              <a:gd name="T4" fmla="*/ 2147483647 w 3983"/>
              <a:gd name="T5" fmla="*/ 2147483647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900238" y="251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1900238" y="30765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1900238" y="33909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1900238" y="36988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1900238" y="4014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1900238" y="43291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1900238" y="46370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1900238" y="49514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1900238" y="52593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1900238" y="5575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758950" y="4237038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5324475" y="61642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52400" y="2667000"/>
            <a:ext cx="2057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Observed Value of Y for X</a:t>
            </a:r>
            <a:r>
              <a:rPr lang="en-US" altLang="en-US" sz="2000" baseline="-25000"/>
              <a:t>i</a:t>
            </a:r>
            <a:endParaRPr lang="en-US" altLang="en-US" b="1" baseline="-25000"/>
          </a:p>
        </p:txBody>
      </p:sp>
      <p:sp>
        <p:nvSpPr>
          <p:cNvPr id="2084" name="AutoShape 36"/>
          <p:cNvSpPr>
            <a:spLocks/>
          </p:cNvSpPr>
          <p:nvPr/>
        </p:nvSpPr>
        <p:spPr bwMode="auto">
          <a:xfrm>
            <a:off x="2057400" y="4895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6705600" y="35052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8382000" y="30480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AutoShape 39"/>
          <p:cNvSpPr>
            <a:spLocks/>
          </p:cNvSpPr>
          <p:nvPr/>
        </p:nvSpPr>
        <p:spPr bwMode="auto">
          <a:xfrm flipH="1">
            <a:off x="4097338" y="32194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88" name="Freeform 40"/>
          <p:cNvSpPr>
            <a:spLocks/>
          </p:cNvSpPr>
          <p:nvPr/>
        </p:nvSpPr>
        <p:spPr bwMode="auto">
          <a:xfrm>
            <a:off x="3944938" y="4210050"/>
            <a:ext cx="152400" cy="152400"/>
          </a:xfrm>
          <a:custGeom>
            <a:avLst/>
            <a:gdLst>
              <a:gd name="T0" fmla="*/ 0 w 286"/>
              <a:gd name="T1" fmla="*/ 41172511 h 286"/>
              <a:gd name="T2" fmla="*/ 1987594 w 286"/>
              <a:gd name="T3" fmla="*/ 28110869 h 286"/>
              <a:gd name="T4" fmla="*/ 7382873 w 286"/>
              <a:gd name="T5" fmla="*/ 17320843 h 286"/>
              <a:gd name="T6" fmla="*/ 17320843 w 286"/>
              <a:gd name="T7" fmla="*/ 8518412 h 286"/>
              <a:gd name="T8" fmla="*/ 28110869 w 286"/>
              <a:gd name="T9" fmla="*/ 2271613 h 286"/>
              <a:gd name="T10" fmla="*/ 40888493 w 286"/>
              <a:gd name="T11" fmla="*/ 0 h 286"/>
              <a:gd name="T12" fmla="*/ 52814054 w 286"/>
              <a:gd name="T13" fmla="*/ 2271613 h 286"/>
              <a:gd name="T14" fmla="*/ 64740148 w 286"/>
              <a:gd name="T15" fmla="*/ 8518412 h 286"/>
              <a:gd name="T16" fmla="*/ 73542594 w 286"/>
              <a:gd name="T17" fmla="*/ 17320843 h 286"/>
              <a:gd name="T18" fmla="*/ 78937338 w 286"/>
              <a:gd name="T19" fmla="*/ 28110869 h 286"/>
              <a:gd name="T20" fmla="*/ 80924932 w 286"/>
              <a:gd name="T21" fmla="*/ 41172511 h 286"/>
              <a:gd name="T22" fmla="*/ 78937338 w 286"/>
              <a:gd name="T23" fmla="*/ 53950126 h 286"/>
              <a:gd name="T24" fmla="*/ 73542594 w 286"/>
              <a:gd name="T25" fmla="*/ 64740148 h 286"/>
              <a:gd name="T26" fmla="*/ 64740148 w 286"/>
              <a:gd name="T27" fmla="*/ 73542594 h 286"/>
              <a:gd name="T28" fmla="*/ 52814054 w 286"/>
              <a:gd name="T29" fmla="*/ 79789392 h 286"/>
              <a:gd name="T30" fmla="*/ 40888493 w 286"/>
              <a:gd name="T31" fmla="*/ 80924932 h 286"/>
              <a:gd name="T32" fmla="*/ 28110869 w 286"/>
              <a:gd name="T33" fmla="*/ 79789392 h 286"/>
              <a:gd name="T34" fmla="*/ 17320843 w 286"/>
              <a:gd name="T35" fmla="*/ 73542594 h 286"/>
              <a:gd name="T36" fmla="*/ 7382873 w 286"/>
              <a:gd name="T37" fmla="*/ 64740148 h 286"/>
              <a:gd name="T38" fmla="*/ 1987594 w 286"/>
              <a:gd name="T39" fmla="*/ 53950126 h 286"/>
              <a:gd name="T40" fmla="*/ 0 w 286"/>
              <a:gd name="T41" fmla="*/ 41172511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228600" y="3886200"/>
            <a:ext cx="198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Predicted Value of Y for X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</p:txBody>
      </p:sp>
      <p:graphicFrame>
        <p:nvGraphicFramePr>
          <p:cNvPr id="205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18715"/>
              </p:ext>
            </p:extLst>
          </p:nvPr>
        </p:nvGraphicFramePr>
        <p:xfrm>
          <a:off x="3629025" y="1752600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752600"/>
                        <a:ext cx="3878263" cy="776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0" name="Text Box 43"/>
          <p:cNvSpPr txBox="1">
            <a:spLocks noChangeArrowheads="1"/>
          </p:cNvSpPr>
          <p:nvPr/>
        </p:nvSpPr>
        <p:spPr bwMode="auto">
          <a:xfrm>
            <a:off x="3810000" y="5867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2091" name="Freeform 44"/>
          <p:cNvSpPr>
            <a:spLocks/>
          </p:cNvSpPr>
          <p:nvPr/>
        </p:nvSpPr>
        <p:spPr bwMode="auto">
          <a:xfrm>
            <a:off x="3792538" y="2762250"/>
            <a:ext cx="455612" cy="454025"/>
          </a:xfrm>
          <a:custGeom>
            <a:avLst/>
            <a:gdLst>
              <a:gd name="T0" fmla="*/ 0 w 287"/>
              <a:gd name="T1" fmla="*/ 362902444 h 286"/>
              <a:gd name="T2" fmla="*/ 20161226 w 287"/>
              <a:gd name="T3" fmla="*/ 249494668 h 286"/>
              <a:gd name="T4" fmla="*/ 65523988 w 287"/>
              <a:gd name="T5" fmla="*/ 153728721 h 286"/>
              <a:gd name="T6" fmla="*/ 153728553 w 287"/>
              <a:gd name="T7" fmla="*/ 75604680 h 286"/>
              <a:gd name="T8" fmla="*/ 249494394 w 287"/>
              <a:gd name="T9" fmla="*/ 20161248 h 286"/>
              <a:gd name="T10" fmla="*/ 365421405 w 287"/>
              <a:gd name="T11" fmla="*/ 0 h 286"/>
              <a:gd name="T12" fmla="*/ 471267906 w 287"/>
              <a:gd name="T13" fmla="*/ 20161248 h 286"/>
              <a:gd name="T14" fmla="*/ 574594948 w 287"/>
              <a:gd name="T15" fmla="*/ 75604680 h 286"/>
              <a:gd name="T16" fmla="*/ 652718880 w 287"/>
              <a:gd name="T17" fmla="*/ 153728721 h 286"/>
              <a:gd name="T18" fmla="*/ 700602569 w 287"/>
              <a:gd name="T19" fmla="*/ 249494668 h 286"/>
              <a:gd name="T20" fmla="*/ 720763788 w 287"/>
              <a:gd name="T21" fmla="*/ 362902444 h 286"/>
              <a:gd name="T22" fmla="*/ 700602569 w 287"/>
              <a:gd name="T23" fmla="*/ 478829682 h 286"/>
              <a:gd name="T24" fmla="*/ 652718880 w 287"/>
              <a:gd name="T25" fmla="*/ 574595578 h 286"/>
              <a:gd name="T26" fmla="*/ 574594948 w 287"/>
              <a:gd name="T27" fmla="*/ 652721182 h 286"/>
              <a:gd name="T28" fmla="*/ 471267906 w 287"/>
              <a:gd name="T29" fmla="*/ 708164596 h 286"/>
              <a:gd name="T30" fmla="*/ 365421405 w 287"/>
              <a:gd name="T31" fmla="*/ 718245217 h 286"/>
              <a:gd name="T32" fmla="*/ 249494394 w 287"/>
              <a:gd name="T33" fmla="*/ 708164596 h 286"/>
              <a:gd name="T34" fmla="*/ 153728553 w 287"/>
              <a:gd name="T35" fmla="*/ 652721182 h 286"/>
              <a:gd name="T36" fmla="*/ 65523988 w 287"/>
              <a:gd name="T37" fmla="*/ 574595578 h 286"/>
              <a:gd name="T38" fmla="*/ 20161226 w 287"/>
              <a:gd name="T39" fmla="*/ 478829682 h 286"/>
              <a:gd name="T40" fmla="*/ 0 w 287"/>
              <a:gd name="T41" fmla="*/ 362902444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45"/>
          <p:cNvSpPr>
            <a:spLocks noChangeShapeType="1"/>
          </p:cNvSpPr>
          <p:nvPr/>
        </p:nvSpPr>
        <p:spPr bwMode="auto">
          <a:xfrm flipH="1" flipV="1">
            <a:off x="4648200" y="3810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93" name="Line 46"/>
          <p:cNvSpPr>
            <a:spLocks noChangeShapeType="1"/>
          </p:cNvSpPr>
          <p:nvPr/>
        </p:nvSpPr>
        <p:spPr bwMode="auto">
          <a:xfrm>
            <a:off x="63246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94" name="Rectangle 47"/>
          <p:cNvSpPr>
            <a:spLocks noChangeArrowheads="1"/>
          </p:cNvSpPr>
          <p:nvPr/>
        </p:nvSpPr>
        <p:spPr bwMode="auto">
          <a:xfrm>
            <a:off x="6934200" y="3429000"/>
            <a:ext cx="1676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Slope = </a:t>
            </a:r>
            <a:r>
              <a:rPr lang="el-GR" altLang="en-US"/>
              <a:t>β</a:t>
            </a:r>
            <a:r>
              <a:rPr lang="en-US" altLang="en-US" baseline="-25000"/>
              <a:t>1</a:t>
            </a:r>
            <a:endParaRPr lang="el-GR" altLang="en-US" baseline="-25000"/>
          </a:p>
        </p:txBody>
      </p:sp>
      <p:sp>
        <p:nvSpPr>
          <p:cNvPr id="2095" name="Rectangle 48"/>
          <p:cNvSpPr>
            <a:spLocks noChangeArrowheads="1"/>
          </p:cNvSpPr>
          <p:nvPr/>
        </p:nvSpPr>
        <p:spPr bwMode="auto">
          <a:xfrm>
            <a:off x="304800" y="5105400"/>
            <a:ext cx="1828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Intercept = </a:t>
            </a:r>
            <a:r>
              <a:rPr lang="el-GR" altLang="en-US" sz="2000"/>
              <a:t>β</a:t>
            </a:r>
            <a:r>
              <a:rPr lang="en-US" altLang="en-US" sz="2000" baseline="-25000"/>
              <a:t>0</a:t>
            </a:r>
            <a:r>
              <a:rPr lang="en-US" altLang="en-US" sz="2000"/>
              <a:t>  </a:t>
            </a:r>
          </a:p>
        </p:txBody>
      </p:sp>
      <p:sp>
        <p:nvSpPr>
          <p:cNvPr id="2096" name="Text Box 49"/>
          <p:cNvSpPr txBox="1">
            <a:spLocks noChangeArrowheads="1"/>
          </p:cNvSpPr>
          <p:nvPr/>
        </p:nvSpPr>
        <p:spPr bwMode="auto">
          <a:xfrm>
            <a:off x="4191000" y="3352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  <p:sp>
        <p:nvSpPr>
          <p:cNvPr id="2097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312738" y="368300"/>
            <a:ext cx="7078662" cy="990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Simple Linear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5813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 linear regression equation provides an estimate of the population regression line</a:t>
            </a:r>
          </a:p>
          <a:p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81396"/>
              </p:ext>
            </p:extLst>
          </p:nvPr>
        </p:nvGraphicFramePr>
        <p:xfrm>
          <a:off x="2482850" y="4275138"/>
          <a:ext cx="37941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" name="Equation" r:id="rId3" imgW="875920" imgH="253890" progId="Equation.3">
                  <p:embed/>
                </p:oleObj>
              </mc:Choice>
              <mc:Fallback>
                <p:oleObj name="Equation" r:id="rId3" imgW="87592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4275138"/>
                        <a:ext cx="3794125" cy="1103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Simple Linear Regression Equation </a:t>
            </a:r>
            <a:br>
              <a:rPr lang="en-US" altLang="en-US" dirty="0" smtClean="0"/>
            </a:br>
            <a:r>
              <a:rPr lang="en-US" altLang="en-US" dirty="0" smtClean="0"/>
              <a:t>(Prediction Line)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429000" y="2959100"/>
            <a:ext cx="182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</a:t>
            </a:r>
            <a:br>
              <a:rPr lang="en-US" altLang="en-US" sz="2000"/>
            </a:br>
            <a:r>
              <a:rPr lang="en-US" altLang="en-US" sz="2000"/>
              <a:t>intercept</a:t>
            </a:r>
            <a:endParaRPr lang="en-US" altLang="en-US" sz="2000" baseline="-250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10200" y="3035300"/>
            <a:ext cx="2057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slope</a:t>
            </a:r>
            <a:br>
              <a:rPr lang="en-US" altLang="en-US" sz="2000"/>
            </a:br>
            <a:endParaRPr lang="en-US" altLang="en-US" sz="2000" baseline="-2500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810000" y="39497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5410200" y="37211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066800" y="2654300"/>
            <a:ext cx="175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Estimated  (or predicted) Y value for observation </a:t>
            </a:r>
            <a:r>
              <a:rPr lang="en-US" altLang="en-US" sz="2000" dirty="0" err="1"/>
              <a:t>i</a:t>
            </a:r>
            <a:endParaRPr lang="en-US" altLang="en-US" sz="2000" baseline="-25000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133600" y="39497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629400" y="41021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Value of X for observation i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6096000" y="44831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b="1" i="1" dirty="0" smtClean="0"/>
                  <a:t>b</a:t>
                </a:r>
                <a:r>
                  <a:rPr lang="en-US" altLang="en-US" b="1" i="1" baseline="-25000" dirty="0" smtClean="0"/>
                  <a:t>0</a:t>
                </a:r>
                <a:r>
                  <a:rPr lang="en-US" altLang="en-US" dirty="0" smtClean="0"/>
                  <a:t>  and  </a:t>
                </a:r>
                <a:r>
                  <a:rPr lang="en-US" altLang="en-US" b="1" i="1" dirty="0" smtClean="0"/>
                  <a:t>b</a:t>
                </a:r>
                <a:r>
                  <a:rPr lang="en-US" altLang="en-US" b="1" i="1" baseline="-25000" dirty="0" smtClean="0"/>
                  <a:t>1</a:t>
                </a:r>
                <a:r>
                  <a:rPr lang="en-US" altLang="en-US" dirty="0" smtClean="0"/>
                  <a:t>  are obtained by finding the values of  that minimize the sum of the squared differences between 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en-US" dirty="0" smtClean="0"/>
                  <a:t>:</a:t>
                </a:r>
              </a:p>
              <a:p>
                <a:pPr>
                  <a:lnSpc>
                    <a:spcPct val="130000"/>
                  </a:lnSpc>
                </a:pPr>
                <a:endParaRPr lang="en-US" altLang="en-US" sz="2700" dirty="0"/>
              </a:p>
              <a:p>
                <a:pPr>
                  <a:lnSpc>
                    <a:spcPct val="130000"/>
                  </a:lnSpc>
                </a:pPr>
                <a:endParaRPr lang="en-US" altLang="en-US" sz="27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altLang="en-US" dirty="0"/>
                  <a:t>The coefficients  b</a:t>
                </a:r>
                <a:r>
                  <a:rPr lang="en-US" altLang="en-US" baseline="-25000" dirty="0"/>
                  <a:t>0</a:t>
                </a:r>
                <a:r>
                  <a:rPr lang="en-US" altLang="en-US" dirty="0"/>
                  <a:t>  and  b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, and other regression results in this chapter, will be found </a:t>
                </a:r>
                <a:r>
                  <a:rPr lang="en-US" altLang="en-US" dirty="0" smtClean="0"/>
                  <a:t>using Excel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Formulas are shown in the text for those who are </a:t>
                </a:r>
                <a:r>
                  <a:rPr lang="en-US" altLang="en-US" dirty="0" smtClean="0"/>
                  <a:t>interested</a:t>
                </a:r>
              </a:p>
              <a:p>
                <a:pPr>
                  <a:lnSpc>
                    <a:spcPct val="120000"/>
                  </a:lnSpc>
                  <a:spcBef>
                    <a:spcPct val="45000"/>
                  </a:spcBef>
                </a:pPr>
                <a:r>
                  <a:rPr lang="en-US" altLang="en-US" dirty="0"/>
                  <a:t>b</a:t>
                </a:r>
                <a:r>
                  <a:rPr lang="en-US" altLang="en-US" baseline="-25000" dirty="0"/>
                  <a:t>0</a:t>
                </a:r>
                <a:r>
                  <a:rPr lang="en-US" altLang="en-US" dirty="0"/>
                  <a:t> is the estimated average value of Y when the value of X is </a:t>
                </a:r>
                <a:r>
                  <a:rPr lang="en-US" altLang="en-US" dirty="0" smtClean="0"/>
                  <a:t>zero</a:t>
                </a:r>
                <a:endParaRPr lang="en-US" altLang="en-US" dirty="0"/>
              </a:p>
              <a:p>
                <a:pPr>
                  <a:lnSpc>
                    <a:spcPct val="120000"/>
                  </a:lnSpc>
                  <a:spcBef>
                    <a:spcPct val="45000"/>
                  </a:spcBef>
                </a:pPr>
                <a:r>
                  <a:rPr lang="en-US" altLang="en-US" dirty="0"/>
                  <a:t>b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is the estimated change in the average value of Y as a result of a one-unit increase in X</a:t>
                </a:r>
              </a:p>
              <a:p>
                <a:pPr lvl="1">
                  <a:lnSpc>
                    <a:spcPct val="120000"/>
                  </a:lnSpc>
                </a:pPr>
                <a:endParaRPr lang="en-US" altLang="en-US" dirty="0"/>
              </a:p>
              <a:p>
                <a:pPr>
                  <a:lnSpc>
                    <a:spcPct val="100000"/>
                  </a:lnSpc>
                </a:pPr>
                <a:endParaRPr lang="en-US" altLang="en-US" dirty="0" smtClean="0"/>
              </a:p>
              <a:p>
                <a:pPr>
                  <a:lnSpc>
                    <a:spcPct val="10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9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57810"/>
              </p:ext>
            </p:extLst>
          </p:nvPr>
        </p:nvGraphicFramePr>
        <p:xfrm>
          <a:off x="585819" y="2274276"/>
          <a:ext cx="71514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Equation" r:id="rId4" imgW="2705100" imgH="266700" progId="Equation.3">
                  <p:embed/>
                </p:oleObj>
              </mc:Choice>
              <mc:Fallback>
                <p:oleObj name="Equation" r:id="rId4" imgW="2705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19" y="2274276"/>
                        <a:ext cx="7151412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7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376363" algn="l"/>
              </a:tabLst>
            </a:pPr>
            <a:r>
              <a:rPr lang="en-US" sz="3200" dirty="0" smtClean="0"/>
              <a:t>Ideas in	3.5 (Coefficient of Correlation) and </a:t>
            </a:r>
            <a:br>
              <a:rPr lang="en-US" sz="3200" dirty="0" smtClean="0"/>
            </a:br>
            <a:r>
              <a:rPr lang="en-US" sz="3200" dirty="0" smtClean="0"/>
              <a:t>	Chapter 13 (Simple Linear Regression)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036320"/>
            <a:ext cx="8717280" cy="5657777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sz="2400" dirty="0"/>
              <a:t>Exploring the Association between Two Quantitative </a:t>
            </a:r>
            <a:r>
              <a:rPr lang="en-US" sz="2400" dirty="0" smtClean="0"/>
              <a:t>Variables</a:t>
            </a:r>
          </a:p>
          <a:p>
            <a:pPr>
              <a:spcBef>
                <a:spcPct val="35000"/>
              </a:spcBef>
            </a:pPr>
            <a:r>
              <a:rPr lang="en-US" sz="2400" dirty="0" smtClean="0"/>
              <a:t>Association versus Causation</a:t>
            </a:r>
          </a:p>
          <a:p>
            <a:pPr>
              <a:spcBef>
                <a:spcPct val="35000"/>
              </a:spcBef>
            </a:pPr>
            <a:r>
              <a:rPr lang="en-US" sz="2400" dirty="0" smtClean="0"/>
              <a:t>Regression and Least Square Regression</a:t>
            </a:r>
          </a:p>
          <a:p>
            <a:pPr>
              <a:spcBef>
                <a:spcPct val="35000"/>
              </a:spcBef>
            </a:pPr>
            <a:r>
              <a:rPr lang="en-US" sz="2400" dirty="0" smtClean="0"/>
              <a:t>Calculating values using Excel</a:t>
            </a:r>
            <a:endParaRPr lang="en-US" sz="2400" dirty="0"/>
          </a:p>
          <a:p>
            <a:pPr>
              <a:spcBef>
                <a:spcPct val="35000"/>
              </a:spcBef>
            </a:pP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Linear Regression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890954"/>
            <a:ext cx="8717280" cy="559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A real estate agent wishes to examine the relationship between the selling price of a home and its size (measured in square feet)</a:t>
            </a:r>
          </a:p>
          <a:p>
            <a:r>
              <a:rPr lang="en-US" sz="2400" dirty="0"/>
              <a:t>A random sample of 10 houses is selected</a:t>
            </a:r>
          </a:p>
          <a:p>
            <a:r>
              <a:rPr lang="en-US" sz="2400" dirty="0"/>
              <a:t>Independent variable (X) = square feet</a:t>
            </a:r>
          </a:p>
          <a:p>
            <a:r>
              <a:rPr lang="en-US" sz="2400" dirty="0" smtClean="0"/>
              <a:t>Dependent </a:t>
            </a:r>
            <a:r>
              <a:rPr lang="en-US" sz="2400" dirty="0"/>
              <a:t>variable (Y) = house price in $1000s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9474"/>
              </p:ext>
            </p:extLst>
          </p:nvPr>
        </p:nvGraphicFramePr>
        <p:xfrm>
          <a:off x="6891528" y="1676767"/>
          <a:ext cx="1727200" cy="395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House Price in $1000s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Square Feet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(Y)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(X)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245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1400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1600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279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1700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1875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199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2350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2450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1425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255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1700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62469"/>
              </p:ext>
            </p:extLst>
          </p:nvPr>
        </p:nvGraphicFramePr>
        <p:xfrm>
          <a:off x="326010" y="2974975"/>
          <a:ext cx="57150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8" name="Chart" r:id="rId3" imgW="5524394" imgH="3524144" progId="Excel.Sheet.8">
                  <p:embed/>
                </p:oleObj>
              </mc:Choice>
              <mc:Fallback>
                <p:oleObj name="Chart" r:id="rId3" imgW="5524394" imgH="35241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10" y="2974975"/>
                        <a:ext cx="571500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0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68826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Simple Linear Regression Example:  Using Excel Data Analysis Function</a:t>
            </a:r>
          </a:p>
        </p:txBody>
      </p:sp>
      <p:pic>
        <p:nvPicPr>
          <p:cNvPr id="614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" b="58333"/>
          <a:stretch>
            <a:fillRect/>
          </a:stretch>
        </p:blipFill>
        <p:spPr bwMode="auto">
          <a:xfrm>
            <a:off x="152400" y="2819400"/>
            <a:ext cx="84756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762000" y="1600200"/>
            <a:ext cx="240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/>
              <a:t>1.  Choose Data</a:t>
            </a:r>
          </a:p>
        </p:txBody>
      </p:sp>
      <p:cxnSp>
        <p:nvCxnSpPr>
          <p:cNvPr id="61446" name="Straight Arrow Connector 8"/>
          <p:cNvCxnSpPr>
            <a:cxnSpLocks noChangeShapeType="1"/>
            <a:stCxn id="61445" idx="2"/>
          </p:cNvCxnSpPr>
          <p:nvPr/>
        </p:nvCxnSpPr>
        <p:spPr bwMode="auto">
          <a:xfrm rot="16200000" flipH="1">
            <a:off x="1862138" y="2166938"/>
            <a:ext cx="909637" cy="7000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7" name="Straight Arrow Connector 9"/>
          <p:cNvCxnSpPr>
            <a:cxnSpLocks noChangeShapeType="1"/>
            <a:stCxn id="61449" idx="2"/>
          </p:cNvCxnSpPr>
          <p:nvPr/>
        </p:nvCxnSpPr>
        <p:spPr bwMode="auto">
          <a:xfrm rot="16200000" flipH="1">
            <a:off x="7119144" y="2089944"/>
            <a:ext cx="985837" cy="10826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Straight Arrow Connector 12"/>
          <p:cNvCxnSpPr>
            <a:cxnSpLocks noChangeShapeType="1"/>
          </p:cNvCxnSpPr>
          <p:nvPr/>
        </p:nvCxnSpPr>
        <p:spPr bwMode="auto">
          <a:xfrm rot="-5400000" flipH="1" flipV="1">
            <a:off x="2537619" y="3177381"/>
            <a:ext cx="2209800" cy="14938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9" name="TextBox 16"/>
          <p:cNvSpPr txBox="1">
            <a:spLocks noChangeArrowheads="1"/>
          </p:cNvSpPr>
          <p:nvPr/>
        </p:nvSpPr>
        <p:spPr bwMode="auto">
          <a:xfrm>
            <a:off x="5257800" y="16764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2.  Choose Data Analysis</a:t>
            </a:r>
          </a:p>
        </p:txBody>
      </p:sp>
      <p:sp>
        <p:nvSpPr>
          <p:cNvPr id="61450" name="TextBox 20"/>
          <p:cNvSpPr txBox="1">
            <a:spLocks noChangeArrowheads="1"/>
          </p:cNvSpPr>
          <p:nvPr/>
        </p:nvSpPr>
        <p:spPr bwMode="auto">
          <a:xfrm>
            <a:off x="2971800" y="2286000"/>
            <a:ext cx="331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3.  Choose Regression</a:t>
            </a:r>
          </a:p>
        </p:txBody>
      </p:sp>
    </p:spTree>
    <p:extLst>
      <p:ext uri="{BB962C8B-B14F-4D97-AF65-F5344CB8AC3E}">
        <p14:creationId xmlns:p14="http://schemas.microsoft.com/office/powerpoint/2010/main" val="41371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68826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Simple Linear Regression Example:  Using Excel Data Analysis Function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9333" b="43333"/>
          <a:stretch>
            <a:fillRect/>
          </a:stretch>
        </p:blipFill>
        <p:spPr bwMode="auto">
          <a:xfrm>
            <a:off x="304800" y="2362200"/>
            <a:ext cx="6394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533400" y="1752600"/>
            <a:ext cx="661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/>
              <a:t>Enter Y </a:t>
            </a:r>
            <a:r>
              <a:rPr lang="en-US" altLang="en-US" u="sng" dirty="0" smtClean="0"/>
              <a:t>range </a:t>
            </a:r>
            <a:r>
              <a:rPr lang="en-US" altLang="en-US" u="sng" dirty="0"/>
              <a:t>and X </a:t>
            </a:r>
            <a:r>
              <a:rPr lang="en-US" altLang="en-US" u="sng" dirty="0" smtClean="0"/>
              <a:t>range </a:t>
            </a:r>
            <a:r>
              <a:rPr lang="en-US" altLang="en-US" u="sng" dirty="0"/>
              <a:t>and desired options</a:t>
            </a:r>
          </a:p>
        </p:txBody>
      </p:sp>
    </p:spTree>
    <p:extLst>
      <p:ext uri="{BB962C8B-B14F-4D97-AF65-F5344CB8AC3E}">
        <p14:creationId xmlns:p14="http://schemas.microsoft.com/office/powerpoint/2010/main" val="789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276600" y="1590675"/>
            <a:ext cx="5735638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44475"/>
            <a:ext cx="7696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Simple Linear Regression Example:  </a:t>
            </a:r>
            <a:br>
              <a:rPr lang="en-US" altLang="en-US" sz="3600" dirty="0" smtClean="0"/>
            </a:br>
            <a:r>
              <a:rPr lang="en-US" altLang="en-US" sz="3600" dirty="0" smtClean="0"/>
              <a:t>Excel Output</a:t>
            </a:r>
          </a:p>
        </p:txBody>
      </p:sp>
      <p:graphicFrame>
        <p:nvGraphicFramePr>
          <p:cNvPr id="1660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55534"/>
              </p:ext>
            </p:extLst>
          </p:nvPr>
        </p:nvGraphicFramePr>
        <p:xfrm>
          <a:off x="533400" y="1438275"/>
          <a:ext cx="8229600" cy="433070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263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64" name="Line 122"/>
          <p:cNvSpPr>
            <a:spLocks noChangeShapeType="1"/>
          </p:cNvSpPr>
          <p:nvPr/>
        </p:nvSpPr>
        <p:spPr bwMode="auto">
          <a:xfrm flipV="1">
            <a:off x="2667000" y="2581275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65" name="Text Box 123"/>
          <p:cNvSpPr txBox="1">
            <a:spLocks noChangeArrowheads="1"/>
          </p:cNvSpPr>
          <p:nvPr/>
        </p:nvSpPr>
        <p:spPr bwMode="auto">
          <a:xfrm>
            <a:off x="3200400" y="1590675"/>
            <a:ext cx="3886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regression equation is:</a:t>
            </a:r>
          </a:p>
        </p:txBody>
      </p:sp>
      <p:graphicFrame>
        <p:nvGraphicFramePr>
          <p:cNvPr id="6146" name="Object 125"/>
          <p:cNvGraphicFramePr>
            <a:graphicFrameLocks noChangeAspect="1"/>
          </p:cNvGraphicFramePr>
          <p:nvPr/>
        </p:nvGraphicFramePr>
        <p:xfrm>
          <a:off x="3276600" y="2200275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3" imgW="3200400" imgH="203200" progId="Equation.3">
                  <p:embed/>
                </p:oleObj>
              </mc:Choice>
              <mc:Fallback>
                <p:oleObj name="Equation" r:id="rId3" imgW="320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0275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" name="Freeform 125"/>
          <p:cNvSpPr>
            <a:spLocks/>
          </p:cNvSpPr>
          <p:nvPr/>
        </p:nvSpPr>
        <p:spPr bwMode="auto">
          <a:xfrm>
            <a:off x="3657600" y="2124075"/>
            <a:ext cx="628650" cy="85725"/>
          </a:xfrm>
          <a:custGeom>
            <a:avLst/>
            <a:gdLst>
              <a:gd name="T0" fmla="*/ 0 w 396"/>
              <a:gd name="T1" fmla="*/ 120967515 h 54"/>
              <a:gd name="T2" fmla="*/ 514111915 w 396"/>
              <a:gd name="T3" fmla="*/ 0 h 54"/>
              <a:gd name="T4" fmla="*/ 997981964 w 396"/>
              <a:gd name="T5" fmla="*/ 136088449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25146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2" name="Chart" r:id="rId3" imgW="5562600" imgH="3781552" progId="Excel.Sheet.8">
                  <p:embed/>
                </p:oleObj>
              </mc:Choice>
              <mc:Fallback>
                <p:oleObj name="Chart" r:id="rId3" imgW="5562600" imgH="378155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828800" y="5715000"/>
            <a:ext cx="60198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0"/>
            <a:ext cx="7688262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Simple Linear Regression Example:  </a:t>
            </a:r>
            <a:br>
              <a:rPr lang="en-US" altLang="en-US" sz="3600" dirty="0" smtClean="0"/>
            </a:br>
            <a:r>
              <a:rPr lang="en-US" altLang="en-US" sz="3600" dirty="0" smtClean="0"/>
              <a:t>Graphical Representation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763000" cy="68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House price model:  Scatter Plot and Prediction Line</a:t>
            </a: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981200" y="5943600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Equation" r:id="rId5" imgW="3200400" imgH="203200" progId="Equation.3">
                  <p:embed/>
                </p:oleObj>
              </mc:Choice>
              <mc:Fallback>
                <p:oleObj name="Equation" r:id="rId5" imgW="320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D5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2819400" y="38862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2438400" y="5867400"/>
            <a:ext cx="628650" cy="85725"/>
          </a:xfrm>
          <a:custGeom>
            <a:avLst/>
            <a:gdLst>
              <a:gd name="T0" fmla="*/ 0 w 396"/>
              <a:gd name="T1" fmla="*/ 120967515 h 54"/>
              <a:gd name="T2" fmla="*/ 514111915 w 396"/>
              <a:gd name="T3" fmla="*/ 0 h 54"/>
              <a:gd name="T4" fmla="*/ 997981964 w 396"/>
              <a:gd name="T5" fmla="*/ 136088449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010400" y="3124200"/>
            <a:ext cx="1371600" cy="71755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Slope </a:t>
            </a:r>
          </a:p>
          <a:p>
            <a:r>
              <a:rPr lang="en-US" altLang="en-US" sz="2000"/>
              <a:t>= 0.10977</a:t>
            </a:r>
            <a:endParaRPr lang="en-US" altLang="en-US" sz="2000" baseline="-2500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066800" y="4724400"/>
            <a:ext cx="1219200" cy="6873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Intercept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/>
              <a:t>= 98.248  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6019800" y="24384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6400800" y="3048000"/>
            <a:ext cx="609600" cy="457200"/>
          </a:xfrm>
          <a:custGeom>
            <a:avLst/>
            <a:gdLst>
              <a:gd name="T0" fmla="*/ 967740089 w 384"/>
              <a:gd name="T1" fmla="*/ 725804891 h 288"/>
              <a:gd name="T2" fmla="*/ 241935022 w 384"/>
              <a:gd name="T3" fmla="*/ 604837442 h 288"/>
              <a:gd name="T4" fmla="*/ 0 w 384"/>
              <a:gd name="T5" fmla="*/ 0 h 288"/>
              <a:gd name="T6" fmla="*/ 0 60000 65536"/>
              <a:gd name="T7" fmla="*/ 0 60000 65536"/>
              <a:gd name="T8" fmla="*/ 0 60000 65536"/>
              <a:gd name="T9" fmla="*/ 0 w 384"/>
              <a:gd name="T10" fmla="*/ 0 h 288"/>
              <a:gd name="T11" fmla="*/ 384 w 38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88">
                <a:moveTo>
                  <a:pt x="384" y="288"/>
                </a:moveTo>
                <a:cubicBezTo>
                  <a:pt x="272" y="288"/>
                  <a:pt x="160" y="288"/>
                  <a:pt x="96" y="240"/>
                </a:cubicBezTo>
                <a:cubicBezTo>
                  <a:pt x="32" y="192"/>
                  <a:pt x="16" y="96"/>
                  <a:pt x="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286000" y="4572000"/>
            <a:ext cx="762000" cy="635000"/>
          </a:xfrm>
          <a:custGeom>
            <a:avLst/>
            <a:gdLst>
              <a:gd name="T0" fmla="*/ 0 w 480"/>
              <a:gd name="T1" fmla="*/ 967740102 h 400"/>
              <a:gd name="T2" fmla="*/ 967740151 w 480"/>
              <a:gd name="T3" fmla="*/ 846772638 h 400"/>
              <a:gd name="T4" fmla="*/ 1209675089 w 480"/>
              <a:gd name="T5" fmla="*/ 0 h 400"/>
              <a:gd name="T6" fmla="*/ 0 60000 65536"/>
              <a:gd name="T7" fmla="*/ 0 60000 65536"/>
              <a:gd name="T8" fmla="*/ 0 60000 65536"/>
              <a:gd name="T9" fmla="*/ 0 w 480"/>
              <a:gd name="T10" fmla="*/ 0 h 400"/>
              <a:gd name="T11" fmla="*/ 480 w 4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00">
                <a:moveTo>
                  <a:pt x="0" y="384"/>
                </a:moveTo>
                <a:cubicBezTo>
                  <a:pt x="152" y="392"/>
                  <a:pt x="304" y="400"/>
                  <a:pt x="384" y="336"/>
                </a:cubicBezTo>
                <a:cubicBezTo>
                  <a:pt x="464" y="272"/>
                  <a:pt x="464" y="56"/>
                  <a:pt x="48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Simple Linear Regression Example:  Interpretation of </a:t>
            </a:r>
            <a:r>
              <a:rPr lang="en-US" altLang="en-US" dirty="0" smtClean="0"/>
              <a:t>b</a:t>
            </a:r>
            <a:r>
              <a:rPr lang="en-US" altLang="en-US" baseline="-25000" dirty="0" smtClean="0"/>
              <a:t>0 </a:t>
            </a:r>
            <a:r>
              <a:rPr lang="en-US" altLang="en-US" dirty="0" smtClean="0"/>
              <a:t>and </a:t>
            </a:r>
            <a:r>
              <a:rPr lang="en-US" altLang="en-US" dirty="0"/>
              <a:t>b</a:t>
            </a:r>
            <a:r>
              <a:rPr lang="en-US" altLang="en-US" baseline="-25000" dirty="0"/>
              <a:t>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1648" y="2347274"/>
            <a:ext cx="8717280" cy="413887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b</a:t>
            </a:r>
            <a:r>
              <a:rPr lang="en-US" altLang="en-US" baseline="-25000" dirty="0"/>
              <a:t>0</a:t>
            </a:r>
            <a:r>
              <a:rPr lang="en-US" altLang="en-US" dirty="0"/>
              <a:t> is the estimated average value of Y when the value of X is zero (if X = 0 is in the range of observed X values)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Because a house cannot have a square footage of 0, b</a:t>
            </a:r>
            <a:r>
              <a:rPr lang="en-US" altLang="en-US" baseline="-25000" dirty="0"/>
              <a:t>0</a:t>
            </a:r>
            <a:r>
              <a:rPr lang="en-US" altLang="en-US" dirty="0"/>
              <a:t> has no practical </a:t>
            </a:r>
            <a:r>
              <a:rPr lang="en-US" altLang="en-US" dirty="0" smtClean="0"/>
              <a:t>application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estimates the change in the average value of Y as a result of a one-unit increase in </a:t>
            </a:r>
            <a:r>
              <a:rPr lang="en-US" altLang="en-US" dirty="0" smtClean="0"/>
              <a:t>X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Here, b</a:t>
            </a:r>
            <a:r>
              <a:rPr lang="en-US" altLang="en-US" baseline="-25000" dirty="0"/>
              <a:t>1</a:t>
            </a:r>
            <a:r>
              <a:rPr lang="en-US" altLang="en-US" dirty="0"/>
              <a:t> = 0.10977 tells us that the mean value of a house increases by .10977($1000) = $109.77, on average, for each additional one square foot of </a:t>
            </a:r>
            <a:r>
              <a:rPr lang="en-US" altLang="en-US" dirty="0" smtClean="0"/>
              <a:t>size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3506" y="1234597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9706" y="1377472"/>
            <a:ext cx="8001000" cy="595313"/>
            <a:chOff x="429706" y="1377472"/>
            <a:chExt cx="8001000" cy="595313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4435137"/>
                </p:ext>
              </p:extLst>
            </p:nvPr>
          </p:nvGraphicFramePr>
          <p:xfrm>
            <a:off x="429706" y="1463197"/>
            <a:ext cx="8001000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2" name="Equation" r:id="rId3" imgW="3200400" imgH="203200" progId="Equation.3">
                    <p:embed/>
                  </p:oleObj>
                </mc:Choice>
                <mc:Fallback>
                  <p:oleObj name="Equation" r:id="rId3" imgW="3200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06" y="1463197"/>
                          <a:ext cx="8001000" cy="509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109220" y="1377472"/>
              <a:ext cx="628650" cy="85725"/>
            </a:xfrm>
            <a:custGeom>
              <a:avLst/>
              <a:gdLst>
                <a:gd name="T0" fmla="*/ 0 w 396"/>
                <a:gd name="T1" fmla="*/ 120967515 h 54"/>
                <a:gd name="T2" fmla="*/ 514111915 w 396"/>
                <a:gd name="T3" fmla="*/ 0 h 54"/>
                <a:gd name="T4" fmla="*/ 997981964 w 396"/>
                <a:gd name="T5" fmla="*/ 136088449 h 54"/>
                <a:gd name="T6" fmla="*/ 0 60000 65536"/>
                <a:gd name="T7" fmla="*/ 0 60000 65536"/>
                <a:gd name="T8" fmla="*/ 0 60000 65536"/>
                <a:gd name="T9" fmla="*/ 0 w 396"/>
                <a:gd name="T10" fmla="*/ 0 h 54"/>
                <a:gd name="T11" fmla="*/ 396 w 396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54">
                  <a:moveTo>
                    <a:pt x="0" y="48"/>
                  </a:moveTo>
                  <a:lnTo>
                    <a:pt x="204" y="0"/>
                  </a:lnTo>
                  <a:lnTo>
                    <a:pt x="396" y="5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simple linear regression model: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term represents what?</a:t>
                </a:r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altLang="en-US" dirty="0"/>
                  <a:t>Dependent </a:t>
                </a:r>
                <a:r>
                  <a:rPr lang="en-US" altLang="en-US" dirty="0" smtClean="0"/>
                  <a:t>Variable</a:t>
                </a:r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altLang="en-US" dirty="0"/>
                  <a:t>Independent Variable</a:t>
                </a:r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altLang="en-US" dirty="0" smtClean="0"/>
                  <a:t>Random </a:t>
                </a:r>
                <a:r>
                  <a:rPr lang="en-US" altLang="en-US" dirty="0"/>
                  <a:t>Error term</a:t>
                </a:r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altLang="en-US" dirty="0"/>
                  <a:t>Population Y  intercept </a:t>
                </a:r>
              </a:p>
              <a:p>
                <a:pPr marL="971550" lvl="1" indent="-514350">
                  <a:buFont typeface="+mj-lt"/>
                  <a:buAutoNum type="alphaUcPeriod"/>
                </a:pPr>
                <a:r>
                  <a:rPr lang="en-US" altLang="en-US" dirty="0" smtClean="0"/>
                  <a:t>Population Slope Coefficient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64527"/>
              </p:ext>
            </p:extLst>
          </p:nvPr>
        </p:nvGraphicFramePr>
        <p:xfrm>
          <a:off x="471713" y="1674198"/>
          <a:ext cx="4288972" cy="86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Equation" r:id="rId4" imgW="1130040" imgH="228600" progId="Equation.3">
                  <p:embed/>
                </p:oleObj>
              </mc:Choice>
              <mc:Fallback>
                <p:oleObj name="Equation" r:id="rId4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13" y="1674198"/>
                        <a:ext cx="4288972" cy="8675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71713" y="3902430"/>
            <a:ext cx="4288972" cy="407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711833"/>
          </a:xfrm>
        </p:spPr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48" y="711200"/>
                <a:ext cx="8810752" cy="614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Use </a:t>
                </a:r>
                <a:r>
                  <a:rPr lang="en-US" b="1" dirty="0"/>
                  <a:t>correlation</a:t>
                </a:r>
                <a:r>
                  <a:rPr lang="en-US" dirty="0"/>
                  <a:t>, denoted by </a:t>
                </a:r>
                <a:r>
                  <a:rPr lang="en-US" b="1" dirty="0"/>
                  <a:t>r</a:t>
                </a:r>
                <a:r>
                  <a:rPr lang="en-US" dirty="0"/>
                  <a:t>, to measure the strength and direction of the </a:t>
                </a:r>
                <a:r>
                  <a:rPr lang="en-US" b="1" dirty="0"/>
                  <a:t>LINEAR</a:t>
                </a:r>
                <a:r>
                  <a:rPr lang="en-US" dirty="0"/>
                  <a:t> relationship between x and y</a:t>
                </a:r>
                <a:r>
                  <a:rPr lang="en-US" dirty="0" smtClean="0"/>
                  <a:t>.</a:t>
                </a:r>
              </a:p>
              <a:p>
                <a:pPr lvl="0"/>
                <a:r>
                  <a:rPr lang="en-US" dirty="0"/>
                  <a:t>Positive values of r indicate a positive relationship between the variables</a:t>
                </a:r>
              </a:p>
              <a:p>
                <a:pPr lvl="0"/>
                <a:r>
                  <a:rPr lang="en-US" dirty="0"/>
                  <a:t>Negative values of r indicate a negative relationship between the variables</a:t>
                </a:r>
              </a:p>
              <a:p>
                <a:pPr lvl="0"/>
                <a:r>
                  <a:rPr lang="en-US" dirty="0"/>
                  <a:t>r ranges from -1 to 1.  The closer r is to 0, the weaker the relationship.  The closer r is to 1 or -1, the stronger the </a:t>
                </a:r>
                <a:r>
                  <a:rPr lang="en-US" dirty="0" smtClean="0"/>
                  <a:t>relationship</a:t>
                </a:r>
              </a:p>
              <a:p>
                <a:pPr marL="342900" indent="-342900"/>
                <a:r>
                  <a:rPr lang="en-US" sz="2400" dirty="0"/>
                  <a:t>The </a:t>
                </a:r>
                <a:r>
                  <a:rPr lang="en-US" sz="2400" b="1" dirty="0"/>
                  <a:t>regression line</a:t>
                </a:r>
                <a:r>
                  <a:rPr lang="en-US" sz="2400" dirty="0"/>
                  <a:t> predicts the value for the response variable y as a straight line function of the value of x of the explanatory variable.</a:t>
                </a:r>
              </a:p>
              <a:p>
                <a:pPr marL="342900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baseline="-250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400" b="1" dirty="0"/>
              </a:p>
              <a:p>
                <a:pPr marL="800100" lvl="1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predicted value of y</a:t>
                </a:r>
              </a:p>
              <a:p>
                <a:pPr marL="800100" lvl="1" indent="-342900"/>
                <a:r>
                  <a:rPr lang="en-US" b="1" i="1" dirty="0"/>
                  <a:t>b</a:t>
                </a:r>
                <a:r>
                  <a:rPr lang="en-US" b="1" i="1" baseline="-25000" dirty="0"/>
                  <a:t>0</a:t>
                </a:r>
                <a:r>
                  <a:rPr lang="en-US" dirty="0"/>
                  <a:t> is the y-intercept</a:t>
                </a:r>
              </a:p>
              <a:p>
                <a:pPr marL="800100" lvl="1" indent="-342900"/>
                <a:r>
                  <a:rPr lang="en-US" b="1" i="1" dirty="0"/>
                  <a:t>b</a:t>
                </a:r>
                <a:r>
                  <a:rPr lang="en-US" b="1" i="1" baseline="-25000" dirty="0"/>
                  <a:t>1</a:t>
                </a:r>
                <a:r>
                  <a:rPr lang="en-US" dirty="0"/>
                  <a:t> is the </a:t>
                </a:r>
                <a:r>
                  <a:rPr lang="en-US" dirty="0" smtClean="0"/>
                  <a:t>slope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smtClean="0"/>
                  <a:t>the error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marL="342900" indent="-342900"/>
                <a:r>
                  <a:rPr lang="en-US" sz="2400" dirty="0"/>
                  <a:t>The </a:t>
                </a:r>
                <a:r>
                  <a:rPr lang="en-US" sz="2400" b="1" dirty="0"/>
                  <a:t>slope</a:t>
                </a:r>
                <a:r>
                  <a:rPr lang="en-US" sz="2400" dirty="0"/>
                  <a:t> is the amount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dirty="0"/>
                  <a:t> changes </a:t>
                </a:r>
                <a:br>
                  <a:rPr lang="en-US" sz="2400" dirty="0"/>
                </a:br>
                <a:r>
                  <a:rPr lang="en-US" sz="2400" dirty="0"/>
                  <a:t>when </a:t>
                </a:r>
                <a:r>
                  <a:rPr lang="en-US" sz="2400" b="1" dirty="0"/>
                  <a:t>x</a:t>
                </a:r>
                <a:r>
                  <a:rPr lang="en-US" sz="2400" dirty="0"/>
                  <a:t> increases by one unit</a:t>
                </a:r>
              </a:p>
              <a:p>
                <a:pPr marL="342900" indent="-342900"/>
                <a:r>
                  <a:rPr lang="en-US" sz="2400" b="1" dirty="0"/>
                  <a:t>y-intercept </a:t>
                </a:r>
                <a:r>
                  <a:rPr lang="en-US" sz="2400" dirty="0"/>
                  <a:t>is the predicted value of y when 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0</a:t>
                </a:r>
              </a:p>
              <a:p>
                <a:pPr marL="342900" indent="-342900"/>
                <a:r>
                  <a:rPr lang="en-US" sz="2400" dirty="0" smtClean="0"/>
                  <a:t>Excel:  Choose DATA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DATA ANALYSISREGRESSION (fill x-range/y-range)</a:t>
                </a:r>
                <a:endParaRPr lang="en-US" sz="2400" dirty="0"/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48" y="711200"/>
                <a:ext cx="8810752" cy="6146800"/>
              </a:xfrm>
              <a:blipFill rotWithShape="0">
                <a:blip r:embed="rId2"/>
                <a:stretch>
                  <a:fillRect l="-900" t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648" y="3917239"/>
            <a:ext cx="8717280" cy="2769311"/>
          </a:xfrm>
        </p:spPr>
        <p:txBody>
          <a:bodyPr/>
          <a:lstStyle/>
          <a:p>
            <a:r>
              <a:rPr lang="en-US" altLang="en-US" sz="2400" dirty="0"/>
              <a:t>Predict the price for a house with 2000 square feet</a:t>
            </a:r>
            <a:r>
              <a:rPr lang="en-US" altLang="en-US" sz="2400" dirty="0" smtClean="0"/>
              <a:t>:</a:t>
            </a:r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 smtClean="0"/>
              <a:t>That is, the </a:t>
            </a:r>
            <a:r>
              <a:rPr lang="en-US" altLang="en-US" sz="2400" dirty="0"/>
              <a:t>predicted price for a house with 2000 square feet is 317.85($1,000s) = $317,850</a:t>
            </a:r>
          </a:p>
          <a:p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4461500"/>
            <a:ext cx="4450080" cy="1379230"/>
            <a:chOff x="1028700" y="2895600"/>
            <a:chExt cx="6324600" cy="2345803"/>
          </a:xfrm>
        </p:grpSpPr>
        <p:graphicFrame>
          <p:nvGraphicFramePr>
            <p:cNvPr id="102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85669"/>
                </p:ext>
              </p:extLst>
            </p:nvPr>
          </p:nvGraphicFramePr>
          <p:xfrm>
            <a:off x="1028700" y="2936353"/>
            <a:ext cx="6324600" cy="230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2" name="Equation" r:id="rId3" imgW="2438400" imgH="876300" progId="Equation.3">
                    <p:embed/>
                  </p:oleObj>
                </mc:Choice>
                <mc:Fallback>
                  <p:oleObj name="Equation" r:id="rId3" imgW="2438400" imgH="876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700" y="2936353"/>
                          <a:ext cx="6324600" cy="230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1905000" y="2895600"/>
              <a:ext cx="628650" cy="85725"/>
            </a:xfrm>
            <a:custGeom>
              <a:avLst/>
              <a:gdLst>
                <a:gd name="T0" fmla="*/ 0 w 396"/>
                <a:gd name="T1" fmla="*/ 120967515 h 54"/>
                <a:gd name="T2" fmla="*/ 514111915 w 396"/>
                <a:gd name="T3" fmla="*/ 0 h 54"/>
                <a:gd name="T4" fmla="*/ 997981964 w 396"/>
                <a:gd name="T5" fmla="*/ 136088449 h 54"/>
                <a:gd name="T6" fmla="*/ 0 60000 65536"/>
                <a:gd name="T7" fmla="*/ 0 60000 65536"/>
                <a:gd name="T8" fmla="*/ 0 60000 65536"/>
                <a:gd name="T9" fmla="*/ 0 w 396"/>
                <a:gd name="T10" fmla="*/ 0 h 54"/>
                <a:gd name="T11" fmla="*/ 396 w 396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54">
                  <a:moveTo>
                    <a:pt x="0" y="48"/>
                  </a:moveTo>
                  <a:lnTo>
                    <a:pt x="204" y="0"/>
                  </a:lnTo>
                  <a:lnTo>
                    <a:pt x="396" y="5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0247" name="Rectangle 10"/>
          <p:cNvSpPr>
            <a:spLocks noGrp="1" noChangeArrowheads="1"/>
          </p:cNvSpPr>
          <p:nvPr>
            <p:ph type="title"/>
          </p:nvPr>
        </p:nvSpPr>
        <p:spPr>
          <a:xfrm>
            <a:off x="231648" y="65356"/>
            <a:ext cx="8912352" cy="105643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Simple Linear Regression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Example</a:t>
            </a:r>
            <a:r>
              <a:rPr lang="en-US" altLang="en-US" sz="3200" dirty="0"/>
              <a:t>: 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Making Predictions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648" y="3175165"/>
            <a:ext cx="5547360" cy="421235"/>
            <a:chOff x="419100" y="574153"/>
            <a:chExt cx="5547360" cy="421235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120089"/>
                </p:ext>
              </p:extLst>
            </p:nvPr>
          </p:nvGraphicFramePr>
          <p:xfrm>
            <a:off x="419100" y="642074"/>
            <a:ext cx="5547360" cy="353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3" name="Equation" r:id="rId5" imgW="3200400" imgH="203200" progId="Equation.3">
                    <p:embed/>
                  </p:oleObj>
                </mc:Choice>
                <mc:Fallback>
                  <p:oleObj name="Equation" r:id="rId5" imgW="3200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" y="642074"/>
                          <a:ext cx="5547360" cy="353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143000" y="574153"/>
              <a:ext cx="628650" cy="85725"/>
            </a:xfrm>
            <a:custGeom>
              <a:avLst/>
              <a:gdLst>
                <a:gd name="T0" fmla="*/ 0 w 396"/>
                <a:gd name="T1" fmla="*/ 120967515 h 54"/>
                <a:gd name="T2" fmla="*/ 514111915 w 396"/>
                <a:gd name="T3" fmla="*/ 0 h 54"/>
                <a:gd name="T4" fmla="*/ 997981964 w 396"/>
                <a:gd name="T5" fmla="*/ 136088449 h 54"/>
                <a:gd name="T6" fmla="*/ 0 60000 65536"/>
                <a:gd name="T7" fmla="*/ 0 60000 65536"/>
                <a:gd name="T8" fmla="*/ 0 60000 65536"/>
                <a:gd name="T9" fmla="*/ 0 w 396"/>
                <a:gd name="T10" fmla="*/ 0 h 54"/>
                <a:gd name="T11" fmla="*/ 396 w 396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54">
                  <a:moveTo>
                    <a:pt x="0" y="48"/>
                  </a:moveTo>
                  <a:lnTo>
                    <a:pt x="204" y="0"/>
                  </a:lnTo>
                  <a:lnTo>
                    <a:pt x="396" y="5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0"/>
            <a:ext cx="4179932" cy="3127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8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152400" y="30480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3" name="Chart" r:id="rId3" imgW="5562600" imgH="3781552" progId="Excel.Sheet.8">
                  <p:embed/>
                </p:oleObj>
              </mc:Choice>
              <mc:Fallback>
                <p:oleObj name="Chart" r:id="rId3" imgW="5562600" imgH="378155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Simple Linear Regression Example:  </a:t>
            </a:r>
            <a:br>
              <a:rPr lang="en-US" altLang="en-US" dirty="0" smtClean="0"/>
            </a:br>
            <a:r>
              <a:rPr lang="en-US" altLang="en-US" dirty="0" smtClean="0"/>
              <a:t>Making Predictions</a:t>
            </a:r>
          </a:p>
        </p:txBody>
      </p:sp>
      <p:sp>
        <p:nvSpPr>
          <p:cNvPr id="1126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When using a regression model for prediction, only predict within the relevant range of data</a:t>
            </a:r>
          </a:p>
        </p:txBody>
      </p:sp>
      <p:sp>
        <p:nvSpPr>
          <p:cNvPr id="11269" name="Line 11"/>
          <p:cNvSpPr>
            <a:spLocks noChangeShapeType="1"/>
          </p:cNvSpPr>
          <p:nvPr/>
        </p:nvSpPr>
        <p:spPr bwMode="auto">
          <a:xfrm flipH="1">
            <a:off x="762000" y="44196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" name="Line 14"/>
          <p:cNvSpPr>
            <a:spLocks noChangeShapeType="1"/>
          </p:cNvSpPr>
          <p:nvPr/>
        </p:nvSpPr>
        <p:spPr bwMode="auto">
          <a:xfrm flipH="1">
            <a:off x="3962400" y="29718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" name="Line 17"/>
          <p:cNvSpPr>
            <a:spLocks noChangeShapeType="1"/>
          </p:cNvSpPr>
          <p:nvPr/>
        </p:nvSpPr>
        <p:spPr bwMode="auto">
          <a:xfrm>
            <a:off x="22860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Line 18"/>
          <p:cNvSpPr>
            <a:spLocks noChangeShapeType="1"/>
          </p:cNvSpPr>
          <p:nvPr/>
        </p:nvSpPr>
        <p:spPr bwMode="auto">
          <a:xfrm>
            <a:off x="41148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" name="AutoShape 19"/>
          <p:cNvSpPr>
            <a:spLocks/>
          </p:cNvSpPr>
          <p:nvPr/>
        </p:nvSpPr>
        <p:spPr bwMode="auto">
          <a:xfrm rot="5400000">
            <a:off x="3048000" y="23622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2057400" y="2362200"/>
            <a:ext cx="2286000" cy="701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Relevant range for interpolation</a:t>
            </a: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5105400" y="5105400"/>
            <a:ext cx="2286000" cy="131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/>
              <a:t>Do not try to extrapolate beyond the range of observed X’s</a:t>
            </a:r>
          </a:p>
        </p:txBody>
      </p:sp>
      <p:sp>
        <p:nvSpPr>
          <p:cNvPr id="11276" name="Line 22"/>
          <p:cNvSpPr>
            <a:spLocks noChangeShapeType="1"/>
          </p:cNvSpPr>
          <p:nvPr/>
        </p:nvSpPr>
        <p:spPr bwMode="auto">
          <a:xfrm flipH="1" flipV="1">
            <a:off x="4724400" y="3429000"/>
            <a:ext cx="457200" cy="1676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Line 23"/>
          <p:cNvSpPr>
            <a:spLocks noChangeShapeType="1"/>
          </p:cNvSpPr>
          <p:nvPr/>
        </p:nvSpPr>
        <p:spPr bwMode="auto">
          <a:xfrm flipH="1" flipV="1">
            <a:off x="1676400" y="48768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343083"/>
            <a:ext cx="8548914" cy="388437"/>
          </a:xfrm>
        </p:spPr>
        <p:txBody>
          <a:bodyPr>
            <a:noAutofit/>
          </a:bodyPr>
          <a:lstStyle/>
          <a:p>
            <a:r>
              <a:rPr lang="en-US" sz="2400" dirty="0"/>
              <a:t>Three cases for exploring the association between two variables</a:t>
            </a:r>
            <a:r>
              <a:rPr lang="en-US" sz="2400" dirty="0" smtClean="0"/>
              <a:t>:</a:t>
            </a:r>
            <a:r>
              <a:rPr lang="en-US" sz="2400" dirty="0"/>
              <a:t> 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13" y="2194565"/>
            <a:ext cx="5449719" cy="4488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Exploring the Association between Two Quantitative </a:t>
            </a:r>
            <a:r>
              <a:rPr lang="en-US" sz="2400" b="1" dirty="0" smtClean="0"/>
              <a:t>Variables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200" dirty="0" smtClean="0"/>
              <a:t>Create </a:t>
            </a:r>
            <a:r>
              <a:rPr lang="en-US" sz="2200" dirty="0"/>
              <a:t>graphical displays and numerical summaries for both quantitative variables.  Look at the shape of the distributions and check for outliers</a:t>
            </a:r>
            <a:r>
              <a:rPr lang="en-US" sz="2200" dirty="0" smtClean="0"/>
              <a:t>.</a:t>
            </a:r>
            <a:endParaRPr lang="en-US" sz="2200" dirty="0"/>
          </a:p>
          <a:p>
            <a:pPr lvl="0">
              <a:spcBef>
                <a:spcPts val="0"/>
              </a:spcBef>
            </a:pPr>
            <a:r>
              <a:rPr lang="en-US" sz="2200" dirty="0"/>
              <a:t>Use a </a:t>
            </a:r>
            <a:r>
              <a:rPr lang="en-US" sz="2200" b="1" dirty="0"/>
              <a:t>scatterplot</a:t>
            </a:r>
            <a:r>
              <a:rPr lang="en-US" sz="2200" dirty="0"/>
              <a:t> to examine the association between the two quantitative variables.  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Positive association:  as values of x increase, values of y </a:t>
            </a:r>
            <a:r>
              <a:rPr lang="en-US" sz="2200" dirty="0" smtClean="0"/>
              <a:t>increase</a:t>
            </a:r>
            <a:endParaRPr lang="en-US" sz="2200" dirty="0"/>
          </a:p>
          <a:p>
            <a:pPr lvl="0">
              <a:spcBef>
                <a:spcPts val="0"/>
              </a:spcBef>
            </a:pPr>
            <a:r>
              <a:rPr lang="en-US" sz="2200" dirty="0"/>
              <a:t>Negative association:  as values of x increase, values of y </a:t>
            </a:r>
            <a:r>
              <a:rPr lang="en-US" sz="2200" dirty="0" smtClean="0"/>
              <a:t>decrease</a:t>
            </a:r>
            <a:endParaRPr lang="en-US" sz="2200" dirty="0"/>
          </a:p>
          <a:p>
            <a:pPr lvl="0">
              <a:spcBef>
                <a:spcPts val="0"/>
              </a:spcBef>
            </a:pPr>
            <a:r>
              <a:rPr lang="en-US" sz="2200" dirty="0"/>
              <a:t>No association:  values of x do not affect the values of y 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0552" y="2464594"/>
            <a:ext cx="1504950" cy="378142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19314" y="560310"/>
            <a:ext cx="8548914" cy="165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categorical variables (compare conditional proportions)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 </a:t>
            </a:r>
            <a:r>
              <a:rPr lang="en-US" sz="2400" dirty="0"/>
              <a:t>quantitative and one categorical variable (compare the center and spread of the quantitative variable for each value of the categorical variable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quantitative variables (</a:t>
            </a:r>
            <a:r>
              <a:rPr lang="en-US" sz="2400" b="1" i="1" dirty="0"/>
              <a:t>discussed in this section</a:t>
            </a:r>
            <a:r>
              <a:rPr lang="en-US" sz="2400" dirty="0" smtClean="0"/>
              <a:t>)</a:t>
            </a:r>
            <a:endParaRPr lang="en-US" sz="2400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71012" y="2693324"/>
            <a:ext cx="1092086" cy="881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7214" y="3987537"/>
            <a:ext cx="995884" cy="916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0552" y="3542977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positive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0552" y="5021470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negative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0552" y="6172970"/>
            <a:ext cx="203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association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0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89105" y="5962087"/>
            <a:ext cx="6822063" cy="457200"/>
          </a:xfrm>
          <a:prstGeom prst="rect">
            <a:avLst/>
          </a:prstGeom>
          <a:solidFill>
            <a:srgbClr val="FFE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89106" y="5174815"/>
            <a:ext cx="7016667" cy="457200"/>
          </a:xfrm>
          <a:prstGeom prst="rect">
            <a:avLst/>
          </a:prstGeom>
          <a:solidFill>
            <a:srgbClr val="C4E6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9106" y="4261787"/>
            <a:ext cx="5894878" cy="457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47" y="0"/>
            <a:ext cx="8717280" cy="79028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Measures of Variation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idx="1"/>
          </p:nvPr>
        </p:nvSpPr>
        <p:spPr>
          <a:xfrm>
            <a:off x="231648" y="791852"/>
            <a:ext cx="8717280" cy="2468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Total variation is made up of two parts:</a:t>
            </a: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33800"/>
              </p:ext>
            </p:extLst>
          </p:nvPr>
        </p:nvGraphicFramePr>
        <p:xfrm>
          <a:off x="623957" y="1263461"/>
          <a:ext cx="5852261" cy="61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8" name="Equation" r:id="rId3" imgW="1688367" imgH="177723" progId="Equation.3">
                  <p:embed/>
                </p:oleObj>
              </mc:Choice>
              <mc:Fallback>
                <p:oleObj name="Equation" r:id="rId3" imgW="168836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57" y="1263461"/>
                        <a:ext cx="5852261" cy="610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446205" y="1893978"/>
            <a:ext cx="16002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900" dirty="0"/>
              <a:t>Total Sum of Squares</a:t>
            </a:r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2521387" y="1905003"/>
            <a:ext cx="2057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900"/>
              <a:t>Regression Sum of Squares</a:t>
            </a:r>
          </a:p>
        </p:txBody>
      </p:sp>
      <p:sp>
        <p:nvSpPr>
          <p:cNvPr id="12300" name="Rectangle 7"/>
          <p:cNvSpPr>
            <a:spLocks noChangeArrowheads="1"/>
          </p:cNvSpPr>
          <p:nvPr/>
        </p:nvSpPr>
        <p:spPr bwMode="auto">
          <a:xfrm>
            <a:off x="5053769" y="1874333"/>
            <a:ext cx="2057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900"/>
              <a:t>Error Sum of Squares</a:t>
            </a:r>
          </a:p>
        </p:txBody>
      </p:sp>
      <p:graphicFrame>
        <p:nvGraphicFramePr>
          <p:cNvPr id="122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19307"/>
              </p:ext>
            </p:extLst>
          </p:nvPr>
        </p:nvGraphicFramePr>
        <p:xfrm>
          <a:off x="289106" y="2769940"/>
          <a:ext cx="2092063" cy="44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9" name="Equation" r:id="rId5" imgW="1244060" imgH="266584" progId="Equation.3">
                  <p:embed/>
                </p:oleObj>
              </mc:Choice>
              <mc:Fallback>
                <p:oleObj name="Equation" r:id="rId5" imgW="124406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06" y="2769940"/>
                        <a:ext cx="2092063" cy="445369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95253"/>
              </p:ext>
            </p:extLst>
          </p:nvPr>
        </p:nvGraphicFramePr>
        <p:xfrm>
          <a:off x="5053769" y="2780309"/>
          <a:ext cx="2057400" cy="4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0" name="Equation" r:id="rId7" imgW="1256755" imgH="266584" progId="Equation.3">
                  <p:embed/>
                </p:oleObj>
              </mc:Choice>
              <mc:Fallback>
                <p:oleObj name="Equation" r:id="rId7" imgW="1256755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769" y="2780309"/>
                        <a:ext cx="2057400" cy="435000"/>
                      </a:xfrm>
                      <a:prstGeom prst="rect">
                        <a:avLst/>
                      </a:prstGeom>
                      <a:solidFill>
                        <a:srgbClr val="FFE9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39748"/>
              </p:ext>
            </p:extLst>
          </p:nvPr>
        </p:nvGraphicFramePr>
        <p:xfrm>
          <a:off x="2521387" y="2776889"/>
          <a:ext cx="2078610" cy="43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1" name="Equation" r:id="rId9" imgW="1256755" imgH="266584" progId="Equation.3">
                  <p:embed/>
                </p:oleObj>
              </mc:Choice>
              <mc:Fallback>
                <p:oleObj name="Equation" r:id="rId9" imgW="1256755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387" y="2776889"/>
                        <a:ext cx="2078610" cy="438420"/>
                      </a:xfrm>
                      <a:prstGeom prst="rect">
                        <a:avLst/>
                      </a:prstGeom>
                      <a:solidFill>
                        <a:srgbClr val="C4E6C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289106" y="3311360"/>
            <a:ext cx="632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tabLst>
                <a:tab pos="1141413" algn="l"/>
              </a:tabLst>
            </a:pPr>
            <a:r>
              <a:rPr lang="en-US" altLang="en-US" sz="1800" dirty="0">
                <a:latin typeface="+mn-lt"/>
              </a:rPr>
              <a:t>where</a:t>
            </a:r>
            <a:r>
              <a:rPr lang="en-US" altLang="en-US" sz="1800" dirty="0" smtClean="0">
                <a:latin typeface="+mn-lt"/>
              </a:rPr>
              <a:t>:	= </a:t>
            </a:r>
            <a:r>
              <a:rPr lang="en-US" altLang="en-US" sz="1800" dirty="0">
                <a:latin typeface="+mn-lt"/>
              </a:rPr>
              <a:t>Mean value of the dependent variable</a:t>
            </a:r>
          </a:p>
          <a:p>
            <a:pPr eaLnBrk="1" hangingPunct="1">
              <a:tabLst>
                <a:tab pos="857250" algn="l"/>
              </a:tabLst>
            </a:pPr>
            <a:r>
              <a:rPr lang="en-US" altLang="en-US" sz="1800" dirty="0">
                <a:latin typeface="+mn-lt"/>
              </a:rPr>
              <a:t>	</a:t>
            </a:r>
            <a:r>
              <a:rPr lang="en-US" altLang="en-US" sz="2000" dirty="0" smtClean="0">
                <a:latin typeface="+mn-lt"/>
              </a:rPr>
              <a:t>Y</a:t>
            </a:r>
            <a:r>
              <a:rPr lang="en-US" altLang="en-US" sz="2000" baseline="-25000" dirty="0" smtClean="0">
                <a:latin typeface="+mn-lt"/>
              </a:rPr>
              <a:t>i</a:t>
            </a:r>
            <a:r>
              <a:rPr lang="en-US" altLang="en-US" sz="1800" dirty="0" smtClean="0">
                <a:latin typeface="+mn-lt"/>
              </a:rPr>
              <a:t> = </a:t>
            </a:r>
            <a:r>
              <a:rPr lang="en-US" altLang="en-US" sz="1800" dirty="0">
                <a:latin typeface="+mn-lt"/>
              </a:rPr>
              <a:t>Observed value of the dependent variable</a:t>
            </a:r>
          </a:p>
          <a:p>
            <a:pPr eaLnBrk="1" hangingPunct="1">
              <a:tabLst>
                <a:tab pos="1141413" algn="l"/>
              </a:tabLst>
            </a:pPr>
            <a:r>
              <a:rPr lang="en-US" altLang="en-US" sz="1800" dirty="0" smtClean="0">
                <a:latin typeface="+mn-lt"/>
              </a:rPr>
              <a:t>	= </a:t>
            </a:r>
            <a:r>
              <a:rPr lang="en-US" altLang="en-US" sz="1800" dirty="0">
                <a:latin typeface="+mn-lt"/>
              </a:rPr>
              <a:t>Predicted value of Y for the given X</a:t>
            </a:r>
            <a:r>
              <a:rPr lang="en-US" altLang="en-US" sz="1800" baseline="-25000" dirty="0">
                <a:latin typeface="+mn-lt"/>
              </a:rPr>
              <a:t>i</a:t>
            </a:r>
            <a:r>
              <a:rPr lang="en-US" altLang="en-US" sz="1800" dirty="0">
                <a:latin typeface="+mn-lt"/>
              </a:rPr>
              <a:t> value</a:t>
            </a:r>
          </a:p>
        </p:txBody>
      </p:sp>
      <p:graphicFrame>
        <p:nvGraphicFramePr>
          <p:cNvPr id="122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468586"/>
              </p:ext>
            </p:extLst>
          </p:nvPr>
        </p:nvGraphicFramePr>
        <p:xfrm>
          <a:off x="1189783" y="3861928"/>
          <a:ext cx="240522" cy="37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2" name="Equation" r:id="rId11" imgW="152334" imgH="241195" progId="Equation.3">
                  <p:embed/>
                </p:oleObj>
              </mc:Choice>
              <mc:Fallback>
                <p:oleObj name="Equation" r:id="rId11" imgW="15233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783" y="3861928"/>
                        <a:ext cx="240522" cy="378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47242"/>
              </p:ext>
            </p:extLst>
          </p:nvPr>
        </p:nvGraphicFramePr>
        <p:xfrm>
          <a:off x="1195864" y="3336231"/>
          <a:ext cx="218158" cy="29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3" name="Equation" r:id="rId13" imgW="152268" imgH="203024" progId="Equation.3">
                  <p:embed/>
                </p:oleObj>
              </mc:Choice>
              <mc:Fallback>
                <p:oleObj name="Equation" r:id="rId1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864" y="3336231"/>
                        <a:ext cx="218158" cy="291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 txBox="1">
                <a:spLocks noChangeArrowheads="1"/>
              </p:cNvSpPr>
              <p:nvPr/>
            </p:nvSpPr>
            <p:spPr>
              <a:xfrm>
                <a:off x="289106" y="4261787"/>
                <a:ext cx="8659822" cy="2596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40000"/>
                  </a:spcBef>
                </a:pPr>
                <a:r>
                  <a:rPr lang="en-US" altLang="en-US" sz="2400" dirty="0" smtClean="0"/>
                  <a:t>SST = total sum of squares     </a:t>
                </a:r>
                <a:r>
                  <a:rPr lang="en-US" altLang="en-US" sz="2400" dirty="0" smtClean="0">
                    <a:solidFill>
                      <a:schemeClr val="hlink"/>
                    </a:solidFill>
                  </a:rPr>
                  <a:t>(Total Variation)</a:t>
                </a:r>
              </a:p>
              <a:p>
                <a:pPr lvl="1">
                  <a:spcBef>
                    <a:spcPct val="40000"/>
                  </a:spcBef>
                </a:pPr>
                <a:r>
                  <a:rPr lang="en-US" altLang="en-US" sz="2000" dirty="0" smtClean="0"/>
                  <a:t>Measures the variation of the Y</a:t>
                </a:r>
                <a:r>
                  <a:rPr lang="en-US" altLang="en-US" sz="2000" baseline="-25000" dirty="0" smtClean="0"/>
                  <a:t>i</a:t>
                </a:r>
                <a:r>
                  <a:rPr lang="en-US" altLang="en-US" sz="2000" dirty="0" smtClean="0"/>
                  <a:t> values around their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en-US" altLang="en-US" dirty="0" smtClean="0"/>
              </a:p>
              <a:p>
                <a:pPr>
                  <a:spcBef>
                    <a:spcPct val="40000"/>
                  </a:spcBef>
                </a:pPr>
                <a:r>
                  <a:rPr lang="en-US" altLang="en-US" sz="2400" dirty="0" smtClean="0"/>
                  <a:t>SSR = regression sum of squares  </a:t>
                </a:r>
                <a:r>
                  <a:rPr lang="en-US" altLang="en-US" sz="2400" dirty="0" smtClean="0">
                    <a:solidFill>
                      <a:schemeClr val="hlink"/>
                    </a:solidFill>
                  </a:rPr>
                  <a:t>(Explained Variation)</a:t>
                </a:r>
              </a:p>
              <a:p>
                <a:pPr lvl="1">
                  <a:spcBef>
                    <a:spcPct val="40000"/>
                  </a:spcBef>
                </a:pPr>
                <a:r>
                  <a:rPr lang="en-US" altLang="en-US" sz="2000" dirty="0" smtClean="0"/>
                  <a:t>Variation attributable to the relationship between X and Y</a:t>
                </a:r>
              </a:p>
              <a:p>
                <a:pPr>
                  <a:spcBef>
                    <a:spcPct val="40000"/>
                  </a:spcBef>
                </a:pPr>
                <a:r>
                  <a:rPr lang="en-US" altLang="en-US" sz="2400" dirty="0" smtClean="0"/>
                  <a:t>SSE = error sum of squares   </a:t>
                </a:r>
                <a:r>
                  <a:rPr lang="en-US" altLang="en-US" sz="2400" dirty="0" smtClean="0">
                    <a:solidFill>
                      <a:schemeClr val="hlink"/>
                    </a:solidFill>
                  </a:rPr>
                  <a:t>(Unexplained Variation)</a:t>
                </a:r>
              </a:p>
              <a:p>
                <a:pPr lvl="1">
                  <a:spcBef>
                    <a:spcPct val="40000"/>
                  </a:spcBef>
                </a:pPr>
                <a:r>
                  <a:rPr lang="en-US" altLang="en-US" sz="2000" dirty="0" smtClean="0"/>
                  <a:t>Variation in Y attributable to factors other than X</a:t>
                </a:r>
              </a:p>
            </p:txBody>
          </p:sp>
        </mc:Choice>
        <mc:Fallback xmlns="">
          <p:sp>
            <p:nvSpPr>
              <p:cNvPr id="22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6" y="4261787"/>
                <a:ext cx="8659822" cy="2596213"/>
              </a:xfrm>
              <a:prstGeom prst="rect">
                <a:avLst/>
              </a:prstGeom>
              <a:blipFill rotWithShape="0">
                <a:blip r:embed="rId15"/>
                <a:stretch>
                  <a:fillRect l="-915" t="-3286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 flipH="1">
            <a:off x="68580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 flipH="1">
            <a:off x="685800" y="22098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0413" y="4037013"/>
            <a:ext cx="685800" cy="457200"/>
          </a:xfrm>
          <a:prstGeom prst="rect">
            <a:avLst/>
          </a:prstGeom>
          <a:solidFill>
            <a:srgbClr val="C4E6C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572000" y="2362200"/>
            <a:ext cx="685800" cy="457200"/>
          </a:xfrm>
          <a:prstGeom prst="rect">
            <a:avLst/>
          </a:prstGeom>
          <a:solidFill>
            <a:srgbClr val="FFE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38200" y="3124200"/>
            <a:ext cx="685800" cy="4572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85800" y="1828800"/>
            <a:ext cx="0" cy="415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685800" y="6019800"/>
            <a:ext cx="7639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1209675" y="2454275"/>
            <a:ext cx="6269038" cy="27130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962400" y="2386013"/>
            <a:ext cx="0" cy="2319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735388" y="6021388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X</a:t>
            </a:r>
            <a:r>
              <a:rPr lang="en-US" altLang="en-US" b="1" baseline="-25000"/>
              <a:t>i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950913" y="4724400"/>
            <a:ext cx="71707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8305800" y="44958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8305800" y="58674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X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228600" y="1905000"/>
            <a:ext cx="771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Y</a:t>
            </a:r>
            <a:r>
              <a:rPr lang="en-US" altLang="en-US" sz="2800" b="1" baseline="-25000"/>
              <a:t>i</a:t>
            </a: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125788" y="2208213"/>
            <a:ext cx="534987" cy="2519362"/>
          </a:xfrm>
          <a:custGeom>
            <a:avLst/>
            <a:gdLst>
              <a:gd name="T0" fmla="*/ 846771799 w 337"/>
              <a:gd name="T1" fmla="*/ 0 h 1587"/>
              <a:gd name="T2" fmla="*/ 763605758 w 337"/>
              <a:gd name="T3" fmla="*/ 12599984 h 1587"/>
              <a:gd name="T4" fmla="*/ 680441504 w 337"/>
              <a:gd name="T5" fmla="*/ 25201556 h 1587"/>
              <a:gd name="T6" fmla="*/ 604836914 w 337"/>
              <a:gd name="T7" fmla="*/ 57962795 h 1587"/>
              <a:gd name="T8" fmla="*/ 549393548 w 337"/>
              <a:gd name="T9" fmla="*/ 105846559 h 1587"/>
              <a:gd name="T10" fmla="*/ 493950183 w 337"/>
              <a:gd name="T11" fmla="*/ 151209348 h 1587"/>
              <a:gd name="T12" fmla="*/ 456147094 w 337"/>
              <a:gd name="T13" fmla="*/ 209172168 h 1587"/>
              <a:gd name="T14" fmla="*/ 428426205 w 337"/>
              <a:gd name="T15" fmla="*/ 267136527 h 1587"/>
              <a:gd name="T16" fmla="*/ 418345593 w 337"/>
              <a:gd name="T17" fmla="*/ 337700866 h 1587"/>
              <a:gd name="T18" fmla="*/ 418345593 w 337"/>
              <a:gd name="T19" fmla="*/ 1660781731 h 1587"/>
              <a:gd name="T20" fmla="*/ 410784242 w 337"/>
              <a:gd name="T21" fmla="*/ 1731346467 h 1587"/>
              <a:gd name="T22" fmla="*/ 390623018 w 337"/>
              <a:gd name="T23" fmla="*/ 1789310826 h 1587"/>
              <a:gd name="T24" fmla="*/ 345260264 w 337"/>
              <a:gd name="T25" fmla="*/ 1847273596 h 1587"/>
              <a:gd name="T26" fmla="*/ 297378151 w 337"/>
              <a:gd name="T27" fmla="*/ 1905237954 h 1587"/>
              <a:gd name="T28" fmla="*/ 234373533 w 337"/>
              <a:gd name="T29" fmla="*/ 1940520124 h 1587"/>
              <a:gd name="T30" fmla="*/ 168849506 w 337"/>
              <a:gd name="T31" fmla="*/ 1975802294 h 1587"/>
              <a:gd name="T32" fmla="*/ 85685226 w 337"/>
              <a:gd name="T33" fmla="*/ 1988402275 h 1587"/>
              <a:gd name="T34" fmla="*/ 0 w 337"/>
              <a:gd name="T35" fmla="*/ 1998482895 h 1587"/>
              <a:gd name="T36" fmla="*/ 85685226 w 337"/>
              <a:gd name="T37" fmla="*/ 2011084463 h 1587"/>
              <a:gd name="T38" fmla="*/ 168849506 w 337"/>
              <a:gd name="T39" fmla="*/ 2021165083 h 1587"/>
              <a:gd name="T40" fmla="*/ 234373533 w 337"/>
              <a:gd name="T41" fmla="*/ 2056447253 h 1587"/>
              <a:gd name="T42" fmla="*/ 297378151 w 337"/>
              <a:gd name="T43" fmla="*/ 2104329404 h 1587"/>
              <a:gd name="T44" fmla="*/ 345260264 w 337"/>
              <a:gd name="T45" fmla="*/ 2147483647 h 1587"/>
              <a:gd name="T46" fmla="*/ 390623018 w 337"/>
              <a:gd name="T47" fmla="*/ 2147483647 h 1587"/>
              <a:gd name="T48" fmla="*/ 410784242 w 337"/>
              <a:gd name="T49" fmla="*/ 2147483647 h 1587"/>
              <a:gd name="T50" fmla="*/ 418345593 w 337"/>
              <a:gd name="T51" fmla="*/ 2147483647 h 1587"/>
              <a:gd name="T52" fmla="*/ 418345593 w 337"/>
              <a:gd name="T53" fmla="*/ 2147483647 h 1587"/>
              <a:gd name="T54" fmla="*/ 428426205 w 337"/>
              <a:gd name="T55" fmla="*/ 2147483647 h 1587"/>
              <a:gd name="T56" fmla="*/ 456147094 w 337"/>
              <a:gd name="T57" fmla="*/ 2147483647 h 1587"/>
              <a:gd name="T58" fmla="*/ 493950183 w 337"/>
              <a:gd name="T59" fmla="*/ 2147483647 h 1587"/>
              <a:gd name="T60" fmla="*/ 549393548 w 337"/>
              <a:gd name="T61" fmla="*/ 2147483647 h 1587"/>
              <a:gd name="T62" fmla="*/ 604836914 w 337"/>
              <a:gd name="T63" fmla="*/ 2147483647 h 1587"/>
              <a:gd name="T64" fmla="*/ 680441504 w 337"/>
              <a:gd name="T65" fmla="*/ 2147483647 h 1587"/>
              <a:gd name="T66" fmla="*/ 763605758 w 337"/>
              <a:gd name="T67" fmla="*/ 2147483647 h 1587"/>
              <a:gd name="T68" fmla="*/ 846771799 w 337"/>
              <a:gd name="T69" fmla="*/ 2147483647 h 1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7"/>
              <a:gd name="T106" fmla="*/ 0 h 1587"/>
              <a:gd name="T107" fmla="*/ 337 w 337"/>
              <a:gd name="T108" fmla="*/ 1587 h 15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7" h="1587">
                <a:moveTo>
                  <a:pt x="336" y="0"/>
                </a:moveTo>
                <a:lnTo>
                  <a:pt x="303" y="5"/>
                </a:lnTo>
                <a:lnTo>
                  <a:pt x="270" y="10"/>
                </a:lnTo>
                <a:lnTo>
                  <a:pt x="240" y="23"/>
                </a:lnTo>
                <a:lnTo>
                  <a:pt x="218" y="42"/>
                </a:lnTo>
                <a:lnTo>
                  <a:pt x="196" y="60"/>
                </a:lnTo>
                <a:lnTo>
                  <a:pt x="181" y="83"/>
                </a:lnTo>
                <a:lnTo>
                  <a:pt x="170" y="106"/>
                </a:lnTo>
                <a:lnTo>
                  <a:pt x="166" y="134"/>
                </a:lnTo>
                <a:lnTo>
                  <a:pt x="166" y="659"/>
                </a:lnTo>
                <a:lnTo>
                  <a:pt x="163" y="687"/>
                </a:lnTo>
                <a:lnTo>
                  <a:pt x="155" y="710"/>
                </a:lnTo>
                <a:lnTo>
                  <a:pt x="137" y="733"/>
                </a:lnTo>
                <a:lnTo>
                  <a:pt x="118" y="756"/>
                </a:lnTo>
                <a:lnTo>
                  <a:pt x="93" y="770"/>
                </a:lnTo>
                <a:lnTo>
                  <a:pt x="67" y="784"/>
                </a:lnTo>
                <a:lnTo>
                  <a:pt x="34" y="789"/>
                </a:lnTo>
                <a:lnTo>
                  <a:pt x="0" y="793"/>
                </a:lnTo>
                <a:lnTo>
                  <a:pt x="34" y="798"/>
                </a:lnTo>
                <a:lnTo>
                  <a:pt x="67" y="802"/>
                </a:lnTo>
                <a:lnTo>
                  <a:pt x="93" y="816"/>
                </a:lnTo>
                <a:lnTo>
                  <a:pt x="118" y="835"/>
                </a:lnTo>
                <a:lnTo>
                  <a:pt x="137" y="853"/>
                </a:lnTo>
                <a:lnTo>
                  <a:pt x="155" y="876"/>
                </a:lnTo>
                <a:lnTo>
                  <a:pt x="163" y="899"/>
                </a:lnTo>
                <a:lnTo>
                  <a:pt x="166" y="927"/>
                </a:lnTo>
                <a:lnTo>
                  <a:pt x="166" y="1452"/>
                </a:lnTo>
                <a:lnTo>
                  <a:pt x="170" y="1480"/>
                </a:lnTo>
                <a:lnTo>
                  <a:pt x="181" y="1503"/>
                </a:lnTo>
                <a:lnTo>
                  <a:pt x="196" y="1526"/>
                </a:lnTo>
                <a:lnTo>
                  <a:pt x="218" y="1549"/>
                </a:lnTo>
                <a:lnTo>
                  <a:pt x="240" y="1563"/>
                </a:lnTo>
                <a:lnTo>
                  <a:pt x="270" y="1577"/>
                </a:lnTo>
                <a:lnTo>
                  <a:pt x="303" y="1581"/>
                </a:lnTo>
                <a:lnTo>
                  <a:pt x="336" y="158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763588" y="3125788"/>
            <a:ext cx="2587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SST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/>
              <a:t>=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latin typeface="Symbol" panose="05050102010706020507" pitchFamily="18" charset="2"/>
              </a:rPr>
              <a:t></a:t>
            </a:r>
            <a:r>
              <a:rPr lang="en-US" altLang="en-US" b="1"/>
              <a:t>(Y</a:t>
            </a:r>
            <a:r>
              <a:rPr lang="en-US" altLang="en-US" b="1" baseline="-25000"/>
              <a:t>i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/>
              <a:t>-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hlink"/>
                </a:solidFill>
              </a:rPr>
              <a:t>Y</a:t>
            </a:r>
            <a:r>
              <a:rPr lang="en-US" altLang="en-US" b="1"/>
              <a:t>)</a:t>
            </a:r>
            <a:r>
              <a:rPr lang="en-US" altLang="en-US" b="1" baseline="30000"/>
              <a:t>2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4114800" y="2209800"/>
            <a:ext cx="311150" cy="1606550"/>
          </a:xfrm>
          <a:custGeom>
            <a:avLst/>
            <a:gdLst>
              <a:gd name="T0" fmla="*/ 0 w 196"/>
              <a:gd name="T1" fmla="*/ 0 h 1012"/>
              <a:gd name="T2" fmla="*/ 45362811 w 196"/>
              <a:gd name="T3" fmla="*/ 10080626 h 1012"/>
              <a:gd name="T4" fmla="*/ 103327193 w 196"/>
              <a:gd name="T5" fmla="*/ 20161251 h 1012"/>
              <a:gd name="T6" fmla="*/ 183972192 w 196"/>
              <a:gd name="T7" fmla="*/ 65524071 h 1012"/>
              <a:gd name="T8" fmla="*/ 229335040 w 196"/>
              <a:gd name="T9" fmla="*/ 131048143 h 1012"/>
              <a:gd name="T10" fmla="*/ 252015646 w 196"/>
              <a:gd name="T11" fmla="*/ 214214123 h 1012"/>
              <a:gd name="T12" fmla="*/ 252015646 w 196"/>
              <a:gd name="T13" fmla="*/ 1060986716 h 1012"/>
              <a:gd name="T14" fmla="*/ 274696251 w 196"/>
              <a:gd name="T15" fmla="*/ 1144151058 h 1012"/>
              <a:gd name="T16" fmla="*/ 320059050 w 196"/>
              <a:gd name="T17" fmla="*/ 1209675105 h 1012"/>
              <a:gd name="T18" fmla="*/ 400705612 w 196"/>
              <a:gd name="T19" fmla="*/ 1255037907 h 1012"/>
              <a:gd name="T20" fmla="*/ 491431308 w 196"/>
              <a:gd name="T21" fmla="*/ 1275199152 h 1012"/>
              <a:gd name="T22" fmla="*/ 400705612 w 196"/>
              <a:gd name="T23" fmla="*/ 1292841035 h 1012"/>
              <a:gd name="T24" fmla="*/ 320059050 w 196"/>
              <a:gd name="T25" fmla="*/ 1340723198 h 1012"/>
              <a:gd name="T26" fmla="*/ 274696251 w 196"/>
              <a:gd name="T27" fmla="*/ 1403727883 h 1012"/>
              <a:gd name="T28" fmla="*/ 252015646 w 196"/>
              <a:gd name="T29" fmla="*/ 1489413175 h 1012"/>
              <a:gd name="T30" fmla="*/ 252015646 w 196"/>
              <a:gd name="T31" fmla="*/ 2147483647 h 1012"/>
              <a:gd name="T32" fmla="*/ 229335040 w 196"/>
              <a:gd name="T33" fmla="*/ 2147483647 h 1012"/>
              <a:gd name="T34" fmla="*/ 183972192 w 196"/>
              <a:gd name="T35" fmla="*/ 2147483647 h 1012"/>
              <a:gd name="T36" fmla="*/ 103327193 w 196"/>
              <a:gd name="T37" fmla="*/ 2147483647 h 1012"/>
              <a:gd name="T38" fmla="*/ 45362811 w 196"/>
              <a:gd name="T39" fmla="*/ 2147483647 h 1012"/>
              <a:gd name="T40" fmla="*/ 0 w 196"/>
              <a:gd name="T41" fmla="*/ 2147483647 h 10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012"/>
              <a:gd name="T65" fmla="*/ 196 w 196"/>
              <a:gd name="T66" fmla="*/ 1012 h 10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012">
                <a:moveTo>
                  <a:pt x="0" y="0"/>
                </a:moveTo>
                <a:lnTo>
                  <a:pt x="18" y="4"/>
                </a:lnTo>
                <a:lnTo>
                  <a:pt x="41" y="8"/>
                </a:lnTo>
                <a:lnTo>
                  <a:pt x="73" y="26"/>
                </a:lnTo>
                <a:lnTo>
                  <a:pt x="91" y="52"/>
                </a:lnTo>
                <a:lnTo>
                  <a:pt x="100" y="85"/>
                </a:lnTo>
                <a:lnTo>
                  <a:pt x="100" y="421"/>
                </a:lnTo>
                <a:lnTo>
                  <a:pt x="109" y="454"/>
                </a:lnTo>
                <a:lnTo>
                  <a:pt x="127" y="480"/>
                </a:lnTo>
                <a:lnTo>
                  <a:pt x="159" y="498"/>
                </a:lnTo>
                <a:lnTo>
                  <a:pt x="195" y="506"/>
                </a:lnTo>
                <a:lnTo>
                  <a:pt x="159" y="513"/>
                </a:lnTo>
                <a:lnTo>
                  <a:pt x="127" y="532"/>
                </a:lnTo>
                <a:lnTo>
                  <a:pt x="109" y="557"/>
                </a:lnTo>
                <a:lnTo>
                  <a:pt x="100" y="591"/>
                </a:lnTo>
                <a:lnTo>
                  <a:pt x="100" y="926"/>
                </a:lnTo>
                <a:lnTo>
                  <a:pt x="91" y="959"/>
                </a:lnTo>
                <a:lnTo>
                  <a:pt x="73" y="985"/>
                </a:lnTo>
                <a:lnTo>
                  <a:pt x="41" y="1004"/>
                </a:lnTo>
                <a:lnTo>
                  <a:pt x="18" y="1011"/>
                </a:lnTo>
                <a:lnTo>
                  <a:pt x="0" y="1011"/>
                </a:lnTo>
              </a:path>
            </a:pathLst>
          </a:custGeom>
          <a:noFill/>
          <a:ln w="254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4497388" y="2363788"/>
            <a:ext cx="2511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SSE</a:t>
            </a:r>
            <a:r>
              <a:rPr lang="en-US" altLang="en-US" b="1">
                <a:solidFill>
                  <a:srgbClr val="FF9900"/>
                </a:solidFill>
              </a:rPr>
              <a:t> </a:t>
            </a:r>
            <a:r>
              <a:rPr lang="en-US" altLang="en-US" b="1"/>
              <a:t>= </a:t>
            </a:r>
            <a:r>
              <a:rPr lang="en-US" altLang="en-US" b="1">
                <a:latin typeface="Symbol" panose="05050102010706020507" pitchFamily="18" charset="2"/>
              </a:rPr>
              <a:t></a:t>
            </a:r>
            <a:r>
              <a:rPr lang="en-US" altLang="en-US" b="1"/>
              <a:t>(Y</a:t>
            </a:r>
            <a:r>
              <a:rPr lang="en-US" altLang="en-US" b="1" baseline="-25000"/>
              <a:t>i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/>
              <a:t>-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folHlink"/>
                </a:solidFill>
              </a:rPr>
              <a:t>Y</a:t>
            </a:r>
            <a:r>
              <a:rPr lang="en-US" altLang="en-US" b="1" baseline="-25000">
                <a:solidFill>
                  <a:schemeClr val="folHlink"/>
                </a:solidFill>
              </a:rPr>
              <a:t>i </a:t>
            </a:r>
            <a:r>
              <a:rPr lang="en-US" altLang="en-US" b="1"/>
              <a:t>)</a:t>
            </a:r>
            <a:r>
              <a:rPr lang="en-US" altLang="en-US" b="1" baseline="30000"/>
              <a:t>2</a:t>
            </a:r>
            <a:r>
              <a:rPr lang="en-US" altLang="en-US" b="1"/>
              <a:t> </a:t>
            </a: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6248400" y="20574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4114800" y="3962400"/>
            <a:ext cx="228600" cy="765175"/>
          </a:xfrm>
          <a:custGeom>
            <a:avLst/>
            <a:gdLst>
              <a:gd name="T0" fmla="*/ 0 w 144"/>
              <a:gd name="T1" fmla="*/ 0 h 577"/>
              <a:gd name="T2" fmla="*/ 70564370 w 144"/>
              <a:gd name="T3" fmla="*/ 7035101 h 577"/>
              <a:gd name="T4" fmla="*/ 128527170 w 144"/>
              <a:gd name="T5" fmla="*/ 24620865 h 577"/>
              <a:gd name="T6" fmla="*/ 163810930 w 144"/>
              <a:gd name="T7" fmla="*/ 47481961 h 577"/>
              <a:gd name="T8" fmla="*/ 173891551 w 144"/>
              <a:gd name="T9" fmla="*/ 80896356 h 577"/>
              <a:gd name="T10" fmla="*/ 173891551 w 144"/>
              <a:gd name="T11" fmla="*/ 420307831 h 577"/>
              <a:gd name="T12" fmla="*/ 186491533 w 144"/>
              <a:gd name="T13" fmla="*/ 453722226 h 577"/>
              <a:gd name="T14" fmla="*/ 231854376 w 144"/>
              <a:gd name="T15" fmla="*/ 478341755 h 577"/>
              <a:gd name="T16" fmla="*/ 289817151 w 144"/>
              <a:gd name="T17" fmla="*/ 494170394 h 577"/>
              <a:gd name="T18" fmla="*/ 360383084 w 144"/>
              <a:gd name="T19" fmla="*/ 502962609 h 577"/>
              <a:gd name="T20" fmla="*/ 289817151 w 144"/>
              <a:gd name="T21" fmla="*/ 509997707 h 577"/>
              <a:gd name="T22" fmla="*/ 231854376 w 144"/>
              <a:gd name="T23" fmla="*/ 525825021 h 577"/>
              <a:gd name="T24" fmla="*/ 186491533 w 144"/>
              <a:gd name="T25" fmla="*/ 559238090 h 577"/>
              <a:gd name="T26" fmla="*/ 173891551 w 144"/>
              <a:gd name="T27" fmla="*/ 590892717 h 577"/>
              <a:gd name="T28" fmla="*/ 173891551 w 144"/>
              <a:gd name="T29" fmla="*/ 923270440 h 577"/>
              <a:gd name="T30" fmla="*/ 163810930 w 144"/>
              <a:gd name="T31" fmla="*/ 956684835 h 577"/>
              <a:gd name="T32" fmla="*/ 128527170 w 144"/>
              <a:gd name="T33" fmla="*/ 988339462 h 577"/>
              <a:gd name="T34" fmla="*/ 70564370 w 144"/>
              <a:gd name="T35" fmla="*/ 1004166775 h 577"/>
              <a:gd name="T36" fmla="*/ 0 w 144"/>
              <a:gd name="T37" fmla="*/ 1012960316 h 5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577"/>
              <a:gd name="T59" fmla="*/ 144 w 144"/>
              <a:gd name="T60" fmla="*/ 577 h 5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577">
                <a:moveTo>
                  <a:pt x="0" y="0"/>
                </a:moveTo>
                <a:lnTo>
                  <a:pt x="28" y="4"/>
                </a:lnTo>
                <a:lnTo>
                  <a:pt x="51" y="14"/>
                </a:lnTo>
                <a:lnTo>
                  <a:pt x="65" y="27"/>
                </a:lnTo>
                <a:lnTo>
                  <a:pt x="69" y="46"/>
                </a:lnTo>
                <a:lnTo>
                  <a:pt x="69" y="239"/>
                </a:lnTo>
                <a:lnTo>
                  <a:pt x="74" y="258"/>
                </a:lnTo>
                <a:lnTo>
                  <a:pt x="92" y="272"/>
                </a:lnTo>
                <a:lnTo>
                  <a:pt x="115" y="281"/>
                </a:lnTo>
                <a:lnTo>
                  <a:pt x="143" y="286"/>
                </a:lnTo>
                <a:lnTo>
                  <a:pt x="115" y="290"/>
                </a:lnTo>
                <a:lnTo>
                  <a:pt x="92" y="299"/>
                </a:lnTo>
                <a:lnTo>
                  <a:pt x="74" y="318"/>
                </a:lnTo>
                <a:lnTo>
                  <a:pt x="69" y="336"/>
                </a:lnTo>
                <a:lnTo>
                  <a:pt x="69" y="525"/>
                </a:lnTo>
                <a:lnTo>
                  <a:pt x="65" y="544"/>
                </a:lnTo>
                <a:lnTo>
                  <a:pt x="51" y="562"/>
                </a:lnTo>
                <a:lnTo>
                  <a:pt x="28" y="571"/>
                </a:lnTo>
                <a:lnTo>
                  <a:pt x="0" y="576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4495800" y="4038600"/>
            <a:ext cx="33496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SSR = </a:t>
            </a:r>
            <a:r>
              <a:rPr lang="en-US" altLang="en-US" b="1">
                <a:latin typeface="Symbol" panose="05050102010706020507" pitchFamily="18" charset="2"/>
              </a:rPr>
              <a:t></a:t>
            </a:r>
            <a:r>
              <a:rPr lang="en-US" altLang="en-US" b="1"/>
              <a:t>(</a:t>
            </a:r>
            <a:r>
              <a:rPr lang="en-US" altLang="en-US" b="1">
                <a:solidFill>
                  <a:schemeClr val="folHlink"/>
                </a:solidFill>
              </a:rPr>
              <a:t>Y</a:t>
            </a:r>
            <a:r>
              <a:rPr lang="en-US" altLang="en-US" b="1" baseline="-25000">
                <a:solidFill>
                  <a:schemeClr val="folHlink"/>
                </a:solidFill>
              </a:rPr>
              <a:t>i</a:t>
            </a:r>
            <a:r>
              <a:rPr lang="en-US" altLang="en-US" b="1" baseline="-25000">
                <a:solidFill>
                  <a:schemeClr val="hlink"/>
                </a:solidFill>
              </a:rPr>
              <a:t> </a:t>
            </a:r>
            <a:r>
              <a:rPr lang="en-US" altLang="en-US" b="1"/>
              <a:t>-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hlink"/>
                </a:solidFill>
              </a:rPr>
              <a:t>Y</a:t>
            </a:r>
            <a:r>
              <a:rPr lang="en-US" altLang="en-US" b="1"/>
              <a:t>)</a:t>
            </a:r>
            <a:r>
              <a:rPr lang="en-US" altLang="en-US" b="1" baseline="30000"/>
              <a:t>2</a:t>
            </a:r>
            <a:r>
              <a:rPr lang="en-US" altLang="en-US" b="1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5791200" y="37338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962400" y="4748213"/>
            <a:ext cx="0" cy="1252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8307388" y="4116388"/>
            <a:ext cx="606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6248400" y="36576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2514600" y="27432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66590" name="Rectangle 31"/>
          <p:cNvSpPr>
            <a:spLocks noChangeArrowheads="1"/>
          </p:cNvSpPr>
          <p:nvPr/>
        </p:nvSpPr>
        <p:spPr bwMode="auto">
          <a:xfrm>
            <a:off x="7526338" y="2286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66591" name="Rectangle 32"/>
          <p:cNvSpPr>
            <a:spLocks noChangeArrowheads="1"/>
          </p:cNvSpPr>
          <p:nvPr/>
        </p:nvSpPr>
        <p:spPr bwMode="auto">
          <a:xfrm>
            <a:off x="7543800" y="19812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66592" name="Rectangle 33"/>
          <p:cNvSpPr>
            <a:spLocks noChangeArrowheads="1"/>
          </p:cNvSpPr>
          <p:nvPr/>
        </p:nvSpPr>
        <p:spPr bwMode="auto">
          <a:xfrm>
            <a:off x="381000" y="15240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Y</a:t>
            </a:r>
          </a:p>
        </p:txBody>
      </p:sp>
      <p:sp>
        <p:nvSpPr>
          <p:cNvPr id="66593" name="Line 34"/>
          <p:cNvSpPr>
            <a:spLocks noChangeShapeType="1"/>
          </p:cNvSpPr>
          <p:nvPr/>
        </p:nvSpPr>
        <p:spPr bwMode="auto">
          <a:xfrm flipH="1">
            <a:off x="685800" y="39624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Rectangle 35"/>
          <p:cNvSpPr>
            <a:spLocks noChangeArrowheads="1"/>
          </p:cNvSpPr>
          <p:nvPr/>
        </p:nvSpPr>
        <p:spPr bwMode="auto">
          <a:xfrm>
            <a:off x="228600" y="44958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66595" name="Rectangle 36"/>
          <p:cNvSpPr>
            <a:spLocks noChangeArrowheads="1"/>
          </p:cNvSpPr>
          <p:nvPr/>
        </p:nvSpPr>
        <p:spPr bwMode="auto">
          <a:xfrm>
            <a:off x="228600" y="4038600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287338" y="3733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66597" name="Rectangle 38"/>
          <p:cNvSpPr>
            <a:spLocks noChangeArrowheads="1"/>
          </p:cNvSpPr>
          <p:nvPr/>
        </p:nvSpPr>
        <p:spPr bwMode="auto">
          <a:xfrm>
            <a:off x="304800" y="34290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6659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Measures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387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 dirty="0" smtClean="0"/>
              <a:t>Coefficient of Determination, r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 smtClean="0"/>
              <a:t>The coefficient of determination is the portion of the total variation in the dependent variable that is explained by variation in the independent variable</a:t>
            </a:r>
            <a:endParaRPr lang="en-US" altLang="en-US" sz="1400" dirty="0" smtClean="0"/>
          </a:p>
          <a:p>
            <a:pPr eaLnBrk="1" hangingPunct="1"/>
            <a:r>
              <a:rPr lang="en-US" altLang="en-US" sz="2700" dirty="0" smtClean="0"/>
              <a:t>The coefficient of determination is also called r-squared and is denoted as r</a:t>
            </a:r>
            <a:r>
              <a:rPr lang="en-US" altLang="en-US" sz="2700" baseline="30000" dirty="0" smtClean="0"/>
              <a:t>2</a:t>
            </a:r>
            <a:endParaRPr lang="en-US" altLang="en-US" sz="2700" dirty="0" smtClean="0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53578"/>
              </p:ext>
            </p:extLst>
          </p:nvPr>
        </p:nvGraphicFramePr>
        <p:xfrm>
          <a:off x="1327574" y="4172280"/>
          <a:ext cx="1274223" cy="41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6" name="Equation" r:id="rId3" imgW="622030" imgH="203112" progId="Equation.3">
                  <p:embed/>
                </p:oleObj>
              </mc:Choice>
              <mc:Fallback>
                <p:oleObj name="Equation" r:id="rId3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574" y="4172280"/>
                        <a:ext cx="1274223" cy="4140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5689" y="417228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note:</a:t>
            </a:r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27995"/>
              </p:ext>
            </p:extLst>
          </p:nvPr>
        </p:nvGraphicFramePr>
        <p:xfrm>
          <a:off x="575689" y="3151090"/>
          <a:ext cx="52117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7" name="Equation" r:id="rId5" imgW="2400300" imgH="419100" progId="Equation.3">
                  <p:embed/>
                </p:oleObj>
              </mc:Choice>
              <mc:Fallback>
                <p:oleObj name="Equation" r:id="rId5" imgW="2400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89" y="3151090"/>
                        <a:ext cx="5211763" cy="9064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9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Examples of Approximate 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846" y="3285615"/>
            <a:ext cx="4339004" cy="174248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r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= </a:t>
            </a:r>
            <a:r>
              <a:rPr lang="en-US" altLang="en-US" b="1" dirty="0" smtClean="0"/>
              <a:t>1</a:t>
            </a:r>
          </a:p>
          <a:p>
            <a:r>
              <a:rPr lang="en-US" altLang="en-US" b="1" dirty="0"/>
              <a:t>Perfect linear relationship between X and Y:  </a:t>
            </a:r>
          </a:p>
          <a:p>
            <a:r>
              <a:rPr lang="en-US" altLang="en-US" b="1" dirty="0"/>
              <a:t>100% of the variation in Y is explained by variation in </a:t>
            </a:r>
            <a:r>
              <a:rPr lang="en-US" altLang="en-US" b="1" dirty="0" smtClean="0"/>
              <a:t>X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3282464"/>
            <a:ext cx="4334628" cy="174563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0 &lt; r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&lt; 1</a:t>
            </a:r>
          </a:p>
          <a:p>
            <a:r>
              <a:rPr lang="en-US" altLang="en-US" b="1" dirty="0"/>
              <a:t>Weaker linear relationships between X and Y:  </a:t>
            </a:r>
          </a:p>
          <a:p>
            <a:r>
              <a:rPr lang="en-US" altLang="en-US" b="1" dirty="0"/>
              <a:t>Some but not all of the variation in Y is explained by variation in X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21" y="1678126"/>
            <a:ext cx="1948210" cy="1636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13" y="1879116"/>
            <a:ext cx="2027389" cy="14352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9" y="1726374"/>
            <a:ext cx="1937434" cy="15879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852" y="1957983"/>
            <a:ext cx="2096433" cy="13920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346" y="5256321"/>
            <a:ext cx="2061265" cy="1755798"/>
          </a:xfrm>
          <a:prstGeom prst="rect">
            <a:avLst/>
          </a:prstGeom>
        </p:spPr>
      </p:pic>
      <p:sp>
        <p:nvSpPr>
          <p:cNvPr id="60" name="Content Placeholder 4"/>
          <p:cNvSpPr txBox="1">
            <a:spLocks/>
          </p:cNvSpPr>
          <p:nvPr/>
        </p:nvSpPr>
        <p:spPr>
          <a:xfrm>
            <a:off x="3876284" y="5028103"/>
            <a:ext cx="5087494" cy="174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/>
              <a:t>r</a:t>
            </a:r>
            <a:r>
              <a:rPr lang="en-US" altLang="en-US" sz="2200" b="1" baseline="30000" dirty="0" smtClean="0"/>
              <a:t>2</a:t>
            </a:r>
            <a:r>
              <a:rPr lang="en-US" altLang="en-US" sz="2200" b="1" dirty="0" smtClean="0"/>
              <a:t> = 0</a:t>
            </a:r>
          </a:p>
          <a:p>
            <a:r>
              <a:rPr lang="en-US" altLang="en-US" sz="2200" b="1" dirty="0"/>
              <a:t>No linear relationship between X and Y:  </a:t>
            </a:r>
          </a:p>
          <a:p>
            <a:r>
              <a:rPr lang="en-US" altLang="en-US" sz="2200" b="1" dirty="0"/>
              <a:t>The value of Y does not depend on X.  (None of the variation in Y is explained by variation in X</a:t>
            </a:r>
            <a:r>
              <a:rPr lang="en-US" altLang="en-US" sz="2200" b="1" dirty="0" smtClean="0"/>
              <a:t>)</a:t>
            </a:r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49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7491"/>
            <a:ext cx="7535863" cy="516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Simple Linear Regression Example</a:t>
            </a:r>
            <a:endParaRPr lang="en-US" altLang="en-US" sz="3200" baseline="30000" dirty="0" smtClean="0"/>
          </a:p>
        </p:txBody>
      </p:sp>
      <p:graphicFrame>
        <p:nvGraphicFramePr>
          <p:cNvPr id="179210" name="Group 10"/>
          <p:cNvGraphicFramePr>
            <a:graphicFrameLocks noGrp="1"/>
          </p:cNvGraphicFramePr>
          <p:nvPr/>
        </p:nvGraphicFramePr>
        <p:xfrm>
          <a:off x="533400" y="1500188"/>
          <a:ext cx="8229600" cy="435801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6609" y="592932"/>
            <a:ext cx="4842266" cy="8929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" name="Line 122"/>
          <p:cNvSpPr>
            <a:spLocks noChangeShapeType="1"/>
          </p:cNvSpPr>
          <p:nvPr/>
        </p:nvSpPr>
        <p:spPr bwMode="auto">
          <a:xfrm flipV="1">
            <a:off x="2667000" y="1474189"/>
            <a:ext cx="0" cy="3316886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533400" y="732070"/>
            <a:ext cx="3886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The regression equation is:</a:t>
            </a:r>
          </a:p>
        </p:txBody>
      </p:sp>
      <p:graphicFrame>
        <p:nvGraphicFramePr>
          <p:cNvPr id="21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75810"/>
              </p:ext>
            </p:extLst>
          </p:nvPr>
        </p:nvGraphicFramePr>
        <p:xfrm>
          <a:off x="260350" y="1173337"/>
          <a:ext cx="4725988" cy="30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3" imgW="3200400" imgH="203200" progId="Equation.3">
                  <p:embed/>
                </p:oleObj>
              </mc:Choice>
              <mc:Fallback>
                <p:oleObj name="Equation" r:id="rId3" imgW="320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173337"/>
                        <a:ext cx="4725988" cy="300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125"/>
          <p:cNvSpPr>
            <a:spLocks/>
          </p:cNvSpPr>
          <p:nvPr/>
        </p:nvSpPr>
        <p:spPr bwMode="auto">
          <a:xfrm>
            <a:off x="584030" y="1096963"/>
            <a:ext cx="628650" cy="85725"/>
          </a:xfrm>
          <a:custGeom>
            <a:avLst/>
            <a:gdLst>
              <a:gd name="T0" fmla="*/ 0 w 396"/>
              <a:gd name="T1" fmla="*/ 120967515 h 54"/>
              <a:gd name="T2" fmla="*/ 514111915 w 396"/>
              <a:gd name="T3" fmla="*/ 0 h 54"/>
              <a:gd name="T4" fmla="*/ 997981964 w 396"/>
              <a:gd name="T5" fmla="*/ 136088449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84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34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334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381000" y="1957388"/>
            <a:ext cx="3124200" cy="457200"/>
          </a:xfrm>
          <a:prstGeom prst="ellipse">
            <a:avLst/>
          </a:prstGeom>
          <a:solidFill>
            <a:srgbClr val="C7DAF7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733800" y="3633788"/>
            <a:ext cx="3810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6576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6576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7491"/>
            <a:ext cx="7535863" cy="516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Simple Linear Regression Example</a:t>
            </a:r>
            <a:endParaRPr lang="en-US" altLang="en-US" sz="3200" baseline="30000" dirty="0" smtClean="0"/>
          </a:p>
        </p:txBody>
      </p:sp>
      <p:graphicFrame>
        <p:nvGraphicFramePr>
          <p:cNvPr id="179210" name="Group 10"/>
          <p:cNvGraphicFramePr>
            <a:graphicFrameLocks noGrp="1"/>
          </p:cNvGraphicFramePr>
          <p:nvPr/>
        </p:nvGraphicFramePr>
        <p:xfrm>
          <a:off x="533400" y="1500188"/>
          <a:ext cx="8229600" cy="435801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4460" name="Line 126"/>
          <p:cNvSpPr>
            <a:spLocks noChangeShapeType="1"/>
          </p:cNvSpPr>
          <p:nvPr/>
        </p:nvSpPr>
        <p:spPr bwMode="auto">
          <a:xfrm flipV="1">
            <a:off x="3429000" y="1562101"/>
            <a:ext cx="2071468" cy="547687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61" name="Text Box 127"/>
          <p:cNvSpPr txBox="1">
            <a:spLocks noChangeArrowheads="1"/>
          </p:cNvSpPr>
          <p:nvPr/>
        </p:nvSpPr>
        <p:spPr bwMode="auto">
          <a:xfrm>
            <a:off x="5105400" y="2262188"/>
            <a:ext cx="3692525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58.08% of the variation in house prices is explained by variation in square feet</a:t>
            </a:r>
          </a:p>
        </p:txBody>
      </p:sp>
      <p:sp>
        <p:nvSpPr>
          <p:cNvPr id="14462" name="Line 128"/>
          <p:cNvSpPr>
            <a:spLocks noChangeShapeType="1"/>
          </p:cNvSpPr>
          <p:nvPr/>
        </p:nvSpPr>
        <p:spPr bwMode="auto">
          <a:xfrm>
            <a:off x="1524000" y="40147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63" name="Line 129"/>
          <p:cNvSpPr>
            <a:spLocks noChangeShapeType="1"/>
          </p:cNvSpPr>
          <p:nvPr/>
        </p:nvSpPr>
        <p:spPr bwMode="auto">
          <a:xfrm>
            <a:off x="1524000" y="46243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4338" name="Object 131"/>
          <p:cNvGraphicFramePr>
            <a:graphicFrameLocks noChangeAspect="1"/>
          </p:cNvGraphicFramePr>
          <p:nvPr/>
        </p:nvGraphicFramePr>
        <p:xfrm>
          <a:off x="4968875" y="792163"/>
          <a:ext cx="387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792163"/>
                        <a:ext cx="3870325" cy="708025"/>
                      </a:xfrm>
                      <a:prstGeom prst="rect">
                        <a:avLst/>
                      </a:prstGeom>
                      <a:solidFill>
                        <a:srgbClr val="C7DAF7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64" name="Line 131"/>
          <p:cNvSpPr>
            <a:spLocks noChangeShapeType="1"/>
          </p:cNvSpPr>
          <p:nvPr/>
        </p:nvSpPr>
        <p:spPr bwMode="auto">
          <a:xfrm flipV="1">
            <a:off x="4114800" y="1576388"/>
            <a:ext cx="1538068" cy="1828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65" name="Rectangle 132"/>
          <p:cNvSpPr>
            <a:spLocks noChangeArrowheads="1"/>
          </p:cNvSpPr>
          <p:nvPr/>
        </p:nvSpPr>
        <p:spPr bwMode="auto">
          <a:xfrm>
            <a:off x="457200" y="3405188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6609" y="592932"/>
            <a:ext cx="4842266" cy="8929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" name="Line 122"/>
          <p:cNvSpPr>
            <a:spLocks noChangeShapeType="1"/>
          </p:cNvSpPr>
          <p:nvPr/>
        </p:nvSpPr>
        <p:spPr bwMode="auto">
          <a:xfrm flipV="1">
            <a:off x="2667000" y="1474189"/>
            <a:ext cx="0" cy="3316886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533400" y="732070"/>
            <a:ext cx="3886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The regression equation is:</a:t>
            </a:r>
          </a:p>
        </p:txBody>
      </p:sp>
      <p:graphicFrame>
        <p:nvGraphicFramePr>
          <p:cNvPr id="21" name="Object 125"/>
          <p:cNvGraphicFramePr>
            <a:graphicFrameLocks noChangeAspect="1"/>
          </p:cNvGraphicFramePr>
          <p:nvPr/>
        </p:nvGraphicFramePr>
        <p:xfrm>
          <a:off x="260350" y="1173337"/>
          <a:ext cx="4725988" cy="30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Equation" r:id="rId5" imgW="3200400" imgH="203200" progId="Equation.3">
                  <p:embed/>
                </p:oleObj>
              </mc:Choice>
              <mc:Fallback>
                <p:oleObj name="Equation" r:id="rId5" imgW="320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173337"/>
                        <a:ext cx="4725988" cy="300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125"/>
          <p:cNvSpPr>
            <a:spLocks/>
          </p:cNvSpPr>
          <p:nvPr/>
        </p:nvSpPr>
        <p:spPr bwMode="auto">
          <a:xfrm>
            <a:off x="584030" y="1096963"/>
            <a:ext cx="628650" cy="85725"/>
          </a:xfrm>
          <a:custGeom>
            <a:avLst/>
            <a:gdLst>
              <a:gd name="T0" fmla="*/ 0 w 396"/>
              <a:gd name="T1" fmla="*/ 120967515 h 54"/>
              <a:gd name="T2" fmla="*/ 514111915 w 396"/>
              <a:gd name="T3" fmla="*/ 0 h 54"/>
              <a:gd name="T4" fmla="*/ 997981964 w 396"/>
              <a:gd name="T5" fmla="*/ 136088449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998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343084"/>
            <a:ext cx="8548914" cy="1081780"/>
          </a:xfrm>
        </p:spPr>
        <p:txBody>
          <a:bodyPr>
            <a:noAutofit/>
          </a:bodyPr>
          <a:lstStyle/>
          <a:p>
            <a:r>
              <a:rPr lang="en-US" sz="2400" b="1" dirty="0"/>
              <a:t>If a linear pattern is present in the scatterplot, calculate the correlation</a:t>
            </a:r>
            <a:r>
              <a:rPr lang="en-US" sz="2400" dirty="0"/>
              <a:t>, denoted by </a:t>
            </a:r>
            <a:r>
              <a:rPr lang="en-US" sz="2400" b="1" dirty="0"/>
              <a:t>r</a:t>
            </a:r>
            <a:r>
              <a:rPr lang="en-US" sz="2400" dirty="0"/>
              <a:t>, to measure the strength and direction of the </a:t>
            </a:r>
            <a:r>
              <a:rPr lang="en-US" sz="2400" b="1" dirty="0" smtClean="0"/>
              <a:t>LINEAR</a:t>
            </a:r>
            <a:r>
              <a:rPr lang="en-US" sz="2400" dirty="0" smtClean="0"/>
              <a:t> </a:t>
            </a:r>
            <a:r>
              <a:rPr lang="en-US" sz="2400" dirty="0"/>
              <a:t>relationship between x and y.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14" y="1498598"/>
            <a:ext cx="8196035" cy="2674391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Positive values of r indicate a positive relationship between the </a:t>
            </a:r>
            <a:r>
              <a:rPr lang="en-US" sz="2400" dirty="0" smtClean="0"/>
              <a:t>variables</a:t>
            </a:r>
            <a:endParaRPr lang="en-US" sz="2400" dirty="0"/>
          </a:p>
          <a:p>
            <a:pPr lvl="0"/>
            <a:r>
              <a:rPr lang="en-US" sz="2400" dirty="0"/>
              <a:t>Negative values of r indicate a negative relationship between the </a:t>
            </a:r>
            <a:r>
              <a:rPr lang="en-US" sz="2400" dirty="0" smtClean="0"/>
              <a:t>variables</a:t>
            </a:r>
            <a:endParaRPr lang="en-US" sz="2400" dirty="0"/>
          </a:p>
          <a:p>
            <a:pPr lvl="0"/>
            <a:r>
              <a:rPr lang="en-US" sz="2400" dirty="0"/>
              <a:t>r ranges from -1 to 1.  The closer r is to 0, the weaker the relationship.  The closer r is to 1 or -1, the stronger the relationship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3" y="4246723"/>
            <a:ext cx="2200321" cy="1841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18" y="4211089"/>
            <a:ext cx="2361019" cy="1841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576" y="4211089"/>
            <a:ext cx="2175598" cy="174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408" y="4211089"/>
            <a:ext cx="1395377" cy="1175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3571" y="538664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r (correlation coefficient)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Advice:  use Excel (or other software) to calculate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2" y="1743514"/>
            <a:ext cx="8880934" cy="22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Line 3"/>
          <p:cNvSpPr>
            <a:spLocks noChangeShapeType="1"/>
          </p:cNvSpPr>
          <p:nvPr/>
        </p:nvSpPr>
        <p:spPr bwMode="auto">
          <a:xfrm>
            <a:off x="381000" y="838200"/>
            <a:ext cx="830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Correlation</a:t>
            </a:r>
            <a:endParaRPr lang="en-US" sz="3200" b="1" dirty="0">
              <a:latin typeface="+mj-lt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33400" y="914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3058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9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793038" cy="990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Features of the</a:t>
            </a:r>
            <a:br>
              <a:rPr lang="en-US" altLang="en-US" dirty="0" smtClean="0"/>
            </a:br>
            <a:r>
              <a:rPr lang="en-US" altLang="en-US" dirty="0" smtClean="0"/>
              <a:t>Coefficient of Correlation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The population coefficient of correlation is referred as </a:t>
            </a:r>
            <a:r>
              <a:rPr lang="el-GR" altLang="en-US" sz="2400" dirty="0" smtClean="0"/>
              <a:t>ρ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Either </a:t>
            </a:r>
            <a:r>
              <a:rPr lang="el-GR" altLang="en-US" sz="2400" dirty="0" smtClean="0"/>
              <a:t>ρ</a:t>
            </a:r>
            <a:r>
              <a:rPr lang="en-US" altLang="en-US" sz="2400" dirty="0" smtClean="0"/>
              <a:t> or r have the following features: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Unit free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Range between –1 and 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The closer to –1, the stronger the negative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The closer to 1, the stronger the positive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The closer to 0, the weaker the linear relationship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8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04"/>
            <a:ext cx="7886700" cy="155768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correlation </a:t>
            </a:r>
            <a:r>
              <a:rPr lang="en-US" sz="2800" b="1" dirty="0"/>
              <a:t>does not imply causation – </a:t>
            </a:r>
            <a:r>
              <a:rPr lang="en-US" sz="2800" dirty="0"/>
              <a:t>if two variables are associated with each other, it does not necessarily mean than that changes in one variable </a:t>
            </a:r>
            <a:r>
              <a:rPr lang="en-US" sz="2800" b="1" dirty="0"/>
              <a:t>cause </a:t>
            </a:r>
            <a:r>
              <a:rPr lang="en-US" sz="2800" dirty="0"/>
              <a:t>changes in the other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690689"/>
            <a:ext cx="8717280" cy="5352288"/>
          </a:xfrm>
        </p:spPr>
        <p:txBody>
          <a:bodyPr/>
          <a:lstStyle/>
          <a:p>
            <a:r>
              <a:rPr lang="en-US" dirty="0"/>
              <a:t>Strong correlation found in northeastern U.S. city </a:t>
            </a:r>
          </a:p>
          <a:p>
            <a:pPr lvl="1"/>
            <a:r>
              <a:rPr lang="en-US" dirty="0"/>
              <a:t>Weekly sales of hot chocolate</a:t>
            </a:r>
          </a:p>
          <a:p>
            <a:pPr marL="457200" lvl="1" indent="0">
              <a:buNone/>
            </a:pPr>
            <a:r>
              <a:rPr lang="en-US" dirty="0"/>
              <a:t>	    and </a:t>
            </a:r>
          </a:p>
          <a:p>
            <a:pPr lvl="1"/>
            <a:r>
              <a:rPr lang="en-US" dirty="0"/>
              <a:t>Weekly sales of facial tissues</a:t>
            </a:r>
          </a:p>
          <a:p>
            <a:pPr lvl="1"/>
            <a:r>
              <a:rPr lang="en-US" dirty="0"/>
              <a:t>Does hot chocolate cause people to need facial tissues?</a:t>
            </a:r>
          </a:p>
          <a:p>
            <a:r>
              <a:rPr lang="en-US" dirty="0"/>
              <a:t>Snake bites and ice cream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The Coefficient of Correlation Using Microsoft Excel Function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457200" y="2057400"/>
          <a:ext cx="84899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8" name="Worksheet" r:id="rId3" imgW="4886460" imgH="2105115" progId="">
                  <p:embed/>
                </p:oleObj>
              </mc:Choice>
              <mc:Fallback>
                <p:oleObj name="Worksheet" r:id="rId3" imgW="4886460" imgH="21051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8489950" cy="365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12354</TotalTime>
  <Words>1816</Words>
  <Application>Microsoft Macintosh PowerPoint</Application>
  <PresentationFormat>On-screen Show (4:3)</PresentationFormat>
  <Paragraphs>441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</vt:lpstr>
      <vt:lpstr>Calibri Light</vt:lpstr>
      <vt:lpstr>Cambria Math</vt:lpstr>
      <vt:lpstr>Symbol</vt:lpstr>
      <vt:lpstr>Times New Roman</vt:lpstr>
      <vt:lpstr>Wingdings</vt:lpstr>
      <vt:lpstr>Arial</vt:lpstr>
      <vt:lpstr>Office Theme</vt:lpstr>
      <vt:lpstr>Worksheet</vt:lpstr>
      <vt:lpstr>Equation</vt:lpstr>
      <vt:lpstr>Chart</vt:lpstr>
      <vt:lpstr> Chapter 13</vt:lpstr>
      <vt:lpstr>Ideas in 3.5 (Coefficient of Correlation) and   Chapter 13 (Simple Linear Regression)</vt:lpstr>
      <vt:lpstr>Three cases for exploring the association between two variables: </vt:lpstr>
      <vt:lpstr>If a linear pattern is present in the scatterplot, calculate the correlation, denoted by r, to measure the strength and direction of the LINEAR relationship between x and y.</vt:lpstr>
      <vt:lpstr>Calculating r (correlation coefficient)</vt:lpstr>
      <vt:lpstr>PowerPoint Presentation</vt:lpstr>
      <vt:lpstr>Features of the Coefficient of Correlation</vt:lpstr>
      <vt:lpstr>correlation does not imply causation – if two variables are associated with each other, it does not necessarily mean than that changes in one variable cause changes in the other variable</vt:lpstr>
      <vt:lpstr>The Coefficient of Correlation Using Microsoft Excel Function</vt:lpstr>
      <vt:lpstr>The Coefficient of Correlation Using Microsoft Excel Data Analysis Tool</vt:lpstr>
      <vt:lpstr>The Coefficient of Correlation Using Microsoft Excel</vt:lpstr>
      <vt:lpstr>Question:</vt:lpstr>
      <vt:lpstr>Review:</vt:lpstr>
      <vt:lpstr>Introduction to Regression Analysis</vt:lpstr>
      <vt:lpstr>How can we predict the outcome of a Variable?</vt:lpstr>
      <vt:lpstr>Simple Linear Regression Model</vt:lpstr>
      <vt:lpstr>Simple Linear Regression Model</vt:lpstr>
      <vt:lpstr>Simple Linear Regression Equation  (Prediction Line)</vt:lpstr>
      <vt:lpstr>The Least Squares Method</vt:lpstr>
      <vt:lpstr>Simple Linear Regression Example</vt:lpstr>
      <vt:lpstr>Simple Linear Regression Example:  Using Excel Data Analysis Function</vt:lpstr>
      <vt:lpstr>Simple Linear Regression Example:  Using Excel Data Analysis Function</vt:lpstr>
      <vt:lpstr>Simple Linear Regression Example:   Excel Output</vt:lpstr>
      <vt:lpstr>Simple Linear Regression Example:   Graphical Representation</vt:lpstr>
      <vt:lpstr>Simple Linear Regression Example:  Interpretation of b0 and b1</vt:lpstr>
      <vt:lpstr>Question:</vt:lpstr>
      <vt:lpstr>Review:</vt:lpstr>
      <vt:lpstr>Simple Linear Regression  Example:   Making Predictions</vt:lpstr>
      <vt:lpstr>Simple Linear Regression Example:   Making Predictions</vt:lpstr>
      <vt:lpstr>Measures of Variation</vt:lpstr>
      <vt:lpstr>Measures of Variation</vt:lpstr>
      <vt:lpstr>Coefficient of Determination, r2</vt:lpstr>
      <vt:lpstr>Examples of Approximate r2  Values</vt:lpstr>
      <vt:lpstr>Simple Linear Regression Example</vt:lpstr>
      <vt:lpstr>Simple Linear Regression Example</vt:lpstr>
    </vt:vector>
  </TitlesOfParts>
  <Company>University of South Carolina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112: Statistics and the Media</dc:title>
  <dc:creator>wardbess</dc:creator>
  <cp:lastModifiedBy>WANG, DEWEI</cp:lastModifiedBy>
  <cp:revision>927</cp:revision>
  <cp:lastPrinted>2016-11-11T17:04:32Z</cp:lastPrinted>
  <dcterms:created xsi:type="dcterms:W3CDTF">2014-01-06T19:00:44Z</dcterms:created>
  <dcterms:modified xsi:type="dcterms:W3CDTF">2017-12-02T04:42:42Z</dcterms:modified>
</cp:coreProperties>
</file>