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23" r:id="rId3"/>
    <p:sldId id="325" r:id="rId4"/>
    <p:sldId id="301" r:id="rId5"/>
    <p:sldId id="327" r:id="rId6"/>
    <p:sldId id="329" r:id="rId7"/>
    <p:sldId id="351" r:id="rId8"/>
    <p:sldId id="358" r:id="rId9"/>
    <p:sldId id="330" r:id="rId10"/>
    <p:sldId id="331" r:id="rId11"/>
    <p:sldId id="333" r:id="rId12"/>
    <p:sldId id="334" r:id="rId13"/>
    <p:sldId id="336" r:id="rId14"/>
    <p:sldId id="337" r:id="rId15"/>
    <p:sldId id="335" r:id="rId16"/>
    <p:sldId id="340" r:id="rId17"/>
    <p:sldId id="342" r:id="rId18"/>
    <p:sldId id="344" r:id="rId19"/>
    <p:sldId id="355" r:id="rId20"/>
    <p:sldId id="345" r:id="rId21"/>
    <p:sldId id="347" r:id="rId22"/>
    <p:sldId id="352" r:id="rId23"/>
    <p:sldId id="353" r:id="rId24"/>
    <p:sldId id="384" r:id="rId25"/>
    <p:sldId id="385" r:id="rId26"/>
    <p:sldId id="388" r:id="rId27"/>
    <p:sldId id="389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19" autoAdjust="0"/>
    <p:restoredTop sz="95446" autoAdjust="0"/>
  </p:normalViewPr>
  <p:slideViewPr>
    <p:cSldViewPr snapToGrid="0">
      <p:cViewPr varScale="1">
        <p:scale>
          <a:sx n="55" d="100"/>
          <a:sy n="55" d="100"/>
        </p:scale>
        <p:origin x="6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sheet%20in%20STAT%20206%20-%20Chapter%202%20(Organizing%20and%20Visualizing%20Variables).ppt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sheet%20in%20STAT%20206%20-%20Chapter%202%20(Organizing%20and%20Visualizing%20Variables).ppt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sheet%20in%20STAT%20206%20-%20Chapter%202%20(Organizing%20and%20Visualizing%20Variables).ppt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Percentage by Major Category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'[Worksheet in STAT 206 - Chapter 2 (Organizing and Visualizing Variables).pptx]Sheet1'!$T$2</c:f>
              <c:strCache>
                <c:ptCount val="1"/>
                <c:pt idx="0">
                  <c:v>percentage</c:v>
                </c:pt>
              </c:strCache>
            </c:strRef>
          </c:tx>
          <c:invertIfNegative val="0"/>
          <c:cat>
            <c:strRef>
              <c:f>'[Worksheet in STAT 206 - Chapter 2 (Organizing and Visualizing Variables).pptx]Sheet1'!$S$3:$S$5</c:f>
              <c:strCache>
                <c:ptCount val="3"/>
                <c:pt idx="0">
                  <c:v>A (Accounting)</c:v>
                </c:pt>
                <c:pt idx="1">
                  <c:v>C (Computer)</c:v>
                </c:pt>
                <c:pt idx="2">
                  <c:v>M (Marketing)</c:v>
                </c:pt>
              </c:strCache>
            </c:strRef>
          </c:cat>
          <c:val>
            <c:numRef>
              <c:f>'[Worksheet in STAT 206 - Chapter 2 (Organizing and Visualizing Variables).pptx]Sheet1'!$T$3:$T$5</c:f>
              <c:numCache>
                <c:formatCode>0.0%</c:formatCode>
                <c:ptCount val="3"/>
                <c:pt idx="0">
                  <c:v>0.5</c:v>
                </c:pt>
                <c:pt idx="1">
                  <c:v>0.375</c:v>
                </c:pt>
                <c:pt idx="2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CD-4F05-BFC1-77BFF8FE6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7479504"/>
        <c:axId val="449693632"/>
      </c:barChart>
      <c:catAx>
        <c:axId val="387479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9693632"/>
        <c:crosses val="autoZero"/>
        <c:auto val="1"/>
        <c:lblAlgn val="ctr"/>
        <c:lblOffset val="100"/>
        <c:noMultiLvlLbl val="0"/>
      </c:catAx>
      <c:valAx>
        <c:axId val="44969363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387479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Percentage by Major Category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'[Worksheet in STAT 206 - Chapter 2 (Organizing and Visualizing Variables).pptx]Sheet1'!$T$2</c:f>
              <c:strCache>
                <c:ptCount val="1"/>
                <c:pt idx="0">
                  <c:v>percentage</c:v>
                </c:pt>
              </c:strCache>
            </c:strRef>
          </c:tx>
          <c:cat>
            <c:strRef>
              <c:f>'[Worksheet in STAT 206 - Chapter 2 (Organizing and Visualizing Variables).pptx]Sheet1'!$S$3:$S$5</c:f>
              <c:strCache>
                <c:ptCount val="3"/>
                <c:pt idx="0">
                  <c:v>A (Accounting)</c:v>
                </c:pt>
                <c:pt idx="1">
                  <c:v>C (Computer)</c:v>
                </c:pt>
                <c:pt idx="2">
                  <c:v>M (Marketing)</c:v>
                </c:pt>
              </c:strCache>
            </c:strRef>
          </c:cat>
          <c:val>
            <c:numRef>
              <c:f>'[Worksheet in STAT 206 - Chapter 2 (Organizing and Visualizing Variables).pptx]Sheet1'!$T$3:$T$5</c:f>
              <c:numCache>
                <c:formatCode>0.0%</c:formatCode>
                <c:ptCount val="3"/>
                <c:pt idx="0">
                  <c:v>0.5</c:v>
                </c:pt>
                <c:pt idx="1">
                  <c:v>0.375</c:v>
                </c:pt>
                <c:pt idx="2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C5-4C41-AEA4-3DBB9BF0A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Pareto Chart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'[Worksheet in STAT 206 - Chapter 2 (Organizing and Visualizing Variables).pptx]ATM Transactions'!$B$15</c:f>
              <c:strCache>
                <c:ptCount val="1"/>
                <c:pt idx="0">
                  <c:v>Frequency</c:v>
                </c:pt>
              </c:strCache>
            </c:strRef>
          </c:tx>
          <c:invertIfNegative val="0"/>
          <c:cat>
            <c:strRef>
              <c:f>'[Worksheet in STAT 206 - Chapter 2 (Organizing and Visualizing Variables).pptx]ATM Transactions'!$A$16:$A$22</c:f>
              <c:strCache>
                <c:ptCount val="7"/>
                <c:pt idx="0">
                  <c:v>Warped card jammed</c:v>
                </c:pt>
                <c:pt idx="1">
                  <c:v>Card unreadable</c:v>
                </c:pt>
                <c:pt idx="2">
                  <c:v>ATM malfunctions</c:v>
                </c:pt>
                <c:pt idx="3">
                  <c:v>ATM out of cash</c:v>
                </c:pt>
                <c:pt idx="4">
                  <c:v>Invalid amount requested</c:v>
                </c:pt>
                <c:pt idx="5">
                  <c:v>Wrong keystroke</c:v>
                </c:pt>
                <c:pt idx="6">
                  <c:v>Lack of funds in account</c:v>
                </c:pt>
              </c:strCache>
            </c:strRef>
          </c:cat>
          <c:val>
            <c:numRef>
              <c:f>'[Worksheet in STAT 206 - Chapter 2 (Organizing and Visualizing Variables).pptx]ATM Transactions'!$B$16:$B$22</c:f>
              <c:numCache>
                <c:formatCode>General</c:formatCode>
                <c:ptCount val="7"/>
                <c:pt idx="0">
                  <c:v>365</c:v>
                </c:pt>
                <c:pt idx="1">
                  <c:v>234</c:v>
                </c:pt>
                <c:pt idx="2">
                  <c:v>32</c:v>
                </c:pt>
                <c:pt idx="3">
                  <c:v>28</c:v>
                </c:pt>
                <c:pt idx="4">
                  <c:v>23</c:v>
                </c:pt>
                <c:pt idx="5">
                  <c:v>23</c:v>
                </c:pt>
                <c:pt idx="6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F2-4019-A0D7-3B30A925E6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012944"/>
        <c:axId val="377013504"/>
      </c:barChart>
      <c:catAx>
        <c:axId val="377012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7013504"/>
        <c:crosses val="autoZero"/>
        <c:auto val="1"/>
        <c:lblAlgn val="ctr"/>
        <c:lblOffset val="100"/>
        <c:noMultiLvlLbl val="0"/>
      </c:catAx>
      <c:valAx>
        <c:axId val="377013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7012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573834-F47D-4A18-A2FE-474580132449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5591CD-863E-4083-9D25-46774A4FC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56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2BF8D-DF14-4844-B054-111C5A091AAB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FFD12-7F19-4BAD-806C-32A53236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7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FFD12-7F19-4BAD-806C-32A53236DC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59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FFD12-7F19-4BAD-806C-32A53236DC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76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FFD12-7F19-4BAD-806C-32A53236DC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69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FFD12-7F19-4BAD-806C-32A53236DC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2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FFD12-7F19-4BAD-806C-32A53236DC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2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FFD12-7F19-4BAD-806C-32A53236DC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2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FFD12-7F19-4BAD-806C-32A53236DC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93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FFD12-7F19-4BAD-806C-32A53236DCC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4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3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9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0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-633"/>
            <a:ext cx="8717280" cy="103695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648" y="1133856"/>
            <a:ext cx="8717280" cy="53522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91528" y="6492875"/>
            <a:ext cx="2057400" cy="365125"/>
          </a:xfrm>
        </p:spPr>
        <p:txBody>
          <a:bodyPr/>
          <a:lstStyle/>
          <a:p>
            <a:fld id="{8D75822C-2030-4887-9512-2AC67AD27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9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3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6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7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6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5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6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4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5822C-2030-4887-9512-2AC67AD27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4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scistatistics.com/descriptive/histograms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scistatistics.com/descriptive/histogram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6.xlsx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Excel_Worksheet15.xlsx"/><Relationship Id="rId5" Type="http://schemas.openxmlformats.org/officeDocument/2006/relationships/image" Target="../media/image8.png"/><Relationship Id="rId4" Type="http://schemas.openxmlformats.org/officeDocument/2006/relationships/package" Target="../embeddings/Microsoft_Excel_Worksheet14.xlsx"/><Relationship Id="rId9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package" Target="../embeddings/Microsoft_Excel_Worksheet2.xlsx"/><Relationship Id="rId7" Type="http://schemas.openxmlformats.org/officeDocument/2006/relationships/package" Target="../embeddings/Microsoft_Excel_Worksheet4.xlsx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11" Type="http://schemas.openxmlformats.org/officeDocument/2006/relationships/package" Target="../embeddings/Microsoft_Excel_Worksheet6.xlsx"/><Relationship Id="rId5" Type="http://schemas.openxmlformats.org/officeDocument/2006/relationships/package" Target="../embeddings/Microsoft_Excel_Worksheet3.xlsx"/><Relationship Id="rId10" Type="http://schemas.openxmlformats.org/officeDocument/2006/relationships/image" Target="../media/image9.png"/><Relationship Id="rId4" Type="http://schemas.openxmlformats.org/officeDocument/2006/relationships/image" Target="../media/image6.emf"/><Relationship Id="rId9" Type="http://schemas.openxmlformats.org/officeDocument/2006/relationships/package" Target="../embeddings/Microsoft_Excel_Worksheet5.xls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9.xlsx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Excel_Worksheet8.xlsx"/><Relationship Id="rId5" Type="http://schemas.openxmlformats.org/officeDocument/2006/relationships/image" Target="../media/image8.png"/><Relationship Id="rId4" Type="http://schemas.openxmlformats.org/officeDocument/2006/relationships/package" Target="../embeddings/Microsoft_Excel_Worksheet7.xlsx"/><Relationship Id="rId9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2.xlsx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Excel_Worksheet11.xlsx"/><Relationship Id="rId5" Type="http://schemas.openxmlformats.org/officeDocument/2006/relationships/image" Target="../media/image8.png"/><Relationship Id="rId4" Type="http://schemas.openxmlformats.org/officeDocument/2006/relationships/package" Target="../embeddings/Microsoft_Excel_Worksheet10.xlsx"/><Relationship Id="rId9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 206:</a:t>
            </a:r>
            <a:br>
              <a:rPr lang="en-US" dirty="0" smtClean="0"/>
            </a:br>
            <a:r>
              <a:rPr lang="en-US" dirty="0" smtClean="0"/>
              <a:t>Chapter 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Organizing and Visualizing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visualization methods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648" y="932188"/>
            <a:ext cx="8717280" cy="1134838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Pareto chart </a:t>
            </a:r>
            <a:r>
              <a:rPr lang="en-US" sz="2400" dirty="0" smtClean="0"/>
              <a:t>– </a:t>
            </a:r>
            <a:r>
              <a:rPr lang="en-US" sz="2400" dirty="0"/>
              <a:t>a series of </a:t>
            </a:r>
            <a:r>
              <a:rPr lang="en-US" sz="2400" dirty="0" smtClean="0"/>
              <a:t>vertical bars showing tallies</a:t>
            </a:r>
            <a:r>
              <a:rPr lang="en-US" sz="2400" dirty="0"/>
              <a:t>/frequencies/percentages </a:t>
            </a:r>
            <a:r>
              <a:rPr lang="en-US" sz="2400" dirty="0" smtClean="0"/>
              <a:t>in descending order</a:t>
            </a:r>
          </a:p>
          <a:p>
            <a:r>
              <a:rPr lang="en-US" sz="2400" dirty="0" smtClean="0"/>
              <a:t>Example: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146556"/>
              </p:ext>
            </p:extLst>
          </p:nvPr>
        </p:nvGraphicFramePr>
        <p:xfrm>
          <a:off x="121605" y="2037945"/>
          <a:ext cx="4381500" cy="2286000"/>
        </p:xfrm>
        <a:graphic>
          <a:graphicData uri="http://schemas.openxmlformats.org/drawingml/2006/table">
            <a:tbl>
              <a:tblPr/>
              <a:tblGrid>
                <a:gridCol w="204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Summary Table of Causes of Incomplete ATM Transactions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Cause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Frequency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Percentage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ATM malfunctions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ATM out of cash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Invalid amount requested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Lack of funds in account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Card unreadable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32.32%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Warped card jammed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50.41%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Wrong keystroke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874622"/>
              </p:ext>
            </p:extLst>
          </p:nvPr>
        </p:nvGraphicFramePr>
        <p:xfrm>
          <a:off x="4572000" y="1727169"/>
          <a:ext cx="4572000" cy="370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227600" y="5427224"/>
            <a:ext cx="8196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2400" b="1" dirty="0" smtClean="0">
                <a:solidFill>
                  <a:srgbClr val="000000"/>
                </a:solidFill>
              </a:rPr>
              <a:t>Discussion</a:t>
            </a:r>
            <a:r>
              <a:rPr lang="en-US" sz="2400" dirty="0" smtClean="0">
                <a:solidFill>
                  <a:srgbClr val="000000"/>
                </a:solidFill>
              </a:rPr>
              <a:t>: How or why do you think that a Pareto chart would be useful in the business world?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600" y="6257357"/>
            <a:ext cx="8721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2400" dirty="0" smtClean="0">
                <a:solidFill>
                  <a:srgbClr val="000000"/>
                </a:solidFill>
              </a:rPr>
              <a:t>Helps identify the important “few” from the less important “many”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 Organizing Numerical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648" y="1133856"/>
            <a:ext cx="8717280" cy="2500327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Ordered array </a:t>
            </a:r>
            <a:r>
              <a:rPr lang="en-US" sz="2400" dirty="0" smtClean="0"/>
              <a:t>arranges the values of a numerical variable in rank order (smallest value to largest value) Array </a:t>
            </a:r>
            <a:r>
              <a:rPr lang="en-US" sz="2400" dirty="0" smtClean="0">
                <a:sym typeface="Wingdings"/>
              </a:rPr>
              <a:t> Ordered Array</a:t>
            </a:r>
          </a:p>
          <a:p>
            <a:r>
              <a:rPr lang="en-US" sz="2400" dirty="0" smtClean="0">
                <a:sym typeface="Wingdings"/>
              </a:rPr>
              <a:t>Example (Table 2.8 A &amp; B, p. 42):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173629"/>
              </p:ext>
            </p:extLst>
          </p:nvPr>
        </p:nvGraphicFramePr>
        <p:xfrm>
          <a:off x="561091" y="2450368"/>
          <a:ext cx="7784592" cy="1472184"/>
        </p:xfrm>
        <a:graphic>
          <a:graphicData uri="http://schemas.openxmlformats.org/drawingml/2006/table">
            <a:tbl>
              <a:tblPr/>
              <a:tblGrid>
                <a:gridCol w="315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1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210312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City Restaurant Meal Costs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Suburban Restaurant Meal Costs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132534"/>
              </p:ext>
            </p:extLst>
          </p:nvPr>
        </p:nvGraphicFramePr>
        <p:xfrm>
          <a:off x="547582" y="4760578"/>
          <a:ext cx="7886700" cy="1669796"/>
        </p:xfrm>
        <a:graphic>
          <a:graphicData uri="http://schemas.openxmlformats.org/drawingml/2006/table">
            <a:tbl>
              <a:tblPr/>
              <a:tblGrid>
                <a:gridCol w="315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210312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City Restaurant Meal Costs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Suburban Restaurant Meal Costs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11684" marR="11684" marT="11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Down Arrow 12"/>
          <p:cNvSpPr/>
          <p:nvPr/>
        </p:nvSpPr>
        <p:spPr>
          <a:xfrm>
            <a:off x="4229143" y="4255642"/>
            <a:ext cx="648558" cy="4052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5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648" y="1133856"/>
            <a:ext cx="8717280" cy="2500327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Frequency Distribution </a:t>
            </a:r>
            <a:r>
              <a:rPr lang="en-US" sz="2400" dirty="0" smtClean="0"/>
              <a:t>tallies the values of a numerical variable into a set of numerically ordered </a:t>
            </a:r>
            <a:r>
              <a:rPr lang="en-US" sz="2400" b="1" dirty="0" smtClean="0"/>
              <a:t>classes</a:t>
            </a:r>
            <a:r>
              <a:rPr lang="en-US" sz="2400" dirty="0" smtClean="0"/>
              <a:t>, called a </a:t>
            </a:r>
            <a:r>
              <a:rPr lang="en-US" sz="2400" b="1" i="1" dirty="0" smtClean="0"/>
              <a:t>class interval</a:t>
            </a:r>
          </a:p>
          <a:p>
            <a:r>
              <a:rPr lang="en-US" sz="2400" dirty="0" smtClean="0"/>
              <a:t>How many classes? Rule of thumb: at least 5 but no more than 15</a:t>
            </a:r>
          </a:p>
          <a:p>
            <a:r>
              <a:rPr lang="en-US" sz="2400" dirty="0" smtClean="0"/>
              <a:t>Determine the interval width by the following: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192793"/>
              </p:ext>
            </p:extLst>
          </p:nvPr>
        </p:nvGraphicFramePr>
        <p:xfrm>
          <a:off x="604160" y="2813483"/>
          <a:ext cx="3895216" cy="618048"/>
        </p:xfrm>
        <a:graphic>
          <a:graphicData uri="http://schemas.openxmlformats.org/drawingml/2006/table">
            <a:tbl>
              <a:tblPr/>
              <a:tblGrid>
                <a:gridCol w="1368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6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02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Interval width =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(highest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 - lowest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0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classes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248931" y="3493038"/>
            <a:ext cx="8717280" cy="33649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Using our Meal Cost data, we estimate that we want 10 classes so interval width = (80 – 25)/10 = 55/10 = 5.5</a:t>
            </a:r>
          </a:p>
          <a:p>
            <a:r>
              <a:rPr lang="en-US" sz="2400" dirty="0" smtClean="0">
                <a:sym typeface="Wingdings"/>
              </a:rPr>
              <a:t>But we really want to simplify to </a:t>
            </a:r>
            <a:br>
              <a:rPr lang="en-US" sz="2400" dirty="0" smtClean="0">
                <a:sym typeface="Wingdings"/>
              </a:rPr>
            </a:br>
            <a:r>
              <a:rPr lang="en-US" sz="2400" dirty="0" smtClean="0">
                <a:sym typeface="Wingdings"/>
              </a:rPr>
              <a:t>multiples of $5 increments, </a:t>
            </a:r>
            <a:br>
              <a:rPr lang="en-US" sz="2400" dirty="0" smtClean="0">
                <a:sym typeface="Wingdings"/>
              </a:rPr>
            </a:br>
            <a:r>
              <a:rPr lang="en-US" sz="2400" dirty="0" smtClean="0">
                <a:sym typeface="Wingdings"/>
              </a:rPr>
              <a:t>say $5 or $10, </a:t>
            </a:r>
            <a:br>
              <a:rPr lang="en-US" sz="2400" dirty="0" smtClean="0">
                <a:sym typeface="Wingdings"/>
              </a:rPr>
            </a:br>
            <a:r>
              <a:rPr lang="en-US" sz="2400" dirty="0" smtClean="0">
                <a:sym typeface="Wingdings"/>
              </a:rPr>
              <a:t>but $5 produces 13 classes </a:t>
            </a:r>
            <a:br>
              <a:rPr lang="en-US" sz="2400" dirty="0" smtClean="0">
                <a:sym typeface="Wingdings"/>
              </a:rPr>
            </a:br>
            <a:r>
              <a:rPr lang="en-US" sz="2400" dirty="0" smtClean="0">
                <a:sym typeface="Wingdings"/>
              </a:rPr>
              <a:t>(more than we want) so we </a:t>
            </a:r>
            <a:br>
              <a:rPr lang="en-US" sz="2400" dirty="0" smtClean="0">
                <a:sym typeface="Wingdings"/>
              </a:rPr>
            </a:br>
            <a:r>
              <a:rPr lang="en-US" sz="2400" dirty="0" smtClean="0">
                <a:sym typeface="Wingdings"/>
              </a:rPr>
              <a:t>choose $10 to produce 7 classes </a:t>
            </a:r>
            <a:br>
              <a:rPr lang="en-US" sz="2400" dirty="0" smtClean="0">
                <a:sym typeface="Wingdings"/>
              </a:rPr>
            </a:br>
            <a:r>
              <a:rPr lang="en-US" sz="2400" dirty="0" smtClean="0">
                <a:sym typeface="Wingdings"/>
              </a:rPr>
              <a:t>(notice this is sometimes </a:t>
            </a:r>
            <a:br>
              <a:rPr lang="en-US" sz="2400" dirty="0" smtClean="0">
                <a:sym typeface="Wingdings"/>
              </a:rPr>
            </a:br>
            <a:r>
              <a:rPr lang="en-US" sz="2400" dirty="0" smtClean="0">
                <a:sym typeface="Wingdings"/>
              </a:rPr>
              <a:t>more art than science…)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155099"/>
              </p:ext>
            </p:extLst>
          </p:nvPr>
        </p:nvGraphicFramePr>
        <p:xfrm>
          <a:off x="5251021" y="4333091"/>
          <a:ext cx="3568700" cy="226822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 Cost ($)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City     Frequency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Suburb Frequency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 but &lt;30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 but &lt;40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 but &lt;50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 but &lt;60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 but &lt;70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 but &lt;80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 but &lt;90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68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Frequency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648" y="1133857"/>
            <a:ext cx="8912352" cy="170323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Relative Frequency Distribution </a:t>
            </a:r>
            <a:r>
              <a:rPr lang="en-US" sz="2400" dirty="0" smtClean="0"/>
              <a:t>presents relative frequency, or proportion of the total for each group</a:t>
            </a:r>
          </a:p>
          <a:p>
            <a:r>
              <a:rPr lang="en-US" sz="2400" b="1" dirty="0" smtClean="0"/>
              <a:t>Proportion </a:t>
            </a:r>
            <a:r>
              <a:rPr lang="en-US" sz="2400" dirty="0" smtClean="0"/>
              <a:t>or </a:t>
            </a:r>
            <a:r>
              <a:rPr lang="en-US" sz="2400" b="1" dirty="0" smtClean="0"/>
              <a:t>relative frequency</a:t>
            </a:r>
            <a:r>
              <a:rPr lang="en-US" sz="2400" dirty="0" smtClean="0"/>
              <a:t>, in each group is equal to the number of values in each class divided by the total number of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13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5419" y="1912373"/>
            <a:ext cx="8717280" cy="3364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>
              <a:sym typeface="Wingding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644094"/>
              </p:ext>
            </p:extLst>
          </p:nvPr>
        </p:nvGraphicFramePr>
        <p:xfrm>
          <a:off x="882650" y="2928514"/>
          <a:ext cx="7378700" cy="2496820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SUBURBAN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 Cost ($)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Frequency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Relative Frequency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Percentage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Frequency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Relative Frequency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Percentage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 but &lt;30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 but &lt;40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 but &lt;50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 but &lt;60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 but &lt;70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 but &lt;80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 but &lt;90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231648" y="5555418"/>
            <a:ext cx="8912352" cy="1703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Notes:</a:t>
            </a:r>
          </a:p>
          <a:p>
            <a:pPr lvl="1"/>
            <a:r>
              <a:rPr lang="en-US" sz="2000" b="1" dirty="0" smtClean="0"/>
              <a:t>TOTAL </a:t>
            </a:r>
            <a:r>
              <a:rPr lang="en-US" sz="2000" dirty="0" smtClean="0"/>
              <a:t>of the </a:t>
            </a:r>
            <a:r>
              <a:rPr lang="en-US" sz="2000" b="1" dirty="0" smtClean="0"/>
              <a:t>relative frequency </a:t>
            </a:r>
            <a:r>
              <a:rPr lang="en-US" sz="2000" dirty="0" smtClean="0"/>
              <a:t>column MUST BE </a:t>
            </a:r>
            <a:r>
              <a:rPr lang="en-US" sz="2000" b="1" dirty="0" smtClean="0"/>
              <a:t>1.00</a:t>
            </a:r>
          </a:p>
          <a:p>
            <a:pPr lvl="1"/>
            <a:r>
              <a:rPr lang="en-US" sz="2000" b="1" dirty="0"/>
              <a:t>TOTAL </a:t>
            </a:r>
            <a:r>
              <a:rPr lang="en-US" sz="2000" dirty="0"/>
              <a:t>of the </a:t>
            </a:r>
            <a:r>
              <a:rPr lang="en-US" sz="2000" b="1" dirty="0" smtClean="0"/>
              <a:t>percentage </a:t>
            </a:r>
            <a:r>
              <a:rPr lang="en-US" sz="2000" dirty="0" smtClean="0"/>
              <a:t>column </a:t>
            </a:r>
            <a:r>
              <a:rPr lang="en-US" sz="2000" dirty="0"/>
              <a:t>MUST BE</a:t>
            </a:r>
            <a:r>
              <a:rPr lang="en-US" sz="2000" b="1" dirty="0"/>
              <a:t> </a:t>
            </a:r>
            <a:r>
              <a:rPr lang="en-US" sz="2000" b="1" dirty="0" smtClean="0"/>
              <a:t>100.00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889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648" y="1133857"/>
            <a:ext cx="8912352" cy="170323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Cumulative Percentage Distribution </a:t>
            </a:r>
            <a:r>
              <a:rPr lang="en-US" sz="2400" dirty="0" smtClean="0"/>
              <a:t>provides a way of presenting information about the percentage of values that </a:t>
            </a:r>
            <a:r>
              <a:rPr lang="en-US" sz="2400" b="1" dirty="0" smtClean="0"/>
              <a:t>less than a specific amount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14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5419" y="1912373"/>
            <a:ext cx="8717280" cy="3364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>
              <a:sym typeface="Wingding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719611"/>
              </p:ext>
            </p:extLst>
          </p:nvPr>
        </p:nvGraphicFramePr>
        <p:xfrm>
          <a:off x="324280" y="3037651"/>
          <a:ext cx="8466962" cy="2460907"/>
        </p:xfrm>
        <a:graphic>
          <a:graphicData uri="http://schemas.openxmlformats.org/drawingml/2006/table">
            <a:tbl>
              <a:tblPr/>
              <a:tblGrid>
                <a:gridCol w="983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70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752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48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474" marR="10474" marT="104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CITY and SUBURBAN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4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 Cost ($)</a:t>
                      </a:r>
                    </a:p>
                  </a:txBody>
                  <a:tcPr marL="10474" marR="10474" marT="10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Frequency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Relative Frequency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Percentage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lower boundary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Cumulative Percentage &lt; lower boundary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8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 but &lt;30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8.0%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&lt;20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(no meals cost less than $20)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 but &lt;40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27.0%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&lt;30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 = 0 + 8%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 but &lt;50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25.0%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&lt;40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 = 0 + 8% +27%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8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 but &lt;60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21.0%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&lt;50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 = 0 + 8% +27% + 25%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8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 but &lt;70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11.0%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&lt;60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81% = 0 + 8% +27% + 25% + 21%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8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 but &lt;80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7.0%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&lt;70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92% = 0 + 8% +27% + 25% + 21% + 11%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8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 but &lt;90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1.0%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&lt;80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 = 0 + 8% +27% + 25% + 21% + 11% + 7%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82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TOTALS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&lt;90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 = 0 + 8% +27% + 25% + 21% + 11% + 7% + 1%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6908" y="5646093"/>
            <a:ext cx="8461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Question: What percentage of meal costs was less than $50?</a:t>
            </a:r>
          </a:p>
          <a:p>
            <a:r>
              <a:rPr lang="en-US" sz="2000" dirty="0" smtClean="0"/>
              <a:t>60% (</a:t>
            </a:r>
            <a:r>
              <a:rPr lang="en-US" sz="2000" dirty="0">
                <a:solidFill>
                  <a:srgbClr val="000000"/>
                </a:solidFill>
              </a:rPr>
              <a:t>0 + 8% +27% + 25</a:t>
            </a:r>
            <a:r>
              <a:rPr lang="en-US" sz="2000" dirty="0" smtClean="0">
                <a:solidFill>
                  <a:srgbClr val="000000"/>
                </a:solidFill>
              </a:rPr>
              <a:t>%)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7509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2.4 Visualizing Numerical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648" y="1133856"/>
            <a:ext cx="8912352" cy="5724144"/>
          </a:xfrm>
        </p:spPr>
        <p:txBody>
          <a:bodyPr/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dirty="0" smtClean="0"/>
              <a:t>Stem-and-Leaf Display – </a:t>
            </a:r>
            <a:r>
              <a:rPr lang="en-US" sz="2800" dirty="0" smtClean="0"/>
              <a:t>How </a:t>
            </a:r>
            <a:r>
              <a:rPr lang="en-US" sz="2800" dirty="0"/>
              <a:t>to </a:t>
            </a:r>
            <a:r>
              <a:rPr lang="en-US" sz="2800" dirty="0" smtClean="0"/>
              <a:t>create:</a:t>
            </a:r>
            <a:endParaRPr lang="en-US" sz="2800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Separate each observation into </a:t>
            </a:r>
          </a:p>
          <a:p>
            <a:pPr marL="1371600" lvl="2" indent="-457200"/>
            <a:r>
              <a:rPr lang="en-US" sz="2200" dirty="0"/>
              <a:t>Stem (all but final digit(s)) and </a:t>
            </a:r>
          </a:p>
          <a:p>
            <a:pPr marL="1371600" lvl="2" indent="-457200"/>
            <a:r>
              <a:rPr lang="en-US" sz="2200" dirty="0"/>
              <a:t>Leaf (final digit(s)).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Write stems in vertical column – smallest on top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Write each leaf, </a:t>
            </a:r>
            <a:r>
              <a:rPr lang="en-US" i="1" dirty="0"/>
              <a:t>in increasing numerical order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in row next to appropriate </a:t>
            </a:r>
            <a:r>
              <a:rPr lang="en-US" dirty="0" smtClean="0"/>
              <a:t>stem</a:t>
            </a:r>
          </a:p>
          <a:p>
            <a:r>
              <a:rPr lang="en-US" dirty="0" smtClean="0"/>
              <a:t>Example: </a:t>
            </a:r>
            <a:br>
              <a:rPr lang="en-US" dirty="0" smtClean="0"/>
            </a:br>
            <a:r>
              <a:rPr lang="en-US" dirty="0" smtClean="0"/>
              <a:t>For each state, percentage </a:t>
            </a:r>
            <a:br>
              <a:rPr lang="en-US" dirty="0" smtClean="0"/>
            </a:br>
            <a:r>
              <a:rPr lang="en-US" dirty="0" smtClean="0"/>
              <a:t>(with one decimal place) </a:t>
            </a:r>
            <a:br>
              <a:rPr lang="en-US" dirty="0" smtClean="0"/>
            </a:br>
            <a:r>
              <a:rPr lang="en-US" dirty="0" smtClean="0"/>
              <a:t>of residents 65 and </a:t>
            </a:r>
            <a:r>
              <a:rPr lang="en-US" dirty="0" smtClean="0"/>
              <a:t>older</a:t>
            </a:r>
          </a:p>
          <a:p>
            <a:r>
              <a:rPr lang="en-US" dirty="0" smtClean="0"/>
              <a:t>NOTE: Leaf does NOT have to be</a:t>
            </a:r>
            <a:br>
              <a:rPr lang="en-US" dirty="0" smtClean="0"/>
            </a:br>
            <a:r>
              <a:rPr lang="en-US" dirty="0" smtClean="0"/>
              <a:t>decimal, value.  Must be the</a:t>
            </a:r>
            <a:br>
              <a:rPr lang="en-US" dirty="0" smtClean="0"/>
            </a:br>
            <a:r>
              <a:rPr lang="en-US" dirty="0" smtClean="0"/>
              <a:t>FINAL DIGIT, whatever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D75822C-2030-4887-9512-2AC67AD2736F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96407" y="6287471"/>
            <a:ext cx="141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Integer value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25989" y="6287468"/>
            <a:ext cx="160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Decimal value</a:t>
            </a:r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 rot="16200000">
            <a:off x="7106790" y="4925278"/>
            <a:ext cx="246889" cy="259391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574" y="3546358"/>
            <a:ext cx="3040380" cy="25603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Left Brace 12"/>
          <p:cNvSpPr/>
          <p:nvPr/>
        </p:nvSpPr>
        <p:spPr>
          <a:xfrm rot="16200000">
            <a:off x="5573530" y="6007266"/>
            <a:ext cx="248388" cy="43144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0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584331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Stem-and-Leaf Display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4979"/>
            <a:ext cx="3040380" cy="25603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82879" y="640080"/>
            <a:ext cx="8491591" cy="562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400" dirty="0"/>
              <a:t>Residents age 65 and older data </a:t>
            </a:r>
            <a:r>
              <a:rPr lang="en-US" sz="2400" dirty="0" smtClean="0"/>
              <a:t>again</a:t>
            </a:r>
            <a:endParaRPr lang="en-US" sz="2200" dirty="0">
              <a:latin typeface="Arial" panose="020B0604020202020204" pitchFamily="34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82880" y="4069970"/>
            <a:ext cx="8835390" cy="25043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Notice stem </a:t>
            </a:r>
            <a:r>
              <a:rPr lang="en-US" sz="2400" dirty="0"/>
              <a:t>of “7” does not have a leaf </a:t>
            </a:r>
            <a:r>
              <a:rPr lang="en-US" sz="2400" dirty="0" smtClean="0">
                <a:sym typeface="Wingdings"/>
              </a:rPr>
              <a:t> we conclude no value of 7.x</a:t>
            </a:r>
            <a:br>
              <a:rPr lang="en-US" sz="2400" dirty="0" smtClean="0">
                <a:sym typeface="Wingdings"/>
              </a:rPr>
            </a:br>
            <a:r>
              <a:rPr lang="en-US" sz="2400" dirty="0" smtClean="0"/>
              <a:t>– </a:t>
            </a:r>
            <a:r>
              <a:rPr lang="en-US" sz="2400" dirty="0"/>
              <a:t>there should be the same number of </a:t>
            </a:r>
            <a:r>
              <a:rPr lang="en-US" sz="2400" b="1" i="1" dirty="0"/>
              <a:t>leaves</a:t>
            </a:r>
            <a:r>
              <a:rPr lang="en-US" sz="2400" dirty="0"/>
              <a:t> as observations</a:t>
            </a:r>
            <a:r>
              <a:rPr lang="en-US" sz="2400" dirty="0" smtClean="0"/>
              <a:t>! Include ALL </a:t>
            </a:r>
            <a:r>
              <a:rPr lang="en-US" sz="2400" b="1" i="1" dirty="0" smtClean="0"/>
              <a:t>stems</a:t>
            </a:r>
            <a:r>
              <a:rPr lang="en-US" sz="2400" dirty="0" smtClean="0"/>
              <a:t> even if no values/</a:t>
            </a:r>
            <a:r>
              <a:rPr lang="en-US" sz="2400" b="1" i="1" dirty="0" smtClean="0"/>
              <a:t>leaves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Leave a space holder if no leaf for a stem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No punctuation (i.e., no decimal points, no commas)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Leaves should be lined on top of one another to determine </a:t>
            </a:r>
            <a:r>
              <a:rPr lang="en-US" sz="2400" b="1" i="1" dirty="0" smtClean="0"/>
              <a:t>SHAPE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Simple way to deliver a lot of detailed information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2959046" y="1273759"/>
            <a:ext cx="64450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FOR THIS EXAMPLE read data values as</a:t>
            </a:r>
            <a:r>
              <a:rPr lang="en-US" sz="1400" dirty="0" smtClean="0"/>
              <a:t>:</a:t>
            </a:r>
          </a:p>
          <a:p>
            <a:r>
              <a:rPr lang="en-US" sz="1400" dirty="0" smtClean="0"/>
              <a:t> 6.8</a:t>
            </a:r>
          </a:p>
          <a:p>
            <a:r>
              <a:rPr lang="en-US" sz="1400" dirty="0" smtClean="0"/>
              <a:t> -</a:t>
            </a:r>
          </a:p>
          <a:p>
            <a:r>
              <a:rPr lang="en-US" sz="1400" dirty="0" smtClean="0"/>
              <a:t> 8.8</a:t>
            </a:r>
          </a:p>
          <a:p>
            <a:r>
              <a:rPr lang="en-US" sz="1400" dirty="0" smtClean="0"/>
              <a:t> 9.8,  9.9</a:t>
            </a:r>
          </a:p>
          <a:p>
            <a:r>
              <a:rPr lang="en-US" sz="1400" dirty="0" smtClean="0"/>
              <a:t>10.0,10.8</a:t>
            </a:r>
          </a:p>
          <a:p>
            <a:r>
              <a:rPr lang="en-US" sz="1400" dirty="0" smtClean="0"/>
              <a:t>11.1,11.5,11.5,11.6,11.6</a:t>
            </a:r>
          </a:p>
          <a:p>
            <a:r>
              <a:rPr lang="en-US" sz="1400" dirty="0" smtClean="0"/>
              <a:t>12.0,12.1,12.2,12.2,12.2,12.4,12.4,12.4,12.4,12,4,12.5,12.7,12.8,12.8,12.9,12.9,12.9</a:t>
            </a:r>
          </a:p>
          <a:p>
            <a:r>
              <a:rPr lang="en-US" sz="1400" dirty="0" smtClean="0"/>
              <a:t>13.0,13.1,12.3,13.3,13.3,13.3,13.4,13.4,13.4,13.4,13.8,13.9,13.9</a:t>
            </a:r>
          </a:p>
          <a:p>
            <a:r>
              <a:rPr lang="en-US" sz="1400" dirty="0" smtClean="0"/>
              <a:t>14.0,14.2,14.6,14.6.14.6</a:t>
            </a:r>
          </a:p>
          <a:p>
            <a:r>
              <a:rPr lang="en-US" sz="1400" dirty="0" smtClean="0"/>
              <a:t>15.2,15.3</a:t>
            </a:r>
          </a:p>
          <a:p>
            <a:r>
              <a:rPr lang="en-US" sz="1400" dirty="0" smtClean="0"/>
              <a:t>16.8</a:t>
            </a:r>
          </a:p>
        </p:txBody>
      </p:sp>
    </p:spTree>
    <p:extLst>
      <p:ext uri="{BB962C8B-B14F-4D97-AF65-F5344CB8AC3E}">
        <p14:creationId xmlns:p14="http://schemas.microsoft.com/office/powerpoint/2010/main" val="224274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00" y="1656692"/>
            <a:ext cx="3040380" cy="25603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82879" y="640080"/>
            <a:ext cx="8491591" cy="562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400" dirty="0" smtClean="0"/>
              <a:t>Let’s think about </a:t>
            </a:r>
            <a:r>
              <a:rPr lang="en-US" sz="2400" b="1" i="1" dirty="0" smtClean="0"/>
              <a:t>SHAPE</a:t>
            </a:r>
            <a:r>
              <a:rPr lang="en-US" sz="2400" dirty="0" smtClean="0"/>
              <a:t> for a minute…</a:t>
            </a:r>
            <a:endParaRPr lang="en-US" sz="2200" dirty="0">
              <a:latin typeface="Arial" panose="020B0604020202020204" pitchFamily="34" charset="0"/>
            </a:endParaRPr>
          </a:p>
        </p:txBody>
      </p:sp>
      <p:pic>
        <p:nvPicPr>
          <p:cNvPr id="11" name="Content Placeholder 5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6" y="1314653"/>
            <a:ext cx="5430447" cy="361648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Text Placeholder 5"/>
          <p:cNvSpPr txBox="1">
            <a:spLocks/>
          </p:cNvSpPr>
          <p:nvPr/>
        </p:nvSpPr>
        <p:spPr>
          <a:xfrm>
            <a:off x="182880" y="5380439"/>
            <a:ext cx="8835390" cy="86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If we “rotate” our stem-and-leaf display, we see that the SHAPE is very similar to a HISTOGRAM with the same width intervals</a:t>
            </a:r>
            <a:endParaRPr lang="en-US" sz="2200" dirty="0">
              <a:latin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8000" y="1340388"/>
            <a:ext cx="3035958" cy="3040381"/>
            <a:chOff x="182880" y="2069928"/>
            <a:chExt cx="3035958" cy="3040381"/>
          </a:xfrm>
        </p:grpSpPr>
        <p:pic>
          <p:nvPicPr>
            <p:cNvPr id="12" name="Picture 11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57150" y="2309958"/>
              <a:ext cx="3040380" cy="256032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2743201" y="2069928"/>
              <a:ext cx="475637" cy="30403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94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5715"/>
            <a:ext cx="2949178" cy="640080"/>
          </a:xfrm>
        </p:spPr>
        <p:txBody>
          <a:bodyPr/>
          <a:lstStyle/>
          <a:p>
            <a:r>
              <a:rPr lang="en-US" dirty="0" smtClean="0"/>
              <a:t>Histogram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82880" y="645794"/>
            <a:ext cx="8961120" cy="621220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Displays </a:t>
            </a:r>
            <a:r>
              <a:rPr lang="en-US" sz="2400" dirty="0"/>
              <a:t>a quantitative variable across different groupings of </a:t>
            </a:r>
            <a:r>
              <a:rPr lang="en-US" sz="2400" dirty="0" smtClean="0"/>
              <a:t>values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Careful </a:t>
            </a:r>
            <a:r>
              <a:rPr lang="en-US" sz="2400" dirty="0"/>
              <a:t>when choosing how to group together </a:t>
            </a:r>
            <a:r>
              <a:rPr lang="en-US" sz="2400" dirty="0" smtClean="0"/>
              <a:t>values!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Groupings </a:t>
            </a:r>
            <a:r>
              <a:rPr lang="en-US" sz="2000" dirty="0"/>
              <a:t>must cover the same range so </a:t>
            </a:r>
            <a:r>
              <a:rPr lang="en-US" sz="2000" dirty="0" smtClean="0"/>
              <a:t>have </a:t>
            </a:r>
            <a:r>
              <a:rPr lang="en-US" sz="2000" dirty="0"/>
              <a:t>of equal </a:t>
            </a:r>
            <a:r>
              <a:rPr lang="en-US" sz="2000" dirty="0" smtClean="0"/>
              <a:t>width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Height used to compare </a:t>
            </a:r>
            <a:r>
              <a:rPr lang="en-US" sz="2000" dirty="0"/>
              <a:t>the frequency of each range of </a:t>
            </a:r>
            <a:r>
              <a:rPr lang="en-US" sz="2000" dirty="0" smtClean="0"/>
              <a:t>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Steps to create a frequency histogram: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Create equal width </a:t>
            </a:r>
            <a:r>
              <a:rPr lang="en-US" sz="2000" dirty="0" smtClean="0"/>
              <a:t>classes </a:t>
            </a:r>
            <a:r>
              <a:rPr lang="en-US" sz="2000" dirty="0"/>
              <a:t>(groupings</a:t>
            </a:r>
            <a:r>
              <a:rPr lang="en-US" sz="2000" dirty="0" smtClean="0"/>
              <a:t>)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Count number of values in each </a:t>
            </a:r>
            <a:r>
              <a:rPr lang="en-US" sz="2000" dirty="0" smtClean="0"/>
              <a:t>class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Draw histogram with a bar for </a:t>
            </a:r>
            <a:r>
              <a:rPr lang="en-US" sz="2000" dirty="0" smtClean="0"/>
              <a:t>each class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Height </a:t>
            </a:r>
            <a:r>
              <a:rPr lang="en-US" sz="2000" dirty="0"/>
              <a:t>of a bar represents the count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for </a:t>
            </a:r>
            <a:r>
              <a:rPr lang="en-US" sz="2000" dirty="0"/>
              <a:t>that bar’s </a:t>
            </a:r>
            <a:r>
              <a:rPr lang="en-US" sz="2000" dirty="0" smtClean="0"/>
              <a:t>class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Bars </a:t>
            </a:r>
            <a:r>
              <a:rPr lang="en-US" sz="2000" dirty="0"/>
              <a:t>touch since there are </a:t>
            </a:r>
            <a:r>
              <a:rPr lang="en-US" sz="2000" dirty="0" smtClean="0"/>
              <a:t>NO GAPS </a:t>
            </a:r>
            <a:br>
              <a:rPr lang="en-US" sz="2000" dirty="0" smtClean="0"/>
            </a:br>
            <a:r>
              <a:rPr lang="en-US" sz="2000" dirty="0" smtClean="0"/>
              <a:t>between classes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 careful: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Number of categories can’t be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too </a:t>
            </a:r>
            <a:r>
              <a:rPr lang="en-US" sz="2000" dirty="0"/>
              <a:t>large or too </a:t>
            </a:r>
            <a:r>
              <a:rPr lang="en-US" sz="2000" dirty="0" smtClean="0"/>
              <a:t>small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Don’t skip any </a:t>
            </a:r>
            <a:r>
              <a:rPr lang="en-US" sz="2000" dirty="0" smtClean="0"/>
              <a:t>categories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Be clear about contents of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each category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78282" y="3729406"/>
            <a:ext cx="3262432" cy="334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HISTOGRAM of Meal Cost </a:t>
            </a:r>
            <a:r>
              <a:rPr lang="en-US" sz="1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Location = CITY</a:t>
            </a:r>
            <a:endParaRPr lang="en-US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912" y="4044270"/>
            <a:ext cx="3312018" cy="2473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86757" y="6549237"/>
            <a:ext cx="3765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http://www.socscistatistics.com/descriptive/histograms</a:t>
            </a:r>
            <a:r>
              <a:rPr lang="en-US" sz="1200" dirty="0" smtClean="0">
                <a:hlinkClick r:id="rId3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848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25, 26, 27, 29, 32, 32, 33, 33, 34, 35, 35, 36, 37, 39, 41, 42, 42, 43, 43, 43, 44, 44, 48, 50, 50, 50, 50, 51, 53, 54, 55, 56, 57, 57, 60, 61, 61, 65, 66, 67, 68, 74, 74, </a:t>
            </a:r>
            <a:r>
              <a:rPr lang="en-US" dirty="0" smtClean="0"/>
              <a:t>76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http://www.socscistatistics.com/descriptive/histograms/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9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9841" y="350043"/>
            <a:ext cx="7886700" cy="648893"/>
          </a:xfrm>
        </p:spPr>
        <p:txBody>
          <a:bodyPr>
            <a:noAutofit/>
          </a:bodyPr>
          <a:lstStyle/>
          <a:p>
            <a:r>
              <a:rPr lang="en-US" sz="2800" b="1" dirty="0"/>
              <a:t>Consider two table summaries of unemployment </a:t>
            </a:r>
            <a:r>
              <a:rPr lang="en-US" sz="2800" b="1" dirty="0" smtClean="0"/>
              <a:t>data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227" y="932412"/>
            <a:ext cx="3868737" cy="823912"/>
          </a:xfrm>
        </p:spPr>
        <p:txBody>
          <a:bodyPr>
            <a:normAutofit/>
          </a:bodyPr>
          <a:lstStyle/>
          <a:p>
            <a:r>
              <a:rPr lang="en-US" dirty="0"/>
              <a:t>Unemployment rate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high </a:t>
            </a:r>
            <a:r>
              <a:rPr lang="en-US" dirty="0"/>
              <a:t>school grads…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227" y="1888482"/>
            <a:ext cx="3868737" cy="24522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73192" y="932412"/>
            <a:ext cx="3887787" cy="823912"/>
          </a:xfrm>
        </p:spPr>
        <p:txBody>
          <a:bodyPr>
            <a:normAutofit/>
          </a:bodyPr>
          <a:lstStyle/>
          <a:p>
            <a:r>
              <a:rPr lang="en-US" dirty="0" smtClean="0"/>
              <a:t>Unemployment </a:t>
            </a:r>
            <a:r>
              <a:rPr lang="en-US" dirty="0"/>
              <a:t>rate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college </a:t>
            </a:r>
            <a:r>
              <a:rPr lang="en-US" dirty="0"/>
              <a:t>grads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9" name="Content Placeholder 3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91" y="1888482"/>
            <a:ext cx="3887788" cy="246434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29841" y="4567511"/>
            <a:ext cx="78311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+mn-lt"/>
              </a:rPr>
              <a:t>Is it easy to see trends in these data?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78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79" y="1420960"/>
            <a:ext cx="5273973" cy="343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5715"/>
            <a:ext cx="3509010" cy="14026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Histogram Example:</a:t>
            </a:r>
            <a:br>
              <a:rPr lang="en-US" dirty="0" smtClean="0"/>
            </a:br>
            <a:r>
              <a:rPr lang="en-US" dirty="0" smtClean="0"/>
              <a:t>Age at Time of First Oscar Award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053724" y="127001"/>
            <a:ext cx="4010266" cy="3945337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Question</a:t>
            </a:r>
            <a:r>
              <a:rPr lang="en-US" sz="2400" dirty="0" smtClean="0"/>
              <a:t>: If </a:t>
            </a:r>
            <a:r>
              <a:rPr lang="en-US" sz="2400" dirty="0"/>
              <a:t>Jack </a:t>
            </a:r>
            <a:r>
              <a:rPr lang="en-US" sz="2400" dirty="0" smtClean="0"/>
              <a:t>Nicholson won Best Actor at age 70, </a:t>
            </a:r>
            <a:r>
              <a:rPr lang="en-US" sz="2400" dirty="0"/>
              <a:t>which category frequency </a:t>
            </a:r>
            <a:r>
              <a:rPr lang="en-US" sz="2400" dirty="0" smtClean="0"/>
              <a:t>would </a:t>
            </a:r>
            <a:r>
              <a:rPr lang="en-US" sz="2400" dirty="0"/>
              <a:t>increase?</a:t>
            </a:r>
          </a:p>
          <a:p>
            <a:pPr marL="971550" lvl="1" indent="-514350">
              <a:buAutoNum type="alphaUcPeriod"/>
            </a:pPr>
            <a:r>
              <a:rPr lang="en-US" sz="2400" dirty="0" smtClean="0"/>
              <a:t>[</a:t>
            </a:r>
            <a:r>
              <a:rPr lang="en-US" sz="2400" dirty="0"/>
              <a:t>60,65)     </a:t>
            </a:r>
            <a:endParaRPr lang="en-US" sz="2400" dirty="0" smtClean="0"/>
          </a:p>
          <a:p>
            <a:pPr marL="971550" lvl="1" indent="-514350">
              <a:buAutoNum type="alphaUcPeriod"/>
            </a:pPr>
            <a:r>
              <a:rPr lang="en-US" sz="2400" dirty="0" smtClean="0"/>
              <a:t>[</a:t>
            </a:r>
            <a:r>
              <a:rPr lang="en-US" sz="2400" dirty="0"/>
              <a:t>65,70</a:t>
            </a:r>
            <a:r>
              <a:rPr lang="en-US" sz="2400" dirty="0" smtClean="0"/>
              <a:t>)</a:t>
            </a:r>
          </a:p>
          <a:p>
            <a:pPr marL="971550" lvl="1" indent="-514350">
              <a:buAutoNum type="alphaUcPeriod"/>
            </a:pPr>
            <a:r>
              <a:rPr lang="en-US" sz="2400" dirty="0" smtClean="0"/>
              <a:t>[</a:t>
            </a:r>
            <a:r>
              <a:rPr lang="en-US" sz="2400" dirty="0"/>
              <a:t>70,75</a:t>
            </a:r>
            <a:r>
              <a:rPr lang="en-US" sz="2400" dirty="0" smtClean="0"/>
              <a:t>)</a:t>
            </a:r>
          </a:p>
          <a:p>
            <a:pPr marL="971550" lvl="1" indent="-514350">
              <a:buAutoNum type="alphaUcPeriod"/>
            </a:pPr>
            <a:r>
              <a:rPr lang="en-US" sz="2400" dirty="0" smtClean="0"/>
              <a:t>[</a:t>
            </a:r>
            <a:r>
              <a:rPr lang="en-US" sz="2400" dirty="0"/>
              <a:t>75,80) </a:t>
            </a:r>
          </a:p>
          <a:p>
            <a:r>
              <a:rPr lang="en-US" sz="2400" b="1" dirty="0" smtClean="0"/>
              <a:t> </a:t>
            </a:r>
            <a:endParaRPr lang="en-US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11335" y="4724985"/>
            <a:ext cx="2078646" cy="32553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 at Time of First Oscar</a:t>
            </a:r>
            <a:endParaRPr lang="en-US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182881" y="5153940"/>
            <a:ext cx="8309610" cy="1548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Groupings chosen here are: </a:t>
            </a:r>
            <a:br>
              <a:rPr lang="en-US" sz="2800" dirty="0" smtClean="0"/>
            </a:br>
            <a:r>
              <a:rPr lang="en-US" sz="2800" dirty="0" smtClean="0"/>
              <a:t>[20,25)   [25,30)   [30,35)   [35,40)   [45,50), …</a:t>
            </a:r>
          </a:p>
          <a:p>
            <a:r>
              <a:rPr lang="en-US" sz="2000" dirty="0" smtClean="0"/>
              <a:t>Where “[“ means the number is INCLUDED in the interval, </a:t>
            </a:r>
            <a:br>
              <a:rPr lang="en-US" sz="2000" dirty="0" smtClean="0"/>
            </a:br>
            <a:r>
              <a:rPr lang="en-US" sz="2000" dirty="0" smtClean="0"/>
              <a:t>      but “)” means the number is NOT included in the interval</a:t>
            </a:r>
          </a:p>
          <a:p>
            <a:r>
              <a:rPr lang="en-US" sz="2800" b="1" dirty="0" smtClean="0"/>
              <a:t> 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479162" y="2289845"/>
            <a:ext cx="1666240" cy="4368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4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51460" y="1840405"/>
            <a:ext cx="3261066" cy="3087558"/>
            <a:chOff x="251460" y="1840405"/>
            <a:chExt cx="3261066" cy="3087558"/>
          </a:xfrm>
        </p:grpSpPr>
        <p:pic>
          <p:nvPicPr>
            <p:cNvPr id="11" name="Content Placeholder 4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" y="1840405"/>
              <a:ext cx="3246120" cy="307630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2" name="Rectangle 11"/>
            <p:cNvSpPr/>
            <p:nvPr/>
          </p:nvSpPr>
          <p:spPr>
            <a:xfrm>
              <a:off x="1981785" y="1840405"/>
              <a:ext cx="1530741" cy="3087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" y="143117"/>
            <a:ext cx="4011930" cy="161048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n-lt"/>
              </a:rPr>
              <a:t>Let’s examine what it means </a:t>
            </a:r>
            <a:r>
              <a:rPr lang="en-US" sz="2000" dirty="0" smtClean="0">
                <a:latin typeface="+mn-lt"/>
              </a:rPr>
              <a:t>to </a:t>
            </a:r>
            <a:r>
              <a:rPr lang="en-US" sz="2000" dirty="0">
                <a:latin typeface="+mn-lt"/>
              </a:rPr>
              <a:t>turn a frequency into a relative frequency by looking at the age at Oscar </a:t>
            </a:r>
            <a:r>
              <a:rPr lang="en-US" sz="2000" dirty="0" smtClean="0">
                <a:latin typeface="+mn-lt"/>
              </a:rPr>
              <a:t>data</a:t>
            </a:r>
            <a:endParaRPr lang="en-US" sz="20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313" y="5138298"/>
            <a:ext cx="3886200" cy="171970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Relative </a:t>
            </a:r>
            <a:r>
              <a:rPr lang="en-US" sz="2000" dirty="0"/>
              <a:t>frequency histogram depicts the relative frequency rather than the raw frequency (count) of </a:t>
            </a:r>
            <a:r>
              <a:rPr lang="en-US" sz="2000" dirty="0" smtClean="0"/>
              <a:t>categories</a:t>
            </a:r>
          </a:p>
          <a:p>
            <a:r>
              <a:rPr lang="en-US" sz="2000" dirty="0" smtClean="0"/>
              <a:t>Do shapes of the frequency and relative frequency histograms differ?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1840405"/>
            <a:ext cx="3246120" cy="307630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Content Placeholder 4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3470" y="345995"/>
            <a:ext cx="3520440" cy="301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70" y="3676055"/>
            <a:ext cx="3520440" cy="301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335866" y="4834773"/>
            <a:ext cx="1547446" cy="276999"/>
            <a:chOff x="335866" y="4834773"/>
            <a:chExt cx="1547446" cy="276999"/>
          </a:xfrm>
        </p:grpSpPr>
        <p:sp>
          <p:nvSpPr>
            <p:cNvPr id="3" name="TextBox 2"/>
            <p:cNvSpPr txBox="1"/>
            <p:nvPr/>
          </p:nvSpPr>
          <p:spPr>
            <a:xfrm>
              <a:off x="335866" y="4834773"/>
              <a:ext cx="15474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TOTAL	  76</a:t>
              </a:r>
              <a:endParaRPr lang="en-US" sz="1200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310054" y="4875211"/>
              <a:ext cx="3253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161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02" y="163472"/>
            <a:ext cx="8776228" cy="641317"/>
          </a:xfrm>
        </p:spPr>
        <p:txBody>
          <a:bodyPr>
            <a:noAutofit/>
          </a:bodyPr>
          <a:lstStyle/>
          <a:p>
            <a:r>
              <a:rPr lang="en-US" sz="2800" dirty="0" smtClean="0"/>
              <a:t>Percentage Polygon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82880" y="1156885"/>
            <a:ext cx="8961120" cy="570111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Percentage polygon </a:t>
            </a:r>
            <a:r>
              <a:rPr lang="en-US" sz="2400" dirty="0" smtClean="0"/>
              <a:t>– used for visualization when dividing the data of a numerical variable into two or more groups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Uses </a:t>
            </a:r>
            <a:r>
              <a:rPr lang="en-US" sz="2200" b="1" dirty="0" smtClean="0"/>
              <a:t>MIDPOINTS</a:t>
            </a:r>
            <a:r>
              <a:rPr lang="en-US" sz="2200" dirty="0" smtClean="0"/>
              <a:t> of each class to represent the data in the class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Combines data from two groups to allow easier comparison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18" y="2798565"/>
            <a:ext cx="4610100" cy="2882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1119" y="2829338"/>
            <a:ext cx="36840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City meals concentrated between approximately $30 and $60 (remember, we’re using the midpoint of the classes…) and one meal costing more than $80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Suburban meals concentrated between $30 and $40 with very few meals costing more than $70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0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02" y="163473"/>
            <a:ext cx="8776228" cy="653892"/>
          </a:xfrm>
        </p:spPr>
        <p:txBody>
          <a:bodyPr>
            <a:noAutofit/>
          </a:bodyPr>
          <a:lstStyle/>
          <a:p>
            <a:r>
              <a:rPr lang="en-US" sz="2800" dirty="0" smtClean="0"/>
              <a:t>Cumulative Percentage Polygon (</a:t>
            </a:r>
            <a:r>
              <a:rPr lang="en-US" sz="2800" dirty="0" err="1" smtClean="0"/>
              <a:t>Ogive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82880" y="1156885"/>
            <a:ext cx="8961120" cy="570111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Cumulative Percentage Polygon </a:t>
            </a:r>
            <a:r>
              <a:rPr lang="en-US" sz="2400" dirty="0" smtClean="0"/>
              <a:t>uses the cumulative percentage distribution (discussed previously) to plot the cumulative percentages along the </a:t>
            </a:r>
            <a:r>
              <a:rPr lang="en-US" sz="2400" b="1" i="1" dirty="0" smtClean="0"/>
              <a:t>Y</a:t>
            </a:r>
            <a:r>
              <a:rPr lang="en-US" sz="2400" dirty="0" smtClean="0"/>
              <a:t> axis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LOWER BOUNDS of the class intervals are plotted on the </a:t>
            </a:r>
            <a:r>
              <a:rPr lang="en-US" sz="2200" b="1" i="1" dirty="0" smtClean="0"/>
              <a:t>X</a:t>
            </a:r>
            <a:r>
              <a:rPr lang="en-US" sz="2200" dirty="0" smtClean="0"/>
              <a:t> axis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14" y="2811515"/>
            <a:ext cx="4381500" cy="2806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1119" y="2829338"/>
            <a:ext cx="36840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Curve leads you to conclude that the curve for city meals is to the RIGHT of the curve for suburban meals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That is, city restaurants have fewer meals that cost less than a particular value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 example, 2% of the meals at city restaurants cost less than $50, compared to 68% of the meals at suburban restaurants…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6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-633"/>
            <a:ext cx="8717280" cy="580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24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42887" y="580102"/>
            <a:ext cx="8658225" cy="3898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56473" y="6738409"/>
            <a:ext cx="4867787" cy="47073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493350"/>
              </p:ext>
            </p:extLst>
          </p:nvPr>
        </p:nvGraphicFramePr>
        <p:xfrm>
          <a:off x="367232" y="1066532"/>
          <a:ext cx="55753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Worksheet" r:id="rId4" imgW="5575300" imgH="1155700" progId="Excel.Sheet.12">
                  <p:embed/>
                </p:oleObj>
              </mc:Choice>
              <mc:Fallback>
                <p:oleObj name="Worksheet" r:id="rId4" imgW="5575300" imgH="1155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7232" y="1066532"/>
                        <a:ext cx="55753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55441" y="701216"/>
            <a:ext cx="3431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Table of Frequencies for </a:t>
            </a:r>
            <a:r>
              <a:rPr lang="en-US" sz="1600" b="1" dirty="0" smtClean="0"/>
              <a:t>all Responses</a:t>
            </a:r>
            <a:endParaRPr lang="en-US" sz="1600" b="1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124535"/>
              </p:ext>
            </p:extLst>
          </p:nvPr>
        </p:nvGraphicFramePr>
        <p:xfrm>
          <a:off x="367232" y="2566139"/>
          <a:ext cx="55753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Worksheet" r:id="rId6" imgW="5575300" imgH="1155700" progId="Excel.Sheet.12">
                  <p:embed/>
                </p:oleObj>
              </mc:Choice>
              <mc:Fallback>
                <p:oleObj name="Worksheet" r:id="rId6" imgW="5575300" imgH="1155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7232" y="2566139"/>
                        <a:ext cx="5575300" cy="11557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559213" y="2231633"/>
            <a:ext cx="3431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Table Based on </a:t>
            </a:r>
            <a:r>
              <a:rPr lang="en-US" sz="1600" b="1" dirty="0" smtClean="0"/>
              <a:t>Total Percentages</a:t>
            </a:r>
            <a:endParaRPr lang="en-US" sz="1600" b="1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557062"/>
              </p:ext>
            </p:extLst>
          </p:nvPr>
        </p:nvGraphicFramePr>
        <p:xfrm>
          <a:off x="400605" y="4063463"/>
          <a:ext cx="5562600" cy="1143000"/>
        </p:xfrm>
        <a:graphic>
          <a:graphicData uri="http://schemas.openxmlformats.org/drawingml/2006/table">
            <a:tbl>
              <a:tblPr/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MAJOR CATEGORIES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GENDER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(Accounting)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 (Computer)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(Marketing)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 (M)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 (F)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549473" y="3708010"/>
            <a:ext cx="3431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Table Based on </a:t>
            </a:r>
            <a:r>
              <a:rPr lang="en-US" sz="1600" b="1" dirty="0" smtClean="0"/>
              <a:t>Row Percentages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580268" y="5211408"/>
            <a:ext cx="3431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Table Based on </a:t>
            </a:r>
            <a:r>
              <a:rPr lang="en-US" sz="1600" b="1" dirty="0" smtClean="0"/>
              <a:t>Column Percentages</a:t>
            </a:r>
            <a:endParaRPr lang="en-US" sz="1600" b="1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980800"/>
              </p:ext>
            </p:extLst>
          </p:nvPr>
        </p:nvGraphicFramePr>
        <p:xfrm>
          <a:off x="394255" y="5532404"/>
          <a:ext cx="55753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Worksheet" r:id="rId8" imgW="5575300" imgH="1155700" progId="Excel.Sheet.12">
                  <p:embed/>
                </p:oleObj>
              </mc:Choice>
              <mc:Fallback>
                <p:oleObj name="Worksheet" r:id="rId8" imgW="5575300" imgH="1155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4255" y="5532404"/>
                        <a:ext cx="5575300" cy="1155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238971" y="938760"/>
            <a:ext cx="2807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percentage of survey students are Males majoring in marketing?</a:t>
            </a:r>
          </a:p>
          <a:p>
            <a:pPr marL="228600">
              <a:tabLst>
                <a:tab pos="1371600" algn="l"/>
              </a:tabLst>
            </a:pPr>
            <a:r>
              <a:rPr lang="en-US" dirty="0"/>
              <a:t>A.  3   	B. </a:t>
            </a:r>
            <a:r>
              <a:rPr lang="en-US" dirty="0" smtClean="0"/>
              <a:t>5%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C.  7.5%	D. 36% 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232926" y="3051743"/>
            <a:ext cx="2807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that a student is majoring in Accounting, what percentage are female?</a:t>
            </a:r>
          </a:p>
          <a:p>
            <a:pPr marL="228600">
              <a:tabLst>
                <a:tab pos="1371600" algn="l"/>
              </a:tabLst>
            </a:pPr>
            <a:r>
              <a:rPr lang="en-US" dirty="0" smtClean="0"/>
              <a:t>A</a:t>
            </a:r>
            <a:r>
              <a:rPr lang="en-US" dirty="0"/>
              <a:t>.  3   	B. 70% </a:t>
            </a:r>
            <a:br>
              <a:rPr lang="en-US" dirty="0"/>
            </a:br>
            <a:r>
              <a:rPr lang="en-US" dirty="0"/>
              <a:t>C.  7.5%	D. </a:t>
            </a:r>
            <a:r>
              <a:rPr lang="en-US" dirty="0" smtClean="0"/>
              <a:t>30%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414524" y="1801711"/>
            <a:ext cx="1277501" cy="2710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414523" y="4484672"/>
            <a:ext cx="1277501" cy="2710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6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-633"/>
            <a:ext cx="8717280" cy="6397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648" y="639097"/>
            <a:ext cx="8717280" cy="6218903"/>
          </a:xfrm>
        </p:spPr>
        <p:txBody>
          <a:bodyPr>
            <a:normAutofit/>
          </a:bodyPr>
          <a:lstStyle/>
          <a:p>
            <a:r>
              <a:rPr lang="en-US" sz="2400" b="1" dirty="0"/>
              <a:t>Summary Table </a:t>
            </a:r>
            <a:r>
              <a:rPr lang="en-US" sz="2400" dirty="0"/>
              <a:t>shows values of the data categories for </a:t>
            </a:r>
            <a:r>
              <a:rPr lang="en-US" sz="2400" b="1" dirty="0"/>
              <a:t>one variable</a:t>
            </a:r>
            <a:r>
              <a:rPr lang="en-US" sz="2400" dirty="0"/>
              <a:t> and the frequencies (counts) or proportions/percentages for each category</a:t>
            </a:r>
          </a:p>
          <a:p>
            <a:r>
              <a:rPr lang="en-US" sz="2400" b="1" dirty="0"/>
              <a:t>Contingency Table </a:t>
            </a:r>
            <a:r>
              <a:rPr lang="en-US" sz="2400" dirty="0"/>
              <a:t>shows values of the data categories for </a:t>
            </a:r>
            <a:r>
              <a:rPr lang="en-US" sz="2400" b="1" dirty="0"/>
              <a:t>more than one variable </a:t>
            </a:r>
            <a:r>
              <a:rPr lang="en-US" sz="2400" dirty="0"/>
              <a:t>and the frequencies or proportions/percentages for each of the </a:t>
            </a:r>
            <a:r>
              <a:rPr lang="en-US" sz="2400" b="1" dirty="0"/>
              <a:t>JOINT RESPONSES</a:t>
            </a:r>
          </a:p>
          <a:p>
            <a:r>
              <a:rPr lang="en-US" sz="2400" dirty="0"/>
              <a:t>Each response counted/tallied into </a:t>
            </a:r>
            <a:r>
              <a:rPr lang="en-US" sz="2400" b="1" dirty="0"/>
              <a:t>one and only one </a:t>
            </a:r>
            <a:r>
              <a:rPr lang="en-US" sz="2400" dirty="0" smtClean="0"/>
              <a:t>category/cell</a:t>
            </a:r>
          </a:p>
          <a:p>
            <a:r>
              <a:rPr lang="en-US" sz="2400" b="1" dirty="0"/>
              <a:t>Pie chart </a:t>
            </a:r>
            <a:r>
              <a:rPr lang="en-US" sz="2400" dirty="0"/>
              <a:t>– uses sections of a circle to represent the tallies/frequencies/percentages for each </a:t>
            </a:r>
            <a:r>
              <a:rPr lang="en-US" sz="2400" dirty="0" smtClean="0"/>
              <a:t>category (AVOID for quantitative variables!)</a:t>
            </a:r>
            <a:endParaRPr lang="en-US" sz="2400" dirty="0"/>
          </a:p>
          <a:p>
            <a:r>
              <a:rPr lang="en-US" sz="2400" b="1" dirty="0"/>
              <a:t>Bar chart </a:t>
            </a:r>
            <a:r>
              <a:rPr lang="en-US" sz="2400" dirty="0"/>
              <a:t>– a series of bars, with each bars representing the tallies/frequencies/percentages for a single </a:t>
            </a:r>
            <a:r>
              <a:rPr lang="en-US" sz="2400" dirty="0" smtClean="0"/>
              <a:t>category (better for ordinal categorical variables)</a:t>
            </a:r>
            <a:endParaRPr lang="en-US" sz="2400" dirty="0"/>
          </a:p>
          <a:p>
            <a:r>
              <a:rPr lang="en-US" sz="2400" b="1" dirty="0"/>
              <a:t>Pareto chart </a:t>
            </a:r>
            <a:r>
              <a:rPr lang="en-US" sz="2400" dirty="0"/>
              <a:t>– a series of vertical bars showing tallies/frequencies/percentages in descending </a:t>
            </a:r>
            <a:r>
              <a:rPr lang="en-US" sz="2400" dirty="0" smtClean="0"/>
              <a:t>order (</a:t>
            </a:r>
            <a:r>
              <a:rPr lang="en-US" sz="2400" dirty="0">
                <a:solidFill>
                  <a:srgbClr val="000000"/>
                </a:solidFill>
              </a:rPr>
              <a:t>Helps identify the important “few” from the less important “many</a:t>
            </a:r>
            <a:r>
              <a:rPr lang="en-US" sz="2400" dirty="0" smtClean="0">
                <a:solidFill>
                  <a:srgbClr val="000000"/>
                </a:solidFill>
              </a:rPr>
              <a:t>”)</a:t>
            </a:r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648" y="1133856"/>
            <a:ext cx="8912352" cy="3158743"/>
          </a:xfrm>
        </p:spPr>
        <p:txBody>
          <a:bodyPr>
            <a:normAutofit/>
          </a:bodyPr>
          <a:lstStyle/>
          <a:p>
            <a:r>
              <a:rPr lang="en-US" dirty="0" smtClean="0"/>
              <a:t>Using the concept of a Cumulative Percentage Distribution, what percentage of the City and Suburban meals cost less than $40?</a:t>
            </a:r>
          </a:p>
          <a:p>
            <a:pPr marL="914400" lvl="1" indent="-457200">
              <a:buFont typeface="+mj-lt"/>
              <a:buAutoNum type="alphaUcPeriod"/>
              <a:tabLst>
                <a:tab pos="3657600" algn="l"/>
              </a:tabLst>
            </a:pPr>
            <a:r>
              <a:rPr lang="en-US" dirty="0" smtClean="0"/>
              <a:t>8%	</a:t>
            </a:r>
          </a:p>
          <a:p>
            <a:pPr marL="914400" lvl="1" indent="-457200">
              <a:buFont typeface="+mj-lt"/>
              <a:buAutoNum type="alphaUcPeriod"/>
              <a:tabLst>
                <a:tab pos="3657600" algn="l"/>
              </a:tabLst>
            </a:pPr>
            <a:r>
              <a:rPr lang="en-US" dirty="0" smtClean="0"/>
              <a:t>27%</a:t>
            </a:r>
          </a:p>
          <a:p>
            <a:pPr marL="914400" lvl="1" indent="-457200">
              <a:buFont typeface="+mj-lt"/>
              <a:buAutoNum type="alphaUcPeriod"/>
              <a:tabLst>
                <a:tab pos="3657600" algn="l"/>
              </a:tabLst>
            </a:pPr>
            <a:r>
              <a:rPr lang="en-US" dirty="0" smtClean="0"/>
              <a:t>25%</a:t>
            </a:r>
          </a:p>
          <a:p>
            <a:pPr marL="914400" lvl="1" indent="-457200">
              <a:buFont typeface="+mj-lt"/>
              <a:buAutoNum type="alphaUcPeriod"/>
              <a:tabLst>
                <a:tab pos="3657600" algn="l"/>
              </a:tabLst>
            </a:pPr>
            <a:r>
              <a:rPr lang="en-US" dirty="0" smtClean="0"/>
              <a:t>35%</a:t>
            </a:r>
          </a:p>
          <a:p>
            <a:pPr marL="914400" lvl="1" indent="-457200">
              <a:buFont typeface="+mj-lt"/>
              <a:buAutoNum type="alphaUcPeriod"/>
              <a:tabLst>
                <a:tab pos="3657600" algn="l"/>
              </a:tabLst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26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5419" y="1912373"/>
            <a:ext cx="8717280" cy="3364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>
              <a:sym typeface="Wingding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998813" y="3223837"/>
          <a:ext cx="4831919" cy="3122260"/>
        </p:xfrm>
        <a:graphic>
          <a:graphicData uri="http://schemas.openxmlformats.org/drawingml/2006/table">
            <a:tbl>
              <a:tblPr/>
              <a:tblGrid>
                <a:gridCol w="1262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471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474" marR="10474" marT="104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CITY and SUBURBAN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0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Meal Cost ($)</a:t>
                      </a:r>
                    </a:p>
                  </a:txBody>
                  <a:tcPr marL="10474" marR="10474" marT="10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Frequency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Relative Frequency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Percentage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 but &lt;30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8.0%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 but &lt;40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27.0%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 but &lt;50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25.0%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 but &lt;60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21.0%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 but &lt;70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11.0%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 but &lt;80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7.0%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 but &lt;90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1.0%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71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TOTALS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10474" marR="10474" marT="10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13572" y="3526690"/>
            <a:ext cx="1365089" cy="3926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541020" y="4495800"/>
            <a:ext cx="24304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&lt;20:		  0%</a:t>
            </a:r>
          </a:p>
          <a:p>
            <a:r>
              <a:rPr lang="en-US" dirty="0" smtClean="0"/>
              <a:t>20, but &lt;30:	  8%</a:t>
            </a:r>
          </a:p>
          <a:p>
            <a:r>
              <a:rPr lang="en-US" u="sng" dirty="0" smtClean="0"/>
              <a:t>30, but &lt;40:	27%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&lt;40		35%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8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-633"/>
            <a:ext cx="8717280" cy="821900"/>
          </a:xfrm>
        </p:spPr>
        <p:txBody>
          <a:bodyPr/>
          <a:lstStyle/>
          <a:p>
            <a:r>
              <a:rPr lang="en-US" dirty="0" smtClean="0"/>
              <a:t>Review: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648" y="821267"/>
            <a:ext cx="8717280" cy="603673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Organizing/Visualizing Numerical Data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Ordered array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Create class intervals (between 5 and 15, equal widths,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art and science)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Relative Frequency</a:t>
            </a:r>
            <a:r>
              <a:rPr lang="en-US" dirty="0" smtClean="0">
                <a:solidFill>
                  <a:srgbClr val="000000"/>
                </a:solidFill>
              </a:rPr>
              <a:t> tables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Cumulative Percentage Distributions</a:t>
            </a:r>
            <a:r>
              <a:rPr lang="en-US" dirty="0" smtClean="0">
                <a:solidFill>
                  <a:srgbClr val="000000"/>
                </a:solidFill>
              </a:rPr>
              <a:t> (using </a:t>
            </a:r>
            <a:r>
              <a:rPr lang="en-US" b="1" dirty="0" smtClean="0">
                <a:solidFill>
                  <a:srgbClr val="000000"/>
                </a:solidFill>
              </a:rPr>
              <a:t>lower</a:t>
            </a:r>
            <a:r>
              <a:rPr lang="en-US" dirty="0" smtClean="0">
                <a:solidFill>
                  <a:srgbClr val="000000"/>
                </a:solidFill>
              </a:rPr>
              <a:t> limits…)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Stem-and-Leaf Display </a:t>
            </a:r>
            <a:r>
              <a:rPr lang="en-US" dirty="0" smtClean="0">
                <a:solidFill>
                  <a:srgbClr val="000000"/>
                </a:solidFill>
              </a:rPr>
              <a:t>– simple way to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show a lot of detailed info for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relatively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small data sets</a:t>
            </a:r>
          </a:p>
          <a:p>
            <a:pPr lvl="1"/>
            <a:r>
              <a:rPr lang="en-US" b="1" dirty="0" smtClean="0"/>
              <a:t>Histogram</a:t>
            </a:r>
            <a:r>
              <a:rPr lang="en-US" dirty="0" smtClean="0"/>
              <a:t> – Displays </a:t>
            </a:r>
            <a:r>
              <a:rPr lang="en-US" dirty="0"/>
              <a:t>a quantitative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variable </a:t>
            </a:r>
            <a:r>
              <a:rPr lang="en-US" dirty="0"/>
              <a:t>across </a:t>
            </a:r>
            <a:r>
              <a:rPr lang="en-US" dirty="0" smtClean="0"/>
              <a:t>value groupings</a:t>
            </a:r>
          </a:p>
          <a:p>
            <a:pPr marL="622300" lvl="1" indent="-165100"/>
            <a:r>
              <a:rPr lang="en-US" b="1" dirty="0" smtClean="0">
                <a:solidFill>
                  <a:srgbClr val="000000"/>
                </a:solidFill>
              </a:rPr>
              <a:t>Percentage Polygon </a:t>
            </a:r>
            <a:r>
              <a:rPr lang="en-US" dirty="0" smtClean="0">
                <a:solidFill>
                  <a:srgbClr val="000000"/>
                </a:solidFill>
              </a:rPr>
              <a:t>– </a:t>
            </a:r>
            <a:r>
              <a:rPr lang="en-US" dirty="0"/>
              <a:t>Uses </a:t>
            </a:r>
            <a:r>
              <a:rPr lang="en-US" b="1" dirty="0"/>
              <a:t>MIDPOINTS</a:t>
            </a:r>
            <a:r>
              <a:rPr lang="en-US" dirty="0"/>
              <a:t> of each class </a:t>
            </a:r>
            <a:r>
              <a:rPr lang="en-US" dirty="0" smtClean="0"/>
              <a:t>and can combine </a:t>
            </a:r>
            <a:r>
              <a:rPr lang="en-US" dirty="0"/>
              <a:t>data from two groups to allow easier </a:t>
            </a:r>
            <a:r>
              <a:rPr lang="en-US" dirty="0" smtClean="0"/>
              <a:t>comparison</a:t>
            </a:r>
          </a:p>
          <a:p>
            <a:pPr marL="622300" lvl="1" indent="-165100"/>
            <a:r>
              <a:rPr lang="en-US" b="1" dirty="0"/>
              <a:t>Cumulative Percentage Polygon </a:t>
            </a:r>
            <a:r>
              <a:rPr lang="en-US" b="1" dirty="0" smtClean="0"/>
              <a:t>– </a:t>
            </a:r>
            <a:r>
              <a:rPr lang="en-US" dirty="0" smtClean="0"/>
              <a:t>uses </a:t>
            </a:r>
            <a:r>
              <a:rPr lang="en-US" dirty="0"/>
              <a:t>the cumulative percentage distribution </a:t>
            </a:r>
            <a:r>
              <a:rPr lang="en-US" dirty="0" smtClean="0"/>
              <a:t>(lower limits) to </a:t>
            </a:r>
            <a:r>
              <a:rPr lang="en-US" dirty="0"/>
              <a:t>plot the </a:t>
            </a:r>
            <a:r>
              <a:rPr lang="en-US" b="1" dirty="0"/>
              <a:t>cumulative</a:t>
            </a:r>
            <a:r>
              <a:rPr lang="en-US" dirty="0"/>
              <a:t> percentages along the </a:t>
            </a:r>
            <a:r>
              <a:rPr lang="en-US" b="1" i="1" dirty="0"/>
              <a:t>Y</a:t>
            </a:r>
            <a:r>
              <a:rPr lang="en-US" dirty="0"/>
              <a:t> axis</a:t>
            </a:r>
          </a:p>
          <a:p>
            <a:pPr marL="800100" lvl="1" indent="-342900"/>
            <a:endParaRPr lang="en-US" dirty="0"/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755954" y="3462374"/>
            <a:ext cx="1221884" cy="1344678"/>
            <a:chOff x="5986711" y="2082217"/>
            <a:chExt cx="1221884" cy="1344678"/>
          </a:xfrm>
        </p:grpSpPr>
        <p:sp>
          <p:nvSpPr>
            <p:cNvPr id="9" name="Left Brace 8"/>
            <p:cNvSpPr/>
            <p:nvPr/>
          </p:nvSpPr>
          <p:spPr>
            <a:xfrm rot="16200000">
              <a:off x="6635123" y="2853423"/>
              <a:ext cx="108010" cy="1038934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711" y="2082217"/>
              <a:ext cx="1221882" cy="1263533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Left Brace 10"/>
            <p:cNvSpPr/>
            <p:nvPr/>
          </p:nvSpPr>
          <p:spPr>
            <a:xfrm rot="16200000">
              <a:off x="6029683" y="3286915"/>
              <a:ext cx="97008" cy="182951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14449" y="3117867"/>
            <a:ext cx="2093971" cy="1737364"/>
            <a:chOff x="6297815" y="3948520"/>
            <a:chExt cx="2093971" cy="1737364"/>
          </a:xfrm>
        </p:grpSpPr>
        <p:sp>
          <p:nvSpPr>
            <p:cNvPr id="13" name="Rectangle 12"/>
            <p:cNvSpPr/>
            <p:nvPr/>
          </p:nvSpPr>
          <p:spPr>
            <a:xfrm>
              <a:off x="6297815" y="3948520"/>
              <a:ext cx="2093971" cy="340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Meal Cost </a:t>
              </a:r>
              <a:r>
                <a:rPr lang="en-US" sz="1400" b="1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Location = CITY</a:t>
              </a:r>
              <a:endParaRPr lang="en-US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1711" y="4231773"/>
              <a:ext cx="1947288" cy="14541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26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53" y="0"/>
            <a:ext cx="6057900" cy="83581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Let’s do it a different way</a:t>
            </a:r>
            <a:r>
              <a:rPr lang="en-US" sz="2800" dirty="0" smtClean="0">
                <a:latin typeface="+mn-lt"/>
              </a:rPr>
              <a:t>.</a:t>
            </a:r>
            <a:endParaRPr lang="en-US" sz="2800" dirty="0">
              <a:latin typeface="+mn-lt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28650" y="123190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90689"/>
            <a:ext cx="6057900" cy="477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28650" y="168910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93718" y="178594"/>
            <a:ext cx="21288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Now, what do you see that you couldn’t quickly determine before?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93718" y="2486918"/>
            <a:ext cx="21288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2000" dirty="0" smtClean="0"/>
              <a:t>Clear patterns nearly identical – one obviously higher than the other, BUT…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2000" dirty="0" smtClean="0"/>
              <a:t>Something is going on besides high school/college differences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2000" dirty="0" smtClean="0"/>
              <a:t>Possibly state of the economy? Other?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8650" y="945010"/>
            <a:ext cx="60579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+mn-lt"/>
              </a:rPr>
              <a:t>Average Unemployment Rate 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Blue = High School Grads / Pink = College Grads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934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2.1 Organizing Categorical Variables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648" y="1133856"/>
            <a:ext cx="8717280" cy="57241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Must identify </a:t>
            </a:r>
            <a:r>
              <a:rPr lang="en-US" sz="2400" dirty="0"/>
              <a:t>variable type to determine the appropriate organization and visualization </a:t>
            </a:r>
            <a:r>
              <a:rPr lang="en-US" sz="2400" dirty="0" smtClean="0"/>
              <a:t>tools </a:t>
            </a:r>
            <a:r>
              <a:rPr lang="en-US" sz="2400" dirty="0" smtClean="0">
                <a:sym typeface="Wingdings"/>
              </a:rPr>
              <a:t></a:t>
            </a:r>
            <a:r>
              <a:rPr lang="en-US" sz="2400" b="1" dirty="0" smtClean="0"/>
              <a:t>Recall</a:t>
            </a:r>
            <a:r>
              <a:rPr lang="en-US" sz="2400" dirty="0" smtClean="0"/>
              <a:t> </a:t>
            </a:r>
            <a:r>
              <a:rPr lang="en-US" sz="2400" b="1" dirty="0" smtClean="0"/>
              <a:t>Variable Types</a:t>
            </a:r>
            <a:endParaRPr lang="en-US" sz="2400" dirty="0"/>
          </a:p>
          <a:p>
            <a:pPr lvl="1"/>
            <a:r>
              <a:rPr lang="en-US" sz="2200" dirty="0" smtClean="0"/>
              <a:t>Categorical (Category)</a:t>
            </a:r>
            <a:endParaRPr lang="en-US" sz="2200" dirty="0"/>
          </a:p>
          <a:p>
            <a:pPr lvl="2"/>
            <a:r>
              <a:rPr lang="en-US" sz="1800" dirty="0"/>
              <a:t>Nominal – Name of a Category</a:t>
            </a:r>
          </a:p>
          <a:p>
            <a:pPr lvl="2"/>
            <a:r>
              <a:rPr lang="en-US" sz="1800" dirty="0" smtClean="0"/>
              <a:t>Ordinal </a:t>
            </a:r>
            <a:r>
              <a:rPr lang="en-US" sz="1800" dirty="0"/>
              <a:t>– Has a natural </a:t>
            </a:r>
            <a:r>
              <a:rPr lang="en-US" sz="1800" dirty="0" smtClean="0"/>
              <a:t>ordering</a:t>
            </a:r>
            <a:endParaRPr lang="en-US" sz="1800" dirty="0"/>
          </a:p>
          <a:p>
            <a:pPr lvl="1"/>
            <a:r>
              <a:rPr lang="en-US" sz="2200" dirty="0" smtClean="0"/>
              <a:t>Numerical </a:t>
            </a:r>
            <a:r>
              <a:rPr lang="en-US" sz="2200" dirty="0"/>
              <a:t>/ Quantitative (Quantity)</a:t>
            </a:r>
          </a:p>
          <a:p>
            <a:pPr lvl="2"/>
            <a:r>
              <a:rPr lang="en-US" sz="1800" dirty="0"/>
              <a:t>Discrete – distinct cutoffs between </a:t>
            </a:r>
            <a:r>
              <a:rPr lang="en-US" sz="1800" dirty="0" smtClean="0"/>
              <a:t>values</a:t>
            </a:r>
          </a:p>
          <a:p>
            <a:pPr lvl="2"/>
            <a:r>
              <a:rPr lang="en-US" sz="1800" dirty="0" smtClean="0"/>
              <a:t>Continuous </a:t>
            </a:r>
            <a:r>
              <a:rPr lang="en-US" sz="1800" dirty="0"/>
              <a:t>– on a </a:t>
            </a:r>
            <a:r>
              <a:rPr lang="en-US" sz="1800" dirty="0" smtClean="0"/>
              <a:t>continuum</a:t>
            </a:r>
          </a:p>
          <a:p>
            <a:r>
              <a:rPr lang="en-US" sz="2400" b="1" dirty="0" smtClean="0"/>
              <a:t>Definitions</a:t>
            </a:r>
            <a:r>
              <a:rPr lang="en-US" sz="2400" dirty="0" smtClean="0"/>
              <a:t>:</a:t>
            </a:r>
          </a:p>
          <a:p>
            <a:pPr lvl="1"/>
            <a:r>
              <a:rPr lang="en-US" sz="2200" b="1" dirty="0" smtClean="0"/>
              <a:t>Summary Table </a:t>
            </a:r>
            <a:r>
              <a:rPr lang="en-US" sz="2200" dirty="0" smtClean="0"/>
              <a:t>shows values of the data categories for </a:t>
            </a:r>
            <a:r>
              <a:rPr lang="en-US" sz="2200" b="1" dirty="0" smtClean="0"/>
              <a:t>one variable</a:t>
            </a:r>
            <a:r>
              <a:rPr lang="en-US" sz="2200" dirty="0" smtClean="0"/>
              <a:t> and the frequencies (counts) or proportions/percentages for each category</a:t>
            </a:r>
          </a:p>
          <a:p>
            <a:pPr lvl="1"/>
            <a:r>
              <a:rPr lang="en-US" sz="2200" b="1" dirty="0" smtClean="0"/>
              <a:t>Contingency Table </a:t>
            </a:r>
            <a:r>
              <a:rPr lang="en-US" sz="2200" dirty="0" smtClean="0"/>
              <a:t>shows values of the data categories for </a:t>
            </a:r>
            <a:r>
              <a:rPr lang="en-US" sz="2200" b="1" dirty="0" smtClean="0"/>
              <a:t>more than one variable </a:t>
            </a:r>
            <a:r>
              <a:rPr lang="en-US" sz="2200" dirty="0" smtClean="0"/>
              <a:t>and the frequencies or proportions/percentages for each of the </a:t>
            </a:r>
            <a:r>
              <a:rPr lang="en-US" sz="2200" b="1" dirty="0" smtClean="0"/>
              <a:t>JOINT RESPONSES</a:t>
            </a:r>
          </a:p>
          <a:p>
            <a:pPr lvl="1"/>
            <a:r>
              <a:rPr lang="en-US" sz="2200" dirty="0" smtClean="0"/>
              <a:t>Each response counted/tallied into </a:t>
            </a:r>
            <a:r>
              <a:rPr lang="en-US" sz="2200" b="1" dirty="0" smtClean="0"/>
              <a:t>one and only one </a:t>
            </a:r>
            <a:r>
              <a:rPr lang="en-US" sz="2200" dirty="0" smtClean="0"/>
              <a:t>category/cell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1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09" y="121948"/>
            <a:ext cx="8273332" cy="58057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Example (Problem 2.2, p. 40):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822C-2030-4887-9512-2AC67AD2736F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772181"/>
              </p:ext>
            </p:extLst>
          </p:nvPr>
        </p:nvGraphicFramePr>
        <p:xfrm>
          <a:off x="4647816" y="2669300"/>
          <a:ext cx="40640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" name="Worksheet" r:id="rId3" imgW="4064000" imgH="1384300" progId="Excel.Sheet.12">
                  <p:embed/>
                </p:oleObj>
              </mc:Choice>
              <mc:Fallback>
                <p:oleObj name="Worksheet" r:id="rId3" imgW="4064000" imgH="1384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7816" y="2669300"/>
                        <a:ext cx="4064000" cy="138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639183"/>
              </p:ext>
            </p:extLst>
          </p:nvPr>
        </p:nvGraphicFramePr>
        <p:xfrm>
          <a:off x="4634304" y="4257257"/>
          <a:ext cx="4064000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" name="Worksheet" r:id="rId5" imgW="4064000" imgH="1612900" progId="Excel.Sheet.12">
                  <p:embed/>
                </p:oleObj>
              </mc:Choice>
              <mc:Fallback>
                <p:oleObj name="Worksheet" r:id="rId5" imgW="4064000" imgH="1612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34304" y="4257257"/>
                        <a:ext cx="4064000" cy="161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Placeholder 4"/>
          <p:cNvSpPr>
            <a:spLocks noGrp="1"/>
          </p:cNvSpPr>
          <p:nvPr>
            <p:ph sz="half" idx="1"/>
          </p:nvPr>
        </p:nvSpPr>
        <p:spPr>
          <a:xfrm>
            <a:off x="189325" y="758338"/>
            <a:ext cx="8633773" cy="15383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0" dirty="0"/>
              <a:t>The following data represent the responses to two questions asked in a survey of 40 college students majoring in business: </a:t>
            </a:r>
          </a:p>
          <a:p>
            <a:pPr marL="457200" lvl="1" indent="0">
              <a:buNone/>
            </a:pPr>
            <a:r>
              <a:rPr lang="en-US" sz="2200" b="0" dirty="0"/>
              <a:t>What is your gender? (M=male; F=female) </a:t>
            </a:r>
          </a:p>
          <a:p>
            <a:pPr marL="457200" lvl="1" indent="0">
              <a:buNone/>
            </a:pPr>
            <a:r>
              <a:rPr lang="en-US" sz="2200" b="0" dirty="0"/>
              <a:t>What is your major? </a:t>
            </a:r>
            <a:br>
              <a:rPr lang="en-US" sz="2200" b="0" dirty="0"/>
            </a:br>
            <a:r>
              <a:rPr lang="en-US" sz="2200" b="0" dirty="0"/>
              <a:t>(A=Accounting; C=Computer Information; M=Marketing</a:t>
            </a:r>
            <a:r>
              <a:rPr lang="en-US" sz="2200" b="0" dirty="0" smtClean="0"/>
              <a:t>)</a:t>
            </a:r>
            <a:endParaRPr lang="en-US" sz="2200" b="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987261"/>
              </p:ext>
            </p:extLst>
          </p:nvPr>
        </p:nvGraphicFramePr>
        <p:xfrm>
          <a:off x="136962" y="2731419"/>
          <a:ext cx="4368800" cy="25146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Gender: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Major: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Gender: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Major: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Gender: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Major: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Gender: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Major: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79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378677"/>
              </p:ext>
            </p:extLst>
          </p:nvPr>
        </p:nvGraphicFramePr>
        <p:xfrm>
          <a:off x="3170112" y="5568690"/>
          <a:ext cx="55753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" name="Worksheet" r:id="rId3" imgW="5575300" imgH="1155700" progId="Excel.Sheet.12">
                  <p:embed/>
                </p:oleObj>
              </mc:Choice>
              <mc:Fallback>
                <p:oleObj name="Worksheet" r:id="rId3" imgW="5575300" imgH="1155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0112" y="5568690"/>
                        <a:ext cx="55753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09" y="121948"/>
            <a:ext cx="8273332" cy="58057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Now to combine the two variables:</a:t>
            </a:r>
            <a:endParaRPr lang="en-US" sz="36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552731"/>
              </p:ext>
            </p:extLst>
          </p:nvPr>
        </p:nvGraphicFramePr>
        <p:xfrm>
          <a:off x="151553" y="3340296"/>
          <a:ext cx="2658867" cy="1533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1" name="Worksheet" r:id="rId5" imgW="4381500" imgH="2527300" progId="Excel.Sheet.12">
                  <p:embed/>
                </p:oleObj>
              </mc:Choice>
              <mc:Fallback>
                <p:oleObj name="Worksheet" r:id="rId5" imgW="4381500" imgH="2527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1553" y="3340296"/>
                        <a:ext cx="2658867" cy="153366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Placeholder 4"/>
          <p:cNvSpPr>
            <a:spLocks noGrp="1"/>
          </p:cNvSpPr>
          <p:nvPr>
            <p:ph sz="half" idx="1"/>
          </p:nvPr>
        </p:nvSpPr>
        <p:spPr>
          <a:xfrm>
            <a:off x="189325" y="758338"/>
            <a:ext cx="2621095" cy="25380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0" dirty="0"/>
              <a:t>The following data represent the responses to two questions asked in a survey of 40 college students majoring in business: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255329"/>
              </p:ext>
            </p:extLst>
          </p:nvPr>
        </p:nvGraphicFramePr>
        <p:xfrm>
          <a:off x="3176049" y="1054321"/>
          <a:ext cx="55753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" name="Worksheet" r:id="rId7" imgW="5575300" imgH="1155700" progId="Excel.Sheet.12">
                  <p:embed/>
                </p:oleObj>
              </mc:Choice>
              <mc:Fallback>
                <p:oleObj name="Worksheet" r:id="rId7" imgW="5575300" imgH="1155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76049" y="1054321"/>
                        <a:ext cx="55753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64258" y="689005"/>
            <a:ext cx="3431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Table of Frequencies for </a:t>
            </a:r>
            <a:r>
              <a:rPr lang="en-US" sz="1600" b="1" dirty="0" smtClean="0"/>
              <a:t>all Responses</a:t>
            </a:r>
            <a:endParaRPr lang="en-US" sz="16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176848"/>
              </p:ext>
            </p:extLst>
          </p:nvPr>
        </p:nvGraphicFramePr>
        <p:xfrm>
          <a:off x="3176049" y="2553928"/>
          <a:ext cx="55753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" name="Worksheet" r:id="rId9" imgW="5575300" imgH="1155700" progId="Excel.Sheet.12">
                  <p:embed/>
                </p:oleObj>
              </mc:Choice>
              <mc:Fallback>
                <p:oleObj name="Worksheet" r:id="rId9" imgW="5575300" imgH="1155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6049" y="2553928"/>
                        <a:ext cx="55753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368030" y="2219422"/>
            <a:ext cx="3431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Table Based on </a:t>
            </a:r>
            <a:r>
              <a:rPr lang="en-US" sz="1600" b="1" dirty="0" smtClean="0"/>
              <a:t>Total Percentages</a:t>
            </a:r>
            <a:endParaRPr lang="en-US" sz="16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892608"/>
              </p:ext>
            </p:extLst>
          </p:nvPr>
        </p:nvGraphicFramePr>
        <p:xfrm>
          <a:off x="3209422" y="4051252"/>
          <a:ext cx="5562600" cy="1143000"/>
        </p:xfrm>
        <a:graphic>
          <a:graphicData uri="http://schemas.openxmlformats.org/drawingml/2006/table">
            <a:tbl>
              <a:tblPr/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MAJOR CATEGORIES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GENDER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(Accounting)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 (Computer)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(Marketing)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 (M)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 (F)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358290" y="3695799"/>
            <a:ext cx="3431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Table Based on </a:t>
            </a:r>
            <a:r>
              <a:rPr lang="en-US" sz="1600" b="1" dirty="0" smtClean="0"/>
              <a:t>Row Percentages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89085" y="5199197"/>
            <a:ext cx="3431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Table Based on </a:t>
            </a:r>
            <a:r>
              <a:rPr lang="en-US" sz="1600" b="1" dirty="0" smtClean="0"/>
              <a:t>Column Percentages</a:t>
            </a:r>
            <a:endParaRPr lang="en-US" sz="16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488230"/>
              </p:ext>
            </p:extLst>
          </p:nvPr>
        </p:nvGraphicFramePr>
        <p:xfrm>
          <a:off x="5349875" y="5634038"/>
          <a:ext cx="12827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" name="Worksheet" r:id="rId11" imgW="1282700" imgH="965200" progId="Excel.Sheet.12">
                  <p:embed/>
                </p:oleObj>
              </mc:Choice>
              <mc:Fallback>
                <p:oleObj name="Worksheet" r:id="rId11" imgW="1282700" imgH="965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49875" y="5634038"/>
                        <a:ext cx="12827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663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09" y="121948"/>
            <a:ext cx="8273332" cy="58057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Questions: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900782"/>
              </p:ext>
            </p:extLst>
          </p:nvPr>
        </p:nvGraphicFramePr>
        <p:xfrm>
          <a:off x="367232" y="1066532"/>
          <a:ext cx="55753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0" name="Worksheet" r:id="rId4" imgW="5575300" imgH="1155700" progId="Excel.Sheet.12">
                  <p:embed/>
                </p:oleObj>
              </mc:Choice>
              <mc:Fallback>
                <p:oleObj name="Worksheet" r:id="rId4" imgW="5575300" imgH="1155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7232" y="1066532"/>
                        <a:ext cx="55753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55441" y="701216"/>
            <a:ext cx="3431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Table of Frequencies for </a:t>
            </a:r>
            <a:r>
              <a:rPr lang="en-US" sz="1600" b="1" dirty="0" smtClean="0"/>
              <a:t>all Responses</a:t>
            </a:r>
            <a:endParaRPr lang="en-US" sz="16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097395"/>
              </p:ext>
            </p:extLst>
          </p:nvPr>
        </p:nvGraphicFramePr>
        <p:xfrm>
          <a:off x="367232" y="2566139"/>
          <a:ext cx="55753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1" name="Worksheet" r:id="rId6" imgW="5575300" imgH="1155700" progId="Excel.Sheet.12">
                  <p:embed/>
                </p:oleObj>
              </mc:Choice>
              <mc:Fallback>
                <p:oleObj name="Worksheet" r:id="rId6" imgW="5575300" imgH="1155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7232" y="2566139"/>
                        <a:ext cx="55753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59213" y="2231633"/>
            <a:ext cx="3431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Table Based on </a:t>
            </a:r>
            <a:r>
              <a:rPr lang="en-US" sz="1600" b="1" dirty="0" smtClean="0"/>
              <a:t>Total Percentages</a:t>
            </a:r>
            <a:endParaRPr lang="en-US" sz="16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326089"/>
              </p:ext>
            </p:extLst>
          </p:nvPr>
        </p:nvGraphicFramePr>
        <p:xfrm>
          <a:off x="400605" y="4063463"/>
          <a:ext cx="5562600" cy="1143000"/>
        </p:xfrm>
        <a:graphic>
          <a:graphicData uri="http://schemas.openxmlformats.org/drawingml/2006/table">
            <a:tbl>
              <a:tblPr/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MAJOR CATEGORIES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GENDER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(Accounting)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 (Computer)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(Marketing)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 (M)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 (F)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549473" y="3708010"/>
            <a:ext cx="3431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Table Based on </a:t>
            </a:r>
            <a:r>
              <a:rPr lang="en-US" sz="1600" b="1" dirty="0" smtClean="0"/>
              <a:t>Row Percentages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80268" y="5211408"/>
            <a:ext cx="3431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Table Based on </a:t>
            </a:r>
            <a:r>
              <a:rPr lang="en-US" sz="1600" b="1" dirty="0" smtClean="0"/>
              <a:t>Column Percentages</a:t>
            </a:r>
            <a:endParaRPr lang="en-US" sz="16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79428"/>
              </p:ext>
            </p:extLst>
          </p:nvPr>
        </p:nvGraphicFramePr>
        <p:xfrm>
          <a:off x="394255" y="5532404"/>
          <a:ext cx="55753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2" name="Worksheet" r:id="rId8" imgW="5575300" imgH="1155700" progId="Excel.Sheet.12">
                  <p:embed/>
                </p:oleObj>
              </mc:Choice>
              <mc:Fallback>
                <p:oleObj name="Worksheet" r:id="rId8" imgW="5575300" imgH="1155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4255" y="5532404"/>
                        <a:ext cx="55753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32926" y="147151"/>
            <a:ext cx="2807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many </a:t>
            </a:r>
            <a:r>
              <a:rPr lang="en-US" dirty="0"/>
              <a:t>of the </a:t>
            </a:r>
            <a:r>
              <a:rPr lang="en-US" b="1" dirty="0"/>
              <a:t>surveyed students</a:t>
            </a:r>
            <a:r>
              <a:rPr lang="en-US" dirty="0"/>
              <a:t> were females majoring in Marketing</a:t>
            </a:r>
            <a:r>
              <a:rPr lang="en-US" dirty="0" smtClean="0"/>
              <a:t>?</a:t>
            </a:r>
          </a:p>
          <a:p>
            <a:pPr marL="228600">
              <a:tabLst>
                <a:tab pos="1371600" algn="l"/>
              </a:tabLst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32926" y="1609023"/>
            <a:ext cx="2807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percentage </a:t>
            </a:r>
            <a:r>
              <a:rPr lang="en-US" dirty="0" smtClean="0"/>
              <a:t>of the </a:t>
            </a:r>
            <a:r>
              <a:rPr lang="en-US" b="1" dirty="0" smtClean="0"/>
              <a:t>surveyed students </a:t>
            </a:r>
            <a:r>
              <a:rPr lang="en-US" dirty="0" smtClean="0"/>
              <a:t>were females majoring in Marketing?</a:t>
            </a:r>
          </a:p>
          <a:p>
            <a:pPr marL="228600">
              <a:tabLst>
                <a:tab pos="1371600" algn="l"/>
              </a:tabLst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53599" y="3363349"/>
            <a:ext cx="2807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percentage of the male students </a:t>
            </a:r>
            <a:r>
              <a:rPr lang="en-US" dirty="0"/>
              <a:t>surveyed </a:t>
            </a:r>
            <a:r>
              <a:rPr lang="en-US" dirty="0" smtClean="0"/>
              <a:t>were majoring in Computer</a:t>
            </a:r>
            <a:r>
              <a:rPr lang="en-US" dirty="0"/>
              <a:t>?</a:t>
            </a:r>
          </a:p>
          <a:p>
            <a:pPr marL="228600">
              <a:tabLst>
                <a:tab pos="1371600" algn="l"/>
              </a:tabLst>
            </a:pPr>
            <a:r>
              <a:rPr lang="en-US" dirty="0"/>
              <a:t>A.  3   	B. 70% </a:t>
            </a:r>
            <a:br>
              <a:rPr lang="en-US" dirty="0"/>
            </a:br>
            <a:r>
              <a:rPr lang="en-US" dirty="0"/>
              <a:t>C.  7.5%	D. 36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259587" y="5267409"/>
            <a:ext cx="2807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 </a:t>
            </a:r>
            <a:r>
              <a:rPr lang="en-US" dirty="0"/>
              <a:t>the students majoring in </a:t>
            </a:r>
            <a:r>
              <a:rPr lang="en-US" dirty="0" smtClean="0"/>
              <a:t>Accounting, what percentage was male</a:t>
            </a:r>
            <a:r>
              <a:rPr lang="en-US" dirty="0"/>
              <a:t>?</a:t>
            </a:r>
          </a:p>
          <a:p>
            <a:pPr marL="228600">
              <a:tabLst>
                <a:tab pos="1371600" algn="l"/>
              </a:tabLst>
            </a:pPr>
            <a:r>
              <a:rPr lang="en-US" dirty="0"/>
              <a:t>A.  3   	B. 70% </a:t>
            </a:r>
            <a:br>
              <a:rPr lang="en-US" dirty="0"/>
            </a:br>
            <a:r>
              <a:rPr lang="en-US" dirty="0"/>
              <a:t>C.  7.5%	D. 36% </a:t>
            </a:r>
          </a:p>
        </p:txBody>
      </p:sp>
      <p:sp>
        <p:nvSpPr>
          <p:cNvPr id="23" name="Slide Number Placeholder 3"/>
          <p:cNvSpPr txBox="1">
            <a:spLocks/>
          </p:cNvSpPr>
          <p:nvPr/>
        </p:nvSpPr>
        <p:spPr>
          <a:xfrm>
            <a:off x="6891528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75822C-2030-4887-9512-2AC67AD2736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594600" y="4784535"/>
            <a:ext cx="1277501" cy="2710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594599" y="6144681"/>
            <a:ext cx="1277501" cy="2710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89842" y="1102003"/>
            <a:ext cx="3016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589842" y="2866753"/>
            <a:ext cx="6415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7.5%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3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9" grpId="0"/>
      <p:bldP spid="21" grpId="0"/>
      <p:bldP spid="25" grpId="0" animBg="1"/>
      <p:bldP spid="26" grpId="0" animBg="1"/>
      <p:bldP spid="9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09" y="121948"/>
            <a:ext cx="8273332" cy="58057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Question: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67232" y="1066532"/>
          <a:ext cx="55753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" name="Worksheet" r:id="rId4" imgW="5575300" imgH="1155700" progId="Excel.Sheet.12">
                  <p:embed/>
                </p:oleObj>
              </mc:Choice>
              <mc:Fallback>
                <p:oleObj name="Worksheet" r:id="rId4" imgW="5575300" imgH="1155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7232" y="1066532"/>
                        <a:ext cx="55753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55441" y="701216"/>
            <a:ext cx="3431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Table of Frequencies for </a:t>
            </a:r>
            <a:r>
              <a:rPr lang="en-US" sz="1600" b="1" dirty="0" smtClean="0"/>
              <a:t>all Responses</a:t>
            </a:r>
            <a:endParaRPr lang="en-US" sz="16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67232" y="2566139"/>
          <a:ext cx="55753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5" name="Worksheet" r:id="rId6" imgW="5575300" imgH="1155700" progId="Excel.Sheet.12">
                  <p:embed/>
                </p:oleObj>
              </mc:Choice>
              <mc:Fallback>
                <p:oleObj name="Worksheet" r:id="rId6" imgW="5575300" imgH="1155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7232" y="2566139"/>
                        <a:ext cx="55753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59213" y="2231633"/>
            <a:ext cx="3431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Table Based on </a:t>
            </a:r>
            <a:r>
              <a:rPr lang="en-US" sz="1600" b="1" dirty="0" smtClean="0"/>
              <a:t>Total Percentages</a:t>
            </a:r>
            <a:endParaRPr lang="en-US" sz="16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00605" y="4063463"/>
          <a:ext cx="5562600" cy="1143000"/>
        </p:xfrm>
        <a:graphic>
          <a:graphicData uri="http://schemas.openxmlformats.org/drawingml/2006/table">
            <a:tbl>
              <a:tblPr/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MAJOR CATEGORIES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GENDER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(Accounting)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 (Computer)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(Marketing)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 (M)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 (F)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549473" y="3708010"/>
            <a:ext cx="3431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Table Based on </a:t>
            </a:r>
            <a:r>
              <a:rPr lang="en-US" sz="1600" b="1" dirty="0" smtClean="0"/>
              <a:t>Row Percentages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80268" y="5211408"/>
            <a:ext cx="3431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Table Based on </a:t>
            </a:r>
            <a:r>
              <a:rPr lang="en-US" sz="1600" b="1" dirty="0" smtClean="0"/>
              <a:t>Column Percentages</a:t>
            </a:r>
            <a:endParaRPr lang="en-US" sz="16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94255" y="5532404"/>
          <a:ext cx="55753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6" name="Worksheet" r:id="rId8" imgW="5575300" imgH="1155700" progId="Excel.Sheet.12">
                  <p:embed/>
                </p:oleObj>
              </mc:Choice>
              <mc:Fallback>
                <p:oleObj name="Worksheet" r:id="rId8" imgW="5575300" imgH="1155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4255" y="5532404"/>
                        <a:ext cx="55753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336662" y="986851"/>
            <a:ext cx="28073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Of </a:t>
            </a:r>
            <a:r>
              <a:rPr lang="en-US" sz="2400" dirty="0"/>
              <a:t>the </a:t>
            </a:r>
            <a:r>
              <a:rPr lang="en-US" sz="2400" b="1" dirty="0" smtClean="0"/>
              <a:t>female</a:t>
            </a:r>
            <a:r>
              <a:rPr lang="en-US" sz="2400" dirty="0" smtClean="0"/>
              <a:t> students, what percentage are majoring in </a:t>
            </a:r>
            <a:r>
              <a:rPr lang="en-US" sz="2400" b="1" dirty="0" smtClean="0"/>
              <a:t>Accounting</a:t>
            </a:r>
            <a:r>
              <a:rPr lang="en-US" sz="2400" dirty="0" smtClean="0"/>
              <a:t>?</a:t>
            </a:r>
            <a:endParaRPr lang="en-US" sz="2400" dirty="0"/>
          </a:p>
          <a:p>
            <a:pPr marL="228600">
              <a:tabLst>
                <a:tab pos="1371600" algn="l"/>
              </a:tabLst>
            </a:pPr>
            <a:r>
              <a:rPr lang="en-US" sz="2400" dirty="0"/>
              <a:t>A.  </a:t>
            </a:r>
            <a:r>
              <a:rPr lang="en-US" sz="2400" dirty="0" smtClean="0"/>
              <a:t>6   </a:t>
            </a:r>
            <a:r>
              <a:rPr lang="en-US" sz="2400" dirty="0"/>
              <a:t>	B. </a:t>
            </a:r>
            <a:r>
              <a:rPr lang="en-US" sz="2400" dirty="0" smtClean="0"/>
              <a:t>15%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C.  </a:t>
            </a:r>
            <a:r>
              <a:rPr lang="en-US" sz="2400" dirty="0" smtClean="0"/>
              <a:t>40%</a:t>
            </a:r>
            <a:r>
              <a:rPr lang="en-US" sz="2400" dirty="0"/>
              <a:t>	D. </a:t>
            </a:r>
            <a:r>
              <a:rPr lang="en-US" sz="2400" dirty="0" smtClean="0"/>
              <a:t>30% </a:t>
            </a:r>
            <a:endParaRPr lang="en-US" sz="2400" dirty="0"/>
          </a:p>
        </p:txBody>
      </p:sp>
      <p:sp>
        <p:nvSpPr>
          <p:cNvPr id="23" name="Slide Number Placeholder 3"/>
          <p:cNvSpPr txBox="1">
            <a:spLocks/>
          </p:cNvSpPr>
          <p:nvPr/>
        </p:nvSpPr>
        <p:spPr>
          <a:xfrm>
            <a:off x="6891528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75822C-2030-4887-9512-2AC67AD2736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381912" y="3229510"/>
            <a:ext cx="1365089" cy="3926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9674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2.3 Visualizing Categorical Variables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648" y="932188"/>
            <a:ext cx="8717280" cy="204000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Pie chart </a:t>
            </a:r>
            <a:r>
              <a:rPr lang="en-US" sz="2400" dirty="0" smtClean="0"/>
              <a:t>– uses sections of a circle to represent the tallies/frequencies/percentages for each category</a:t>
            </a:r>
          </a:p>
          <a:p>
            <a:r>
              <a:rPr lang="en-US" sz="2400" b="1" dirty="0" smtClean="0"/>
              <a:t>Bar chart </a:t>
            </a:r>
            <a:r>
              <a:rPr lang="en-US" sz="2400" dirty="0" smtClean="0"/>
              <a:t>– a series of bars, with each bars representing the </a:t>
            </a:r>
            <a:r>
              <a:rPr lang="en-US" sz="2400" dirty="0"/>
              <a:t>tallies/frequencies/percentages </a:t>
            </a:r>
            <a:r>
              <a:rPr lang="en-US" sz="2400" dirty="0" smtClean="0"/>
              <a:t>for a single category</a:t>
            </a:r>
          </a:p>
          <a:p>
            <a:r>
              <a:rPr lang="en-US" sz="2400" dirty="0" smtClean="0"/>
              <a:t>Consider our previous example for Major Category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91528" y="6430000"/>
            <a:ext cx="2057400" cy="365125"/>
          </a:xfrm>
        </p:spPr>
        <p:txBody>
          <a:bodyPr/>
          <a:lstStyle/>
          <a:p>
            <a:fld id="{8D75822C-2030-4887-9512-2AC67AD2736F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412038"/>
              </p:ext>
            </p:extLst>
          </p:nvPr>
        </p:nvGraphicFramePr>
        <p:xfrm>
          <a:off x="351115" y="3000830"/>
          <a:ext cx="3729399" cy="1480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" name="Worksheet" r:id="rId3" imgW="4064000" imgH="1612900" progId="Excel.Sheet.12">
                  <p:embed/>
                </p:oleObj>
              </mc:Choice>
              <mc:Fallback>
                <p:oleObj name="Worksheet" r:id="rId3" imgW="4064000" imgH="1612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115" y="3000830"/>
                        <a:ext cx="3729399" cy="1480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024543"/>
              </p:ext>
            </p:extLst>
          </p:nvPr>
        </p:nvGraphicFramePr>
        <p:xfrm>
          <a:off x="4666581" y="3051230"/>
          <a:ext cx="4278123" cy="2292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432271"/>
              </p:ext>
            </p:extLst>
          </p:nvPr>
        </p:nvGraphicFramePr>
        <p:xfrm>
          <a:off x="315834" y="4583766"/>
          <a:ext cx="3818726" cy="215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66490" y="5382022"/>
            <a:ext cx="4010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Question:  Which major has the lowest concentration of students?</a:t>
            </a:r>
          </a:p>
          <a:p>
            <a:r>
              <a:rPr lang="en-US" sz="2000" dirty="0" smtClean="0"/>
              <a:t>Marketing…</a:t>
            </a:r>
          </a:p>
          <a:p>
            <a:r>
              <a:rPr lang="en-US" sz="2000" dirty="0" smtClean="0"/>
              <a:t>Discussion: Preference?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898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>
        <p:bldAsOne/>
      </p:bldGraphic>
      <p:bldGraphic spid="7" grpId="0">
        <p:bldAsOne/>
      </p:bldGraphic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4512</TotalTime>
  <Words>2677</Words>
  <Application>Microsoft Office PowerPoint</Application>
  <PresentationFormat>On-screen Show (4:3)</PresentationFormat>
  <Paragraphs>900</Paragraphs>
  <Slides>27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Office Theme</vt:lpstr>
      <vt:lpstr>Worksheet</vt:lpstr>
      <vt:lpstr>STAT 206: Chapter 2 </vt:lpstr>
      <vt:lpstr>Consider two table summaries of unemployment data</vt:lpstr>
      <vt:lpstr>Let’s do it a different way.</vt:lpstr>
      <vt:lpstr>2.1 Organizing Categorical Variables </vt:lpstr>
      <vt:lpstr>Example (Problem 2.2, p. 40):</vt:lpstr>
      <vt:lpstr>Now to combine the two variables:</vt:lpstr>
      <vt:lpstr>Questions:</vt:lpstr>
      <vt:lpstr>Question:</vt:lpstr>
      <vt:lpstr>2.3 Visualizing Categorical Variables </vt:lpstr>
      <vt:lpstr>Other visualization methods </vt:lpstr>
      <vt:lpstr>2.2 Organizing Numerical Variables</vt:lpstr>
      <vt:lpstr>Frequency Distribution</vt:lpstr>
      <vt:lpstr>Relative Frequency Distribution</vt:lpstr>
      <vt:lpstr>Cumulative Distribution</vt:lpstr>
      <vt:lpstr>2.4 Visualizing Numerical Variables</vt:lpstr>
      <vt:lpstr>Stem-and-Leaf Display</vt:lpstr>
      <vt:lpstr>PowerPoint Presentation</vt:lpstr>
      <vt:lpstr>Histogram</vt:lpstr>
      <vt:lpstr>PowerPoint Presentation</vt:lpstr>
      <vt:lpstr>Histogram Example: Age at Time of First Oscar Award</vt:lpstr>
      <vt:lpstr>Let’s examine what it means to turn a frequency into a relative frequency by looking at the age at Oscar data</vt:lpstr>
      <vt:lpstr>Percentage Polygon</vt:lpstr>
      <vt:lpstr>Cumulative Percentage Polygon (Ogive)</vt:lpstr>
      <vt:lpstr>Question:</vt:lpstr>
      <vt:lpstr>Review:</vt:lpstr>
      <vt:lpstr>Question:</vt:lpstr>
      <vt:lpstr>Review:</vt:lpstr>
    </vt:vector>
  </TitlesOfParts>
  <Company>University of South Carolina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 112: Statistics and the Media</dc:title>
  <dc:creator>wardbess</dc:creator>
  <cp:lastModifiedBy>stat</cp:lastModifiedBy>
  <cp:revision>257</cp:revision>
  <cp:lastPrinted>2014-01-06T19:41:08Z</cp:lastPrinted>
  <dcterms:created xsi:type="dcterms:W3CDTF">2014-01-06T19:00:44Z</dcterms:created>
  <dcterms:modified xsi:type="dcterms:W3CDTF">2017-08-11T20:23:58Z</dcterms:modified>
</cp:coreProperties>
</file>