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407" r:id="rId2"/>
    <p:sldId id="409" r:id="rId3"/>
    <p:sldId id="410" r:id="rId4"/>
    <p:sldId id="411" r:id="rId5"/>
    <p:sldId id="412" r:id="rId6"/>
    <p:sldId id="413" r:id="rId7"/>
    <p:sldId id="414" r:id="rId8"/>
    <p:sldId id="415" r:id="rId9"/>
    <p:sldId id="416" r:id="rId10"/>
    <p:sldId id="417" r:id="rId11"/>
    <p:sldId id="418" r:id="rId12"/>
    <p:sldId id="462" r:id="rId13"/>
    <p:sldId id="365" r:id="rId14"/>
    <p:sldId id="367" r:id="rId15"/>
    <p:sldId id="463" r:id="rId16"/>
    <p:sldId id="369" r:id="rId17"/>
    <p:sldId id="395" r:id="rId18"/>
    <p:sldId id="372" r:id="rId19"/>
    <p:sldId id="373" r:id="rId20"/>
    <p:sldId id="375" r:id="rId21"/>
    <p:sldId id="376" r:id="rId22"/>
    <p:sldId id="378" r:id="rId23"/>
    <p:sldId id="464" r:id="rId24"/>
    <p:sldId id="456" r:id="rId25"/>
    <p:sldId id="457" r:id="rId26"/>
    <p:sldId id="458" r:id="rId27"/>
    <p:sldId id="383" r:id="rId28"/>
    <p:sldId id="384" r:id="rId29"/>
    <p:sldId id="406" r:id="rId30"/>
    <p:sldId id="385" r:id="rId31"/>
    <p:sldId id="386" r:id="rId32"/>
    <p:sldId id="422" r:id="rId33"/>
    <p:sldId id="424" r:id="rId34"/>
    <p:sldId id="435" r:id="rId35"/>
    <p:sldId id="388" r:id="rId36"/>
    <p:sldId id="461" r:id="rId37"/>
    <p:sldId id="446" r:id="rId38"/>
    <p:sldId id="447" r:id="rId39"/>
    <p:sldId id="450" r:id="rId40"/>
    <p:sldId id="449"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6418" autoAdjust="0"/>
  </p:normalViewPr>
  <p:slideViewPr>
    <p:cSldViewPr snapToGrid="0">
      <p:cViewPr varScale="1">
        <p:scale>
          <a:sx n="112" d="100"/>
          <a:sy n="112" d="100"/>
        </p:scale>
        <p:origin x="164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1" Type="http://schemas.openxmlformats.org/officeDocument/2006/relationships/image" Target="../media/image26.wmf"/><Relationship Id="rId2"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DA573834-F47D-4A18-A2FE-474580132449}" type="datetimeFigureOut">
              <a:rPr lang="en-US" smtClean="0"/>
              <a:t>9/11/17</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115591CD-863E-4083-9D25-46774A4FCED6}" type="slidenum">
              <a:rPr lang="en-US" smtClean="0"/>
              <a:t>‹#›</a:t>
            </a:fld>
            <a:endParaRPr lang="en-US"/>
          </a:p>
        </p:txBody>
      </p:sp>
    </p:spTree>
    <p:extLst>
      <p:ext uri="{BB962C8B-B14F-4D97-AF65-F5344CB8AC3E}">
        <p14:creationId xmlns:p14="http://schemas.microsoft.com/office/powerpoint/2010/main" val="238705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9892BF8D-DF14-4844-B054-111C5A091AAB}" type="datetimeFigureOut">
              <a:rPr lang="en-US" smtClean="0"/>
              <a:t>9/11/17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68EFFD12-7F19-4BAD-806C-32A53236DCC5}" type="slidenum">
              <a:rPr lang="en-US" smtClean="0"/>
              <a:t>‹#›</a:t>
            </a:fld>
            <a:endParaRPr lang="en-US"/>
          </a:p>
        </p:txBody>
      </p:sp>
    </p:spTree>
    <p:extLst>
      <p:ext uri="{BB962C8B-B14F-4D97-AF65-F5344CB8AC3E}">
        <p14:creationId xmlns:p14="http://schemas.microsoft.com/office/powerpoint/2010/main" val="34414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a:t>
            </a:fld>
            <a:endParaRPr lang="en-US"/>
          </a:p>
        </p:txBody>
      </p:sp>
    </p:spTree>
    <p:extLst>
      <p:ext uri="{BB962C8B-B14F-4D97-AF65-F5344CB8AC3E}">
        <p14:creationId xmlns:p14="http://schemas.microsoft.com/office/powerpoint/2010/main" val="260039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16</a:t>
            </a:fld>
            <a:endParaRPr lang="en-US"/>
          </a:p>
        </p:txBody>
      </p:sp>
    </p:spTree>
    <p:extLst>
      <p:ext uri="{BB962C8B-B14F-4D97-AF65-F5344CB8AC3E}">
        <p14:creationId xmlns:p14="http://schemas.microsoft.com/office/powerpoint/2010/main" val="147160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E607160-CA0B-4886-93D9-1DD83554684F}" type="slidenum">
              <a:rPr lang="en-US"/>
              <a:pPr/>
              <a:t>17</a:t>
            </a:fld>
            <a:endParaRPr lang="en-US"/>
          </a:p>
        </p:txBody>
      </p:sp>
      <p:sp>
        <p:nvSpPr>
          <p:cNvPr id="921602" name="Rectangle 2"/>
          <p:cNvSpPr>
            <a:spLocks noGrp="1" noRot="1" noChangeAspect="1" noChangeArrowheads="1"/>
          </p:cNvSpPr>
          <p:nvPr>
            <p:ph type="sldImg"/>
          </p:nvPr>
        </p:nvSpPr>
        <p:spPr>
          <a:ln/>
        </p:spPr>
      </p:sp>
      <p:sp>
        <p:nvSpPr>
          <p:cNvPr id="92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7101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18</a:t>
            </a:fld>
            <a:endParaRPr lang="en-US"/>
          </a:p>
        </p:txBody>
      </p:sp>
    </p:spTree>
    <p:extLst>
      <p:ext uri="{BB962C8B-B14F-4D97-AF65-F5344CB8AC3E}">
        <p14:creationId xmlns:p14="http://schemas.microsoft.com/office/powerpoint/2010/main" val="99377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19</a:t>
            </a:fld>
            <a:endParaRPr lang="en-US"/>
          </a:p>
        </p:txBody>
      </p:sp>
    </p:spTree>
    <p:extLst>
      <p:ext uri="{BB962C8B-B14F-4D97-AF65-F5344CB8AC3E}">
        <p14:creationId xmlns:p14="http://schemas.microsoft.com/office/powerpoint/2010/main" val="71589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0FF62-6314-421F-9309-60FB77ED32C6}" type="slidenum">
              <a:rPr lang="en-US" smtClean="0"/>
              <a:pPr/>
              <a:t>20</a:t>
            </a:fld>
            <a:endParaRPr lang="en-US"/>
          </a:p>
        </p:txBody>
      </p:sp>
    </p:spTree>
    <p:extLst>
      <p:ext uri="{BB962C8B-B14F-4D97-AF65-F5344CB8AC3E}">
        <p14:creationId xmlns:p14="http://schemas.microsoft.com/office/powerpoint/2010/main" val="768566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8DE54-3997-48CB-8DB1-86FABCB05F90}" type="slidenum">
              <a:rPr lang="en-US" smtClean="0"/>
              <a:pPr/>
              <a:t>22</a:t>
            </a:fld>
            <a:endParaRPr lang="en-US"/>
          </a:p>
        </p:txBody>
      </p:sp>
    </p:spTree>
    <p:extLst>
      <p:ext uri="{BB962C8B-B14F-4D97-AF65-F5344CB8AC3E}">
        <p14:creationId xmlns:p14="http://schemas.microsoft.com/office/powerpoint/2010/main" val="143995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23</a:t>
            </a:fld>
            <a:endParaRPr lang="en-US"/>
          </a:p>
        </p:txBody>
      </p:sp>
    </p:spTree>
    <p:extLst>
      <p:ext uri="{BB962C8B-B14F-4D97-AF65-F5344CB8AC3E}">
        <p14:creationId xmlns:p14="http://schemas.microsoft.com/office/powerpoint/2010/main" val="2075339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24</a:t>
            </a:fld>
            <a:endParaRPr lang="en-US"/>
          </a:p>
        </p:txBody>
      </p:sp>
    </p:spTree>
    <p:extLst>
      <p:ext uri="{BB962C8B-B14F-4D97-AF65-F5344CB8AC3E}">
        <p14:creationId xmlns:p14="http://schemas.microsoft.com/office/powerpoint/2010/main" val="74120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25</a:t>
            </a:fld>
            <a:endParaRPr lang="en-US"/>
          </a:p>
        </p:txBody>
      </p:sp>
    </p:spTree>
    <p:extLst>
      <p:ext uri="{BB962C8B-B14F-4D97-AF65-F5344CB8AC3E}">
        <p14:creationId xmlns:p14="http://schemas.microsoft.com/office/powerpoint/2010/main" val="282402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29</a:t>
            </a:fld>
            <a:endParaRPr lang="en-US"/>
          </a:p>
        </p:txBody>
      </p:sp>
    </p:spTree>
    <p:extLst>
      <p:ext uri="{BB962C8B-B14F-4D97-AF65-F5344CB8AC3E}">
        <p14:creationId xmlns:p14="http://schemas.microsoft.com/office/powerpoint/2010/main" val="124516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4</a:t>
            </a:fld>
            <a:endParaRPr lang="en-US"/>
          </a:p>
        </p:txBody>
      </p:sp>
    </p:spTree>
    <p:extLst>
      <p:ext uri="{BB962C8B-B14F-4D97-AF65-F5344CB8AC3E}">
        <p14:creationId xmlns:p14="http://schemas.microsoft.com/office/powerpoint/2010/main" val="4187791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721C1D7-B345-40B7-A89F-13689983B5D6}" type="slidenum">
              <a:rPr lang="en-US"/>
              <a:pPr/>
              <a:t>30</a:t>
            </a:fld>
            <a:endParaRPr lang="en-US"/>
          </a:p>
        </p:txBody>
      </p:sp>
      <p:sp>
        <p:nvSpPr>
          <p:cNvPr id="723970" name="Rectangle 2"/>
          <p:cNvSpPr>
            <a:spLocks noGrp="1" noRot="1" noChangeAspect="1" noChangeArrowheads="1"/>
          </p:cNvSpPr>
          <p:nvPr>
            <p:ph type="sldImg"/>
          </p:nvPr>
        </p:nvSpPr>
        <p:spPr>
          <a:xfrm>
            <a:off x="1204913" y="700088"/>
            <a:ext cx="4670425" cy="3502025"/>
          </a:xfrm>
          <a:ln/>
        </p:spPr>
      </p:sp>
      <p:sp>
        <p:nvSpPr>
          <p:cNvPr id="723971" name="Rectangle 3"/>
          <p:cNvSpPr>
            <a:spLocks noGrp="1" noChangeArrowheads="1"/>
          </p:cNvSpPr>
          <p:nvPr>
            <p:ph type="body" idx="1"/>
          </p:nvPr>
        </p:nvSpPr>
        <p:spPr>
          <a:xfrm>
            <a:off x="923194" y="4434515"/>
            <a:ext cx="5228747" cy="4279003"/>
          </a:xfrm>
        </p:spPr>
        <p:txBody>
          <a:bodyPr lIns="92647" tIns="46323" rIns="92647" bIns="46323"/>
          <a:lstStyle/>
          <a:p>
            <a:endParaRPr lang="en-US"/>
          </a:p>
        </p:txBody>
      </p:sp>
    </p:spTree>
    <p:extLst>
      <p:ext uri="{BB962C8B-B14F-4D97-AF65-F5344CB8AC3E}">
        <p14:creationId xmlns:p14="http://schemas.microsoft.com/office/powerpoint/2010/main" val="951610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32</a:t>
            </a:fld>
            <a:endParaRPr lang="en-US"/>
          </a:p>
        </p:txBody>
      </p:sp>
    </p:spTree>
    <p:extLst>
      <p:ext uri="{BB962C8B-B14F-4D97-AF65-F5344CB8AC3E}">
        <p14:creationId xmlns:p14="http://schemas.microsoft.com/office/powerpoint/2010/main" val="2484359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34</a:t>
            </a:fld>
            <a:endParaRPr lang="en-US"/>
          </a:p>
        </p:txBody>
      </p:sp>
    </p:spTree>
    <p:extLst>
      <p:ext uri="{BB962C8B-B14F-4D97-AF65-F5344CB8AC3E}">
        <p14:creationId xmlns:p14="http://schemas.microsoft.com/office/powerpoint/2010/main" val="126337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37</a:t>
            </a:fld>
            <a:endParaRPr lang="en-US"/>
          </a:p>
        </p:txBody>
      </p:sp>
    </p:spTree>
    <p:extLst>
      <p:ext uri="{BB962C8B-B14F-4D97-AF65-F5344CB8AC3E}">
        <p14:creationId xmlns:p14="http://schemas.microsoft.com/office/powerpoint/2010/main" val="475772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38</a:t>
            </a:fld>
            <a:endParaRPr lang="en-US"/>
          </a:p>
        </p:txBody>
      </p:sp>
    </p:spTree>
    <p:extLst>
      <p:ext uri="{BB962C8B-B14F-4D97-AF65-F5344CB8AC3E}">
        <p14:creationId xmlns:p14="http://schemas.microsoft.com/office/powerpoint/2010/main" val="2705913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39</a:t>
            </a:fld>
            <a:endParaRPr lang="en-US"/>
          </a:p>
        </p:txBody>
      </p:sp>
    </p:spTree>
    <p:extLst>
      <p:ext uri="{BB962C8B-B14F-4D97-AF65-F5344CB8AC3E}">
        <p14:creationId xmlns:p14="http://schemas.microsoft.com/office/powerpoint/2010/main" val="403600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40</a:t>
            </a:fld>
            <a:endParaRPr lang="en-US"/>
          </a:p>
        </p:txBody>
      </p:sp>
    </p:spTree>
    <p:extLst>
      <p:ext uri="{BB962C8B-B14F-4D97-AF65-F5344CB8AC3E}">
        <p14:creationId xmlns:p14="http://schemas.microsoft.com/office/powerpoint/2010/main" val="108448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5</a:t>
            </a:fld>
            <a:endParaRPr lang="en-US"/>
          </a:p>
        </p:txBody>
      </p:sp>
    </p:spTree>
    <p:extLst>
      <p:ext uri="{BB962C8B-B14F-4D97-AF65-F5344CB8AC3E}">
        <p14:creationId xmlns:p14="http://schemas.microsoft.com/office/powerpoint/2010/main" val="378543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7</a:t>
            </a:fld>
            <a:endParaRPr lang="en-US"/>
          </a:p>
        </p:txBody>
      </p:sp>
    </p:spTree>
    <p:extLst>
      <p:ext uri="{BB962C8B-B14F-4D97-AF65-F5344CB8AC3E}">
        <p14:creationId xmlns:p14="http://schemas.microsoft.com/office/powerpoint/2010/main" val="271138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9</a:t>
            </a:fld>
            <a:endParaRPr lang="en-US"/>
          </a:p>
        </p:txBody>
      </p:sp>
    </p:spTree>
    <p:extLst>
      <p:ext uri="{BB962C8B-B14F-4D97-AF65-F5344CB8AC3E}">
        <p14:creationId xmlns:p14="http://schemas.microsoft.com/office/powerpoint/2010/main" val="77577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0FF62-6314-421F-9309-60FB77ED32C6}" type="slidenum">
              <a:rPr lang="en-US" smtClean="0"/>
              <a:t>10</a:t>
            </a:fld>
            <a:endParaRPr lang="en-US"/>
          </a:p>
        </p:txBody>
      </p:sp>
    </p:spTree>
    <p:extLst>
      <p:ext uri="{BB962C8B-B14F-4D97-AF65-F5344CB8AC3E}">
        <p14:creationId xmlns:p14="http://schemas.microsoft.com/office/powerpoint/2010/main" val="20413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0FF62-6314-421F-9309-60FB77ED32C6}" type="slidenum">
              <a:rPr lang="en-US" smtClean="0"/>
              <a:t>11</a:t>
            </a:fld>
            <a:endParaRPr lang="en-US"/>
          </a:p>
        </p:txBody>
      </p:sp>
    </p:spTree>
    <p:extLst>
      <p:ext uri="{BB962C8B-B14F-4D97-AF65-F5344CB8AC3E}">
        <p14:creationId xmlns:p14="http://schemas.microsoft.com/office/powerpoint/2010/main" val="146713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12</a:t>
            </a:fld>
            <a:endParaRPr lang="en-US"/>
          </a:p>
        </p:txBody>
      </p:sp>
    </p:spTree>
    <p:extLst>
      <p:ext uri="{BB962C8B-B14F-4D97-AF65-F5344CB8AC3E}">
        <p14:creationId xmlns:p14="http://schemas.microsoft.com/office/powerpoint/2010/main" val="248391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15</a:t>
            </a:fld>
            <a:endParaRPr lang="en-US"/>
          </a:p>
        </p:txBody>
      </p:sp>
    </p:spTree>
    <p:extLst>
      <p:ext uri="{BB962C8B-B14F-4D97-AF65-F5344CB8AC3E}">
        <p14:creationId xmlns:p14="http://schemas.microsoft.com/office/powerpoint/2010/main" val="16310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353303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2922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97120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38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6E3B07E-2B25-4360-BE96-381478A89C0F}" type="slidenum">
              <a:rPr lang="en-US"/>
              <a:pPr/>
              <a:t>‹#›</a:t>
            </a:fld>
            <a:endParaRPr lang="en-US"/>
          </a:p>
        </p:txBody>
      </p:sp>
    </p:spTree>
    <p:extLst>
      <p:ext uri="{BB962C8B-B14F-4D97-AF65-F5344CB8AC3E}">
        <p14:creationId xmlns:p14="http://schemas.microsoft.com/office/powerpoint/2010/main" val="17444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36954"/>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31648" y="1133856"/>
            <a:ext cx="8717280" cy="5352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91528" y="6492875"/>
            <a:ext cx="2057400" cy="365125"/>
          </a:xfrm>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60739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294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87956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06727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206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12160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776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86544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822C-2030-4887-9512-2AC67AD2736F}" type="slidenum">
              <a:rPr lang="en-US" smtClean="0"/>
              <a:t>‹#›</a:t>
            </a:fld>
            <a:endParaRPr lang="en-US"/>
          </a:p>
        </p:txBody>
      </p:sp>
    </p:spTree>
    <p:extLst>
      <p:ext uri="{BB962C8B-B14F-4D97-AF65-F5344CB8AC3E}">
        <p14:creationId xmlns:p14="http://schemas.microsoft.com/office/powerpoint/2010/main" val="103574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10.xml"/><Relationship Id="rId4" Type="http://schemas.openxmlformats.org/officeDocument/2006/relationships/image" Target="../media/image23.png"/><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00.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2.png"/><Relationship Id="rId5" Type="http://schemas.openxmlformats.org/officeDocument/2006/relationships/oleObject" Target="../embeddings/oleObject8.bin"/><Relationship Id="rId6" Type="http://schemas.openxmlformats.org/officeDocument/2006/relationships/image" Target="../media/image19.emf"/><Relationship Id="rId7" Type="http://schemas.openxmlformats.org/officeDocument/2006/relationships/oleObject" Target="../embeddings/oleObject9.bin"/><Relationship Id="rId8" Type="http://schemas.openxmlformats.org/officeDocument/2006/relationships/image" Target="../media/image20.emf"/><Relationship Id="rId9" Type="http://schemas.openxmlformats.org/officeDocument/2006/relationships/oleObject" Target="../embeddings/oleObject10.bin"/><Relationship Id="rId10" Type="http://schemas.openxmlformats.org/officeDocument/2006/relationships/image" Target="../media/image21.emf"/><Relationship Id="rId11" Type="http://schemas.openxmlformats.org/officeDocument/2006/relationships/image" Target="../media/image2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1.bin"/><Relationship Id="rId5" Type="http://schemas.openxmlformats.org/officeDocument/2006/relationships/image" Target="../media/image19.emf"/><Relationship Id="rId6" Type="http://schemas.openxmlformats.org/officeDocument/2006/relationships/oleObject" Target="../embeddings/oleObject12.bin"/><Relationship Id="rId7" Type="http://schemas.openxmlformats.org/officeDocument/2006/relationships/image" Target="../media/image20.emf"/><Relationship Id="rId8" Type="http://schemas.openxmlformats.org/officeDocument/2006/relationships/oleObject" Target="../embeddings/oleObject13.bin"/><Relationship Id="rId9"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www.acoloriecounter.com/fast-food.php" TargetMode="Externa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0.png"/></Relationships>
</file>

<file path=ppt/slides/_rels/slide29.x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oleObject" Target="../embeddings/oleObject18.bin"/><Relationship Id="rId13" Type="http://schemas.openxmlformats.org/officeDocument/2006/relationships/image" Target="../media/image30.wmf"/><Relationship Id="rId14" Type="http://schemas.openxmlformats.org/officeDocument/2006/relationships/oleObject" Target="../embeddings/oleObject19.bin"/><Relationship Id="rId15" Type="http://schemas.openxmlformats.org/officeDocument/2006/relationships/image" Target="../media/image31.w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19.xml"/><Relationship Id="rId4" Type="http://schemas.openxmlformats.org/officeDocument/2006/relationships/oleObject" Target="../embeddings/oleObject14.bin"/><Relationship Id="rId5" Type="http://schemas.openxmlformats.org/officeDocument/2006/relationships/image" Target="../media/image26.wmf"/><Relationship Id="rId6" Type="http://schemas.openxmlformats.org/officeDocument/2006/relationships/oleObject" Target="../embeddings/oleObject15.bin"/><Relationship Id="rId7" Type="http://schemas.openxmlformats.org/officeDocument/2006/relationships/image" Target="../media/image27.wmf"/><Relationship Id="rId8" Type="http://schemas.openxmlformats.org/officeDocument/2006/relationships/oleObject" Target="../embeddings/oleObject16.bin"/><Relationship Id="rId9" Type="http://schemas.openxmlformats.org/officeDocument/2006/relationships/image" Target="../media/image28.wmf"/><Relationship Id="rId10"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0.bin"/><Relationship Id="rId5" Type="http://schemas.openxmlformats.org/officeDocument/2006/relationships/image" Target="../media/image35.png"/><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0.png"/></Relationships>
</file>

<file path=ppt/slides/_rels/slide36.xml.rels><?xml version="1.0" encoding="UTF-8" standalone="yes"?>
<Relationships xmlns="http://schemas.openxmlformats.org/package/2006/relationships"><Relationship Id="rId3" Type="http://schemas.openxmlformats.org/officeDocument/2006/relationships/image" Target="../media/image530.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120.png"/><Relationship Id="rId4" Type="http://schemas.openxmlformats.org/officeDocument/2006/relationships/image" Target="../media/image150.png"/><Relationship Id="rId5" Type="http://schemas.openxmlformats.org/officeDocument/2006/relationships/image" Target="../media/image16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26.xml"/><Relationship Id="rId4" Type="http://schemas.openxmlformats.org/officeDocument/2006/relationships/image" Target="../media/image331.png"/><Relationship Id="rId5" Type="http://schemas.openxmlformats.org/officeDocument/2006/relationships/image" Target="../media/image340.png"/><Relationship Id="rId6" Type="http://schemas.openxmlformats.org/officeDocument/2006/relationships/image" Target="../media/image350.png"/><Relationship Id="rId7" Type="http://schemas.openxmlformats.org/officeDocument/2006/relationships/oleObject" Target="../embeddings/oleObject21.bin"/><Relationship Id="rId8" Type="http://schemas.openxmlformats.org/officeDocument/2006/relationships/image" Target="../media/image19.emf"/><Relationship Id="rId9" Type="http://schemas.openxmlformats.org/officeDocument/2006/relationships/oleObject" Target="../embeddings/oleObject22.bin"/><Relationship Id="rId10" Type="http://schemas.openxmlformats.org/officeDocument/2006/relationships/image" Target="../media/image2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 Id="rId3" Type="http://schemas.openxmlformats.org/officeDocument/2006/relationships/image" Target="../media/image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 206:</a:t>
            </a:r>
            <a:br>
              <a:rPr lang="en-US" dirty="0" smtClean="0"/>
            </a:br>
            <a:r>
              <a:rPr lang="en-US" dirty="0" smtClean="0"/>
              <a:t>Chapter 3</a:t>
            </a:r>
            <a:br>
              <a:rPr lang="en-US" dirty="0" smtClean="0"/>
            </a:br>
            <a:endParaRPr lang="en-US" dirty="0"/>
          </a:p>
        </p:txBody>
      </p:sp>
      <p:sp>
        <p:nvSpPr>
          <p:cNvPr id="3" name="Subtitle 2"/>
          <p:cNvSpPr>
            <a:spLocks noGrp="1"/>
          </p:cNvSpPr>
          <p:nvPr>
            <p:ph type="subTitle" idx="1"/>
          </p:nvPr>
        </p:nvSpPr>
        <p:spPr/>
        <p:txBody>
          <a:bodyPr/>
          <a:lstStyle/>
          <a:p>
            <a:r>
              <a:rPr lang="en-US" dirty="0" smtClean="0"/>
              <a:t>Numerical Descriptive Measures</a:t>
            </a:r>
          </a:p>
          <a:p>
            <a:endParaRPr lang="en-US" dirty="0"/>
          </a:p>
          <a:p>
            <a:r>
              <a:rPr lang="en-US" dirty="0" smtClean="0"/>
              <a:t>Central Tendency, Variation, Shape</a:t>
            </a:r>
          </a:p>
        </p:txBody>
      </p:sp>
      <p:sp>
        <p:nvSpPr>
          <p:cNvPr id="4" name="Slide Number Placeholder 3"/>
          <p:cNvSpPr>
            <a:spLocks noGrp="1"/>
          </p:cNvSpPr>
          <p:nvPr>
            <p:ph type="sldNum" sz="quarter" idx="12"/>
          </p:nvPr>
        </p:nvSpPr>
        <p:spPr/>
        <p:txBody>
          <a:bodyPr/>
          <a:lstStyle/>
          <a:p>
            <a:fld id="{8D75822C-2030-4887-9512-2AC67AD2736F}" type="slidenum">
              <a:rPr lang="en-US" smtClean="0"/>
              <a:t>1</a:t>
            </a:fld>
            <a:endParaRPr lang="en-US"/>
          </a:p>
        </p:txBody>
      </p:sp>
    </p:spTree>
    <p:extLst>
      <p:ext uri="{BB962C8B-B14F-4D97-AF65-F5344CB8AC3E}">
        <p14:creationId xmlns:p14="http://schemas.microsoft.com/office/powerpoint/2010/main" val="397208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06"/>
            <a:ext cx="9144000" cy="720724"/>
          </a:xfrm>
        </p:spPr>
        <p:txBody>
          <a:bodyPr>
            <a:normAutofit/>
          </a:bodyPr>
          <a:lstStyle/>
          <a:p>
            <a:r>
              <a:rPr lang="en-US" sz="4000" dirty="0" smtClean="0"/>
              <a:t>Examples: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748665"/>
                <a:ext cx="9144000" cy="1108710"/>
              </a:xfrm>
            </p:spPr>
            <p:txBody>
              <a:bodyPr>
                <a:normAutofit/>
              </a:bodyPr>
              <a:lstStyle/>
              <a:p>
                <a:pPr marL="0" indent="0">
                  <a:buNone/>
                </a:pPr>
                <a:r>
                  <a:rPr lang="en-US" sz="2400" dirty="0" smtClean="0"/>
                  <a:t>Find </a:t>
                </a:r>
                <a:r>
                  <a:rPr lang="en-US" sz="2400" b="1" dirty="0" smtClean="0">
                    <a:solidFill>
                      <a:srgbClr val="FF0000"/>
                    </a:solidFill>
                  </a:rPr>
                  <a:t>MEDIAN</a:t>
                </a:r>
                <a:r>
                  <a:rPr lang="en-US" sz="2400" dirty="0" smtClean="0"/>
                  <a:t>, mean and mode number </a:t>
                </a:r>
                <a:r>
                  <a:rPr lang="en-US" sz="2400" dirty="0"/>
                  <a:t>of homeruns for </a:t>
                </a:r>
                <a:r>
                  <a:rPr lang="en-US" sz="2400" dirty="0" smtClean="0"/>
                  <a:t/>
                </a:r>
                <a:br>
                  <a:rPr lang="en-US" sz="2400" dirty="0" smtClean="0"/>
                </a:br>
                <a:r>
                  <a:rPr lang="en-US" sz="2400" dirty="0" smtClean="0"/>
                  <a:t>Mark </a:t>
                </a:r>
                <a:r>
                  <a:rPr lang="en-US" sz="2400" dirty="0"/>
                  <a:t>McGwire’s reported </a:t>
                </a:r>
                <a:r>
                  <a:rPr lang="en-US" sz="2400" dirty="0" smtClean="0"/>
                  <a:t>seasons:  n=13 and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Σ</m:t>
                    </m:r>
                    <m:sSub>
                      <m:sSubPr>
                        <m:ctrlPr>
                          <a:rPr lang="el-GR" sz="240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=519</m:t>
                    </m:r>
                  </m:oMath>
                </a14:m>
                <a:r>
                  <a:rPr lang="en-US" sz="2400" dirty="0"/>
                  <a:t/>
                </a:r>
                <a:br>
                  <a:rPr lang="en-US" sz="2400" dirty="0"/>
                </a:br>
                <a:r>
                  <a:rPr lang="en-US" sz="2400" dirty="0" smtClean="0"/>
                  <a:t>	49   </a:t>
                </a:r>
                <a:r>
                  <a:rPr lang="en-US" sz="2400" dirty="0"/>
                  <a:t>32   33   39   22   42   9   9   39   52   58   70   65</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748665"/>
                <a:ext cx="9144000" cy="1108710"/>
              </a:xfrm>
              <a:blipFill rotWithShape="0">
                <a:blip r:embed="rId3"/>
                <a:stretch>
                  <a:fillRect l="-1000" t="-7692" b="-9890"/>
                </a:stretch>
              </a:blipFill>
            </p:spPr>
            <p:txBody>
              <a:bodyPr/>
              <a:lstStyle/>
              <a:p>
                <a:r>
                  <a:rPr lang="en-US">
                    <a:noFill/>
                  </a:rPr>
                  <a:t> </a:t>
                </a:r>
              </a:p>
            </p:txBody>
          </p:sp>
        </mc:Fallback>
      </mc:AlternateContent>
      <p:sp>
        <p:nvSpPr>
          <p:cNvPr id="4" name="Content Placeholder 2"/>
          <p:cNvSpPr txBox="1">
            <a:spLocks/>
          </p:cNvSpPr>
          <p:nvPr/>
        </p:nvSpPr>
        <p:spPr>
          <a:xfrm>
            <a:off x="7620" y="1863090"/>
            <a:ext cx="9144000" cy="915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Step 1: </a:t>
            </a:r>
            <a:r>
              <a:rPr lang="en-US" sz="2400" dirty="0"/>
              <a:t>Order the </a:t>
            </a:r>
            <a:r>
              <a:rPr lang="en-US" sz="2400" dirty="0" smtClean="0"/>
              <a:t>observations from smallest to largest</a:t>
            </a:r>
          </a:p>
          <a:p>
            <a:pPr marL="0" indent="0">
              <a:buNone/>
            </a:pPr>
            <a:r>
              <a:rPr lang="en-US" sz="2400" dirty="0" smtClean="0"/>
              <a:t>	9   </a:t>
            </a:r>
            <a:r>
              <a:rPr lang="en-US" sz="2400" dirty="0"/>
              <a:t>9   22   32   33   39   39   42   49   52   58   65   70</a:t>
            </a:r>
          </a:p>
        </p:txBody>
      </p:sp>
      <p:sp>
        <p:nvSpPr>
          <p:cNvPr id="5" name="Content Placeholder 2"/>
          <p:cNvSpPr txBox="1">
            <a:spLocks/>
          </p:cNvSpPr>
          <p:nvPr/>
        </p:nvSpPr>
        <p:spPr>
          <a:xfrm>
            <a:off x="15240" y="2778124"/>
            <a:ext cx="9144000" cy="915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Step 2: </a:t>
            </a:r>
            <a:r>
              <a:rPr lang="en-US" sz="2400" dirty="0"/>
              <a:t>Is the number of observations even or odd</a:t>
            </a:r>
            <a:r>
              <a:rPr lang="en-US" sz="2400" dirty="0" smtClean="0"/>
              <a:t>?</a:t>
            </a:r>
          </a:p>
          <a:p>
            <a:pPr marL="0" indent="0">
              <a:buNone/>
            </a:pPr>
            <a:r>
              <a:rPr lang="en-US" sz="2400" dirty="0" smtClean="0"/>
              <a:t>	9   </a:t>
            </a:r>
            <a:r>
              <a:rPr lang="en-US" sz="2400" dirty="0"/>
              <a:t>9   22   32   33   39   39   42   49   52   58   65   70</a:t>
            </a:r>
          </a:p>
        </p:txBody>
      </p:sp>
      <p:sp>
        <p:nvSpPr>
          <p:cNvPr id="6" name="Content Placeholder 2"/>
          <p:cNvSpPr txBox="1">
            <a:spLocks/>
          </p:cNvSpPr>
          <p:nvPr/>
        </p:nvSpPr>
        <p:spPr>
          <a:xfrm>
            <a:off x="0" y="3693158"/>
            <a:ext cx="9144000" cy="2052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Step 3: So… What is the median?</a:t>
            </a:r>
          </a:p>
          <a:p>
            <a:pPr lvl="1">
              <a:buFont typeface="+mj-lt"/>
              <a:buAutoNum type="alphaUcPeriod"/>
            </a:pPr>
            <a:r>
              <a:rPr lang="en-US" dirty="0" smtClean="0"/>
              <a:t>	39.92</a:t>
            </a:r>
          </a:p>
          <a:p>
            <a:pPr lvl="1">
              <a:buFont typeface="+mj-lt"/>
              <a:buAutoNum type="alphaUcPeriod"/>
            </a:pPr>
            <a:r>
              <a:rPr lang="en-US" dirty="0"/>
              <a:t> </a:t>
            </a:r>
            <a:r>
              <a:rPr lang="en-US" dirty="0" smtClean="0"/>
              <a:t>	39</a:t>
            </a:r>
          </a:p>
          <a:p>
            <a:pPr lvl="1">
              <a:buFont typeface="+mj-lt"/>
              <a:buAutoNum type="alphaUcPeriod"/>
            </a:pPr>
            <a:r>
              <a:rPr lang="en-US" dirty="0"/>
              <a:t> </a:t>
            </a:r>
            <a:r>
              <a:rPr lang="en-US" dirty="0" smtClean="0"/>
              <a:t>	9 and 39</a:t>
            </a:r>
          </a:p>
        </p:txBody>
      </p:sp>
      <p:sp>
        <p:nvSpPr>
          <p:cNvPr id="7" name="Oval 6"/>
          <p:cNvSpPr/>
          <p:nvPr/>
        </p:nvSpPr>
        <p:spPr>
          <a:xfrm>
            <a:off x="3630930" y="3107052"/>
            <a:ext cx="628650" cy="66198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0" y="3226980"/>
            <a:ext cx="766557" cy="461665"/>
          </a:xfrm>
          <a:prstGeom prst="rect">
            <a:avLst/>
          </a:prstGeom>
          <a:noFill/>
        </p:spPr>
        <p:txBody>
          <a:bodyPr wrap="none" rtlCol="0">
            <a:spAutoFit/>
          </a:bodyPr>
          <a:lstStyle/>
          <a:p>
            <a:r>
              <a:rPr lang="en-US" sz="2400" dirty="0" smtClean="0"/>
              <a:t>ODD</a:t>
            </a:r>
          </a:p>
        </p:txBody>
      </p:sp>
      <p:sp>
        <p:nvSpPr>
          <p:cNvPr id="10" name="Rectangle 9"/>
          <p:cNvSpPr/>
          <p:nvPr/>
        </p:nvSpPr>
        <p:spPr>
          <a:xfrm>
            <a:off x="285912" y="4492508"/>
            <a:ext cx="1365089" cy="3926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6629401" y="3654897"/>
                <a:ext cx="2392680" cy="1721882"/>
              </a:xfrm>
              <a:prstGeom prst="rect">
                <a:avLst/>
              </a:prstGeom>
              <a:noFill/>
            </p:spPr>
            <p:txBody>
              <a:bodyPr wrap="square" rtlCol="0">
                <a:spAutoFit/>
              </a:bodyPr>
              <a:lstStyle/>
              <a:p>
                <a:r>
                  <a:rPr lang="en-US" sz="2400" dirty="0" smtClean="0">
                    <a:sym typeface="Wingdings" panose="05000000000000000000" pitchFamily="2" charset="2"/>
                  </a:rPr>
                  <a:t>n+1 </a:t>
                </a:r>
                <a:r>
                  <a:rPr lang="en-US" sz="2400" dirty="0" smtClean="0"/>
                  <a:t>= 13+1 = 14</a:t>
                </a:r>
              </a:p>
              <a:p>
                <a:r>
                  <a:rPr lang="en-US" sz="2400" dirty="0" smtClean="0"/>
                  <a:t>and </a:t>
                </a:r>
                <a14:m>
                  <m:oMath xmlns:m="http://schemas.openxmlformats.org/officeDocument/2006/math">
                    <m:f>
                      <m:fPr>
                        <m:ctrlPr>
                          <a:rPr lang="en-US" sz="2400" i="1" smtClean="0">
                            <a:latin typeface="Cambria Math" charset="0"/>
                          </a:rPr>
                        </m:ctrlPr>
                      </m:fPr>
                      <m:num>
                        <m:r>
                          <a:rPr lang="en-US" sz="2400" b="0" i="1" smtClean="0">
                            <a:latin typeface="Cambria Math" panose="02040503050406030204" pitchFamily="18" charset="0"/>
                          </a:rPr>
                          <m:t>14</m:t>
                        </m:r>
                      </m:num>
                      <m:den>
                        <m:r>
                          <a:rPr lang="en-US" sz="2400" b="0" i="1" smtClean="0">
                            <a:latin typeface="Cambria Math" panose="02040503050406030204" pitchFamily="18" charset="0"/>
                          </a:rPr>
                          <m:t>2</m:t>
                        </m:r>
                      </m:den>
                    </m:f>
                    <m:r>
                      <a:rPr lang="en-US" sz="2400" b="0" i="0" smtClean="0">
                        <a:latin typeface="Cambria Math" panose="02040503050406030204" pitchFamily="18" charset="0"/>
                      </a:rPr>
                      <m:t>=7</m:t>
                    </m:r>
                  </m:oMath>
                </a14:m>
                <a:endParaRPr lang="en-US" sz="2400" dirty="0" smtClean="0"/>
              </a:p>
              <a:p>
                <a:r>
                  <a:rPr lang="en-US" sz="2400" dirty="0" smtClean="0">
                    <a:sym typeface="Wingdings" panose="05000000000000000000" pitchFamily="2" charset="2"/>
                  </a:rPr>
                  <a:t> 7</a:t>
                </a:r>
                <a:r>
                  <a:rPr lang="en-US" sz="2400" baseline="30000" dirty="0" smtClean="0">
                    <a:sym typeface="Wingdings" panose="05000000000000000000" pitchFamily="2" charset="2"/>
                  </a:rPr>
                  <a:t>th</a:t>
                </a:r>
                <a:r>
                  <a:rPr lang="en-US" sz="2400" dirty="0" smtClean="0">
                    <a:sym typeface="Wingdings" panose="05000000000000000000" pitchFamily="2" charset="2"/>
                  </a:rPr>
                  <a:t> </a:t>
                </a:r>
                <a:r>
                  <a:rPr lang="en-US" sz="2400" dirty="0" err="1" smtClean="0">
                    <a:sym typeface="Wingdings" panose="05000000000000000000" pitchFamily="2" charset="2"/>
                  </a:rPr>
                  <a:t>obs</a:t>
                </a:r>
                <a:r>
                  <a:rPr lang="en-US" sz="2400" dirty="0" smtClean="0">
                    <a:sym typeface="Wingdings" panose="05000000000000000000" pitchFamily="2" charset="2"/>
                  </a:rPr>
                  <a:t> in </a:t>
                </a:r>
                <a:br>
                  <a:rPr lang="en-US" sz="2400" dirty="0" smtClean="0">
                    <a:sym typeface="Wingdings" panose="05000000000000000000" pitchFamily="2" charset="2"/>
                  </a:rPr>
                </a:br>
                <a:r>
                  <a:rPr lang="en-US" sz="2400" dirty="0" smtClean="0">
                    <a:sym typeface="Wingdings" panose="05000000000000000000" pitchFamily="2" charset="2"/>
                  </a:rPr>
                  <a:t>ordered array</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629401" y="3654897"/>
                <a:ext cx="2392680" cy="1721882"/>
              </a:xfrm>
              <a:prstGeom prst="rect">
                <a:avLst/>
              </a:prstGeom>
              <a:blipFill rotWithShape="0">
                <a:blip r:embed="rId4"/>
                <a:stretch>
                  <a:fillRect l="-4082" t="-2837" b="-7447"/>
                </a:stretch>
              </a:blipFill>
            </p:spPr>
            <p:txBody>
              <a:bodyPr/>
              <a:lstStyle/>
              <a:p>
                <a:r>
                  <a:rPr lang="en-US">
                    <a:noFill/>
                  </a:rPr>
                  <a:t> </a:t>
                </a:r>
              </a:p>
            </p:txBody>
          </p:sp>
        </mc:Fallback>
      </mc:AlternateContent>
    </p:spTree>
    <p:extLst>
      <p:ext uri="{BB962C8B-B14F-4D97-AF65-F5344CB8AC3E}">
        <p14:creationId xmlns:p14="http://schemas.microsoft.com/office/powerpoint/2010/main" val="11399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06"/>
            <a:ext cx="9144000" cy="720724"/>
          </a:xfrm>
        </p:spPr>
        <p:txBody>
          <a:bodyPr>
            <a:normAutofit/>
          </a:bodyPr>
          <a:lstStyle/>
          <a:p>
            <a:r>
              <a:rPr lang="en-US" dirty="0" smtClean="0"/>
              <a:t>Examples</a:t>
            </a:r>
            <a:r>
              <a:rPr lang="en-US" dirty="0"/>
              <a:t>:</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748665"/>
                <a:ext cx="9144000" cy="1570238"/>
              </a:xfrm>
            </p:spPr>
            <p:txBody>
              <a:bodyPr>
                <a:normAutofit/>
              </a:bodyPr>
              <a:lstStyle/>
              <a:p>
                <a:pPr marL="0" indent="0">
                  <a:buNone/>
                </a:pPr>
                <a:r>
                  <a:rPr lang="en-US" sz="2400" dirty="0" smtClean="0"/>
                  <a:t>Find median, mean and mode number </a:t>
                </a:r>
                <a:r>
                  <a:rPr lang="en-US" sz="2400" dirty="0"/>
                  <a:t>of homeruns for </a:t>
                </a:r>
                <a:r>
                  <a:rPr lang="en-US" sz="2400" dirty="0" smtClean="0"/>
                  <a:t/>
                </a:r>
                <a:br>
                  <a:rPr lang="en-US" sz="2400" dirty="0" smtClean="0"/>
                </a:br>
                <a:r>
                  <a:rPr lang="en-US" sz="2400" dirty="0" smtClean="0"/>
                  <a:t>Mark </a:t>
                </a:r>
                <a:r>
                  <a:rPr lang="en-US" sz="2400" dirty="0"/>
                  <a:t>McGwire’s reported </a:t>
                </a:r>
                <a:r>
                  <a:rPr lang="en-US" sz="2400" dirty="0" smtClean="0"/>
                  <a:t>seasons:  n=13 and </a:t>
                </a:r>
                <a14:m>
                  <m:oMath xmlns:m="http://schemas.openxmlformats.org/officeDocument/2006/math">
                    <m:r>
                      <a:rPr lang="el-GR" sz="2400" b="1" i="1" smtClean="0">
                        <a:latin typeface="Cambria Math" panose="02040503050406030204" pitchFamily="18" charset="0"/>
                        <a:ea typeface="Cambria Math" panose="02040503050406030204" pitchFamily="18" charset="0"/>
                      </a:rPr>
                      <m:t>𝜮</m:t>
                    </m:r>
                    <m:sSub>
                      <m:sSubPr>
                        <m:ctrlPr>
                          <a:rPr lang="el-GR" sz="2400" b="1" i="1" smtClean="0">
                            <a:latin typeface="Cambria Math"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1" i="1" smtClean="0">
                            <a:latin typeface="Cambria Math" panose="02040503050406030204" pitchFamily="18" charset="0"/>
                            <a:ea typeface="Cambria Math" panose="02040503050406030204" pitchFamily="18" charset="0"/>
                          </a:rPr>
                          <m:t>𝒊</m:t>
                        </m:r>
                      </m:sub>
                    </m:sSub>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𝟓𝟏𝟗</m:t>
                    </m:r>
                  </m:oMath>
                </a14:m>
                <a:r>
                  <a:rPr lang="en-US" sz="2400" b="1" dirty="0" smtClean="0">
                    <a:ea typeface="Cambria Math" panose="02040503050406030204" pitchFamily="18" charset="0"/>
                  </a:rPr>
                  <a:t/>
                </a:r>
                <a:br>
                  <a:rPr lang="en-US" sz="2400" b="1" dirty="0" smtClean="0">
                    <a:ea typeface="Cambria Math" panose="02040503050406030204" pitchFamily="18" charset="0"/>
                  </a:rPr>
                </a:br>
                <a:r>
                  <a:rPr lang="en-US" sz="2400" b="1" dirty="0"/>
                  <a:t/>
                </a:r>
                <a:br>
                  <a:rPr lang="en-US" sz="2400" b="1" dirty="0"/>
                </a:br>
                <a:r>
                  <a:rPr lang="en-US" sz="2400" dirty="0" smtClean="0"/>
                  <a:t>	</a:t>
                </a:r>
                <a:r>
                  <a:rPr lang="en-US" sz="2400" dirty="0"/>
                  <a:t>9   9   22   32   33   39   39   42   49   52   58   65   70</a:t>
                </a:r>
              </a:p>
              <a:p>
                <a:pPr marL="0" indent="0">
                  <a:buNone/>
                </a:pP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748665"/>
                <a:ext cx="9144000" cy="1570238"/>
              </a:xfrm>
              <a:blipFill>
                <a:blip r:embed="rId3"/>
                <a:stretch>
                  <a:fillRect l="-1000" t="-5447"/>
                </a:stretch>
              </a:blipFill>
            </p:spPr>
            <p:txBody>
              <a:bodyPr/>
              <a:lstStyle/>
              <a:p>
                <a:r>
                  <a:rPr lang="en-US">
                    <a:noFill/>
                  </a:rPr>
                  <a:t> </a:t>
                </a:r>
              </a:p>
            </p:txBody>
          </p:sp>
        </mc:Fallback>
      </mc:AlternateContent>
      <p:sp>
        <p:nvSpPr>
          <p:cNvPr id="6" name="Content Placeholder 2"/>
          <p:cNvSpPr txBox="1">
            <a:spLocks/>
          </p:cNvSpPr>
          <p:nvPr/>
        </p:nvSpPr>
        <p:spPr>
          <a:xfrm>
            <a:off x="182880" y="2382518"/>
            <a:ext cx="9144000" cy="2052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What is the </a:t>
            </a:r>
            <a:r>
              <a:rPr lang="en-US" sz="2400" b="1" dirty="0" smtClean="0">
                <a:solidFill>
                  <a:srgbClr val="FF0000"/>
                </a:solidFill>
              </a:rPr>
              <a:t>MEAN</a:t>
            </a:r>
            <a:r>
              <a:rPr lang="en-US" sz="2400" dirty="0" smtClean="0"/>
              <a:t>?</a:t>
            </a:r>
          </a:p>
        </p:txBody>
      </p:sp>
      <mc:AlternateContent xmlns:mc="http://schemas.openxmlformats.org/markup-compatibility/2006" xmlns:a14="http://schemas.microsoft.com/office/drawing/2010/main">
        <mc:Choice Requires="a14">
          <p:sp>
            <p:nvSpPr>
              <p:cNvPr id="9" name="Rectangle 8"/>
              <p:cNvSpPr/>
              <p:nvPr/>
            </p:nvSpPr>
            <p:spPr>
              <a:xfrm>
                <a:off x="3370579" y="2299335"/>
                <a:ext cx="5535425" cy="15331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charset="0"/>
                            </a:rPr>
                          </m:ctrlPr>
                        </m:accPr>
                        <m:e>
                          <m:r>
                            <a:rPr lang="en-US" sz="2400" i="1">
                              <a:latin typeface="Cambria Math" panose="02040503050406030204" pitchFamily="18" charset="0"/>
                            </a:rPr>
                            <m:t>𝑥</m:t>
                          </m:r>
                        </m:e>
                      </m:acc>
                      <m:r>
                        <a:rPr lang="en-US" sz="2400" i="1">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rPr>
                            <m:t>𝑠𝑢𝑚</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𝑜𝑏𝑠𝑒𝑟𝑣𝑎𝑡𝑖𝑜𝑛𝑠</m:t>
                          </m:r>
                        </m:num>
                        <m:den>
                          <m:r>
                            <a:rPr lang="en-US" sz="2400" i="1">
                              <a:latin typeface="Cambria Math" panose="02040503050406030204" pitchFamily="18" charset="0"/>
                            </a:rPr>
                            <m:t>𝑛</m:t>
                          </m:r>
                        </m:den>
                      </m:f>
                      <m:r>
                        <a:rPr lang="en-US" sz="2400" i="1">
                          <a:latin typeface="Cambria Math" panose="02040503050406030204" pitchFamily="18" charset="0"/>
                        </a:rPr>
                        <m:t>=</m:t>
                      </m:r>
                      <m:f>
                        <m:fPr>
                          <m:ctrlPr>
                            <a:rPr lang="en-US" sz="2400" i="1">
                              <a:latin typeface="Cambria Math" charset="0"/>
                            </a:rPr>
                          </m:ctrlPr>
                        </m:fPr>
                        <m:num>
                          <m:r>
                            <m:rPr>
                              <m:sty m:val="p"/>
                            </m:rPr>
                            <a:rPr lang="el-GR" sz="2400" i="1">
                              <a:latin typeface="Cambria Math" panose="02040503050406030204" pitchFamily="18" charset="0"/>
                              <a:ea typeface="Cambria Math" panose="02040503050406030204" pitchFamily="18" charset="0"/>
                            </a:rPr>
                            <m:t>Σ</m:t>
                          </m:r>
                          <m:sSub>
                            <m:sSubPr>
                              <m:ctrlPr>
                                <a:rPr lang="el-GR"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𝑖</m:t>
                              </m:r>
                            </m:sub>
                          </m:sSub>
                        </m:num>
                        <m:den>
                          <m:r>
                            <a:rPr lang="en-US" sz="2400" i="1">
                              <a:latin typeface="Cambria Math" panose="02040503050406030204" pitchFamily="18" charset="0"/>
                            </a:rPr>
                            <m:t>𝑛</m:t>
                          </m:r>
                        </m:den>
                      </m:f>
                      <m:r>
                        <a:rPr lang="en-US" sz="2400" b="0" i="1" smtClean="0">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rPr>
                            <m:t>519</m:t>
                          </m:r>
                        </m:num>
                        <m:den>
                          <m:r>
                            <a:rPr lang="en-US" sz="2400" i="1">
                              <a:latin typeface="Cambria Math" panose="02040503050406030204" pitchFamily="18" charset="0"/>
                            </a:rPr>
                            <m:t>13</m:t>
                          </m:r>
                        </m:den>
                      </m:f>
                    </m:oMath>
                  </m:oMathPara>
                </a14:m>
                <a:endParaRPr lang="en-US" sz="2400" dirty="0"/>
              </a:p>
              <a:p>
                <a:r>
                  <a:rPr lang="en-US" sz="2400" dirty="0" smtClean="0"/>
                  <a:t/>
                </a:r>
                <a:br>
                  <a:rPr lang="en-US" sz="2400" dirty="0" smtClean="0"/>
                </a:br>
                <a:r>
                  <a:rPr lang="en-US" sz="2400" dirty="0" smtClean="0"/>
                  <a:t>     = </a:t>
                </a:r>
                <a:r>
                  <a:rPr lang="en-US" sz="2400" dirty="0"/>
                  <a:t>39.92308 ≈ </a:t>
                </a:r>
                <a:r>
                  <a:rPr lang="en-US" sz="2400" b="1" dirty="0"/>
                  <a:t>39.92</a:t>
                </a:r>
              </a:p>
            </p:txBody>
          </p:sp>
        </mc:Choice>
        <mc:Fallback xmlns="">
          <p:sp>
            <p:nvSpPr>
              <p:cNvPr id="9" name="Rectangle 8"/>
              <p:cNvSpPr>
                <a:spLocks noRot="1" noChangeAspect="1" noMove="1" noResize="1" noEditPoints="1" noAdjustHandles="1" noChangeArrowheads="1" noChangeShapeType="1" noTextEdit="1"/>
              </p:cNvSpPr>
              <p:nvPr/>
            </p:nvSpPr>
            <p:spPr>
              <a:xfrm>
                <a:off x="3370579" y="2299335"/>
                <a:ext cx="5535425" cy="1533177"/>
              </a:xfrm>
              <a:prstGeom prst="rect">
                <a:avLst/>
              </a:prstGeom>
              <a:blipFill>
                <a:blip r:embed="rId4"/>
                <a:stretch>
                  <a:fillRect b="-7937"/>
                </a:stretch>
              </a:blipFill>
            </p:spPr>
            <p:txBody>
              <a:bodyPr/>
              <a:lstStyle/>
              <a:p>
                <a:r>
                  <a:rPr lang="en-US">
                    <a:noFill/>
                  </a:rPr>
                  <a:t> </a:t>
                </a:r>
              </a:p>
            </p:txBody>
          </p:sp>
        </mc:Fallback>
      </mc:AlternateContent>
      <p:sp>
        <p:nvSpPr>
          <p:cNvPr id="4" name="Rectangle 3"/>
          <p:cNvSpPr/>
          <p:nvPr/>
        </p:nvSpPr>
        <p:spPr>
          <a:xfrm>
            <a:off x="182880" y="4234185"/>
            <a:ext cx="4572000" cy="461665"/>
          </a:xfrm>
          <a:prstGeom prst="rect">
            <a:avLst/>
          </a:prstGeom>
        </p:spPr>
        <p:txBody>
          <a:bodyPr>
            <a:spAutoFit/>
          </a:bodyPr>
          <a:lstStyle/>
          <a:p>
            <a:r>
              <a:rPr lang="en-US" sz="2400" dirty="0"/>
              <a:t>What is the </a:t>
            </a:r>
            <a:r>
              <a:rPr lang="en-US" sz="2400" b="1" dirty="0">
                <a:solidFill>
                  <a:srgbClr val="FF0000"/>
                </a:solidFill>
              </a:rPr>
              <a:t>MODE</a:t>
            </a:r>
            <a:r>
              <a:rPr lang="en-US" sz="2400" dirty="0" smtClean="0"/>
              <a:t>?</a:t>
            </a:r>
            <a:endParaRPr lang="en-US" sz="2400" dirty="0"/>
          </a:p>
        </p:txBody>
      </p:sp>
      <p:sp>
        <p:nvSpPr>
          <p:cNvPr id="8" name="Oval 7"/>
          <p:cNvSpPr/>
          <p:nvPr/>
        </p:nvSpPr>
        <p:spPr>
          <a:xfrm>
            <a:off x="967740" y="1638759"/>
            <a:ext cx="942802" cy="540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96235" y="1638759"/>
            <a:ext cx="1072795" cy="540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 y="4785035"/>
            <a:ext cx="1721946" cy="461665"/>
          </a:xfrm>
          <a:prstGeom prst="rect">
            <a:avLst/>
          </a:prstGeom>
        </p:spPr>
        <p:txBody>
          <a:bodyPr wrap="none">
            <a:spAutoFit/>
          </a:bodyPr>
          <a:lstStyle/>
          <a:p>
            <a:pPr lvl="1"/>
            <a:r>
              <a:rPr lang="en-US" sz="2400" dirty="0"/>
              <a:t>9 and 39</a:t>
            </a:r>
          </a:p>
        </p:txBody>
      </p:sp>
      <p:sp>
        <p:nvSpPr>
          <p:cNvPr id="12" name="Rectangle 11"/>
          <p:cNvSpPr/>
          <p:nvPr/>
        </p:nvSpPr>
        <p:spPr>
          <a:xfrm>
            <a:off x="2083030" y="4785034"/>
            <a:ext cx="4572000" cy="461665"/>
          </a:xfrm>
          <a:prstGeom prst="rect">
            <a:avLst/>
          </a:prstGeom>
        </p:spPr>
        <p:txBody>
          <a:bodyPr>
            <a:spAutoFit/>
          </a:bodyPr>
          <a:lstStyle/>
          <a:p>
            <a:r>
              <a:rPr lang="en-US" sz="2400" dirty="0" smtClean="0"/>
              <a:t>TWO modes </a:t>
            </a:r>
            <a:r>
              <a:rPr lang="en-US" sz="2400" dirty="0" smtClean="0">
                <a:sym typeface="Wingdings" panose="05000000000000000000" pitchFamily="2" charset="2"/>
              </a:rPr>
              <a:t> BI-modal</a:t>
            </a:r>
            <a:endParaRPr lang="en-US" sz="2400" dirty="0"/>
          </a:p>
        </p:txBody>
      </p:sp>
    </p:spTree>
    <p:extLst>
      <p:ext uri="{BB962C8B-B14F-4D97-AF65-F5344CB8AC3E}">
        <p14:creationId xmlns:p14="http://schemas.microsoft.com/office/powerpoint/2010/main" val="16361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8" grpId="0" animBg="1"/>
      <p:bldP spid="11" grpId="0" animBg="1"/>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functions for Central Tendency</a:t>
            </a:r>
            <a:endParaRPr lang="en-US" dirty="0"/>
          </a:p>
        </p:txBody>
      </p:sp>
      <p:sp>
        <p:nvSpPr>
          <p:cNvPr id="3" name="Content Placeholder 2"/>
          <p:cNvSpPr>
            <a:spLocks noGrp="1"/>
          </p:cNvSpPr>
          <p:nvPr>
            <p:ph idx="1"/>
          </p:nvPr>
        </p:nvSpPr>
        <p:spPr/>
        <p:txBody>
          <a:bodyPr/>
          <a:lstStyle/>
          <a:p>
            <a:r>
              <a:rPr lang="en-US" dirty="0" smtClean="0"/>
              <a:t>MEAN:</a:t>
            </a:r>
          </a:p>
          <a:p>
            <a:pPr lvl="1"/>
            <a:r>
              <a:rPr lang="en-US" dirty="0" smtClean="0"/>
              <a:t>=AVERAGE(&lt;data string&gt;)</a:t>
            </a:r>
          </a:p>
          <a:p>
            <a:endParaRPr lang="en-US" dirty="0"/>
          </a:p>
          <a:p>
            <a:endParaRPr lang="en-US" dirty="0" smtClean="0"/>
          </a:p>
          <a:p>
            <a:r>
              <a:rPr lang="en-US" dirty="0" smtClean="0"/>
              <a:t>MEDIAN:</a:t>
            </a:r>
          </a:p>
          <a:p>
            <a:pPr lvl="1"/>
            <a:r>
              <a:rPr lang="en-US" dirty="0" smtClean="0"/>
              <a:t>=MEDIAN</a:t>
            </a:r>
            <a:r>
              <a:rPr lang="en-US" dirty="0"/>
              <a:t>(&lt;data string</a:t>
            </a:r>
            <a:r>
              <a:rPr lang="en-US" dirty="0" smtClean="0"/>
              <a:t>&gt;)</a:t>
            </a:r>
          </a:p>
          <a:p>
            <a:endParaRPr lang="en-US" dirty="0"/>
          </a:p>
          <a:p>
            <a:endParaRPr lang="en-US" dirty="0" smtClean="0"/>
          </a:p>
          <a:p>
            <a:r>
              <a:rPr lang="en-US" dirty="0" smtClean="0"/>
              <a:t>MODE:</a:t>
            </a:r>
            <a:endParaRPr lang="en-US" dirty="0"/>
          </a:p>
          <a:p>
            <a:pPr lvl="1"/>
            <a:r>
              <a:rPr lang="en-US" dirty="0" smtClean="0"/>
              <a:t>=MODE(&lt;</a:t>
            </a:r>
            <a:r>
              <a:rPr lang="en-US" dirty="0"/>
              <a:t>data string&gt;)</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12</a:t>
            </a:fld>
            <a:endParaRPr lang="en-US"/>
          </a:p>
        </p:txBody>
      </p:sp>
    </p:spTree>
    <p:extLst>
      <p:ext uri="{BB962C8B-B14F-4D97-AF65-F5344CB8AC3E}">
        <p14:creationId xmlns:p14="http://schemas.microsoft.com/office/powerpoint/2010/main" val="3109187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Variation and Shape</a:t>
            </a:r>
            <a:endParaRPr lang="en-US" dirty="0"/>
          </a:p>
        </p:txBody>
      </p:sp>
      <p:sp>
        <p:nvSpPr>
          <p:cNvPr id="3" name="Content Placeholder 2"/>
          <p:cNvSpPr>
            <a:spLocks noGrp="1"/>
          </p:cNvSpPr>
          <p:nvPr>
            <p:ph idx="1"/>
          </p:nvPr>
        </p:nvSpPr>
        <p:spPr>
          <a:xfrm>
            <a:off x="231648" y="1036321"/>
            <a:ext cx="8717280" cy="4038154"/>
          </a:xfrm>
        </p:spPr>
        <p:txBody>
          <a:bodyPr>
            <a:normAutofit fontScale="92500" lnSpcReduction="20000"/>
          </a:bodyPr>
          <a:lstStyle/>
          <a:p>
            <a:r>
              <a:rPr lang="en-US" b="1" dirty="0" smtClean="0"/>
              <a:t>VARIATION</a:t>
            </a:r>
            <a:r>
              <a:rPr lang="en-US" dirty="0" smtClean="0"/>
              <a:t> </a:t>
            </a:r>
            <a:r>
              <a:rPr lang="en-US" dirty="0"/>
              <a:t>measures the amount of dispersion, or scattering from a central value. That is, how spread out are the data values</a:t>
            </a:r>
          </a:p>
          <a:p>
            <a:endParaRPr lang="en-US" dirty="0" smtClean="0"/>
          </a:p>
          <a:p>
            <a:endParaRPr lang="en-US" dirty="0"/>
          </a:p>
          <a:p>
            <a:endParaRPr lang="en-US" dirty="0" smtClean="0"/>
          </a:p>
          <a:p>
            <a:pPr>
              <a:tabLst>
                <a:tab pos="1257300" algn="l"/>
              </a:tabLst>
            </a:pPr>
            <a:r>
              <a:rPr lang="en-US" b="1" dirty="0" smtClean="0"/>
              <a:t>RANGE</a:t>
            </a:r>
            <a:r>
              <a:rPr lang="en-US" dirty="0" smtClean="0"/>
              <a:t> = largest value – smallest value</a:t>
            </a:r>
            <a:br>
              <a:rPr lang="en-US" dirty="0" smtClean="0"/>
            </a:br>
            <a:r>
              <a:rPr lang="en-US" dirty="0" smtClean="0"/>
              <a:t> 	= maximum – minimum</a:t>
            </a:r>
            <a:br>
              <a:rPr lang="en-US" dirty="0" smtClean="0"/>
            </a:br>
            <a:r>
              <a:rPr lang="en-US" dirty="0" smtClean="0"/>
              <a:t>	= </a:t>
            </a:r>
            <a:r>
              <a:rPr lang="en-US" dirty="0" err="1" smtClean="0"/>
              <a:t>x</a:t>
            </a:r>
            <a:r>
              <a:rPr lang="en-US" baseline="-25000" dirty="0" err="1" smtClean="0"/>
              <a:t>largest</a:t>
            </a:r>
            <a:r>
              <a:rPr lang="en-US" dirty="0" smtClean="0"/>
              <a:t> – </a:t>
            </a:r>
            <a:r>
              <a:rPr lang="en-US" dirty="0" err="1" smtClean="0"/>
              <a:t>x</a:t>
            </a:r>
            <a:r>
              <a:rPr lang="en-US" baseline="-25000" dirty="0" err="1" smtClean="0"/>
              <a:t>smallest</a:t>
            </a:r>
            <a:r>
              <a:rPr lang="en-US" dirty="0" smtClean="0"/>
              <a:t> </a:t>
            </a:r>
            <a:br>
              <a:rPr lang="en-US" dirty="0" smtClean="0"/>
            </a:br>
            <a:endParaRPr lang="en-US" dirty="0" smtClean="0"/>
          </a:p>
          <a:p>
            <a:pPr lvl="1">
              <a:tabLst>
                <a:tab pos="1320800" algn="l"/>
              </a:tabLst>
            </a:pPr>
            <a:r>
              <a:rPr lang="en-US" sz="2600" b="1" dirty="0" smtClean="0"/>
              <a:t>EXAMPLE</a:t>
            </a:r>
            <a:r>
              <a:rPr lang="en-US" sz="2600" dirty="0" smtClean="0"/>
              <a:t>: times </a:t>
            </a:r>
            <a:r>
              <a:rPr lang="en-US" sz="2600" dirty="0"/>
              <a:t>to get ready in the morning </a:t>
            </a:r>
            <a:r>
              <a:rPr lang="en-US" sz="2600" dirty="0" smtClean="0"/>
              <a:t>(and again</a:t>
            </a:r>
            <a:r>
              <a:rPr lang="en-US" sz="2600" dirty="0"/>
              <a:t>)</a:t>
            </a:r>
          </a:p>
          <a:p>
            <a:pPr>
              <a:tabLst>
                <a:tab pos="1320800" algn="l"/>
              </a:tabLst>
            </a:pPr>
            <a:endParaRPr lang="en-US" sz="3000" dirty="0"/>
          </a:p>
        </p:txBody>
      </p:sp>
      <p:sp>
        <p:nvSpPr>
          <p:cNvPr id="4" name="Slide Number Placeholder 3"/>
          <p:cNvSpPr>
            <a:spLocks noGrp="1"/>
          </p:cNvSpPr>
          <p:nvPr>
            <p:ph type="sldNum" sz="quarter" idx="12"/>
          </p:nvPr>
        </p:nvSpPr>
        <p:spPr/>
        <p:txBody>
          <a:bodyPr/>
          <a:lstStyle/>
          <a:p>
            <a:fld id="{8D75822C-2030-4887-9512-2AC67AD2736F}" type="slidenum">
              <a:rPr lang="en-US" smtClean="0"/>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71278176"/>
              </p:ext>
            </p:extLst>
          </p:nvPr>
        </p:nvGraphicFramePr>
        <p:xfrm>
          <a:off x="934236" y="5074475"/>
          <a:ext cx="6155499" cy="586468"/>
        </p:xfrm>
        <a:graphic>
          <a:graphicData uri="http://schemas.openxmlformats.org/drawingml/2006/table">
            <a:tbl>
              <a:tblPr>
                <a:tableStyleId>{5C22544A-7EE6-4342-B048-85BDC9FD1C3A}</a:tableStyleId>
              </a:tblPr>
              <a:tblGrid>
                <a:gridCol w="894389">
                  <a:extLst>
                    <a:ext uri="{9D8B030D-6E8A-4147-A177-3AD203B41FA5}">
                      <a16:colId xmlns="" xmlns:a16="http://schemas.microsoft.com/office/drawing/2014/main" val="20000"/>
                    </a:ext>
                  </a:extLst>
                </a:gridCol>
                <a:gridCol w="526111">
                  <a:extLst>
                    <a:ext uri="{9D8B030D-6E8A-4147-A177-3AD203B41FA5}">
                      <a16:colId xmlns="" xmlns:a16="http://schemas.microsoft.com/office/drawing/2014/main" val="20001"/>
                    </a:ext>
                  </a:extLst>
                </a:gridCol>
                <a:gridCol w="526111">
                  <a:extLst>
                    <a:ext uri="{9D8B030D-6E8A-4147-A177-3AD203B41FA5}">
                      <a16:colId xmlns="" xmlns:a16="http://schemas.microsoft.com/office/drawing/2014/main" val="20002"/>
                    </a:ext>
                  </a:extLst>
                </a:gridCol>
                <a:gridCol w="526111">
                  <a:extLst>
                    <a:ext uri="{9D8B030D-6E8A-4147-A177-3AD203B41FA5}">
                      <a16:colId xmlns="" xmlns:a16="http://schemas.microsoft.com/office/drawing/2014/main" val="20003"/>
                    </a:ext>
                  </a:extLst>
                </a:gridCol>
                <a:gridCol w="526111">
                  <a:extLst>
                    <a:ext uri="{9D8B030D-6E8A-4147-A177-3AD203B41FA5}">
                      <a16:colId xmlns="" xmlns:a16="http://schemas.microsoft.com/office/drawing/2014/main" val="20004"/>
                    </a:ext>
                  </a:extLst>
                </a:gridCol>
                <a:gridCol w="526111">
                  <a:extLst>
                    <a:ext uri="{9D8B030D-6E8A-4147-A177-3AD203B41FA5}">
                      <a16:colId xmlns="" xmlns:a16="http://schemas.microsoft.com/office/drawing/2014/main" val="20005"/>
                    </a:ext>
                  </a:extLst>
                </a:gridCol>
                <a:gridCol w="526111">
                  <a:extLst>
                    <a:ext uri="{9D8B030D-6E8A-4147-A177-3AD203B41FA5}">
                      <a16:colId xmlns="" xmlns:a16="http://schemas.microsoft.com/office/drawing/2014/main" val="20006"/>
                    </a:ext>
                  </a:extLst>
                </a:gridCol>
                <a:gridCol w="526111">
                  <a:extLst>
                    <a:ext uri="{9D8B030D-6E8A-4147-A177-3AD203B41FA5}">
                      <a16:colId xmlns="" xmlns:a16="http://schemas.microsoft.com/office/drawing/2014/main" val="20007"/>
                    </a:ext>
                  </a:extLst>
                </a:gridCol>
                <a:gridCol w="526111">
                  <a:extLst>
                    <a:ext uri="{9D8B030D-6E8A-4147-A177-3AD203B41FA5}">
                      <a16:colId xmlns="" xmlns:a16="http://schemas.microsoft.com/office/drawing/2014/main" val="20008"/>
                    </a:ext>
                  </a:extLst>
                </a:gridCol>
                <a:gridCol w="526111">
                  <a:extLst>
                    <a:ext uri="{9D8B030D-6E8A-4147-A177-3AD203B41FA5}">
                      <a16:colId xmlns="" xmlns:a16="http://schemas.microsoft.com/office/drawing/2014/main" val="20009"/>
                    </a:ext>
                  </a:extLst>
                </a:gridCol>
                <a:gridCol w="526111">
                  <a:extLst>
                    <a:ext uri="{9D8B030D-6E8A-4147-A177-3AD203B41FA5}">
                      <a16:colId xmlns="" xmlns:a16="http://schemas.microsoft.com/office/drawing/2014/main" val="20010"/>
                    </a:ext>
                  </a:extLst>
                </a:gridCol>
              </a:tblGrid>
              <a:tr h="586468">
                <a:tc>
                  <a:txBody>
                    <a:bodyPr/>
                    <a:lstStyle/>
                    <a:p>
                      <a:pPr algn="l" fontAlgn="b"/>
                      <a:r>
                        <a:rPr lang="en-US" sz="2400" u="none" strike="noStrike" dirty="0">
                          <a:effectLst/>
                        </a:rPr>
                        <a:t>Values</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a:effectLst/>
                        </a:rPr>
                        <a:t>29</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a:effectLst/>
                        </a:rPr>
                        <a:t>31</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a:effectLst/>
                        </a:rPr>
                        <a:t>39</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dirty="0">
                          <a:effectLst/>
                        </a:rPr>
                        <a:t>39</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a:effectLst/>
                        </a:rPr>
                        <a:t>40</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dirty="0">
                          <a:effectLst/>
                        </a:rPr>
                        <a:t>43</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a:effectLst/>
                        </a:rPr>
                        <a:t>44</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a:effectLst/>
                        </a:rPr>
                        <a:t>44</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2400" u="none" strike="noStrike" dirty="0">
                          <a:effectLst/>
                        </a:rPr>
                        <a:t>52</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bl>
          </a:graphicData>
        </a:graphic>
      </p:graphicFrame>
      <p:sp>
        <p:nvSpPr>
          <p:cNvPr id="6" name="Content Placeholder 2"/>
          <p:cNvSpPr txBox="1">
            <a:spLocks/>
          </p:cNvSpPr>
          <p:nvPr/>
        </p:nvSpPr>
        <p:spPr>
          <a:xfrm>
            <a:off x="1321392" y="5744153"/>
            <a:ext cx="8717280" cy="905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320800" algn="l"/>
              </a:tabLst>
            </a:pPr>
            <a:r>
              <a:rPr lang="en-US" sz="2400" dirty="0" smtClean="0"/>
              <a:t>RANGE = largest value – smallest value</a:t>
            </a:r>
            <a:br>
              <a:rPr lang="en-US" sz="2400" dirty="0" smtClean="0"/>
            </a:br>
            <a:r>
              <a:rPr lang="en-US" sz="2400" dirty="0" smtClean="0"/>
              <a:t> 	= 52 – 29 = 23 minutes</a:t>
            </a:r>
            <a:endParaRPr lang="en-US" sz="2400" dirty="0"/>
          </a:p>
        </p:txBody>
      </p:sp>
    </p:spTree>
    <p:extLst>
      <p:ext uri="{BB962C8B-B14F-4D97-AF65-F5344CB8AC3E}">
        <p14:creationId xmlns:p14="http://schemas.microsoft.com/office/powerpoint/2010/main" val="17066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38204" y="179130"/>
                <a:ext cx="8668010" cy="810531"/>
              </a:xfrm>
            </p:spPr>
            <p:txBody>
              <a:bodyPr>
                <a:normAutofit/>
              </a:bodyPr>
              <a:lstStyle/>
              <a:p>
                <a:r>
                  <a:rPr lang="en-US" sz="3600" b="1" dirty="0" smtClean="0"/>
                  <a:t>VARIANCE (</a:t>
                </a:r>
                <a14:m>
                  <m:oMath xmlns:m="http://schemas.openxmlformats.org/officeDocument/2006/math">
                    <m:sSup>
                      <m:sSupPr>
                        <m:ctrlPr>
                          <a:rPr lang="en-US" sz="3600" i="1">
                            <a:latin typeface="Cambria Math" charset="0"/>
                          </a:rPr>
                        </m:ctrlPr>
                      </m:sSupPr>
                      <m:e>
                        <m:r>
                          <a:rPr lang="en-US" sz="3600" i="1">
                            <a:latin typeface="Cambria Math" panose="02040503050406030204" pitchFamily="18" charset="0"/>
                          </a:rPr>
                          <m:t>𝑠</m:t>
                        </m:r>
                      </m:e>
                      <m:sup>
                        <m:r>
                          <a:rPr lang="en-US" sz="3600" i="1">
                            <a:latin typeface="Cambria Math" panose="02040503050406030204" pitchFamily="18" charset="0"/>
                          </a:rPr>
                          <m:t>2</m:t>
                        </m:r>
                      </m:sup>
                    </m:sSup>
                  </m:oMath>
                </a14:m>
                <a:r>
                  <a:rPr lang="en-US" sz="3600" b="1" dirty="0" smtClean="0"/>
                  <a:t>) and STANDARD DEVIATION, (</a:t>
                </a:r>
                <a14:m>
                  <m:oMath xmlns:m="http://schemas.openxmlformats.org/officeDocument/2006/math">
                    <m:r>
                      <a:rPr lang="en-US" sz="3600" i="1">
                        <a:latin typeface="Cambria Math" panose="02040503050406030204" pitchFamily="18" charset="0"/>
                      </a:rPr>
                      <m:t>𝑠</m:t>
                    </m:r>
                  </m:oMath>
                </a14:m>
                <a:r>
                  <a:rPr lang="en-US" sz="3600" b="1" dirty="0" smtClean="0"/>
                  <a:t>)</a:t>
                </a:r>
                <a:endParaRPr lang="en-US" sz="3600"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38204" y="179130"/>
                <a:ext cx="8668010" cy="810531"/>
              </a:xfrm>
              <a:blipFill>
                <a:blip r:embed="rId3"/>
                <a:stretch>
                  <a:fillRect l="-2110" t="-3759" b="-15789"/>
                </a:stretch>
              </a:blipFill>
            </p:spPr>
            <p:txBody>
              <a:bodyPr/>
              <a:lstStyle/>
              <a:p>
                <a:r>
                  <a:rPr lang="en-US">
                    <a:noFill/>
                  </a:rPr>
                  <a:t> </a:t>
                </a:r>
              </a:p>
            </p:txBody>
          </p:sp>
        </mc:Fallback>
      </mc:AlternateContent>
      <p:sp>
        <p:nvSpPr>
          <p:cNvPr id="20" name="Text Placeholder 19"/>
          <p:cNvSpPr>
            <a:spLocks noGrp="1"/>
          </p:cNvSpPr>
          <p:nvPr>
            <p:ph type="body" sz="quarter" idx="3"/>
          </p:nvPr>
        </p:nvSpPr>
        <p:spPr>
          <a:xfrm>
            <a:off x="615328" y="924903"/>
            <a:ext cx="7804772" cy="2075544"/>
          </a:xfrm>
        </p:spPr>
        <p:txBody>
          <a:bodyPr>
            <a:noAutofit/>
          </a:bodyPr>
          <a:lstStyle/>
          <a:p>
            <a:pPr marL="342900" indent="-342900">
              <a:buFont typeface="Arial" panose="020B0604020202020204" pitchFamily="34" charset="0"/>
              <a:buChar char="•"/>
            </a:pPr>
            <a:r>
              <a:rPr lang="en-US" dirty="0" smtClean="0"/>
              <a:t>VARIANCE: </a:t>
            </a:r>
            <a:r>
              <a:rPr lang="en-US" b="0" dirty="0" smtClean="0"/>
              <a:t>average of the squared deviations of each observation from the mean</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endParaRPr lang="en-US" b="0" dirty="0" smtClean="0"/>
          </a:p>
        </p:txBody>
      </p:sp>
      <p:sp>
        <p:nvSpPr>
          <p:cNvPr id="14" name="Content Placeholder 13"/>
          <p:cNvSpPr>
            <a:spLocks noGrp="1"/>
          </p:cNvSpPr>
          <p:nvPr>
            <p:ph sz="half" idx="2"/>
          </p:nvPr>
        </p:nvSpPr>
        <p:spPr>
          <a:xfrm>
            <a:off x="615328" y="3182491"/>
            <a:ext cx="8020672" cy="563729"/>
          </a:xfrm>
        </p:spPr>
        <p:txBody>
          <a:bodyPr>
            <a:normAutofit/>
          </a:bodyPr>
          <a:lstStyle/>
          <a:p>
            <a:r>
              <a:rPr lang="en-US" sz="2400" b="1" dirty="0" smtClean="0"/>
              <a:t>STANDARD DEVIATION</a:t>
            </a:r>
            <a:r>
              <a:rPr lang="en-US" sz="2400" dirty="0" smtClean="0"/>
              <a:t>: square root of the variance</a:t>
            </a:r>
          </a:p>
        </p:txBody>
      </p:sp>
      <p:sp>
        <p:nvSpPr>
          <p:cNvPr id="15" name="TextBox 14"/>
          <p:cNvSpPr txBox="1"/>
          <p:nvPr/>
        </p:nvSpPr>
        <p:spPr>
          <a:xfrm>
            <a:off x="961797" y="2635656"/>
            <a:ext cx="447609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Variance is difficult to interpret.</a:t>
            </a:r>
            <a:endParaRPr lang="en-US" sz="2400" dirty="0"/>
          </a:p>
        </p:txBody>
      </p:sp>
      <p:graphicFrame>
        <p:nvGraphicFramePr>
          <p:cNvPr id="95238" name="Object 6"/>
          <p:cNvGraphicFramePr>
            <a:graphicFrameLocks noChangeAspect="1"/>
          </p:cNvGraphicFramePr>
          <p:nvPr>
            <p:extLst>
              <p:ext uri="{D42A27DB-BD31-4B8C-83A1-F6EECF244321}">
                <p14:modId xmlns:p14="http://schemas.microsoft.com/office/powerpoint/2010/main" val="2815319482"/>
              </p:ext>
            </p:extLst>
          </p:nvPr>
        </p:nvGraphicFramePr>
        <p:xfrm>
          <a:off x="4517714" y="3578630"/>
          <a:ext cx="3343275" cy="1401763"/>
        </p:xfrm>
        <a:graphic>
          <a:graphicData uri="http://schemas.openxmlformats.org/presentationml/2006/ole">
            <mc:AlternateContent xmlns:mc="http://schemas.openxmlformats.org/markup-compatibility/2006">
              <mc:Choice xmlns:v="urn:schemas-microsoft-com:vml" Requires="v">
                <p:oleObj spid="_x0000_s15533" name="Equation" r:id="rId4" imgW="1574640" imgH="660240" progId="Equation.3">
                  <p:embed/>
                </p:oleObj>
              </mc:Choice>
              <mc:Fallback>
                <p:oleObj name="Equation" r:id="rId4" imgW="157464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714" y="3578630"/>
                        <a:ext cx="3343275" cy="140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961797" y="1736692"/>
                <a:ext cx="2315890"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charset="0"/>
                            </a:rPr>
                          </m:ctrlPr>
                        </m:fPr>
                        <m:num>
                          <m:nary>
                            <m:naryPr>
                              <m:chr m:val="∑"/>
                              <m:subHide m:val="on"/>
                              <m:supHide m:val="on"/>
                              <m:ctrlPr>
                                <a:rPr lang="en-US" sz="2400" b="0" i="1" smtClean="0">
                                  <a:latin typeface="Cambria Math" charset="0"/>
                                </a:rPr>
                              </m:ctrlPr>
                            </m:naryPr>
                            <m:sub/>
                            <m:sup/>
                            <m:e>
                              <m:sSup>
                                <m:sSupPr>
                                  <m:ctrlPr>
                                    <a:rPr lang="en-US" sz="2400" b="0" i="1" smtClean="0">
                                      <a:latin typeface="Cambria Math" charset="0"/>
                                    </a:rPr>
                                  </m:ctrlPr>
                                </m:sSupPr>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e>
                                <m:sup>
                                  <m:r>
                                    <a:rPr lang="en-US" sz="2400" b="0" i="1" smtClean="0">
                                      <a:latin typeface="Cambria Math" panose="02040503050406030204" pitchFamily="18" charset="0"/>
                                    </a:rPr>
                                    <m:t>2</m:t>
                                  </m:r>
                                </m:sup>
                              </m:sSup>
                            </m:e>
                          </m:nary>
                        </m:num>
                        <m:den>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−1)</m:t>
                          </m:r>
                        </m:den>
                      </m:f>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61797" y="1736692"/>
                <a:ext cx="2315890" cy="89896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83955" y="3908205"/>
                <a:ext cx="3328925"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𝑠</m:t>
                      </m:r>
                      <m:r>
                        <a:rPr lang="en-US" sz="2400" i="1">
                          <a:latin typeface="Cambria Math" panose="02040503050406030204" pitchFamily="18" charset="0"/>
                        </a:rPr>
                        <m:t>=</m:t>
                      </m:r>
                      <m:rad>
                        <m:radPr>
                          <m:degHide m:val="on"/>
                          <m:ctrlPr>
                            <a:rPr lang="en-US" sz="2400" i="1">
                              <a:latin typeface="Cambria Math" charset="0"/>
                            </a:rPr>
                          </m:ctrlPr>
                        </m:radPr>
                        <m:deg/>
                        <m:e>
                          <m:sSup>
                            <m:sSupPr>
                              <m:ctrlPr>
                                <a:rPr lang="en-US" sz="2400" i="1">
                                  <a:latin typeface="Cambria Math" charset="0"/>
                                </a:rPr>
                              </m:ctrlPr>
                            </m:sSupPr>
                            <m:e>
                              <m:r>
                                <a:rPr lang="en-US" sz="2400" i="1">
                                  <a:latin typeface="Cambria Math" panose="02040503050406030204" pitchFamily="18" charset="0"/>
                                </a:rPr>
                                <m:t>𝑠</m:t>
                              </m:r>
                            </m:e>
                            <m:sup>
                              <m:r>
                                <a:rPr lang="en-US" sz="2400" i="1">
                                  <a:latin typeface="Cambria Math" panose="02040503050406030204" pitchFamily="18" charset="0"/>
                                </a:rPr>
                                <m:t>2</m:t>
                              </m:r>
                            </m:sup>
                          </m:sSup>
                        </m:e>
                      </m:rad>
                      <m:r>
                        <a:rPr lang="en-US" sz="2400" b="0" i="1" smtClean="0">
                          <a:latin typeface="Cambria Math" panose="02040503050406030204" pitchFamily="18" charset="0"/>
                        </a:rPr>
                        <m:t>=</m:t>
                      </m:r>
                      <m:rad>
                        <m:radPr>
                          <m:degHide m:val="on"/>
                          <m:ctrlPr>
                            <a:rPr lang="en-US" sz="2400" b="0" i="1" smtClean="0">
                              <a:latin typeface="Cambria Math" charset="0"/>
                            </a:rPr>
                          </m:ctrlPr>
                        </m:radPr>
                        <m:deg/>
                        <m:e>
                          <m:f>
                            <m:fPr>
                              <m:ctrlPr>
                                <a:rPr lang="en-US" sz="2400" i="1">
                                  <a:latin typeface="Cambria Math" charset="0"/>
                                </a:rPr>
                              </m:ctrlPr>
                            </m:fPr>
                            <m:num>
                              <m:nary>
                                <m:naryPr>
                                  <m:chr m:val="∑"/>
                                  <m:subHide m:val="on"/>
                                  <m:supHide m:val="on"/>
                                  <m:ctrlPr>
                                    <a:rPr lang="en-US" sz="2400" i="1">
                                      <a:latin typeface="Cambria Math" charset="0"/>
                                    </a:rPr>
                                  </m:ctrlPr>
                                </m:naryPr>
                                <m:sub/>
                                <m:sup/>
                                <m:e>
                                  <m:sSup>
                                    <m:sSupPr>
                                      <m:ctrlPr>
                                        <a:rPr lang="en-US" sz="2400" i="1">
                                          <a:latin typeface="Cambria Math" charset="0"/>
                                        </a:rPr>
                                      </m:ctrlPr>
                                    </m:sSupPr>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e>
                                    <m:sup>
                                      <m:r>
                                        <a:rPr lang="en-US" sz="2400" i="1">
                                          <a:latin typeface="Cambria Math" panose="02040503050406030204" pitchFamily="18" charset="0"/>
                                        </a:rPr>
                                        <m:t>2</m:t>
                                      </m:r>
                                    </m:sup>
                                  </m:sSup>
                                </m:e>
                              </m:nary>
                            </m:num>
                            <m:den>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den>
                          </m:f>
                        </m:e>
                      </m:rad>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83955" y="3908205"/>
                <a:ext cx="3328925" cy="1183529"/>
              </a:xfrm>
              <a:prstGeom prst="rect">
                <a:avLst/>
              </a:prstGeom>
              <a:blipFill rotWithShape="0">
                <a:blip r:embed="rId7"/>
                <a:stretch>
                  <a:fillRect/>
                </a:stretch>
              </a:blipFill>
            </p:spPr>
            <p:txBody>
              <a:bodyPr/>
              <a:lstStyle/>
              <a:p>
                <a:r>
                  <a:rPr lang="en-US">
                    <a:noFill/>
                  </a:rPr>
                  <a:t> </a:t>
                </a:r>
              </a:p>
            </p:txBody>
          </p:sp>
        </mc:Fallback>
      </mc:AlternateContent>
      <p:sp>
        <p:nvSpPr>
          <p:cNvPr id="17" name="Content Placeholder 13"/>
          <p:cNvSpPr>
            <a:spLocks noGrp="1"/>
          </p:cNvSpPr>
          <p:nvPr>
            <p:ph sz="half" idx="2"/>
          </p:nvPr>
        </p:nvSpPr>
        <p:spPr>
          <a:xfrm>
            <a:off x="615328" y="5180005"/>
            <a:ext cx="8020672" cy="1335314"/>
          </a:xfrm>
        </p:spPr>
        <p:txBody>
          <a:bodyPr>
            <a:normAutofit/>
          </a:bodyPr>
          <a:lstStyle/>
          <a:p>
            <a:r>
              <a:rPr lang="en-US" sz="2400" dirty="0" smtClean="0"/>
              <a:t>Can be thought of as a “typical</a:t>
            </a:r>
            <a:r>
              <a:rPr lang="en-US" sz="2400" dirty="0"/>
              <a:t>”/ </a:t>
            </a:r>
            <a:r>
              <a:rPr lang="en-US" sz="2400" dirty="0" smtClean="0"/>
              <a:t>“average” distance of an observation from the mean</a:t>
            </a:r>
            <a:endParaRPr lang="en-US" sz="2400" dirty="0"/>
          </a:p>
        </p:txBody>
      </p:sp>
      <p:sp>
        <p:nvSpPr>
          <p:cNvPr id="21" name="Content Placeholder 13"/>
          <p:cNvSpPr>
            <a:spLocks noGrp="1"/>
          </p:cNvSpPr>
          <p:nvPr>
            <p:ph sz="half" idx="2"/>
          </p:nvPr>
        </p:nvSpPr>
        <p:spPr>
          <a:xfrm>
            <a:off x="629841" y="6034655"/>
            <a:ext cx="8020672" cy="759045"/>
          </a:xfrm>
        </p:spPr>
        <p:txBody>
          <a:bodyPr>
            <a:normAutofit/>
          </a:bodyPr>
          <a:lstStyle/>
          <a:p>
            <a:r>
              <a:rPr lang="en-US" sz="2400" b="1" dirty="0" smtClean="0"/>
              <a:t>REMEMBER!	 </a:t>
            </a:r>
            <a:r>
              <a:rPr lang="en-US" sz="2400" dirty="0" smtClean="0"/>
              <a:t>Neither the variance nor the standard deviation can ever be NEGATIVE</a:t>
            </a:r>
            <a:endParaRPr lang="en-US" sz="2400" dirty="0"/>
          </a:p>
        </p:txBody>
      </p:sp>
    </p:spTree>
    <p:extLst>
      <p:ext uri="{BB962C8B-B14F-4D97-AF65-F5344CB8AC3E}">
        <p14:creationId xmlns:p14="http://schemas.microsoft.com/office/powerpoint/2010/main" val="10844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2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14" grpId="0"/>
      <p:bldP spid="15" grpId="0"/>
      <p:bldP spid="4" grpId="0"/>
      <p:bldP spid="16" grpId="0"/>
      <p:bldP spid="17"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functions for Variation</a:t>
            </a:r>
            <a:endParaRPr lang="en-US" dirty="0"/>
          </a:p>
        </p:txBody>
      </p:sp>
      <p:sp>
        <p:nvSpPr>
          <p:cNvPr id="3" name="Content Placeholder 2"/>
          <p:cNvSpPr>
            <a:spLocks noGrp="1"/>
          </p:cNvSpPr>
          <p:nvPr>
            <p:ph idx="1"/>
          </p:nvPr>
        </p:nvSpPr>
        <p:spPr>
          <a:xfrm>
            <a:off x="231648" y="1036321"/>
            <a:ext cx="8717280" cy="5352288"/>
          </a:xfrm>
        </p:spPr>
        <p:txBody>
          <a:bodyPr/>
          <a:lstStyle/>
          <a:p>
            <a:r>
              <a:rPr lang="en-US" dirty="0" smtClean="0"/>
              <a:t>VARIANCE:</a:t>
            </a:r>
          </a:p>
          <a:p>
            <a:pPr lvl="1"/>
            <a:r>
              <a:rPr lang="en-US" dirty="0" smtClean="0"/>
              <a:t>=VAR.S(&lt;data string&gt;)</a:t>
            </a:r>
          </a:p>
          <a:p>
            <a:pPr lvl="1"/>
            <a:r>
              <a:rPr lang="en-US" dirty="0" smtClean="0"/>
              <a:t>=VAR.P</a:t>
            </a:r>
            <a:r>
              <a:rPr lang="en-US" dirty="0"/>
              <a:t>(&lt;data string</a:t>
            </a:r>
            <a:r>
              <a:rPr lang="en-US" dirty="0" smtClean="0"/>
              <a:t>&gt;)</a:t>
            </a:r>
          </a:p>
          <a:p>
            <a:endParaRPr lang="en-US" dirty="0"/>
          </a:p>
          <a:p>
            <a:endParaRPr lang="en-US" dirty="0" smtClean="0"/>
          </a:p>
          <a:p>
            <a:r>
              <a:rPr lang="en-US" dirty="0" smtClean="0"/>
              <a:t>STANDARD DEVIATION:</a:t>
            </a:r>
          </a:p>
          <a:p>
            <a:pPr lvl="1"/>
            <a:r>
              <a:rPr lang="en-US" dirty="0" smtClean="0"/>
              <a:t>=STDEV.S(&lt;</a:t>
            </a:r>
            <a:r>
              <a:rPr lang="en-US" dirty="0"/>
              <a:t>data string</a:t>
            </a:r>
            <a:r>
              <a:rPr lang="en-US" dirty="0" smtClean="0"/>
              <a:t>&gt;)</a:t>
            </a:r>
          </a:p>
          <a:p>
            <a:pPr lvl="1"/>
            <a:r>
              <a:rPr lang="en-US" dirty="0"/>
              <a:t>=</a:t>
            </a:r>
            <a:r>
              <a:rPr lang="en-US" dirty="0" smtClean="0"/>
              <a:t>STDEV.P(&lt;</a:t>
            </a:r>
            <a:r>
              <a:rPr lang="en-US" dirty="0"/>
              <a:t>data string&gt;)</a:t>
            </a:r>
            <a:endParaRPr lang="en-US" dirty="0" smtClean="0"/>
          </a:p>
          <a:p>
            <a:endParaRPr lang="en-US" dirty="0"/>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15</a:t>
            </a:fld>
            <a:endParaRPr lang="en-US"/>
          </a:p>
        </p:txBody>
      </p:sp>
      <p:sp>
        <p:nvSpPr>
          <p:cNvPr id="5" name="TextBox 4"/>
          <p:cNvSpPr txBox="1"/>
          <p:nvPr/>
        </p:nvSpPr>
        <p:spPr>
          <a:xfrm>
            <a:off x="6891528" y="1402915"/>
            <a:ext cx="1083951" cy="461665"/>
          </a:xfrm>
          <a:prstGeom prst="rect">
            <a:avLst/>
          </a:prstGeom>
          <a:noFill/>
        </p:spPr>
        <p:txBody>
          <a:bodyPr wrap="none" rtlCol="0">
            <a:spAutoFit/>
          </a:bodyPr>
          <a:lstStyle/>
          <a:p>
            <a:r>
              <a:rPr lang="en-US" sz="2400" dirty="0" smtClean="0"/>
              <a:t>sample</a:t>
            </a:r>
            <a:endParaRPr lang="en-US" sz="2400" dirty="0"/>
          </a:p>
        </p:txBody>
      </p:sp>
      <p:sp>
        <p:nvSpPr>
          <p:cNvPr id="6" name="TextBox 5"/>
          <p:cNvSpPr txBox="1"/>
          <p:nvPr/>
        </p:nvSpPr>
        <p:spPr>
          <a:xfrm>
            <a:off x="6891527" y="1864580"/>
            <a:ext cx="1544334" cy="461665"/>
          </a:xfrm>
          <a:prstGeom prst="rect">
            <a:avLst/>
          </a:prstGeom>
          <a:noFill/>
        </p:spPr>
        <p:txBody>
          <a:bodyPr wrap="none" rtlCol="0">
            <a:spAutoFit/>
          </a:bodyPr>
          <a:lstStyle/>
          <a:p>
            <a:r>
              <a:rPr lang="en-US" sz="2400" dirty="0" smtClean="0"/>
              <a:t>population</a:t>
            </a:r>
            <a:endParaRPr lang="en-US" sz="2400" dirty="0"/>
          </a:p>
        </p:txBody>
      </p:sp>
      <p:sp>
        <p:nvSpPr>
          <p:cNvPr id="7" name="TextBox 6"/>
          <p:cNvSpPr txBox="1"/>
          <p:nvPr/>
        </p:nvSpPr>
        <p:spPr>
          <a:xfrm>
            <a:off x="6891528" y="3659688"/>
            <a:ext cx="1083951" cy="461665"/>
          </a:xfrm>
          <a:prstGeom prst="rect">
            <a:avLst/>
          </a:prstGeom>
          <a:noFill/>
        </p:spPr>
        <p:txBody>
          <a:bodyPr wrap="none" rtlCol="0">
            <a:spAutoFit/>
          </a:bodyPr>
          <a:lstStyle/>
          <a:p>
            <a:r>
              <a:rPr lang="en-US" sz="2400" dirty="0" smtClean="0"/>
              <a:t>sample</a:t>
            </a:r>
            <a:endParaRPr lang="en-US" sz="2400" dirty="0"/>
          </a:p>
        </p:txBody>
      </p:sp>
      <p:sp>
        <p:nvSpPr>
          <p:cNvPr id="8" name="TextBox 7"/>
          <p:cNvSpPr txBox="1"/>
          <p:nvPr/>
        </p:nvSpPr>
        <p:spPr>
          <a:xfrm>
            <a:off x="6891527" y="4121353"/>
            <a:ext cx="1544334" cy="461665"/>
          </a:xfrm>
          <a:prstGeom prst="rect">
            <a:avLst/>
          </a:prstGeom>
          <a:noFill/>
        </p:spPr>
        <p:txBody>
          <a:bodyPr wrap="none" rtlCol="0">
            <a:spAutoFit/>
          </a:bodyPr>
          <a:lstStyle/>
          <a:p>
            <a:r>
              <a:rPr lang="en-US" sz="2400" dirty="0" smtClean="0"/>
              <a:t>population</a:t>
            </a:r>
            <a:endParaRPr lang="en-US" sz="2400" dirty="0"/>
          </a:p>
        </p:txBody>
      </p:sp>
    </p:spTree>
    <p:extLst>
      <p:ext uri="{BB962C8B-B14F-4D97-AF65-F5344CB8AC3E}">
        <p14:creationId xmlns:p14="http://schemas.microsoft.com/office/powerpoint/2010/main" val="1576120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6" y="-70529"/>
            <a:ext cx="8548914" cy="870857"/>
          </a:xfrm>
        </p:spPr>
        <p:txBody>
          <a:bodyPr>
            <a:normAutofit/>
          </a:bodyPr>
          <a:lstStyle/>
          <a:p>
            <a:pPr>
              <a:tabLst>
                <a:tab pos="1379538" algn="l"/>
                <a:tab pos="2293938" algn="l"/>
                <a:tab pos="3598863" algn="l"/>
                <a:tab pos="5427663" algn="l"/>
              </a:tabLst>
            </a:pPr>
            <a:r>
              <a:rPr lang="en-US" sz="2400" b="1" dirty="0" smtClean="0"/>
              <a:t>Example</a:t>
            </a:r>
            <a:r>
              <a:rPr lang="en-US" sz="2400" dirty="0" smtClean="0"/>
              <a:t>:	Scores for CLASS A: 30, 65, 70, 76, 93, 99</a:t>
            </a:r>
            <a:br>
              <a:rPr lang="en-US" sz="2400" dirty="0" smtClean="0"/>
            </a:br>
            <a:r>
              <a:rPr lang="en-US" sz="2400" dirty="0" smtClean="0"/>
              <a:t>	Scores for CLASS B: 68, 72, 73, 73, 74, 77</a:t>
            </a:r>
            <a:endParaRPr lang="en-US" sz="2400" b="1" dirty="0"/>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625851852"/>
              </p:ext>
            </p:extLst>
          </p:nvPr>
        </p:nvGraphicFramePr>
        <p:xfrm>
          <a:off x="1760764" y="750781"/>
          <a:ext cx="4161064" cy="968694"/>
        </p:xfrm>
        <a:graphic>
          <a:graphicData uri="http://schemas.openxmlformats.org/drawingml/2006/table">
            <a:tbl>
              <a:tblPr/>
              <a:tblGrid>
                <a:gridCol w="1040266">
                  <a:extLst>
                    <a:ext uri="{9D8B030D-6E8A-4147-A177-3AD203B41FA5}">
                      <a16:colId xmlns="" xmlns:a16="http://schemas.microsoft.com/office/drawing/2014/main" val="20000"/>
                    </a:ext>
                  </a:extLst>
                </a:gridCol>
                <a:gridCol w="1040266">
                  <a:extLst>
                    <a:ext uri="{9D8B030D-6E8A-4147-A177-3AD203B41FA5}">
                      <a16:colId xmlns="" xmlns:a16="http://schemas.microsoft.com/office/drawing/2014/main" val="20001"/>
                    </a:ext>
                  </a:extLst>
                </a:gridCol>
                <a:gridCol w="1040266">
                  <a:extLst>
                    <a:ext uri="{9D8B030D-6E8A-4147-A177-3AD203B41FA5}">
                      <a16:colId xmlns="" xmlns:a16="http://schemas.microsoft.com/office/drawing/2014/main" val="20002"/>
                    </a:ext>
                  </a:extLst>
                </a:gridCol>
                <a:gridCol w="1040266">
                  <a:extLst>
                    <a:ext uri="{9D8B030D-6E8A-4147-A177-3AD203B41FA5}">
                      <a16:colId xmlns="" xmlns:a16="http://schemas.microsoft.com/office/drawing/2014/main" val="20003"/>
                    </a:ext>
                  </a:extLst>
                </a:gridCol>
              </a:tblGrid>
              <a:tr h="316477">
                <a:tc>
                  <a:txBody>
                    <a:bodyPr/>
                    <a:lstStyle/>
                    <a:p>
                      <a:pPr algn="ctr"/>
                      <a:endParaRPr lang="en-US" sz="1800" dirty="0"/>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t>n</a:t>
                      </a:r>
                      <a:endParaRPr lang="en-US" sz="1800" dirty="0"/>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t>Mean</a:t>
                      </a:r>
                      <a:endParaRPr lang="en-US" sz="1800" dirty="0"/>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t>Median</a:t>
                      </a:r>
                      <a:endParaRPr lang="en-US" sz="1800" dirty="0"/>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316477">
                <a:tc>
                  <a:txBody>
                    <a:bodyPr/>
                    <a:lstStyle/>
                    <a:p>
                      <a:pPr algn="l"/>
                      <a:r>
                        <a:rPr lang="en-US" sz="1800"/>
                        <a:t>Class A</a:t>
                      </a:r>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t>6</a:t>
                      </a:r>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a:r>
                        <a:rPr lang="en-US" sz="1800" dirty="0" smtClean="0"/>
                        <a:t>72.17</a:t>
                      </a:r>
                      <a:endParaRPr lang="en-US" sz="1800" dirty="0"/>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t>73</a:t>
                      </a:r>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16477">
                <a:tc>
                  <a:txBody>
                    <a:bodyPr/>
                    <a:lstStyle/>
                    <a:p>
                      <a:pPr algn="l"/>
                      <a:r>
                        <a:rPr lang="en-US" sz="1800"/>
                        <a:t>Class B</a:t>
                      </a:r>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t>6</a:t>
                      </a:r>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a:r>
                        <a:rPr lang="en-US" sz="1800" dirty="0" smtClean="0"/>
                        <a:t>72.83</a:t>
                      </a:r>
                      <a:endParaRPr lang="en-US" sz="1800" dirty="0"/>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t>73</a:t>
                      </a:r>
                    </a:p>
                  </a:txBody>
                  <a:tcPr marL="24289" marR="24289" marT="24289" marB="2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bl>
          </a:graphicData>
        </a:graphic>
      </p:graphicFrame>
      <p:graphicFrame>
        <p:nvGraphicFramePr>
          <p:cNvPr id="19" name="Content Placeholder 18"/>
          <p:cNvGraphicFramePr>
            <a:graphicFrameLocks noGrp="1"/>
          </p:cNvGraphicFramePr>
          <p:nvPr>
            <p:ph sz="half" idx="2"/>
            <p:extLst>
              <p:ext uri="{D42A27DB-BD31-4B8C-83A1-F6EECF244321}">
                <p14:modId xmlns:p14="http://schemas.microsoft.com/office/powerpoint/2010/main" val="662415183"/>
              </p:ext>
            </p:extLst>
          </p:nvPr>
        </p:nvGraphicFramePr>
        <p:xfrm>
          <a:off x="710974" y="2367757"/>
          <a:ext cx="2830513" cy="2961031"/>
        </p:xfrm>
        <a:graphic>
          <a:graphicData uri="http://schemas.openxmlformats.org/drawingml/2006/table">
            <a:tbl>
              <a:tblPr/>
              <a:tblGrid>
                <a:gridCol w="879383">
                  <a:extLst>
                    <a:ext uri="{9D8B030D-6E8A-4147-A177-3AD203B41FA5}">
                      <a16:colId xmlns="" xmlns:a16="http://schemas.microsoft.com/office/drawing/2014/main" val="20000"/>
                    </a:ext>
                  </a:extLst>
                </a:gridCol>
                <a:gridCol w="879383">
                  <a:extLst>
                    <a:ext uri="{9D8B030D-6E8A-4147-A177-3AD203B41FA5}">
                      <a16:colId xmlns="" xmlns:a16="http://schemas.microsoft.com/office/drawing/2014/main" val="20001"/>
                    </a:ext>
                  </a:extLst>
                </a:gridCol>
                <a:gridCol w="1071747">
                  <a:extLst>
                    <a:ext uri="{9D8B030D-6E8A-4147-A177-3AD203B41FA5}">
                      <a16:colId xmlns="" xmlns:a16="http://schemas.microsoft.com/office/drawing/2014/main" val="20002"/>
                    </a:ext>
                  </a:extLst>
                </a:gridCol>
              </a:tblGrid>
              <a:tr h="364659">
                <a:tc gridSpan="3">
                  <a:txBody>
                    <a:bodyPr/>
                    <a:lstStyle/>
                    <a:p>
                      <a:pPr algn="ctr" fontAlgn="b"/>
                      <a:r>
                        <a:rPr lang="en-US" sz="2000" b="1" i="0" u="none" strike="noStrike" dirty="0">
                          <a:solidFill>
                            <a:srgbClr val="000000"/>
                          </a:solidFill>
                          <a:latin typeface="Calibri"/>
                        </a:rPr>
                        <a:t>Class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08418">
                <a:tc>
                  <a:txBody>
                    <a:bodyPr/>
                    <a:lstStyle/>
                    <a:p>
                      <a:pPr algn="ctr" fontAlgn="b"/>
                      <a:r>
                        <a:rPr lang="en-US" sz="2000" b="1" i="0" u="none" strike="noStrike">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Calibri"/>
                        </a:rPr>
                        <a:t>x-xbar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Calibri"/>
                        </a:rPr>
                        <a:t>(x-xbar)</a:t>
                      </a:r>
                      <a:r>
                        <a:rPr lang="en-US" sz="2000" b="1" i="0" u="none" strike="noStrike" baseline="30000">
                          <a:solidFill>
                            <a:srgbClr val="000000"/>
                          </a:solidFill>
                          <a:latin typeface="Calibri"/>
                        </a:rPr>
                        <a:t>2</a:t>
                      </a:r>
                      <a:endParaRPr lang="en-US" sz="20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64659">
                <a:tc>
                  <a:txBody>
                    <a:bodyPr/>
                    <a:lstStyle/>
                    <a:p>
                      <a:pPr algn="ctr" fontAlgn="b"/>
                      <a:r>
                        <a:rPr lang="en-US" sz="20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4659">
                <a:tc>
                  <a:txBody>
                    <a:bodyPr/>
                    <a:lstStyle/>
                    <a:p>
                      <a:pPr algn="ctr" fontAlgn="b"/>
                      <a:r>
                        <a:rPr lang="en-US" sz="2000" b="0" i="0" u="none" strike="noStrike">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64659">
                <a:tc>
                  <a:txBody>
                    <a:bodyPr/>
                    <a:lstStyle/>
                    <a:p>
                      <a:pPr algn="ctr" fontAlgn="b"/>
                      <a:r>
                        <a:rPr lang="en-US" sz="2000" b="0" i="0" u="none" strike="noStrike">
                          <a:solidFill>
                            <a:srgbClr val="000000"/>
                          </a:solidFill>
                          <a:latin typeface="Calibri"/>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64659">
                <a:tc>
                  <a:txBody>
                    <a:bodyPr/>
                    <a:lstStyle/>
                    <a:p>
                      <a:pPr algn="ctr" fontAlgn="b"/>
                      <a:r>
                        <a:rPr lang="en-US" sz="2000" b="0" i="0" u="none" strike="noStrike">
                          <a:solidFill>
                            <a:srgbClr val="000000"/>
                          </a:solidFill>
                          <a:latin typeface="Calibri"/>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64659">
                <a:tc>
                  <a:txBody>
                    <a:bodyPr/>
                    <a:lstStyle/>
                    <a:p>
                      <a:pPr algn="ctr" fontAlgn="b"/>
                      <a:r>
                        <a:rPr lang="en-US" sz="2000" b="0" i="0" u="none" strike="noStrike">
                          <a:solidFill>
                            <a:srgbClr val="000000"/>
                          </a:solidFill>
                          <a:latin typeface="Calibri"/>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64659">
                <a:tc>
                  <a:txBody>
                    <a:bodyPr/>
                    <a:lstStyle/>
                    <a:p>
                      <a:pPr algn="ctr" fontAlgn="b"/>
                      <a:r>
                        <a:rPr lang="en-US" sz="2000" b="0" i="0" u="none" strike="noStrike">
                          <a:solidFill>
                            <a:srgbClr val="000000"/>
                          </a:solidFill>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8" name="Title 1"/>
          <p:cNvSpPr txBox="1">
            <a:spLocks/>
          </p:cNvSpPr>
          <p:nvPr/>
        </p:nvSpPr>
        <p:spPr>
          <a:xfrm>
            <a:off x="290286" y="1780016"/>
            <a:ext cx="8592457" cy="4572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tab pos="1379538" algn="l"/>
                <a:tab pos="2293938" algn="l"/>
                <a:tab pos="3598863" algn="l"/>
                <a:tab pos="5427663" algn="l"/>
              </a:tabLst>
              <a:defRPr/>
            </a:pPr>
            <a:r>
              <a:rPr lang="en-US" sz="2400" dirty="0" smtClean="0">
                <a:latin typeface="+mj-lt"/>
                <a:ea typeface="+mj-ea"/>
                <a:cs typeface="+mj-cs"/>
              </a:rPr>
              <a:t>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What</a:t>
            </a:r>
            <a:r>
              <a:rPr kumimoji="0" lang="en-US" sz="2400" b="0" i="0" u="none" strike="noStrike" kern="1200" cap="none" spc="0" normalizeH="0" noProof="0" dirty="0" smtClean="0">
                <a:ln>
                  <a:noFill/>
                </a:ln>
                <a:solidFill>
                  <a:schemeClr val="tx1"/>
                </a:solidFill>
                <a:effectLst/>
                <a:uLnTx/>
                <a:uFillTx/>
                <a:latin typeface="+mj-lt"/>
                <a:ea typeface="+mj-ea"/>
                <a:cs typeface="+mj-cs"/>
              </a:rPr>
              <a:t> is the difference? </a:t>
            </a:r>
            <a:r>
              <a:rPr lang="en-US" sz="2400" dirty="0" smtClean="0">
                <a:latin typeface="+mj-lt"/>
                <a:ea typeface="+mj-ea"/>
                <a:cs typeface="+mj-cs"/>
              </a:rPr>
              <a:t>Find the standard deviation for each class.</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0" name="Table 19"/>
          <p:cNvGraphicFramePr>
            <a:graphicFrameLocks noGrp="1"/>
          </p:cNvGraphicFramePr>
          <p:nvPr>
            <p:extLst>
              <p:ext uri="{D42A27DB-BD31-4B8C-83A1-F6EECF244321}">
                <p14:modId xmlns:p14="http://schemas.microsoft.com/office/powerpoint/2010/main" val="3071991828"/>
              </p:ext>
            </p:extLst>
          </p:nvPr>
        </p:nvGraphicFramePr>
        <p:xfrm>
          <a:off x="713921" y="2735718"/>
          <a:ext cx="2827565" cy="2629352"/>
        </p:xfrm>
        <a:graphic>
          <a:graphicData uri="http://schemas.openxmlformats.org/drawingml/2006/table">
            <a:tbl>
              <a:tblPr/>
              <a:tblGrid>
                <a:gridCol w="875633">
                  <a:extLst>
                    <a:ext uri="{9D8B030D-6E8A-4147-A177-3AD203B41FA5}">
                      <a16:colId xmlns="" xmlns:a16="http://schemas.microsoft.com/office/drawing/2014/main" val="20000"/>
                    </a:ext>
                  </a:extLst>
                </a:gridCol>
                <a:gridCol w="875633">
                  <a:extLst>
                    <a:ext uri="{9D8B030D-6E8A-4147-A177-3AD203B41FA5}">
                      <a16:colId xmlns="" xmlns:a16="http://schemas.microsoft.com/office/drawing/2014/main" val="20001"/>
                    </a:ext>
                  </a:extLst>
                </a:gridCol>
                <a:gridCol w="1076299">
                  <a:extLst>
                    <a:ext uri="{9D8B030D-6E8A-4147-A177-3AD203B41FA5}">
                      <a16:colId xmlns="" xmlns:a16="http://schemas.microsoft.com/office/drawing/2014/main" val="20002"/>
                    </a:ext>
                  </a:extLst>
                </a:gridCol>
              </a:tblGrid>
              <a:tr h="413606">
                <a:tc>
                  <a:txBody>
                    <a:bodyPr/>
                    <a:lstStyle/>
                    <a:p>
                      <a:pPr algn="ctr" fontAlgn="b"/>
                      <a:r>
                        <a:rPr lang="en-US" sz="2000" b="1" i="0" u="none" strike="noStrike" dirty="0">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a:solidFill>
                            <a:srgbClr val="000000"/>
                          </a:solidFill>
                          <a:latin typeface="Calibri"/>
                        </a:rPr>
                        <a:t>x-xbar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a:solidFill>
                            <a:srgbClr val="000000"/>
                          </a:solidFill>
                          <a:latin typeface="Calibri"/>
                        </a:rPr>
                        <a:t>(x-xbar)</a:t>
                      </a:r>
                      <a:r>
                        <a:rPr lang="en-US" sz="2000" b="1" i="0" u="none" strike="noStrike" baseline="30000">
                          <a:solidFill>
                            <a:srgbClr val="000000"/>
                          </a:solidFill>
                          <a:latin typeface="Calibri"/>
                        </a:rPr>
                        <a:t>2</a:t>
                      </a:r>
                      <a:endParaRPr lang="en-US" sz="20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69291">
                <a:tc>
                  <a:txBody>
                    <a:bodyPr/>
                    <a:lstStyle/>
                    <a:p>
                      <a:pPr algn="ctr" fontAlgn="b"/>
                      <a:r>
                        <a:rPr lang="en-US" sz="20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69291">
                <a:tc>
                  <a:txBody>
                    <a:bodyPr/>
                    <a:lstStyle/>
                    <a:p>
                      <a:pPr algn="ctr" fontAlgn="b"/>
                      <a:r>
                        <a:rPr lang="en-US" sz="2000" b="0" i="0" u="none" strike="noStrike">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69291">
                <a:tc>
                  <a:txBody>
                    <a:bodyPr/>
                    <a:lstStyle/>
                    <a:p>
                      <a:pPr algn="ctr" fontAlgn="b"/>
                      <a:r>
                        <a:rPr lang="en-US" sz="2000" b="0" i="0" u="none" strike="noStrike">
                          <a:solidFill>
                            <a:srgbClr val="000000"/>
                          </a:solidFill>
                          <a:latin typeface="Calibri"/>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69291">
                <a:tc>
                  <a:txBody>
                    <a:bodyPr/>
                    <a:lstStyle/>
                    <a:p>
                      <a:pPr algn="ctr" fontAlgn="b"/>
                      <a:r>
                        <a:rPr lang="en-US" sz="2000" b="0" i="0" u="none" strike="noStrike">
                          <a:solidFill>
                            <a:srgbClr val="000000"/>
                          </a:solidFill>
                          <a:latin typeface="Calibri"/>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69291">
                <a:tc>
                  <a:txBody>
                    <a:bodyPr/>
                    <a:lstStyle/>
                    <a:p>
                      <a:pPr algn="ctr" fontAlgn="b"/>
                      <a:r>
                        <a:rPr lang="en-US" sz="2000" b="0" i="0" u="none" strike="noStrike">
                          <a:solidFill>
                            <a:srgbClr val="000000"/>
                          </a:solidFill>
                          <a:latin typeface="Calibri"/>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69291">
                <a:tc>
                  <a:txBody>
                    <a:bodyPr/>
                    <a:lstStyle/>
                    <a:p>
                      <a:pPr algn="ctr" fontAlgn="b"/>
                      <a:r>
                        <a:rPr lang="en-US" sz="2000" b="0" i="0" u="none" strike="noStrike">
                          <a:solidFill>
                            <a:srgbClr val="000000"/>
                          </a:solidFill>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098341465"/>
              </p:ext>
            </p:extLst>
          </p:nvPr>
        </p:nvGraphicFramePr>
        <p:xfrm>
          <a:off x="713920" y="2742974"/>
          <a:ext cx="2813050" cy="2614841"/>
        </p:xfrm>
        <a:graphic>
          <a:graphicData uri="http://schemas.openxmlformats.org/drawingml/2006/table">
            <a:tbl>
              <a:tblPr/>
              <a:tblGrid>
                <a:gridCol w="871138">
                  <a:extLst>
                    <a:ext uri="{9D8B030D-6E8A-4147-A177-3AD203B41FA5}">
                      <a16:colId xmlns="" xmlns:a16="http://schemas.microsoft.com/office/drawing/2014/main" val="20000"/>
                    </a:ext>
                  </a:extLst>
                </a:gridCol>
                <a:gridCol w="871138">
                  <a:extLst>
                    <a:ext uri="{9D8B030D-6E8A-4147-A177-3AD203B41FA5}">
                      <a16:colId xmlns="" xmlns:a16="http://schemas.microsoft.com/office/drawing/2014/main" val="20001"/>
                    </a:ext>
                  </a:extLst>
                </a:gridCol>
                <a:gridCol w="1070774">
                  <a:extLst>
                    <a:ext uri="{9D8B030D-6E8A-4147-A177-3AD203B41FA5}">
                      <a16:colId xmlns="" xmlns:a16="http://schemas.microsoft.com/office/drawing/2014/main" val="20002"/>
                    </a:ext>
                  </a:extLst>
                </a:gridCol>
              </a:tblGrid>
              <a:tr h="411323">
                <a:tc>
                  <a:txBody>
                    <a:bodyPr/>
                    <a:lstStyle/>
                    <a:p>
                      <a:pPr algn="ctr" fontAlgn="b"/>
                      <a:r>
                        <a:rPr lang="en-US" sz="2000" b="1" i="0" u="none" strike="noStrike" dirty="0" smtClean="0">
                          <a:solidFill>
                            <a:srgbClr val="000000"/>
                          </a:solidFill>
                          <a:latin typeface="Calibri"/>
                        </a:rPr>
                        <a:t>X</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latin typeface="Calibri"/>
                        </a:rPr>
                        <a:t>x-xbar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latin typeface="Calibri"/>
                        </a:rPr>
                        <a:t>(x-xbar)</a:t>
                      </a:r>
                      <a:r>
                        <a:rPr lang="en-US" sz="2000" b="1" i="0" u="none" strike="noStrike" baseline="30000">
                          <a:solidFill>
                            <a:srgbClr val="000000"/>
                          </a:solidFill>
                          <a:latin typeface="Calibri"/>
                        </a:rPr>
                        <a:t>2</a:t>
                      </a:r>
                      <a:endParaRPr lang="en-US" sz="20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67253">
                <a:tc>
                  <a:txBody>
                    <a:bodyPr/>
                    <a:lstStyle/>
                    <a:p>
                      <a:pPr algn="ctr" fontAlgn="b"/>
                      <a:r>
                        <a:rPr lang="en-US" sz="2000" b="0" i="0" u="none" strike="noStrike" dirty="0">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1778.03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67253">
                <a:tc>
                  <a:txBody>
                    <a:bodyPr/>
                    <a:lstStyle/>
                    <a:p>
                      <a:pPr algn="ctr" fontAlgn="b"/>
                      <a:r>
                        <a:rPr lang="en-US" sz="2000" b="0" i="0" u="none" strike="noStrike" dirty="0">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51.36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67253">
                <a:tc>
                  <a:txBody>
                    <a:bodyPr/>
                    <a:lstStyle/>
                    <a:p>
                      <a:pPr algn="ctr" fontAlgn="b"/>
                      <a:r>
                        <a:rPr lang="en-US" sz="2000" b="0" i="0" u="none" strike="noStrike" dirty="0">
                          <a:solidFill>
                            <a:srgbClr val="000000"/>
                          </a:solidFill>
                          <a:latin typeface="Calibri"/>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67253">
                <a:tc>
                  <a:txBody>
                    <a:bodyPr/>
                    <a:lstStyle/>
                    <a:p>
                      <a:pPr algn="ctr" fontAlgn="b"/>
                      <a:r>
                        <a:rPr lang="en-US" sz="2000" b="0" i="0" u="none" strike="noStrike" dirty="0">
                          <a:solidFill>
                            <a:srgbClr val="000000"/>
                          </a:solidFill>
                          <a:latin typeface="Calibri"/>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67253">
                <a:tc>
                  <a:txBody>
                    <a:bodyPr/>
                    <a:lstStyle/>
                    <a:p>
                      <a:pPr algn="ctr" fontAlgn="b"/>
                      <a:r>
                        <a:rPr lang="en-US" sz="2000" b="0" i="0" u="none" strike="noStrike">
                          <a:solidFill>
                            <a:srgbClr val="000000"/>
                          </a:solidFill>
                          <a:latin typeface="Calibri"/>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434.03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67253">
                <a:tc>
                  <a:txBody>
                    <a:bodyPr/>
                    <a:lstStyle/>
                    <a:p>
                      <a:pPr algn="ctr" fontAlgn="b"/>
                      <a:r>
                        <a:rPr lang="en-US" sz="2000" b="0" i="0" u="none" strike="noStrike">
                          <a:solidFill>
                            <a:srgbClr val="000000"/>
                          </a:solidFill>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720.03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2076885326"/>
                  </p:ext>
                </p:extLst>
              </p:nvPr>
            </p:nvGraphicFramePr>
            <p:xfrm>
              <a:off x="713922" y="2715973"/>
              <a:ext cx="2827565" cy="3091770"/>
            </p:xfrm>
            <a:graphic>
              <a:graphicData uri="http://schemas.openxmlformats.org/drawingml/2006/table">
                <a:tbl>
                  <a:tblPr/>
                  <a:tblGrid>
                    <a:gridCol w="884623">
                      <a:extLst>
                        <a:ext uri="{9D8B030D-6E8A-4147-A177-3AD203B41FA5}">
                          <a16:colId xmlns="" xmlns:a16="http://schemas.microsoft.com/office/drawing/2014/main" val="20000"/>
                        </a:ext>
                      </a:extLst>
                    </a:gridCol>
                    <a:gridCol w="884623">
                      <a:extLst>
                        <a:ext uri="{9D8B030D-6E8A-4147-A177-3AD203B41FA5}">
                          <a16:colId xmlns="" xmlns:a16="http://schemas.microsoft.com/office/drawing/2014/main" val="20001"/>
                        </a:ext>
                      </a:extLst>
                    </a:gridCol>
                    <a:gridCol w="1058319">
                      <a:extLst>
                        <a:ext uri="{9D8B030D-6E8A-4147-A177-3AD203B41FA5}">
                          <a16:colId xmlns="" xmlns:a16="http://schemas.microsoft.com/office/drawing/2014/main" val="20002"/>
                        </a:ext>
                      </a:extLst>
                    </a:gridCol>
                  </a:tblGrid>
                  <a:tr h="422291">
                    <a:tc>
                      <a:txBody>
                        <a:bodyPr/>
                        <a:lstStyle/>
                        <a:p>
                          <a:pPr algn="ctr" fontAlgn="b"/>
                          <a:r>
                            <a:rPr lang="en-US" sz="2000" b="1" i="0" u="none" strike="noStrike" dirty="0" smtClean="0">
                              <a:solidFill>
                                <a:srgbClr val="000000"/>
                              </a:solidFill>
                              <a:latin typeface="Calibri"/>
                            </a:rPr>
                            <a:t>X</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000000"/>
                              </a:solidFill>
                              <a:latin typeface="Calibri"/>
                            </a:rPr>
                            <a:t>x-</a:t>
                          </a:r>
                          <a14:m>
                            <m:oMath xmlns:m="http://schemas.openxmlformats.org/officeDocument/2006/math">
                              <m:acc>
                                <m:accPr>
                                  <m:chr m:val="̅"/>
                                  <m:ctrlPr>
                                    <a:rPr lang="en-US" sz="2000" b="1" i="1" smtClean="0">
                                      <a:latin typeface="Cambria Math" charset="0"/>
                                    </a:rPr>
                                  </m:ctrlPr>
                                </m:accPr>
                                <m:e>
                                  <m:r>
                                    <a:rPr lang="en-US" sz="2000" b="1" i="1">
                                      <a:latin typeface="Cambria Math" panose="02040503050406030204" pitchFamily="18" charset="0"/>
                                    </a:rPr>
                                    <m:t>𝑿</m:t>
                                  </m:r>
                                </m:e>
                              </m:acc>
                            </m:oMath>
                          </a14:m>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000000"/>
                              </a:solidFill>
                              <a:latin typeface="Calibri"/>
                            </a:rPr>
                            <a:t>(x-</a:t>
                          </a:r>
                          <a14:m>
                            <m:oMath xmlns:m="http://schemas.openxmlformats.org/officeDocument/2006/math">
                              <m:acc>
                                <m:accPr>
                                  <m:chr m:val="̅"/>
                                  <m:ctrlPr>
                                    <a:rPr lang="en-US" sz="2000" i="1" smtClean="0">
                                      <a:latin typeface="Cambria Math" charset="0"/>
                                    </a:rPr>
                                  </m:ctrlPr>
                                </m:accPr>
                                <m:e>
                                  <m:r>
                                    <a:rPr lang="en-US" sz="2000" b="1" i="1">
                                      <a:latin typeface="Cambria Math" panose="02040503050406030204" pitchFamily="18" charset="0"/>
                                    </a:rPr>
                                    <m:t>𝑿</m:t>
                                  </m:r>
                                </m:e>
                              </m:acc>
                            </m:oMath>
                          </a14:m>
                          <a:r>
                            <a:rPr lang="en-US" sz="2000" b="1" i="0" u="none" strike="noStrike" dirty="0">
                              <a:solidFill>
                                <a:srgbClr val="000000"/>
                              </a:solidFill>
                              <a:latin typeface="Calibri"/>
                            </a:rPr>
                            <a:t>)</a:t>
                          </a:r>
                          <a:r>
                            <a:rPr lang="en-US" sz="2000" b="1" i="0" u="none" strike="noStrike" baseline="30000" dirty="0">
                              <a:solidFill>
                                <a:srgbClr val="000000"/>
                              </a:solidFill>
                              <a:latin typeface="Calibri"/>
                            </a:rPr>
                            <a:t>2</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7045">
                    <a:tc>
                      <a:txBody>
                        <a:bodyPr/>
                        <a:lstStyle/>
                        <a:p>
                          <a:pPr algn="ctr" fontAlgn="b"/>
                          <a:r>
                            <a:rPr lang="en-US" sz="2000" b="0" i="0" u="none" strike="noStrike" dirty="0">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smtClean="0">
                              <a:solidFill>
                                <a:srgbClr val="000000"/>
                              </a:solidFill>
                              <a:latin typeface="Calibri"/>
                            </a:rPr>
                            <a:t>1778.31</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7045">
                    <a:tc>
                      <a:txBody>
                        <a:bodyPr/>
                        <a:lstStyle/>
                        <a:p>
                          <a:pPr algn="ctr" fontAlgn="b"/>
                          <a:r>
                            <a:rPr lang="en-US" sz="2000" b="0" i="0" u="none" strike="noStrike" dirty="0">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smtClean="0">
                              <a:solidFill>
                                <a:srgbClr val="000000"/>
                              </a:solidFill>
                              <a:latin typeface="Calibri"/>
                            </a:rPr>
                            <a:t>51.41</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7045">
                    <a:tc>
                      <a:txBody>
                        <a:bodyPr/>
                        <a:lstStyle/>
                        <a:p>
                          <a:pPr algn="ctr" fontAlgn="b"/>
                          <a:r>
                            <a:rPr lang="en-US" sz="2000" b="0" i="0" u="none" strike="noStrike" dirty="0">
                              <a:solidFill>
                                <a:srgbClr val="000000"/>
                              </a:solidFill>
                              <a:latin typeface="Calibri"/>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7045">
                    <a:tc>
                      <a:txBody>
                        <a:bodyPr/>
                        <a:lstStyle/>
                        <a:p>
                          <a:pPr algn="ctr" fontAlgn="b"/>
                          <a:r>
                            <a:rPr lang="en-US" sz="2000" b="0" i="0" u="none" strike="noStrike">
                              <a:solidFill>
                                <a:srgbClr val="000000"/>
                              </a:solidFill>
                              <a:latin typeface="Calibri"/>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7045">
                    <a:tc>
                      <a:txBody>
                        <a:bodyPr/>
                        <a:lstStyle/>
                        <a:p>
                          <a:pPr algn="ctr" fontAlgn="b"/>
                          <a:r>
                            <a:rPr lang="en-US" sz="2000" b="0" i="0" u="none" strike="noStrike">
                              <a:solidFill>
                                <a:srgbClr val="000000"/>
                              </a:solidFill>
                              <a:latin typeface="Calibri"/>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434.03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92127">
                    <a:tc>
                      <a:txBody>
                        <a:bodyPr/>
                        <a:lstStyle/>
                        <a:p>
                          <a:pPr algn="ctr" fontAlgn="b"/>
                          <a:r>
                            <a:rPr lang="en-US" sz="2000" b="0" i="0" u="none" strike="noStrike">
                              <a:solidFill>
                                <a:srgbClr val="000000"/>
                              </a:solidFill>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720.03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92127">
                    <a:tc>
                      <a:txBody>
                        <a:bodyPr/>
                        <a:lstStyle/>
                        <a:p>
                          <a:pPr algn="l" fontAlgn="b"/>
                          <a:endParaRPr lang="en-US" sz="20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20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3002.83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2076885326"/>
                  </p:ext>
                </p:extLst>
              </p:nvPr>
            </p:nvGraphicFramePr>
            <p:xfrm>
              <a:off x="713922" y="2715973"/>
              <a:ext cx="2827565" cy="3091770"/>
            </p:xfrm>
            <a:graphic>
              <a:graphicData uri="http://schemas.openxmlformats.org/drawingml/2006/table">
                <a:tbl>
                  <a:tblPr/>
                  <a:tblGrid>
                    <a:gridCol w="884623"/>
                    <a:gridCol w="884623"/>
                    <a:gridCol w="1058319"/>
                  </a:tblGrid>
                  <a:tr h="422291">
                    <a:tc>
                      <a:txBody>
                        <a:bodyPr/>
                        <a:lstStyle/>
                        <a:p>
                          <a:pPr algn="ctr" fontAlgn="b"/>
                          <a:r>
                            <a:rPr lang="en-US" sz="2000" b="1" i="0" u="none" strike="noStrike" dirty="0" smtClean="0">
                              <a:solidFill>
                                <a:srgbClr val="000000"/>
                              </a:solidFill>
                              <a:latin typeface="Calibri"/>
                            </a:rPr>
                            <a:t>X</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rotWithShape="0">
                          <a:blip r:embed="rId4"/>
                          <a:stretch>
                            <a:fillRect l="-100690" r="-122069" b="-672464"/>
                          </a:stretch>
                        </a:blipFill>
                      </a:tcPr>
                    </a:tc>
                    <a:tc>
                      <a:txBody>
                        <a:bodyPr/>
                        <a:lstStyle/>
                        <a:p>
                          <a:endParaRPr lang="en-US"/>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rotWithShape="0">
                          <a:blip r:embed="rId4"/>
                          <a:stretch>
                            <a:fillRect l="-167241" r="-1724" b="-672464"/>
                          </a:stretch>
                        </a:blipFill>
                      </a:tcPr>
                    </a:tc>
                  </a:tr>
                  <a:tr h="377045">
                    <a:tc>
                      <a:txBody>
                        <a:bodyPr/>
                        <a:lstStyle/>
                        <a:p>
                          <a:pPr algn="ctr" fontAlgn="b"/>
                          <a:r>
                            <a:rPr lang="en-US" sz="2000" b="0" i="0" u="none" strike="noStrike" dirty="0">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smtClean="0">
                              <a:solidFill>
                                <a:srgbClr val="000000"/>
                              </a:solidFill>
                              <a:latin typeface="Calibri"/>
                            </a:rPr>
                            <a:t>1778.31</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045">
                    <a:tc>
                      <a:txBody>
                        <a:bodyPr/>
                        <a:lstStyle/>
                        <a:p>
                          <a:pPr algn="ctr" fontAlgn="b"/>
                          <a:r>
                            <a:rPr lang="en-US" sz="2000" b="0" i="0" u="none" strike="noStrike" dirty="0">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smtClean="0">
                              <a:solidFill>
                                <a:srgbClr val="000000"/>
                              </a:solidFill>
                              <a:latin typeface="Calibri"/>
                            </a:rPr>
                            <a:t>51.41</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045">
                    <a:tc>
                      <a:txBody>
                        <a:bodyPr/>
                        <a:lstStyle/>
                        <a:p>
                          <a:pPr algn="ctr" fontAlgn="b"/>
                          <a:r>
                            <a:rPr lang="en-US" sz="2000" b="0" i="0" u="none" strike="noStrike" dirty="0">
                              <a:solidFill>
                                <a:srgbClr val="000000"/>
                              </a:solidFill>
                              <a:latin typeface="Calibri"/>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045">
                    <a:tc>
                      <a:txBody>
                        <a:bodyPr/>
                        <a:lstStyle/>
                        <a:p>
                          <a:pPr algn="ctr" fontAlgn="b"/>
                          <a:r>
                            <a:rPr lang="en-US" sz="2000" b="0" i="0" u="none" strike="noStrike">
                              <a:solidFill>
                                <a:srgbClr val="000000"/>
                              </a:solidFill>
                              <a:latin typeface="Calibri"/>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045">
                    <a:tc>
                      <a:txBody>
                        <a:bodyPr/>
                        <a:lstStyle/>
                        <a:p>
                          <a:pPr algn="ctr" fontAlgn="b"/>
                          <a:r>
                            <a:rPr lang="en-US" sz="2000" b="0" i="0" u="none" strike="noStrike">
                              <a:solidFill>
                                <a:srgbClr val="000000"/>
                              </a:solidFill>
                              <a:latin typeface="Calibri"/>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434.03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2127">
                    <a:tc>
                      <a:txBody>
                        <a:bodyPr/>
                        <a:lstStyle/>
                        <a:p>
                          <a:pPr algn="ctr" fontAlgn="b"/>
                          <a:r>
                            <a:rPr lang="en-US" sz="2000" b="0" i="0" u="none" strike="noStrike">
                              <a:solidFill>
                                <a:srgbClr val="000000"/>
                              </a:solidFill>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26.83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720.03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392127">
                    <a:tc>
                      <a:txBody>
                        <a:bodyPr/>
                        <a:lstStyle/>
                        <a:p>
                          <a:pPr algn="l" fontAlgn="b"/>
                          <a:endParaRPr lang="en-US" sz="20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20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3002.83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mc:Fallback>
      </mc:AlternateContent>
      <p:graphicFrame>
        <p:nvGraphicFramePr>
          <p:cNvPr id="97284" name="Object 4"/>
          <p:cNvGraphicFramePr>
            <a:graphicFrameLocks noChangeAspect="1"/>
          </p:cNvGraphicFramePr>
          <p:nvPr>
            <p:extLst>
              <p:ext uri="{D42A27DB-BD31-4B8C-83A1-F6EECF244321}">
                <p14:modId xmlns:p14="http://schemas.microsoft.com/office/powerpoint/2010/main" val="2983583577"/>
              </p:ext>
            </p:extLst>
          </p:nvPr>
        </p:nvGraphicFramePr>
        <p:xfrm>
          <a:off x="6019800" y="2484212"/>
          <a:ext cx="2211388" cy="942975"/>
        </p:xfrm>
        <a:graphic>
          <a:graphicData uri="http://schemas.openxmlformats.org/presentationml/2006/ole">
            <mc:AlternateContent xmlns:mc="http://schemas.openxmlformats.org/markup-compatibility/2006">
              <mc:Choice xmlns:v="urn:schemas-microsoft-com:vml" Requires="v">
                <p:oleObj spid="_x0000_s17377" name="Equation" r:id="rId5" imgW="1041120" imgH="444240" progId="Equation.3">
                  <p:embed/>
                </p:oleObj>
              </mc:Choice>
              <mc:Fallback>
                <p:oleObj name="Equation" r:id="rId5" imgW="1041120" imgH="444240" progId="Equation.3">
                  <p:embed/>
                  <p:pic>
                    <p:nvPicPr>
                      <p:cNvPr id="0" name=""/>
                      <p:cNvPicPr>
                        <a:picLocks noChangeAspect="1" noChangeArrowheads="1"/>
                      </p:cNvPicPr>
                      <p:nvPr/>
                    </p:nvPicPr>
                    <p:blipFill>
                      <a:blip r:embed="rId6"/>
                      <a:srcRect/>
                      <a:stretch>
                        <a:fillRect/>
                      </a:stretch>
                    </p:blipFill>
                    <p:spPr bwMode="auto">
                      <a:xfrm>
                        <a:off x="6019800" y="2484212"/>
                        <a:ext cx="2211388"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4601028" y="2273529"/>
            <a:ext cx="1306285" cy="461665"/>
          </a:xfrm>
          <a:prstGeom prst="rect">
            <a:avLst/>
          </a:prstGeom>
          <a:noFill/>
        </p:spPr>
        <p:txBody>
          <a:bodyPr wrap="square" rtlCol="0">
            <a:spAutoFit/>
          </a:bodyPr>
          <a:lstStyle/>
          <a:p>
            <a:r>
              <a:rPr lang="en-US" sz="2400" b="1" dirty="0" smtClean="0"/>
              <a:t>n</a:t>
            </a:r>
            <a:r>
              <a:rPr lang="en-US" sz="2400" dirty="0" smtClean="0"/>
              <a:t> = 6</a:t>
            </a:r>
            <a:endParaRPr lang="en-US" sz="2400" dirty="0"/>
          </a:p>
        </p:txBody>
      </p:sp>
      <p:sp>
        <p:nvSpPr>
          <p:cNvPr id="30" name="TextBox 29"/>
          <p:cNvSpPr txBox="1"/>
          <p:nvPr/>
        </p:nvSpPr>
        <p:spPr>
          <a:xfrm>
            <a:off x="4615545" y="2788787"/>
            <a:ext cx="1509388" cy="461665"/>
          </a:xfrm>
          <a:prstGeom prst="rect">
            <a:avLst/>
          </a:prstGeom>
          <a:noFill/>
        </p:spPr>
        <p:txBody>
          <a:bodyPr wrap="none" rtlCol="0">
            <a:spAutoFit/>
          </a:bodyPr>
          <a:lstStyle/>
          <a:p>
            <a:r>
              <a:rPr lang="en-US" sz="2400" b="1" dirty="0" smtClean="0"/>
              <a:t>Variance</a:t>
            </a:r>
            <a:r>
              <a:rPr lang="en-US" dirty="0" smtClean="0"/>
              <a:t> = </a:t>
            </a:r>
            <a:endParaRPr lang="en-US" dirty="0"/>
          </a:p>
        </p:txBody>
      </p:sp>
      <p:graphicFrame>
        <p:nvGraphicFramePr>
          <p:cNvPr id="97285" name="Object 5"/>
          <p:cNvGraphicFramePr>
            <a:graphicFrameLocks noChangeAspect="1"/>
          </p:cNvGraphicFramePr>
          <p:nvPr>
            <p:extLst>
              <p:ext uri="{D42A27DB-BD31-4B8C-83A1-F6EECF244321}">
                <p14:modId xmlns:p14="http://schemas.microsoft.com/office/powerpoint/2010/main" val="27894407"/>
              </p:ext>
            </p:extLst>
          </p:nvPr>
        </p:nvGraphicFramePr>
        <p:xfrm>
          <a:off x="5270500" y="3430591"/>
          <a:ext cx="1430338" cy="835025"/>
        </p:xfrm>
        <a:graphic>
          <a:graphicData uri="http://schemas.openxmlformats.org/presentationml/2006/ole">
            <mc:AlternateContent xmlns:mc="http://schemas.openxmlformats.org/markup-compatibility/2006">
              <mc:Choice xmlns:v="urn:schemas-microsoft-com:vml" Requires="v">
                <p:oleObj spid="_x0000_s17378" name="Equation" r:id="rId7" imgW="672840" imgH="393480" progId="Equation.3">
                  <p:embed/>
                </p:oleObj>
              </mc:Choice>
              <mc:Fallback>
                <p:oleObj name="Equation" r:id="rId7" imgW="67284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0" y="3430591"/>
                        <a:ext cx="1430338"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extLst>
              <p:ext uri="{D42A27DB-BD31-4B8C-83A1-F6EECF244321}">
                <p14:modId xmlns:p14="http://schemas.microsoft.com/office/powerpoint/2010/main" val="2488576958"/>
              </p:ext>
            </p:extLst>
          </p:nvPr>
        </p:nvGraphicFramePr>
        <p:xfrm>
          <a:off x="6865938" y="3650800"/>
          <a:ext cx="1241425" cy="377825"/>
        </p:xfrm>
        <a:graphic>
          <a:graphicData uri="http://schemas.openxmlformats.org/presentationml/2006/ole">
            <mc:AlternateContent xmlns:mc="http://schemas.openxmlformats.org/markup-compatibility/2006">
              <mc:Choice xmlns:v="urn:schemas-microsoft-com:vml" Requires="v">
                <p:oleObj spid="_x0000_s17379" name="Equation" r:id="rId9" imgW="583920" imgH="177480" progId="Equation.3">
                  <p:embed/>
                </p:oleObj>
              </mc:Choice>
              <mc:Fallback>
                <p:oleObj name="Equation" r:id="rId9" imgW="58392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5938" y="3650800"/>
                        <a:ext cx="1241425"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4608289" y="4320017"/>
            <a:ext cx="2717475" cy="461665"/>
          </a:xfrm>
          <a:prstGeom prst="rect">
            <a:avLst/>
          </a:prstGeom>
          <a:noFill/>
        </p:spPr>
        <p:txBody>
          <a:bodyPr wrap="none" rtlCol="0">
            <a:spAutoFit/>
          </a:bodyPr>
          <a:lstStyle/>
          <a:p>
            <a:r>
              <a:rPr lang="en-US" sz="2400" b="1" dirty="0" smtClean="0"/>
              <a:t>Standard deviation</a:t>
            </a:r>
            <a:r>
              <a:rPr lang="en-US" dirty="0" smtClean="0"/>
              <a:t> </a:t>
            </a:r>
            <a:endParaRPr lang="en-US" dirty="0"/>
          </a:p>
        </p:txBody>
      </p:sp>
      <p:graphicFrame>
        <p:nvGraphicFramePr>
          <p:cNvPr id="97288" name="Object 8"/>
          <p:cNvGraphicFramePr>
            <a:graphicFrameLocks noChangeAspect="1"/>
          </p:cNvGraphicFramePr>
          <p:nvPr>
            <p:extLst>
              <p:ext uri="{D42A27DB-BD31-4B8C-83A1-F6EECF244321}">
                <p14:modId xmlns:p14="http://schemas.microsoft.com/office/powerpoint/2010/main" val="4195385492"/>
              </p:ext>
            </p:extLst>
          </p:nvPr>
        </p:nvGraphicFramePr>
        <p:xfrm>
          <a:off x="7181850" y="4273324"/>
          <a:ext cx="1754188" cy="485775"/>
        </p:xfrm>
        <a:graphic>
          <a:graphicData uri="http://schemas.openxmlformats.org/presentationml/2006/ole">
            <mc:AlternateContent xmlns:mc="http://schemas.openxmlformats.org/markup-compatibility/2006">
              <mc:Choice xmlns:v="urn:schemas-microsoft-com:vml" Requires="v">
                <p:oleObj spid="_x0000_s17380" name="Equation" r:id="rId11" imgW="825480" imgH="228600" progId="Equation.3">
                  <p:embed/>
                </p:oleObj>
              </mc:Choice>
              <mc:Fallback>
                <p:oleObj name="Equation" r:id="rId11" imgW="825480" imgH="228600" progId="Equation.3">
                  <p:embed/>
                  <p:pic>
                    <p:nvPicPr>
                      <p:cNvPr id="0" name=""/>
                      <p:cNvPicPr>
                        <a:picLocks noChangeAspect="1" noChangeArrowheads="1"/>
                      </p:cNvPicPr>
                      <p:nvPr/>
                    </p:nvPicPr>
                    <p:blipFill>
                      <a:blip r:embed="rId12"/>
                      <a:srcRect/>
                      <a:stretch>
                        <a:fillRect/>
                      </a:stretch>
                    </p:blipFill>
                    <p:spPr bwMode="auto">
                      <a:xfrm>
                        <a:off x="7181850" y="4273324"/>
                        <a:ext cx="175418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9" name="Object 9"/>
          <p:cNvGraphicFramePr>
            <a:graphicFrameLocks noChangeAspect="1"/>
          </p:cNvGraphicFramePr>
          <p:nvPr>
            <p:extLst>
              <p:ext uri="{D42A27DB-BD31-4B8C-83A1-F6EECF244321}">
                <p14:modId xmlns:p14="http://schemas.microsoft.com/office/powerpoint/2010/main" val="4042289005"/>
              </p:ext>
            </p:extLst>
          </p:nvPr>
        </p:nvGraphicFramePr>
        <p:xfrm>
          <a:off x="5335588" y="4861156"/>
          <a:ext cx="1484312" cy="485775"/>
        </p:xfrm>
        <a:graphic>
          <a:graphicData uri="http://schemas.openxmlformats.org/presentationml/2006/ole">
            <mc:AlternateContent xmlns:mc="http://schemas.openxmlformats.org/markup-compatibility/2006">
              <mc:Choice xmlns:v="urn:schemas-microsoft-com:vml" Requires="v">
                <p:oleObj spid="_x0000_s17381" name="Equation" r:id="rId13" imgW="698400" imgH="228600" progId="Equation.3">
                  <p:embed/>
                </p:oleObj>
              </mc:Choice>
              <mc:Fallback>
                <p:oleObj name="Equation" r:id="rId13" imgW="6984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5588" y="4861156"/>
                        <a:ext cx="148431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90" name="Object 10"/>
          <p:cNvGraphicFramePr>
            <a:graphicFrameLocks noChangeAspect="1"/>
          </p:cNvGraphicFramePr>
          <p:nvPr>
            <p:extLst>
              <p:ext uri="{D42A27DB-BD31-4B8C-83A1-F6EECF244321}">
                <p14:modId xmlns:p14="http://schemas.microsoft.com/office/powerpoint/2010/main" val="1221292352"/>
              </p:ext>
            </p:extLst>
          </p:nvPr>
        </p:nvGraphicFramePr>
        <p:xfrm>
          <a:off x="7185025" y="4923069"/>
          <a:ext cx="1052513" cy="377825"/>
        </p:xfrm>
        <a:graphic>
          <a:graphicData uri="http://schemas.openxmlformats.org/presentationml/2006/ole">
            <mc:AlternateContent xmlns:mc="http://schemas.openxmlformats.org/markup-compatibility/2006">
              <mc:Choice xmlns:v="urn:schemas-microsoft-com:vml" Requires="v">
                <p:oleObj spid="_x0000_s17382" name="Equation" r:id="rId15" imgW="495000" imgH="177480" progId="Equation.3">
                  <p:embed/>
                </p:oleObj>
              </mc:Choice>
              <mc:Fallback>
                <p:oleObj name="Equation" r:id="rId15" imgW="4950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5025" y="4923069"/>
                        <a:ext cx="1052513"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2423886" y="5952899"/>
            <a:ext cx="6674776" cy="461665"/>
          </a:xfrm>
          <a:prstGeom prst="rect">
            <a:avLst/>
          </a:prstGeom>
          <a:solidFill>
            <a:schemeClr val="tx1"/>
          </a:solidFill>
        </p:spPr>
        <p:txBody>
          <a:bodyPr wrap="none" rtlCol="0">
            <a:spAutoFit/>
          </a:bodyPr>
          <a:lstStyle/>
          <a:p>
            <a:r>
              <a:rPr lang="en-US" sz="2400" b="1" dirty="0" smtClean="0">
                <a:solidFill>
                  <a:schemeClr val="bg1"/>
                </a:solidFill>
              </a:rPr>
              <a:t>For Class B, s=2.93.  Verify on your own as practice.</a:t>
            </a:r>
            <a:endParaRPr lang="en-US" sz="2400" b="1" dirty="0">
              <a:solidFill>
                <a:schemeClr val="bg1"/>
              </a:solidFill>
            </a:endParaRPr>
          </a:p>
        </p:txBody>
      </p:sp>
      <p:sp>
        <p:nvSpPr>
          <p:cNvPr id="34" name="Oval Callout 33"/>
          <p:cNvSpPr/>
          <p:nvPr/>
        </p:nvSpPr>
        <p:spPr>
          <a:xfrm>
            <a:off x="58056" y="5524729"/>
            <a:ext cx="1683657" cy="986972"/>
          </a:xfrm>
          <a:prstGeom prst="wedgeEllipseCallout">
            <a:avLst>
              <a:gd name="adj1" fmla="val 59340"/>
              <a:gd name="adj2" fmla="val -35906"/>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Always “0” – except for rounding…</a:t>
            </a:r>
            <a:endParaRPr lang="en-US" sz="1600" dirty="0"/>
          </a:p>
        </p:txBody>
      </p:sp>
    </p:spTree>
    <p:extLst>
      <p:ext uri="{BB962C8B-B14F-4D97-AF65-F5344CB8AC3E}">
        <p14:creationId xmlns:p14="http://schemas.microsoft.com/office/powerpoint/2010/main" val="23533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2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2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2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2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72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729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628650" y="161930"/>
            <a:ext cx="7886700" cy="1565274"/>
          </a:xfrm>
        </p:spPr>
        <p:txBody>
          <a:bodyPr>
            <a:normAutofit/>
          </a:bodyPr>
          <a:lstStyle/>
          <a:p>
            <a:pPr>
              <a:lnSpc>
                <a:spcPct val="100000"/>
              </a:lnSpc>
            </a:pPr>
            <a:r>
              <a:rPr lang="en-US" sz="2400" dirty="0">
                <a:latin typeface="+mn-lt"/>
              </a:rPr>
              <a:t>Standard deviation, </a:t>
            </a:r>
            <a:r>
              <a:rPr lang="en-US" sz="2400" dirty="0" smtClean="0">
                <a:latin typeface="+mn-lt"/>
                <a:sym typeface="Symbol" panose="05050102010706020507" pitchFamily="18" charset="2"/>
              </a:rPr>
              <a:t> or s</a:t>
            </a:r>
            <a:r>
              <a:rPr lang="en-US" sz="2400" dirty="0" smtClean="0">
                <a:latin typeface="+mn-lt"/>
              </a:rPr>
              <a:t>, </a:t>
            </a:r>
            <a:r>
              <a:rPr lang="en-US" sz="2400" dirty="0">
                <a:latin typeface="+mn-lt"/>
              </a:rPr>
              <a:t>controls the </a:t>
            </a:r>
            <a:r>
              <a:rPr lang="en-US" sz="2400" dirty="0" smtClean="0">
                <a:latin typeface="+mn-lt"/>
              </a:rPr>
              <a:t>spread.  That is, the larger the value of s, the more spread out or “variable” the data are.</a:t>
            </a:r>
            <a:endParaRPr lang="en-US" sz="2400" dirty="0">
              <a:latin typeface="+mn-lt"/>
            </a:endParaRPr>
          </a:p>
        </p:txBody>
      </p:sp>
      <p:pic>
        <p:nvPicPr>
          <p:cNvPr id="96258" name="Picture 2"/>
          <p:cNvPicPr>
            <a:picLocks noChangeAspect="1" noChangeArrowheads="1"/>
          </p:cNvPicPr>
          <p:nvPr/>
        </p:nvPicPr>
        <p:blipFill>
          <a:blip r:embed="rId3" cstate="print"/>
          <a:srcRect/>
          <a:stretch>
            <a:fillRect/>
          </a:stretch>
        </p:blipFill>
        <p:spPr bwMode="auto">
          <a:xfrm>
            <a:off x="856343" y="2529342"/>
            <a:ext cx="1828800" cy="2466975"/>
          </a:xfrm>
          <a:prstGeom prst="rect">
            <a:avLst/>
          </a:prstGeom>
          <a:noFill/>
          <a:ln w="9525">
            <a:noFill/>
            <a:miter lim="800000"/>
            <a:headEnd/>
            <a:tailEnd/>
          </a:ln>
        </p:spPr>
      </p:pic>
      <p:pic>
        <p:nvPicPr>
          <p:cNvPr id="96259" name="Picture 3"/>
          <p:cNvPicPr>
            <a:picLocks noChangeAspect="1" noChangeArrowheads="1"/>
          </p:cNvPicPr>
          <p:nvPr/>
        </p:nvPicPr>
        <p:blipFill>
          <a:blip r:embed="rId4" cstate="print"/>
          <a:srcRect/>
          <a:stretch>
            <a:fillRect/>
          </a:stretch>
        </p:blipFill>
        <p:spPr bwMode="auto">
          <a:xfrm>
            <a:off x="2839811" y="2908300"/>
            <a:ext cx="2066925" cy="2015105"/>
          </a:xfrm>
          <a:prstGeom prst="rect">
            <a:avLst/>
          </a:prstGeom>
          <a:noFill/>
          <a:ln w="9525">
            <a:noFill/>
            <a:miter lim="800000"/>
            <a:headEnd/>
            <a:tailEnd/>
          </a:ln>
        </p:spPr>
      </p:pic>
      <p:pic>
        <p:nvPicPr>
          <p:cNvPr id="96260" name="Picture 4"/>
          <p:cNvPicPr>
            <a:picLocks noChangeAspect="1" noChangeArrowheads="1"/>
          </p:cNvPicPr>
          <p:nvPr/>
        </p:nvPicPr>
        <p:blipFill>
          <a:blip r:embed="rId5" cstate="print"/>
          <a:srcRect/>
          <a:stretch>
            <a:fillRect/>
          </a:stretch>
        </p:blipFill>
        <p:spPr bwMode="auto">
          <a:xfrm>
            <a:off x="4906736" y="3416300"/>
            <a:ext cx="3771900" cy="1479096"/>
          </a:xfrm>
          <a:prstGeom prst="rect">
            <a:avLst/>
          </a:prstGeom>
          <a:noFill/>
          <a:ln w="9525">
            <a:noFill/>
            <a:miter lim="800000"/>
            <a:headEnd/>
            <a:tailEnd/>
          </a:ln>
        </p:spPr>
      </p:pic>
      <p:pic>
        <p:nvPicPr>
          <p:cNvPr id="96261" name="Picture 5"/>
          <p:cNvPicPr>
            <a:picLocks noChangeAspect="1" noChangeArrowheads="1"/>
          </p:cNvPicPr>
          <p:nvPr/>
        </p:nvPicPr>
        <p:blipFill>
          <a:blip r:embed="rId6" cstate="print"/>
          <a:srcRect/>
          <a:stretch>
            <a:fillRect/>
          </a:stretch>
        </p:blipFill>
        <p:spPr bwMode="auto">
          <a:xfrm>
            <a:off x="1313543" y="2222046"/>
            <a:ext cx="914400" cy="323850"/>
          </a:xfrm>
          <a:prstGeom prst="rect">
            <a:avLst/>
          </a:prstGeom>
          <a:noFill/>
          <a:ln w="9525">
            <a:noFill/>
            <a:miter lim="800000"/>
            <a:headEnd/>
            <a:tailEnd/>
          </a:ln>
        </p:spPr>
      </p:pic>
      <p:pic>
        <p:nvPicPr>
          <p:cNvPr id="96262" name="Picture 6"/>
          <p:cNvPicPr>
            <a:picLocks noChangeAspect="1" noChangeArrowheads="1"/>
          </p:cNvPicPr>
          <p:nvPr/>
        </p:nvPicPr>
        <p:blipFill>
          <a:blip r:embed="rId7" cstate="print"/>
          <a:srcRect/>
          <a:stretch>
            <a:fillRect/>
          </a:stretch>
        </p:blipFill>
        <p:spPr bwMode="auto">
          <a:xfrm>
            <a:off x="3437392" y="2226809"/>
            <a:ext cx="904875" cy="314325"/>
          </a:xfrm>
          <a:prstGeom prst="rect">
            <a:avLst/>
          </a:prstGeom>
          <a:noFill/>
          <a:ln w="9525">
            <a:noFill/>
            <a:miter lim="800000"/>
            <a:headEnd/>
            <a:tailEnd/>
          </a:ln>
        </p:spPr>
      </p:pic>
      <p:pic>
        <p:nvPicPr>
          <p:cNvPr id="96263" name="Picture 7"/>
          <p:cNvPicPr>
            <a:picLocks noGrp="1" noChangeAspect="1" noChangeArrowheads="1"/>
          </p:cNvPicPr>
          <p:nvPr>
            <p:ph idx="1"/>
          </p:nvPr>
        </p:nvPicPr>
        <p:blipFill>
          <a:blip r:embed="rId8" cstate="print"/>
          <a:srcRect/>
          <a:stretch>
            <a:fillRect/>
          </a:stretch>
        </p:blipFill>
        <p:spPr bwMode="auto">
          <a:xfrm>
            <a:off x="6359751" y="2208780"/>
            <a:ext cx="923925" cy="304800"/>
          </a:xfrm>
          <a:prstGeom prst="rect">
            <a:avLst/>
          </a:prstGeom>
          <a:noFill/>
          <a:ln w="9525">
            <a:noFill/>
            <a:miter lim="800000"/>
            <a:headEnd/>
            <a:tailEnd/>
          </a:ln>
        </p:spPr>
      </p:pic>
    </p:spTree>
    <p:extLst>
      <p:ext uri="{BB962C8B-B14F-4D97-AF65-F5344CB8AC3E}">
        <p14:creationId xmlns:p14="http://schemas.microsoft.com/office/powerpoint/2010/main" val="3997583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79130"/>
            <a:ext cx="7886700" cy="810531"/>
          </a:xfrm>
        </p:spPr>
        <p:txBody>
          <a:bodyPr>
            <a:normAutofit/>
          </a:bodyPr>
          <a:lstStyle/>
          <a:p>
            <a:r>
              <a:rPr lang="en-US" sz="3600" b="1" dirty="0" smtClean="0"/>
              <a:t>Z scores</a:t>
            </a:r>
            <a:endParaRPr lang="en-US" sz="3600" b="1" dirty="0"/>
          </a:p>
        </p:txBody>
      </p:sp>
      <p:sp>
        <p:nvSpPr>
          <p:cNvPr id="20" name="Text Placeholder 19"/>
          <p:cNvSpPr>
            <a:spLocks noGrp="1"/>
          </p:cNvSpPr>
          <p:nvPr>
            <p:ph type="body" sz="quarter" idx="3"/>
          </p:nvPr>
        </p:nvSpPr>
        <p:spPr>
          <a:xfrm>
            <a:off x="615328" y="667920"/>
            <a:ext cx="7804772" cy="1732839"/>
          </a:xfrm>
        </p:spPr>
        <p:txBody>
          <a:bodyPr>
            <a:noAutofit/>
          </a:bodyPr>
          <a:lstStyle/>
          <a:p>
            <a:pPr marL="342900" indent="-342900">
              <a:buFont typeface="Arial" panose="020B0604020202020204" pitchFamily="34" charset="0"/>
              <a:buChar char="•"/>
            </a:pPr>
            <a:r>
              <a:rPr lang="en-US" dirty="0" smtClean="0"/>
              <a:t>Z-score</a:t>
            </a:r>
            <a:r>
              <a:rPr lang="en-US" b="0" dirty="0" smtClean="0"/>
              <a:t> is equal to the difference between a value and the mean, divided by the standard deviation</a:t>
            </a:r>
            <a:br>
              <a:rPr lang="en-US" b="0" dirty="0" smtClean="0"/>
            </a:br>
            <a:r>
              <a:rPr lang="en-US" b="0" dirty="0" smtClean="0"/>
              <a:t/>
            </a:r>
            <a:br>
              <a:rPr lang="en-US" b="0" dirty="0" smtClean="0"/>
            </a:br>
            <a:endParaRPr lang="en-US" b="0" dirty="0" smtClean="0"/>
          </a:p>
        </p:txBody>
      </p:sp>
      <mc:AlternateContent xmlns:mc="http://schemas.openxmlformats.org/markup-compatibility/2006" xmlns:a14="http://schemas.microsoft.com/office/drawing/2010/main">
        <mc:Choice Requires="a14">
          <p:sp>
            <p:nvSpPr>
              <p:cNvPr id="4" name="TextBox 3"/>
              <p:cNvSpPr txBox="1"/>
              <p:nvPr/>
            </p:nvSpPr>
            <p:spPr>
              <a:xfrm>
                <a:off x="961796" y="1713148"/>
                <a:ext cx="7991704" cy="8330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f>
                        <m:fPr>
                          <m:ctrlPr>
                            <a:rPr lang="en-US" sz="2400" b="0" i="1" smtClean="0">
                              <a:latin typeface="Cambria Math" charset="0"/>
                            </a:rPr>
                          </m:ctrlPr>
                        </m:fPr>
                        <m:num>
                          <m:d>
                            <m:dPr>
                              <m:ctrlPr>
                                <a:rPr lang="en-US" sz="2400" b="0" i="1" smtClean="0">
                                  <a:latin typeface="Cambria Math"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 −</m:t>
                              </m:r>
                              <m:acc>
                                <m:accPr>
                                  <m:chr m:val="̅"/>
                                  <m:ctrlPr>
                                    <a:rPr lang="en-US" sz="2400" i="1">
                                      <a:latin typeface="Cambria Math" charset="0"/>
                                    </a:rPr>
                                  </m:ctrlPr>
                                </m:accPr>
                                <m:e>
                                  <m:r>
                                    <a:rPr lang="en-US" sz="2400" i="1">
                                      <a:latin typeface="Cambria Math" panose="02040503050406030204" pitchFamily="18" charset="0"/>
                                    </a:rPr>
                                    <m:t>𝑋</m:t>
                                  </m:r>
                                </m:e>
                              </m:acc>
                            </m:e>
                          </m:d>
                        </m:num>
                        <m:den>
                          <m:r>
                            <a:rPr lang="en-US" sz="2400" b="0" i="1" smtClean="0">
                              <a:latin typeface="Cambria Math" panose="02040503050406030204" pitchFamily="18" charset="0"/>
                            </a:rPr>
                            <m:t>𝑠</m:t>
                          </m:r>
                        </m:den>
                      </m:f>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61796" y="1713148"/>
                <a:ext cx="7991704" cy="83304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ontent Placeholder 13"/>
              <p:cNvSpPr>
                <a:spLocks noGrp="1"/>
              </p:cNvSpPr>
              <p:nvPr>
                <p:ph sz="half" idx="2"/>
              </p:nvPr>
            </p:nvSpPr>
            <p:spPr>
              <a:xfrm>
                <a:off x="629840" y="2722500"/>
                <a:ext cx="8323659" cy="3906900"/>
              </a:xfrm>
            </p:spPr>
            <p:txBody>
              <a:bodyPr>
                <a:normAutofit/>
              </a:bodyPr>
              <a:lstStyle/>
              <a:p>
                <a:pPr>
                  <a:tabLst>
                    <a:tab pos="1320800" algn="l"/>
                  </a:tabLst>
                </a:pPr>
                <a:r>
                  <a:rPr lang="en-US" sz="2400" dirty="0" smtClean="0"/>
                  <a:t>Z is a </a:t>
                </a:r>
                <a:r>
                  <a:rPr lang="en-US" sz="2400" b="1" i="1" dirty="0" smtClean="0"/>
                  <a:t>UNIT OF MEASURE </a:t>
                </a:r>
                <a:r>
                  <a:rPr lang="en-US" sz="2400" dirty="0" smtClean="0"/>
                  <a:t>of the number of standard deviations</a:t>
                </a:r>
              </a:p>
              <a:p>
                <a:pPr lvl="1">
                  <a:tabLst>
                    <a:tab pos="1320800" algn="l"/>
                  </a:tabLst>
                </a:pPr>
                <a:r>
                  <a:rPr lang="en-US" dirty="0" smtClean="0"/>
                  <a:t>If positive, ABOVE the mean</a:t>
                </a:r>
              </a:p>
              <a:p>
                <a:pPr lvl="1">
                  <a:tabLst>
                    <a:tab pos="1320800" algn="l"/>
                  </a:tabLst>
                </a:pPr>
                <a:r>
                  <a:rPr lang="en-US" dirty="0" smtClean="0"/>
                  <a:t>If negative, BELOW the mean</a:t>
                </a:r>
              </a:p>
              <a:p>
                <a:pPr>
                  <a:tabLst>
                    <a:tab pos="1320800" algn="l"/>
                  </a:tabLst>
                </a:pPr>
                <a:r>
                  <a:rPr lang="en-US" dirty="0" smtClean="0"/>
                  <a:t>Z helps identify outliers</a:t>
                </a:r>
              </a:p>
              <a:p>
                <a:pPr lvl="1">
                  <a:tabLst>
                    <a:tab pos="1320800" algn="l"/>
                  </a:tabLst>
                </a:pPr>
                <a:r>
                  <a:rPr lang="en-US" dirty="0" smtClean="0"/>
                  <a:t>In general, Z &lt; -3.00 or Z &gt; 3.00 indicates an outlier value</a:t>
                </a:r>
              </a:p>
              <a:p>
                <a:pPr>
                  <a:tabLst>
                    <a:tab pos="1320800" algn="l"/>
                  </a:tabLst>
                </a:pPr>
                <a:r>
                  <a:rPr lang="en-US" sz="2400" dirty="0" smtClean="0"/>
                  <a:t>EXAMPLE</a:t>
                </a:r>
                <a:r>
                  <a:rPr lang="en-US" sz="2400" dirty="0"/>
                  <a:t>: times to get ready in the morning (and again</a:t>
                </a:r>
                <a:r>
                  <a:rPr lang="en-US" sz="2400" dirty="0" smtClean="0"/>
                  <a:t>)</a:t>
                </a:r>
                <a:r>
                  <a:rPr lang="en-US" sz="2400" i="1" dirty="0" smtClean="0">
                    <a:latin typeface="Cambria Math" panose="02040503050406030204" pitchFamily="18" charset="0"/>
                  </a:rPr>
                  <a:t/>
                </a:r>
                <a:br>
                  <a:rPr lang="en-US" sz="2400" i="1" dirty="0" smtClean="0">
                    <a:latin typeface="Cambria Math" panose="02040503050406030204" pitchFamily="18" charset="0"/>
                  </a:rPr>
                </a:b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𝑋</m:t>
                        </m:r>
                      </m:e>
                    </m:acc>
                  </m:oMath>
                </a14:m>
                <a:r>
                  <a:rPr lang="en-US" sz="2400" dirty="0"/>
                  <a:t> = 39.6 and s = </a:t>
                </a:r>
                <a:r>
                  <a:rPr lang="en-US" sz="2400" dirty="0" smtClean="0"/>
                  <a:t>6.77. What is the Z-score for 39 minutes to get ready?</a:t>
                </a:r>
              </a:p>
              <a:p>
                <a:pPr>
                  <a:tabLst>
                    <a:tab pos="1320800" algn="l"/>
                  </a:tabLst>
                </a:pPr>
                <a14:m>
                  <m:oMath xmlns:m="http://schemas.openxmlformats.org/officeDocument/2006/math">
                    <m:r>
                      <a:rPr lang="en-US" sz="2400" i="1">
                        <a:latin typeface="Cambria Math" panose="02040503050406030204" pitchFamily="18" charset="0"/>
                      </a:rPr>
                      <m:t>𝑍</m:t>
                    </m:r>
                    <m:r>
                      <a:rPr lang="en-US" sz="2400" i="1">
                        <a:latin typeface="Cambria Math" panose="02040503050406030204" pitchFamily="18" charset="0"/>
                      </a:rPr>
                      <m:t>=</m:t>
                    </m:r>
                    <m:f>
                      <m:fPr>
                        <m:ctrlPr>
                          <a:rPr lang="en-US" sz="2400" i="1">
                            <a:latin typeface="Cambria Math" charset="0"/>
                          </a:rPr>
                        </m:ctrlPr>
                      </m:fPr>
                      <m:num>
                        <m:d>
                          <m:dPr>
                            <m:ctrlPr>
                              <a:rPr lang="en-US" sz="2400" i="1">
                                <a:latin typeface="Cambria Math" charset="0"/>
                              </a:rPr>
                            </m:ctrlPr>
                          </m:dPr>
                          <m:e>
                            <m:r>
                              <a:rPr lang="en-US" sz="2400" i="1">
                                <a:latin typeface="Cambria Math" panose="02040503050406030204" pitchFamily="18" charset="0"/>
                              </a:rPr>
                              <m:t>𝑥</m:t>
                            </m:r>
                            <m:r>
                              <a:rPr lang="en-US" sz="2400" i="1">
                                <a:latin typeface="Cambria Math" panose="02040503050406030204" pitchFamily="18" charset="0"/>
                              </a:rPr>
                              <m:t> −</m:t>
                            </m:r>
                            <m:acc>
                              <m:accPr>
                                <m:chr m:val="̅"/>
                                <m:ctrlPr>
                                  <a:rPr lang="en-US" sz="2400" i="1">
                                    <a:latin typeface="Cambria Math" charset="0"/>
                                  </a:rPr>
                                </m:ctrlPr>
                              </m:accPr>
                              <m:e>
                                <m:r>
                                  <a:rPr lang="en-US" sz="2400" i="1">
                                    <a:latin typeface="Cambria Math" panose="02040503050406030204" pitchFamily="18" charset="0"/>
                                  </a:rPr>
                                  <m:t>𝑋</m:t>
                                </m:r>
                              </m:e>
                            </m:acc>
                          </m:e>
                        </m:d>
                      </m:num>
                      <m:den>
                        <m:r>
                          <a:rPr lang="en-US" sz="2400" i="1">
                            <a:latin typeface="Cambria Math" panose="02040503050406030204" pitchFamily="18" charset="0"/>
                          </a:rPr>
                          <m:t>𝑠</m:t>
                        </m:r>
                      </m:den>
                    </m:f>
                    <m:r>
                      <a:rPr lang="en-US" sz="2400" b="0" i="0" smtClean="0">
                        <a:latin typeface="Cambria Math" panose="02040503050406030204" pitchFamily="18" charset="0"/>
                      </a:rPr>
                      <m:t>=</m:t>
                    </m:r>
                    <m:f>
                      <m:fPr>
                        <m:ctrlPr>
                          <a:rPr lang="en-US" sz="2400" i="1">
                            <a:latin typeface="Cambria Math" charset="0"/>
                          </a:rPr>
                        </m:ctrlPr>
                      </m:fPr>
                      <m:num>
                        <m:d>
                          <m:dPr>
                            <m:ctrlPr>
                              <a:rPr lang="en-US" sz="2400" i="1">
                                <a:latin typeface="Cambria Math" charset="0"/>
                              </a:rPr>
                            </m:ctrlPr>
                          </m:dPr>
                          <m:e>
                            <m:r>
                              <a:rPr lang="en-US" sz="2400" b="0" i="1" smtClean="0">
                                <a:latin typeface="Cambria Math" panose="02040503050406030204" pitchFamily="18" charset="0"/>
                              </a:rPr>
                              <m:t>39</m:t>
                            </m:r>
                            <m:r>
                              <a:rPr lang="en-US" sz="2400" i="1">
                                <a:latin typeface="Cambria Math" panose="02040503050406030204" pitchFamily="18" charset="0"/>
                              </a:rPr>
                              <m:t> −</m:t>
                            </m:r>
                            <m:r>
                              <a:rPr lang="en-US" sz="2400" b="0" i="1" smtClean="0">
                                <a:latin typeface="Cambria Math" panose="02040503050406030204" pitchFamily="18" charset="0"/>
                              </a:rPr>
                              <m:t>39.6</m:t>
                            </m:r>
                          </m:e>
                        </m:d>
                      </m:num>
                      <m:den>
                        <m:r>
                          <a:rPr lang="en-US" sz="2400" b="0" i="1" smtClean="0">
                            <a:latin typeface="Cambria Math" panose="02040503050406030204" pitchFamily="18" charset="0"/>
                          </a:rPr>
                          <m:t>6.77</m:t>
                        </m:r>
                      </m:den>
                    </m:f>
                    <m:r>
                      <a:rPr lang="en-US" sz="2400" b="0" i="1" smtClean="0">
                        <a:latin typeface="Cambria Math" panose="02040503050406030204" pitchFamily="18" charset="0"/>
                      </a:rPr>
                      <m:t>=</m:t>
                    </m:r>
                    <m:f>
                      <m:fPr>
                        <m:ctrlPr>
                          <a:rPr lang="en-US" sz="2400" i="1">
                            <a:latin typeface="Cambria Math" charset="0"/>
                          </a:rPr>
                        </m:ctrlPr>
                      </m:fPr>
                      <m:num>
                        <m:r>
                          <a:rPr lang="en-US" sz="2400" b="0" i="1" smtClean="0">
                            <a:latin typeface="Cambria Math" panose="02040503050406030204" pitchFamily="18" charset="0"/>
                          </a:rPr>
                          <m:t>−0.60</m:t>
                        </m:r>
                      </m:num>
                      <m:den>
                        <m:r>
                          <a:rPr lang="en-US" sz="2400" b="0" i="1" smtClean="0">
                            <a:latin typeface="Cambria Math" panose="02040503050406030204" pitchFamily="18" charset="0"/>
                          </a:rPr>
                          <m:t>6.77</m:t>
                        </m:r>
                      </m:den>
                    </m:f>
                    <m:r>
                      <a:rPr lang="en-US" sz="2400" b="0" i="1" smtClean="0">
                        <a:latin typeface="Cambria Math" panose="02040503050406030204" pitchFamily="18" charset="0"/>
                      </a:rPr>
                      <m:t>=−0.09</m:t>
                    </m:r>
                  </m:oMath>
                </a14:m>
                <a:endParaRPr lang="en-US" sz="2400" dirty="0"/>
              </a:p>
            </p:txBody>
          </p:sp>
        </mc:Choice>
        <mc:Fallback xmlns="">
          <p:sp>
            <p:nvSpPr>
              <p:cNvPr id="18" name="Content Placeholder 13"/>
              <p:cNvSpPr>
                <a:spLocks noGrp="1" noRot="1" noChangeAspect="1" noMove="1" noResize="1" noEditPoints="1" noAdjustHandles="1" noChangeArrowheads="1" noChangeShapeType="1" noTextEdit="1"/>
              </p:cNvSpPr>
              <p:nvPr>
                <p:ph sz="half" idx="2"/>
              </p:nvPr>
            </p:nvSpPr>
            <p:spPr>
              <a:xfrm>
                <a:off x="629840" y="2722500"/>
                <a:ext cx="8323659" cy="3906900"/>
              </a:xfrm>
              <a:blipFill rotWithShape="0">
                <a:blip r:embed="rId4"/>
                <a:stretch>
                  <a:fillRect l="-1318" t="-2184" r="-220"/>
                </a:stretch>
              </a:blipFill>
            </p:spPr>
            <p:txBody>
              <a:bodyPr/>
              <a:lstStyle/>
              <a:p>
                <a:r>
                  <a:rPr lang="en-US">
                    <a:noFill/>
                  </a:rPr>
                  <a:t> </a:t>
                </a:r>
              </a:p>
            </p:txBody>
          </p:sp>
        </mc:Fallback>
      </mc:AlternateContent>
    </p:spTree>
    <p:extLst>
      <p:ext uri="{BB962C8B-B14F-4D97-AF65-F5344CB8AC3E}">
        <p14:creationId xmlns:p14="http://schemas.microsoft.com/office/powerpoint/2010/main" val="6397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6" y="53694"/>
            <a:ext cx="9059076" cy="1036954"/>
          </a:xfrm>
        </p:spPr>
        <p:txBody>
          <a:bodyPr>
            <a:normAutofit/>
          </a:bodyPr>
          <a:lstStyle/>
          <a:p>
            <a:r>
              <a:rPr lang="en-US" sz="3200" b="1" dirty="0"/>
              <a:t>Shape</a:t>
            </a:r>
            <a:r>
              <a:rPr lang="en-US" sz="3200" dirty="0"/>
              <a:t> of a </a:t>
            </a:r>
            <a:r>
              <a:rPr lang="en-US" sz="3200" dirty="0" smtClean="0"/>
              <a:t>variable – </a:t>
            </a:r>
            <a:r>
              <a:rPr lang="en-US" sz="3200" dirty="0"/>
              <a:t>pattern of distribution of values from the  lowest value to the highest value</a:t>
            </a:r>
          </a:p>
        </p:txBody>
      </p:sp>
      <p:sp>
        <p:nvSpPr>
          <p:cNvPr id="3" name="Content Placeholder 2"/>
          <p:cNvSpPr>
            <a:spLocks noGrp="1"/>
          </p:cNvSpPr>
          <p:nvPr>
            <p:ph idx="1"/>
          </p:nvPr>
        </p:nvSpPr>
        <p:spPr>
          <a:xfrm>
            <a:off x="231648" y="1030836"/>
            <a:ext cx="8717280" cy="749300"/>
          </a:xfrm>
        </p:spPr>
        <p:txBody>
          <a:bodyPr>
            <a:normAutofit lnSpcReduction="10000"/>
          </a:bodyPr>
          <a:lstStyle/>
          <a:p>
            <a:r>
              <a:rPr lang="en-US" sz="2400" dirty="0" smtClean="0"/>
              <a:t>SKEWNESS: extent to which data values are not symmetrical around the mean</a:t>
            </a:r>
            <a:endParaRPr lang="en-US" sz="2400" dirty="0"/>
          </a:p>
        </p:txBody>
      </p:sp>
      <p:sp>
        <p:nvSpPr>
          <p:cNvPr id="6" name="Content Placeholder 8"/>
          <p:cNvSpPr txBox="1">
            <a:spLocks/>
          </p:cNvSpPr>
          <p:nvPr/>
        </p:nvSpPr>
        <p:spPr>
          <a:xfrm>
            <a:off x="231648" y="1780136"/>
            <a:ext cx="3743765" cy="5012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Symmetric</a:t>
            </a:r>
            <a:r>
              <a:rPr lang="en-US" sz="2000" dirty="0" smtClean="0"/>
              <a:t> if the right and left sides of the histogram are approximately mirror images of each other</a:t>
            </a:r>
          </a:p>
          <a:p>
            <a:r>
              <a:rPr lang="en-US" sz="2000" b="1" dirty="0" smtClean="0"/>
              <a:t>Skewed to the right</a:t>
            </a:r>
            <a:r>
              <a:rPr lang="en-US" sz="2000" dirty="0" smtClean="0"/>
              <a:t> if the right “tail” extends much farther out than the left tail</a:t>
            </a:r>
          </a:p>
          <a:p>
            <a:r>
              <a:rPr lang="en-US" sz="2000" b="1" dirty="0" smtClean="0"/>
              <a:t>Skewed to the left</a:t>
            </a:r>
            <a:r>
              <a:rPr lang="en-US" sz="2000" dirty="0" smtClean="0"/>
              <a:t> if the left “tail” extends much farther out than the right tail</a:t>
            </a:r>
            <a:br>
              <a:rPr lang="en-US" sz="2000" dirty="0" smtClean="0"/>
            </a:br>
            <a:endParaRPr lang="en-US" sz="2000" dirty="0" smtClean="0"/>
          </a:p>
          <a:p>
            <a:r>
              <a:rPr lang="en-US" sz="2000" b="1" dirty="0" smtClean="0"/>
              <a:t>Uniform </a:t>
            </a:r>
            <a:r>
              <a:rPr lang="en-US" sz="2000" dirty="0" smtClean="0"/>
              <a:t> if all bars are the same height</a:t>
            </a:r>
            <a:br>
              <a:rPr lang="en-US" sz="2000" dirty="0" smtClean="0"/>
            </a:br>
            <a:endParaRPr lang="en-US" sz="2000" dirty="0" smtClean="0"/>
          </a:p>
          <a:p>
            <a:r>
              <a:rPr lang="en-US" sz="2000" b="1" dirty="0" smtClean="0"/>
              <a:t>Bimodal</a:t>
            </a:r>
            <a:r>
              <a:rPr lang="en-US" sz="2000" dirty="0" smtClean="0"/>
              <a:t> if two (2) bars are higher than others</a:t>
            </a:r>
          </a:p>
          <a:p>
            <a:endParaRPr lang="en-US" sz="2000" dirty="0"/>
          </a:p>
        </p:txBody>
      </p:sp>
      <p:pic>
        <p:nvPicPr>
          <p:cNvPr id="15" name="Picture 5"/>
          <p:cNvPicPr>
            <a:picLocks noChangeAspect="1" noChangeArrowheads="1"/>
          </p:cNvPicPr>
          <p:nvPr/>
        </p:nvPicPr>
        <p:blipFill>
          <a:blip r:embed="rId4" cstate="print"/>
          <a:srcRect/>
          <a:stretch>
            <a:fillRect/>
          </a:stretch>
        </p:blipFill>
        <p:spPr bwMode="auto">
          <a:xfrm>
            <a:off x="4050119" y="4913848"/>
            <a:ext cx="1902733" cy="922918"/>
          </a:xfrm>
          <a:prstGeom prst="rect">
            <a:avLst/>
          </a:prstGeom>
          <a:noFill/>
          <a:ln w="9525">
            <a:noFill/>
            <a:miter lim="800000"/>
            <a:headEnd/>
            <a:tailEnd/>
          </a:ln>
        </p:spPr>
      </p:pic>
      <p:graphicFrame>
        <p:nvGraphicFramePr>
          <p:cNvPr id="16" name="Object 4"/>
          <p:cNvGraphicFramePr>
            <a:graphicFrameLocks/>
          </p:cNvGraphicFramePr>
          <p:nvPr>
            <p:extLst>
              <p:ext uri="{D42A27DB-BD31-4B8C-83A1-F6EECF244321}">
                <p14:modId xmlns:p14="http://schemas.microsoft.com/office/powerpoint/2010/main" val="3355513246"/>
              </p:ext>
            </p:extLst>
          </p:nvPr>
        </p:nvGraphicFramePr>
        <p:xfrm>
          <a:off x="4080668" y="1780136"/>
          <a:ext cx="2730813" cy="762635"/>
        </p:xfrm>
        <a:graphic>
          <a:graphicData uri="http://schemas.openxmlformats.org/presentationml/2006/ole">
            <mc:AlternateContent xmlns:mc="http://schemas.openxmlformats.org/markup-compatibility/2006">
              <mc:Choice xmlns:v="urn:schemas-microsoft-com:vml" Requires="v">
                <p:oleObj spid="_x0000_s17885" name="Worksheet" r:id="rId5" imgW="14740200" imgH="11480400" progId="Excel.Sheet.8">
                  <p:embed/>
                </p:oleObj>
              </mc:Choice>
              <mc:Fallback>
                <p:oleObj name="Worksheet" r:id="rId5" imgW="14740200" imgH="11480400"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668" y="1780136"/>
                        <a:ext cx="2730813" cy="762635"/>
                      </a:xfrm>
                      <a:prstGeom prst="rect">
                        <a:avLst/>
                      </a:prstGeom>
                      <a:noFill/>
                      <a:ln>
                        <a:noFill/>
                      </a:ln>
                      <a:effectLst/>
                      <a:extLst/>
                    </p:spPr>
                  </p:pic>
                </p:oleObj>
              </mc:Fallback>
            </mc:AlternateContent>
          </a:graphicData>
        </a:graphic>
      </p:graphicFrame>
      <p:graphicFrame>
        <p:nvGraphicFramePr>
          <p:cNvPr id="17" name="Object 5"/>
          <p:cNvGraphicFramePr>
            <a:graphicFrameLocks/>
          </p:cNvGraphicFramePr>
          <p:nvPr>
            <p:extLst>
              <p:ext uri="{D42A27DB-BD31-4B8C-83A1-F6EECF244321}">
                <p14:modId xmlns:p14="http://schemas.microsoft.com/office/powerpoint/2010/main" val="3242134399"/>
              </p:ext>
            </p:extLst>
          </p:nvPr>
        </p:nvGraphicFramePr>
        <p:xfrm>
          <a:off x="4083520" y="3064217"/>
          <a:ext cx="2745424" cy="762635"/>
        </p:xfrm>
        <a:graphic>
          <a:graphicData uri="http://schemas.openxmlformats.org/presentationml/2006/ole">
            <mc:AlternateContent xmlns:mc="http://schemas.openxmlformats.org/markup-compatibility/2006">
              <mc:Choice xmlns:v="urn:schemas-microsoft-com:vml" Requires="v">
                <p:oleObj spid="_x0000_s17886" name="Worksheet" r:id="rId7" imgW="14740200" imgH="11480400" progId="Excel.Sheet.8">
                  <p:embed/>
                </p:oleObj>
              </mc:Choice>
              <mc:Fallback>
                <p:oleObj name="Worksheet" r:id="rId7" imgW="14740200" imgH="11480400"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3520" y="3064217"/>
                        <a:ext cx="2745424" cy="762635"/>
                      </a:xfrm>
                      <a:prstGeom prst="rect">
                        <a:avLst/>
                      </a:prstGeom>
                      <a:noFill/>
                      <a:ln>
                        <a:noFill/>
                      </a:ln>
                      <a:effectLst/>
                      <a:extLst/>
                    </p:spPr>
                  </p:pic>
                </p:oleObj>
              </mc:Fallback>
            </mc:AlternateContent>
          </a:graphicData>
        </a:graphic>
      </p:graphicFrame>
      <p:graphicFrame>
        <p:nvGraphicFramePr>
          <p:cNvPr id="18" name="Object 6"/>
          <p:cNvGraphicFramePr>
            <a:graphicFrameLocks/>
          </p:cNvGraphicFramePr>
          <p:nvPr>
            <p:extLst>
              <p:ext uri="{D42A27DB-BD31-4B8C-83A1-F6EECF244321}">
                <p14:modId xmlns:p14="http://schemas.microsoft.com/office/powerpoint/2010/main" val="2383277906"/>
              </p:ext>
            </p:extLst>
          </p:nvPr>
        </p:nvGraphicFramePr>
        <p:xfrm>
          <a:off x="4083521" y="4011043"/>
          <a:ext cx="2745423" cy="762635"/>
        </p:xfrm>
        <a:graphic>
          <a:graphicData uri="http://schemas.openxmlformats.org/presentationml/2006/ole">
            <mc:AlternateContent xmlns:mc="http://schemas.openxmlformats.org/markup-compatibility/2006">
              <mc:Choice xmlns:v="urn:schemas-microsoft-com:vml" Requires="v">
                <p:oleObj spid="_x0000_s17887" name="Worksheet" r:id="rId9" imgW="14740200" imgH="11480400" progId="Excel.Sheet.8">
                  <p:embed/>
                </p:oleObj>
              </mc:Choice>
              <mc:Fallback>
                <p:oleObj name="Worksheet" r:id="rId9" imgW="14740200" imgH="11480400" progId="Excel.Shee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3521" y="4011043"/>
                        <a:ext cx="2745423" cy="762635"/>
                      </a:xfrm>
                      <a:prstGeom prst="rect">
                        <a:avLst/>
                      </a:prstGeom>
                      <a:noFill/>
                      <a:ln>
                        <a:noFill/>
                      </a:ln>
                      <a:effectLst/>
                      <a:extLst/>
                    </p:spPr>
                  </p:pic>
                </p:oleObj>
              </mc:Fallback>
            </mc:AlternateContent>
          </a:graphicData>
        </a:graphic>
      </p:graphicFrame>
      <p:sp>
        <p:nvSpPr>
          <p:cNvPr id="19" name="TextBox 18"/>
          <p:cNvSpPr txBox="1"/>
          <p:nvPr/>
        </p:nvSpPr>
        <p:spPr>
          <a:xfrm>
            <a:off x="7239313" y="1556049"/>
            <a:ext cx="1946751" cy="1200329"/>
          </a:xfrm>
          <a:prstGeom prst="rect">
            <a:avLst/>
          </a:prstGeom>
          <a:noFill/>
        </p:spPr>
        <p:txBody>
          <a:bodyPr wrap="none" rtlCol="0">
            <a:spAutoFit/>
          </a:bodyPr>
          <a:lstStyle/>
          <a:p>
            <a:r>
              <a:rPr lang="en-US" dirty="0" smtClean="0"/>
              <a:t>e.g., human height</a:t>
            </a:r>
          </a:p>
          <a:p>
            <a:r>
              <a:rPr lang="en-US" dirty="0" smtClean="0"/>
              <a:t>human weight, </a:t>
            </a:r>
            <a:br>
              <a:rPr lang="en-US" dirty="0" smtClean="0"/>
            </a:br>
            <a:r>
              <a:rPr lang="en-US" dirty="0" smtClean="0"/>
              <a:t>bone length, etc.</a:t>
            </a:r>
            <a:br>
              <a:rPr lang="en-US" dirty="0" smtClean="0"/>
            </a:br>
            <a:r>
              <a:rPr lang="en-US" dirty="0" smtClean="0"/>
              <a:t>IQ scores</a:t>
            </a:r>
            <a:endParaRPr lang="en-US" dirty="0"/>
          </a:p>
        </p:txBody>
      </p:sp>
      <p:sp>
        <p:nvSpPr>
          <p:cNvPr id="20" name="TextBox 19"/>
          <p:cNvSpPr txBox="1"/>
          <p:nvPr/>
        </p:nvSpPr>
        <p:spPr>
          <a:xfrm>
            <a:off x="7326106" y="2967216"/>
            <a:ext cx="1797736" cy="646331"/>
          </a:xfrm>
          <a:prstGeom prst="rect">
            <a:avLst/>
          </a:prstGeom>
          <a:noFill/>
        </p:spPr>
        <p:txBody>
          <a:bodyPr wrap="none" rtlCol="0">
            <a:spAutoFit/>
          </a:bodyPr>
          <a:lstStyle/>
          <a:p>
            <a:r>
              <a:rPr lang="en-US" dirty="0" smtClean="0"/>
              <a:t>e.g., income data</a:t>
            </a:r>
            <a:br>
              <a:rPr lang="en-US" dirty="0" smtClean="0"/>
            </a:br>
            <a:r>
              <a:rPr lang="en-US" dirty="0" smtClean="0"/>
              <a:t>survival data</a:t>
            </a:r>
            <a:endParaRPr lang="en-US" dirty="0"/>
          </a:p>
        </p:txBody>
      </p:sp>
      <p:sp>
        <p:nvSpPr>
          <p:cNvPr id="21" name="TextBox 20"/>
          <p:cNvSpPr txBox="1"/>
          <p:nvPr/>
        </p:nvSpPr>
        <p:spPr>
          <a:xfrm>
            <a:off x="7336752" y="3792195"/>
            <a:ext cx="1849312" cy="1200329"/>
          </a:xfrm>
          <a:prstGeom prst="rect">
            <a:avLst/>
          </a:prstGeom>
          <a:noFill/>
        </p:spPr>
        <p:txBody>
          <a:bodyPr wrap="square" rtlCol="0">
            <a:spAutoFit/>
          </a:bodyPr>
          <a:lstStyle/>
          <a:p>
            <a:r>
              <a:rPr lang="en-US" dirty="0" smtClean="0"/>
              <a:t>e.g., test grades,</a:t>
            </a:r>
            <a:br>
              <a:rPr lang="en-US" dirty="0" smtClean="0"/>
            </a:br>
            <a:r>
              <a:rPr lang="en-US" dirty="0" smtClean="0"/>
              <a:t>possibly birth weight (in certain populations)</a:t>
            </a:r>
            <a:endParaRPr lang="en-US" dirty="0"/>
          </a:p>
        </p:txBody>
      </p:sp>
      <p:sp>
        <p:nvSpPr>
          <p:cNvPr id="22" name="TextBox 21"/>
          <p:cNvSpPr txBox="1"/>
          <p:nvPr/>
        </p:nvSpPr>
        <p:spPr>
          <a:xfrm>
            <a:off x="7326106" y="4992524"/>
            <a:ext cx="1849312" cy="923330"/>
          </a:xfrm>
          <a:prstGeom prst="rect">
            <a:avLst/>
          </a:prstGeom>
          <a:noFill/>
        </p:spPr>
        <p:txBody>
          <a:bodyPr wrap="square" rtlCol="0">
            <a:spAutoFit/>
          </a:bodyPr>
          <a:lstStyle/>
          <a:p>
            <a:r>
              <a:rPr lang="en-US" dirty="0" smtClean="0"/>
              <a:t>e.g., roll of a fair die (or dice),</a:t>
            </a:r>
            <a:br>
              <a:rPr lang="en-US" dirty="0" smtClean="0"/>
            </a:br>
            <a:r>
              <a:rPr lang="en-US" dirty="0" smtClean="0"/>
              <a:t>coin toss</a:t>
            </a:r>
            <a:endParaRPr lang="en-US" dirty="0"/>
          </a:p>
        </p:txBody>
      </p:sp>
      <p:pic>
        <p:nvPicPr>
          <p:cNvPr id="23" name="Picture 6"/>
          <p:cNvPicPr>
            <a:picLocks noChangeAspect="1" noChangeArrowheads="1"/>
          </p:cNvPicPr>
          <p:nvPr/>
        </p:nvPicPr>
        <p:blipFill>
          <a:blip r:embed="rId11" cstate="print"/>
          <a:srcRect/>
          <a:stretch>
            <a:fillRect/>
          </a:stretch>
        </p:blipFill>
        <p:spPr bwMode="auto">
          <a:xfrm>
            <a:off x="4278999" y="5982326"/>
            <a:ext cx="1478683" cy="885961"/>
          </a:xfrm>
          <a:prstGeom prst="rect">
            <a:avLst/>
          </a:prstGeom>
          <a:noFill/>
          <a:ln w="9525">
            <a:noFill/>
            <a:miter lim="800000"/>
            <a:headEnd/>
            <a:tailEnd/>
          </a:ln>
        </p:spPr>
      </p:pic>
      <p:sp>
        <p:nvSpPr>
          <p:cNvPr id="24" name="TextBox 23"/>
          <p:cNvSpPr txBox="1"/>
          <p:nvPr/>
        </p:nvSpPr>
        <p:spPr>
          <a:xfrm>
            <a:off x="7336752" y="5868832"/>
            <a:ext cx="1849312" cy="923330"/>
          </a:xfrm>
          <a:prstGeom prst="rect">
            <a:avLst/>
          </a:prstGeom>
          <a:noFill/>
        </p:spPr>
        <p:txBody>
          <a:bodyPr wrap="square" rtlCol="0">
            <a:spAutoFit/>
          </a:bodyPr>
          <a:lstStyle/>
          <a:p>
            <a:r>
              <a:rPr lang="en-US" dirty="0" smtClean="0"/>
              <a:t>e.g., restaurant peak times (noon, 7:00pm)</a:t>
            </a:r>
            <a:endParaRPr lang="en-US" dirty="0"/>
          </a:p>
        </p:txBody>
      </p:sp>
    </p:spTree>
    <p:extLst>
      <p:ext uri="{BB962C8B-B14F-4D97-AF65-F5344CB8AC3E}">
        <p14:creationId xmlns:p14="http://schemas.microsoft.com/office/powerpoint/2010/main" val="36797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Central Tendency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1133856"/>
                <a:ext cx="8717280" cy="5492412"/>
              </a:xfrm>
            </p:spPr>
            <p:txBody>
              <a:bodyPr>
                <a:normAutofit lnSpcReduction="10000"/>
              </a:bodyPr>
              <a:lstStyle/>
              <a:p>
                <a:r>
                  <a:rPr lang="en-US" sz="2400" b="1" dirty="0"/>
                  <a:t>Central Tendency</a:t>
                </a:r>
                <a:r>
                  <a:rPr lang="en-US" sz="2400" dirty="0"/>
                  <a:t> is extent to which values of a variable “group around” a typical, or central, value</a:t>
                </a:r>
              </a:p>
              <a:p>
                <a:pPr marL="0" indent="0">
                  <a:buNone/>
                </a:pPr>
                <a:endParaRPr lang="en-US" sz="2400" dirty="0" smtClean="0"/>
              </a:p>
              <a:p>
                <a:r>
                  <a:rPr lang="en-US" sz="2400" dirty="0" smtClean="0"/>
                  <a:t>3 different ways to consider the “center” of the distribution…</a:t>
                </a:r>
              </a:p>
              <a:p>
                <a:pPr lvl="1"/>
                <a:r>
                  <a:rPr lang="en-US" sz="2000" dirty="0"/>
                  <a:t>“Balancing point” (</a:t>
                </a:r>
                <a:r>
                  <a:rPr lang="en-US" sz="2000" b="1" dirty="0"/>
                  <a:t>mean</a:t>
                </a:r>
                <a:r>
                  <a:rPr lang="en-US" sz="2000" dirty="0"/>
                  <a:t>/average)</a:t>
                </a:r>
              </a:p>
              <a:p>
                <a:pPr lvl="1"/>
                <a:r>
                  <a:rPr lang="en-US" sz="2000" dirty="0"/>
                  <a:t>Value divides the upper half from the lower half of the data (</a:t>
                </a:r>
                <a:r>
                  <a:rPr lang="en-US" sz="2000" b="1" dirty="0"/>
                  <a:t>median</a:t>
                </a:r>
                <a:r>
                  <a:rPr lang="en-US" sz="2000" dirty="0"/>
                  <a:t>)</a:t>
                </a:r>
              </a:p>
              <a:p>
                <a:pPr lvl="1"/>
                <a:r>
                  <a:rPr lang="en-US" sz="2000" dirty="0"/>
                  <a:t>Value(s) occurs most often (</a:t>
                </a:r>
                <a:r>
                  <a:rPr lang="en-US" sz="2000" b="1" dirty="0"/>
                  <a:t>mode</a:t>
                </a:r>
                <a:r>
                  <a:rPr lang="en-US" sz="2000" dirty="0" smtClean="0"/>
                  <a:t>)</a:t>
                </a:r>
              </a:p>
              <a:p>
                <a:endParaRPr lang="en-US" dirty="0" smtClean="0"/>
              </a:p>
              <a:p>
                <a:r>
                  <a:rPr lang="en-US" sz="2400" dirty="0"/>
                  <a:t>Let’s call the variable </a:t>
                </a:r>
                <a:r>
                  <a:rPr lang="en-US" sz="2400" b="1" dirty="0"/>
                  <a:t>X</a:t>
                </a:r>
              </a:p>
              <a:p>
                <a:pPr lvl="1">
                  <a:tabLst>
                    <a:tab pos="3490913" algn="l"/>
                  </a:tabLst>
                </a:pPr>
                <a:r>
                  <a:rPr lang="en-US" i="1" dirty="0" smtClean="0">
                    <a:latin typeface="Cambria Math" panose="02040503050406030204" pitchFamily="18" charset="0"/>
                    <a:ea typeface="Cambria Math" panose="02040503050406030204" pitchFamily="18" charset="0"/>
                  </a:rPr>
                  <a:t>x</a:t>
                </a:r>
                <a:r>
                  <a:rPr lang="en-US" dirty="0" smtClean="0"/>
                  <a:t> </a:t>
                </a:r>
                <a:r>
                  <a:rPr lang="en-US" dirty="0"/>
                  <a:t>(or </a:t>
                </a:r>
                <a:r>
                  <a:rPr lang="en-US" i="1" dirty="0">
                    <a:latin typeface="Cambria Math" panose="02040503050406030204" pitchFamily="18" charset="0"/>
                    <a:ea typeface="Cambria Math" panose="02040503050406030204" pitchFamily="18" charset="0"/>
                  </a:rPr>
                  <a:t>x</a:t>
                </a:r>
                <a:r>
                  <a:rPr lang="en-US" i="1" baseline="-25000" dirty="0">
                    <a:latin typeface="Cambria Math" panose="02040503050406030204" pitchFamily="18" charset="0"/>
                    <a:ea typeface="Cambria Math" panose="02040503050406030204" pitchFamily="18" charset="0"/>
                  </a:rPr>
                  <a:t>i</a:t>
                </a:r>
                <a:r>
                  <a:rPr lang="en-US" dirty="0"/>
                  <a:t> ) = </a:t>
                </a:r>
                <a:r>
                  <a:rPr lang="en-US" dirty="0" smtClean="0"/>
                  <a:t>value for one record (x</a:t>
                </a:r>
                <a:r>
                  <a:rPr lang="en-US" baseline="-25000" dirty="0" smtClean="0"/>
                  <a:t>1</a:t>
                </a:r>
                <a:r>
                  <a:rPr lang="en-US" dirty="0" smtClean="0"/>
                  <a:t>, x</a:t>
                </a:r>
                <a:r>
                  <a:rPr lang="en-US" baseline="-25000" dirty="0" smtClean="0"/>
                  <a:t>2</a:t>
                </a:r>
                <a:r>
                  <a:rPr lang="en-US" dirty="0" smtClean="0"/>
                  <a:t>, …, </a:t>
                </a:r>
                <a:r>
                  <a:rPr lang="en-US" dirty="0" err="1" smtClean="0"/>
                  <a:t>x</a:t>
                </a:r>
                <a:r>
                  <a:rPr lang="en-US" baseline="-25000" dirty="0" err="1" smtClean="0"/>
                  <a:t>n</a:t>
                </a:r>
                <a:r>
                  <a:rPr lang="en-US" dirty="0" smtClean="0"/>
                  <a:t>)</a:t>
                </a:r>
              </a:p>
              <a:p>
                <a:pPr lvl="1">
                  <a:tabLst>
                    <a:tab pos="3490913" algn="l"/>
                  </a:tabLst>
                </a:pPr>
                <a:r>
                  <a:rPr lang="en-US" dirty="0" smtClean="0"/>
                  <a:t>n = number of values</a:t>
                </a:r>
              </a:p>
              <a:p>
                <a:pPr>
                  <a:tabLst>
                    <a:tab pos="3490913" algn="l"/>
                  </a:tabLst>
                </a:pPr>
                <a:endParaRPr lang="en-US" dirty="0" smtClean="0"/>
              </a:p>
              <a:p>
                <a:pPr>
                  <a:tabLst>
                    <a:tab pos="914400" algn="l"/>
                    <a:tab pos="3490913" algn="l"/>
                  </a:tabLst>
                </a:pPr>
                <a14:m>
                  <m:oMath xmlns:m="http://schemas.openxmlformats.org/officeDocument/2006/math">
                    <m:nary>
                      <m:naryPr>
                        <m:chr m:val="∑"/>
                        <m:subHide m:val="on"/>
                        <m:supHide m:val="on"/>
                        <m:ctrlPr>
                          <a:rPr lang="en-US" i="1" smtClean="0">
                            <a:latin typeface="Cambria Math" charset="0"/>
                          </a:rPr>
                        </m:ctrlPr>
                      </m:naryPr>
                      <m:sub/>
                      <m:sup/>
                      <m:e>
                        <m:sSub>
                          <m:sSubPr>
                            <m:ctrlPr>
                              <a:rPr lang="en-US" i="1">
                                <a:latin typeface="Cambria Math"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oMath>
                </a14:m>
                <a:r>
                  <a:rPr lang="en-US" dirty="0" smtClean="0"/>
                  <a:t> means the sum of all of the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smtClean="0"/>
                  <a:t> values</a:t>
                </a:r>
                <a:br>
                  <a:rPr lang="en-US" dirty="0" smtClean="0"/>
                </a:br>
                <a:r>
                  <a:rPr lang="en-US" dirty="0" smtClean="0"/>
                  <a:t>	That is, </a:t>
                </a:r>
                <a14:m>
                  <m:oMath xmlns:m="http://schemas.openxmlformats.org/officeDocument/2006/math">
                    <m:nary>
                      <m:naryPr>
                        <m:chr m:val="∑"/>
                        <m:subHide m:val="on"/>
                        <m:supHide m:val="on"/>
                        <m:ctrlPr>
                          <a:rPr lang="en-US" i="1">
                            <a:latin typeface="Cambria Math" charset="0"/>
                          </a:rPr>
                        </m:ctrlPr>
                      </m:naryPr>
                      <m:sub/>
                      <m:sup/>
                      <m:e>
                        <m:sSub>
                          <m:sSubPr>
                            <m:ctrlPr>
                              <a:rPr lang="en-US" i="1">
                                <a:latin typeface="Cambria Math"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oMath>
                </a14:m>
                <a:r>
                  <a:rPr lang="en-US" dirty="0"/>
                  <a:t>= </a:t>
                </a:r>
                <a:r>
                  <a:rPr lang="en-US" dirty="0" smtClean="0"/>
                  <a:t>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 +…+ </a:t>
                </a:r>
                <a:r>
                  <a:rPr lang="en-US" dirty="0" err="1"/>
                  <a:t>x</a:t>
                </a:r>
                <a:r>
                  <a:rPr lang="en-US" baseline="-25000" dirty="0" err="1"/>
                  <a:t>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1133856"/>
                <a:ext cx="8717280" cy="5492412"/>
              </a:xfrm>
              <a:blipFill>
                <a:blip r:embed="rId2"/>
                <a:stretch>
                  <a:fillRect l="-909" t="-2109" b="-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a:t>
            </a:fld>
            <a:endParaRPr lang="en-US" dirty="0"/>
          </a:p>
        </p:txBody>
      </p:sp>
    </p:spTree>
    <p:extLst>
      <p:ext uri="{BB962C8B-B14F-4D97-AF65-F5344CB8AC3E}">
        <p14:creationId xmlns:p14="http://schemas.microsoft.com/office/powerpoint/2010/main" val="2105407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66" y="108634"/>
            <a:ext cx="8215086" cy="588052"/>
          </a:xfrm>
        </p:spPr>
        <p:txBody>
          <a:bodyPr>
            <a:normAutofit/>
          </a:bodyPr>
          <a:lstStyle/>
          <a:p>
            <a:r>
              <a:rPr lang="en-US" sz="3200" dirty="0" smtClean="0"/>
              <a:t>Examples</a:t>
            </a:r>
            <a:r>
              <a:rPr lang="en-US" sz="3200" dirty="0"/>
              <a:t>: </a:t>
            </a:r>
            <a:r>
              <a:rPr lang="en-US" sz="3200" b="1" dirty="0" smtClean="0"/>
              <a:t>mean </a:t>
            </a:r>
            <a:r>
              <a:rPr lang="en-US" sz="3200" b="1" dirty="0"/>
              <a:t>vs. median</a:t>
            </a:r>
            <a:endParaRPr lang="en-US" sz="3200" dirty="0"/>
          </a:p>
        </p:txBody>
      </p:sp>
      <p:sp>
        <p:nvSpPr>
          <p:cNvPr id="3" name="Content Placeholder 2"/>
          <p:cNvSpPr>
            <a:spLocks noGrp="1"/>
          </p:cNvSpPr>
          <p:nvPr>
            <p:ph idx="1"/>
          </p:nvPr>
        </p:nvSpPr>
        <p:spPr>
          <a:xfrm>
            <a:off x="33197" y="739960"/>
            <a:ext cx="9110803" cy="5355477"/>
          </a:xfrm>
        </p:spPr>
        <p:txBody>
          <a:bodyPr>
            <a:noAutofit/>
          </a:bodyPr>
          <a:lstStyle/>
          <a:p>
            <a:r>
              <a:rPr lang="en-US" sz="2400" dirty="0"/>
              <a:t>The mean is strongly influenced by a few </a:t>
            </a:r>
            <a:r>
              <a:rPr lang="en-US" sz="2400" dirty="0" smtClean="0"/>
              <a:t>extreme observations</a:t>
            </a:r>
            <a:endParaRPr lang="en-US" sz="2400" dirty="0"/>
          </a:p>
          <a:p>
            <a:r>
              <a:rPr lang="en-US" sz="2400" dirty="0" smtClean="0"/>
              <a:t>The </a:t>
            </a:r>
            <a:r>
              <a:rPr lang="en-US" sz="2400" dirty="0"/>
              <a:t>median is </a:t>
            </a:r>
            <a:r>
              <a:rPr lang="en-US" sz="2400" dirty="0" smtClean="0"/>
              <a:t>not strongly influenced by a few extreme observations</a:t>
            </a:r>
            <a:endParaRPr lang="en-US" sz="2400" dirty="0"/>
          </a:p>
          <a:p>
            <a:r>
              <a:rPr lang="en-US" sz="2400" dirty="0"/>
              <a:t>If the distribution is</a:t>
            </a:r>
          </a:p>
          <a:p>
            <a:pPr lvl="1">
              <a:tabLst>
                <a:tab pos="914400" algn="l"/>
                <a:tab pos="2800350" algn="l"/>
              </a:tabLst>
            </a:pPr>
            <a:r>
              <a:rPr lang="en-US" dirty="0"/>
              <a:t>	</a:t>
            </a:r>
            <a:r>
              <a:rPr lang="en-US" dirty="0" smtClean="0"/>
              <a:t>symmetric   	</a:t>
            </a:r>
            <a:r>
              <a:rPr lang="en-US" dirty="0" smtClean="0">
                <a:sym typeface="Wingdings" panose="05000000000000000000" pitchFamily="2" charset="2"/>
              </a:rPr>
              <a:t></a:t>
            </a:r>
            <a:r>
              <a:rPr lang="en-US" dirty="0" smtClean="0"/>
              <a:t>   	mean       	median</a:t>
            </a:r>
            <a:br>
              <a:rPr lang="en-US" dirty="0" smtClean="0"/>
            </a:br>
            <a:r>
              <a:rPr lang="en-US" dirty="0" smtClean="0"/>
              <a:t/>
            </a:r>
            <a:br>
              <a:rPr lang="en-US" dirty="0" smtClean="0"/>
            </a:br>
            <a:r>
              <a:rPr lang="en-US" dirty="0" smtClean="0"/>
              <a:t/>
            </a:r>
            <a:br>
              <a:rPr lang="en-US" dirty="0" smtClean="0"/>
            </a:br>
            <a:endParaRPr lang="en-US" dirty="0"/>
          </a:p>
          <a:p>
            <a:pPr lvl="1">
              <a:tabLst>
                <a:tab pos="914400" algn="l"/>
                <a:tab pos="2800350" algn="l"/>
              </a:tabLst>
            </a:pPr>
            <a:r>
              <a:rPr lang="en-US" dirty="0"/>
              <a:t>	</a:t>
            </a:r>
            <a:r>
              <a:rPr lang="en-US" dirty="0" smtClean="0"/>
              <a:t>skewed </a:t>
            </a:r>
            <a:r>
              <a:rPr lang="en-US" dirty="0"/>
              <a:t>right   </a:t>
            </a:r>
            <a:r>
              <a:rPr lang="en-US" dirty="0" smtClean="0"/>
              <a:t>	</a:t>
            </a:r>
            <a:r>
              <a:rPr lang="en-US" dirty="0" smtClean="0">
                <a:sym typeface="Wingdings" panose="05000000000000000000" pitchFamily="2" charset="2"/>
              </a:rPr>
              <a:t></a:t>
            </a:r>
            <a:r>
              <a:rPr lang="en-US" dirty="0" smtClean="0"/>
              <a:t>   	mean      	median</a:t>
            </a:r>
            <a:br>
              <a:rPr lang="en-US" dirty="0" smtClean="0"/>
            </a:br>
            <a:r>
              <a:rPr lang="en-US" dirty="0" smtClean="0"/>
              <a:t/>
            </a:r>
            <a:br>
              <a:rPr lang="en-US" dirty="0" smtClean="0"/>
            </a:br>
            <a:r>
              <a:rPr lang="en-US" dirty="0" smtClean="0"/>
              <a:t/>
            </a:r>
            <a:br>
              <a:rPr lang="en-US" dirty="0" smtClean="0"/>
            </a:br>
            <a:endParaRPr lang="en-US" dirty="0"/>
          </a:p>
          <a:p>
            <a:pPr lvl="1">
              <a:tabLst>
                <a:tab pos="914400" algn="l"/>
                <a:tab pos="2800350" algn="l"/>
              </a:tabLst>
            </a:pPr>
            <a:r>
              <a:rPr lang="en-US" dirty="0"/>
              <a:t>	</a:t>
            </a:r>
            <a:r>
              <a:rPr lang="en-US" dirty="0" smtClean="0"/>
              <a:t>skewed </a:t>
            </a:r>
            <a:r>
              <a:rPr lang="en-US" dirty="0"/>
              <a:t>left   </a:t>
            </a:r>
            <a:r>
              <a:rPr lang="en-US" dirty="0" smtClean="0"/>
              <a:t>	</a:t>
            </a:r>
            <a:r>
              <a:rPr lang="en-US" dirty="0" smtClean="0">
                <a:sym typeface="Wingdings" panose="05000000000000000000" pitchFamily="2" charset="2"/>
              </a:rPr>
              <a:t></a:t>
            </a:r>
            <a:r>
              <a:rPr lang="en-US" dirty="0" smtClean="0"/>
              <a:t>   	mean       	median</a:t>
            </a:r>
            <a:endParaRPr lang="en-US" dirty="0"/>
          </a:p>
          <a:p>
            <a:endParaRPr lang="en-US" sz="2400" dirty="0" smtClean="0"/>
          </a:p>
        </p:txBody>
      </p:sp>
      <p:sp>
        <p:nvSpPr>
          <p:cNvPr id="5" name="Rounded Rectangle 4"/>
          <p:cNvSpPr/>
          <p:nvPr/>
        </p:nvSpPr>
        <p:spPr>
          <a:xfrm>
            <a:off x="5550638" y="3453552"/>
            <a:ext cx="1082040" cy="33147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5550638" y="4843638"/>
            <a:ext cx="1082040" cy="33147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Object 4"/>
          <p:cNvGraphicFramePr>
            <a:graphicFrameLocks/>
          </p:cNvGraphicFramePr>
          <p:nvPr>
            <p:extLst>
              <p:ext uri="{D42A27DB-BD31-4B8C-83A1-F6EECF244321}">
                <p14:modId xmlns:p14="http://schemas.microsoft.com/office/powerpoint/2010/main" val="907707732"/>
              </p:ext>
            </p:extLst>
          </p:nvPr>
        </p:nvGraphicFramePr>
        <p:xfrm>
          <a:off x="1023582" y="2487921"/>
          <a:ext cx="1701316" cy="709150"/>
        </p:xfrm>
        <a:graphic>
          <a:graphicData uri="http://schemas.openxmlformats.org/presentationml/2006/ole">
            <mc:AlternateContent xmlns:mc="http://schemas.openxmlformats.org/markup-compatibility/2006">
              <mc:Choice xmlns:v="urn:schemas-microsoft-com:vml" Requires="v">
                <p:oleObj spid="_x0000_s19921" name="Worksheet" r:id="rId4" imgW="14740200" imgH="11480400" progId="Excel.Sheet.8">
                  <p:embed/>
                </p:oleObj>
              </mc:Choice>
              <mc:Fallback>
                <p:oleObj name="Worksheet" r:id="rId4" imgW="14740200" imgH="114804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582" y="2487921"/>
                        <a:ext cx="1701316" cy="70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5"/>
          <p:cNvGraphicFramePr>
            <a:graphicFrameLocks/>
          </p:cNvGraphicFramePr>
          <p:nvPr>
            <p:extLst>
              <p:ext uri="{D42A27DB-BD31-4B8C-83A1-F6EECF244321}">
                <p14:modId xmlns:p14="http://schemas.microsoft.com/office/powerpoint/2010/main" val="2216523183"/>
              </p:ext>
            </p:extLst>
          </p:nvPr>
        </p:nvGraphicFramePr>
        <p:xfrm>
          <a:off x="1038097" y="3875812"/>
          <a:ext cx="1710418" cy="709150"/>
        </p:xfrm>
        <a:graphic>
          <a:graphicData uri="http://schemas.openxmlformats.org/presentationml/2006/ole">
            <mc:AlternateContent xmlns:mc="http://schemas.openxmlformats.org/markup-compatibility/2006">
              <mc:Choice xmlns:v="urn:schemas-microsoft-com:vml" Requires="v">
                <p:oleObj spid="_x0000_s19922" name="Worksheet" r:id="rId6" imgW="14740200" imgH="11480400" progId="Excel.Sheet.8">
                  <p:embed/>
                </p:oleObj>
              </mc:Choice>
              <mc:Fallback>
                <p:oleObj name="Worksheet" r:id="rId6" imgW="14740200" imgH="11480400"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097" y="3875812"/>
                        <a:ext cx="1710418" cy="70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p:cNvGraphicFramePr>
            <a:graphicFrameLocks/>
          </p:cNvGraphicFramePr>
          <p:nvPr>
            <p:extLst>
              <p:ext uri="{D42A27DB-BD31-4B8C-83A1-F6EECF244321}">
                <p14:modId xmlns:p14="http://schemas.microsoft.com/office/powerpoint/2010/main" val="3322508471"/>
              </p:ext>
            </p:extLst>
          </p:nvPr>
        </p:nvGraphicFramePr>
        <p:xfrm>
          <a:off x="1023583" y="5301656"/>
          <a:ext cx="1710418" cy="709150"/>
        </p:xfrm>
        <a:graphic>
          <a:graphicData uri="http://schemas.openxmlformats.org/presentationml/2006/ole">
            <mc:AlternateContent xmlns:mc="http://schemas.openxmlformats.org/markup-compatibility/2006">
              <mc:Choice xmlns:v="urn:schemas-microsoft-com:vml" Requires="v">
                <p:oleObj spid="_x0000_s19923" name="Worksheet" r:id="rId8" imgW="14740200" imgH="11480400" progId="Excel.Sheet.8">
                  <p:embed/>
                </p:oleObj>
              </mc:Choice>
              <mc:Fallback>
                <p:oleObj name="Worksheet" r:id="rId8" imgW="14740200" imgH="11480400" progId="Excel.Shee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3583" y="5301656"/>
                        <a:ext cx="1710418" cy="70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5573685" y="2621723"/>
            <a:ext cx="2161169" cy="461665"/>
          </a:xfrm>
          <a:prstGeom prst="rect">
            <a:avLst/>
          </a:prstGeom>
          <a:noFill/>
        </p:spPr>
        <p:txBody>
          <a:bodyPr wrap="none" rtlCol="0">
            <a:spAutoFit/>
          </a:bodyPr>
          <a:lstStyle/>
          <a:p>
            <a:r>
              <a:rPr lang="en-US" sz="2400" dirty="0" smtClean="0"/>
              <a:t>Mean ≈ Median</a:t>
            </a:r>
            <a:endParaRPr lang="en-US" sz="2400" dirty="0"/>
          </a:p>
        </p:txBody>
      </p:sp>
      <p:sp>
        <p:nvSpPr>
          <p:cNvPr id="14" name="TextBox 13"/>
          <p:cNvSpPr txBox="1"/>
          <p:nvPr/>
        </p:nvSpPr>
        <p:spPr>
          <a:xfrm>
            <a:off x="5508371" y="3949780"/>
            <a:ext cx="2161169" cy="461665"/>
          </a:xfrm>
          <a:prstGeom prst="rect">
            <a:avLst/>
          </a:prstGeom>
          <a:noFill/>
        </p:spPr>
        <p:txBody>
          <a:bodyPr wrap="none" rtlCol="0">
            <a:spAutoFit/>
          </a:bodyPr>
          <a:lstStyle/>
          <a:p>
            <a:r>
              <a:rPr lang="en-US" sz="2400" dirty="0" smtClean="0"/>
              <a:t>Mean &gt; Median</a:t>
            </a:r>
            <a:endParaRPr lang="en-US" sz="2400" dirty="0"/>
          </a:p>
        </p:txBody>
      </p:sp>
      <p:sp>
        <p:nvSpPr>
          <p:cNvPr id="15" name="TextBox 14"/>
          <p:cNvSpPr txBox="1"/>
          <p:nvPr/>
        </p:nvSpPr>
        <p:spPr>
          <a:xfrm>
            <a:off x="5515628" y="5437490"/>
            <a:ext cx="2161169" cy="461665"/>
          </a:xfrm>
          <a:prstGeom prst="rect">
            <a:avLst/>
          </a:prstGeom>
          <a:noFill/>
        </p:spPr>
        <p:txBody>
          <a:bodyPr wrap="none" rtlCol="0">
            <a:spAutoFit/>
          </a:bodyPr>
          <a:lstStyle/>
          <a:p>
            <a:r>
              <a:rPr lang="en-US" sz="2400" dirty="0" smtClean="0"/>
              <a:t>Mean &lt; Median</a:t>
            </a:r>
            <a:endParaRPr lang="en-US" sz="2400" dirty="0"/>
          </a:p>
        </p:txBody>
      </p:sp>
      <p:sp>
        <p:nvSpPr>
          <p:cNvPr id="17" name="Rounded Rectangle 16"/>
          <p:cNvSpPr/>
          <p:nvPr/>
        </p:nvSpPr>
        <p:spPr>
          <a:xfrm>
            <a:off x="5573685" y="2105171"/>
            <a:ext cx="1082040" cy="33147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3761570" y="2081064"/>
            <a:ext cx="777240" cy="33147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pattern of distribution of values from the  lowest value to the highest value</a:t>
            </a:r>
          </a:p>
        </p:txBody>
      </p:sp>
    </p:spTree>
    <p:extLst>
      <p:ext uri="{BB962C8B-B14F-4D97-AF65-F5344CB8AC3E}">
        <p14:creationId xmlns:p14="http://schemas.microsoft.com/office/powerpoint/2010/main" val="119605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14" grpId="0"/>
      <p:bldP spid="15" grpId="0"/>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Exploring Numerical Data</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21</a:t>
            </a:fld>
            <a:endParaRPr lang="en-US" dirty="0"/>
          </a:p>
        </p:txBody>
      </p:sp>
      <p:sp>
        <p:nvSpPr>
          <p:cNvPr id="5" name="Title 1"/>
          <p:cNvSpPr txBox="1">
            <a:spLocks/>
          </p:cNvSpPr>
          <p:nvPr/>
        </p:nvSpPr>
        <p:spPr>
          <a:xfrm>
            <a:off x="231648" y="964530"/>
            <a:ext cx="7886700" cy="679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236538" indent="-236538">
              <a:buFont typeface="Arial" panose="020B0604020202020204" pitchFamily="34" charset="0"/>
              <a:buChar char="•"/>
            </a:pPr>
            <a:r>
              <a:rPr lang="en-US" sz="2400" dirty="0" smtClean="0">
                <a:latin typeface="+mn-lt"/>
              </a:rPr>
              <a:t>Let’s consider Measures of Position: </a:t>
            </a:r>
            <a:br>
              <a:rPr lang="en-US" sz="2400" dirty="0" smtClean="0">
                <a:latin typeface="+mn-lt"/>
              </a:rPr>
            </a:br>
            <a:r>
              <a:rPr lang="en-US" sz="2400" dirty="0" smtClean="0">
                <a:latin typeface="+mn-lt"/>
              </a:rPr>
              <a:t>PERCENTILES, QUARTILES, and 5-NUMBER SUMMARY</a:t>
            </a:r>
            <a:endParaRPr lang="en-US" sz="2400" dirty="0">
              <a:latin typeface="+mn-lt"/>
            </a:endParaRPr>
          </a:p>
        </p:txBody>
      </p:sp>
      <p:sp>
        <p:nvSpPr>
          <p:cNvPr id="6" name="Text Placeholder 19"/>
          <p:cNvSpPr txBox="1">
            <a:spLocks/>
          </p:cNvSpPr>
          <p:nvPr/>
        </p:nvSpPr>
        <p:spPr>
          <a:xfrm>
            <a:off x="231648" y="1867009"/>
            <a:ext cx="8085982" cy="9290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PERCENTILE: the </a:t>
            </a:r>
            <a:r>
              <a:rPr lang="en-US" sz="2400" i="1" dirty="0" err="1" smtClean="0"/>
              <a:t>p</a:t>
            </a:r>
            <a:r>
              <a:rPr lang="en-US" sz="2400" baseline="30000" dirty="0" err="1" smtClean="0"/>
              <a:t>th</a:t>
            </a:r>
            <a:r>
              <a:rPr lang="en-US" sz="2400" dirty="0" smtClean="0"/>
              <a:t> percentile is a value such that </a:t>
            </a:r>
            <a:r>
              <a:rPr lang="en-US" sz="2400" i="1" dirty="0" smtClean="0"/>
              <a:t>p</a:t>
            </a:r>
            <a:r>
              <a:rPr lang="en-US" sz="2400" dirty="0" smtClean="0"/>
              <a:t> percent of the observations fall below (or at) that value</a:t>
            </a:r>
            <a:endParaRPr lang="en-US" sz="2400" i="1" dirty="0" smtClean="0"/>
          </a:p>
        </p:txBody>
      </p:sp>
      <mc:AlternateContent xmlns:mc="http://schemas.openxmlformats.org/markup-compatibility/2006" xmlns:a14="http://schemas.microsoft.com/office/drawing/2010/main">
        <mc:Choice Requires="a14">
          <p:sp>
            <p:nvSpPr>
              <p:cNvPr id="7" name="Content Placeholder 13"/>
              <p:cNvSpPr txBox="1">
                <a:spLocks/>
              </p:cNvSpPr>
              <p:nvPr/>
            </p:nvSpPr>
            <p:spPr>
              <a:xfrm>
                <a:off x="231648" y="2690994"/>
                <a:ext cx="8912352" cy="153851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QUARTILES</a:t>
                </a:r>
                <a:r>
                  <a:rPr lang="en-US" sz="2400" dirty="0" smtClean="0"/>
                  <a:t>: special cases of </a:t>
                </a:r>
                <a:r>
                  <a:rPr lang="en-US" sz="2400" b="1" dirty="0" smtClean="0"/>
                  <a:t>percentiles</a:t>
                </a:r>
              </a:p>
              <a:p>
                <a:pPr lvl="1"/>
                <a:r>
                  <a:rPr lang="en-US" sz="2000" b="1" dirty="0" smtClean="0"/>
                  <a:t>Q1</a:t>
                </a:r>
                <a:r>
                  <a:rPr lang="en-US" sz="2000" dirty="0" smtClean="0"/>
                  <a:t> = observation at the 25</a:t>
                </a:r>
                <a:r>
                  <a:rPr lang="en-US" sz="2000" baseline="30000" dirty="0" smtClean="0"/>
                  <a:t>th</a:t>
                </a:r>
                <a:r>
                  <a:rPr lang="en-US" sz="2000" dirty="0" smtClean="0"/>
                  <a:t> percentile ( </a:t>
                </a:r>
                <a14:m>
                  <m:oMath xmlns:m="http://schemas.openxmlformats.org/officeDocument/2006/math">
                    <m:f>
                      <m:fPr>
                        <m:ctrlPr>
                          <a:rPr lang="en-US" sz="2000" i="1" dirty="0" smtClean="0">
                            <a:latin typeface="Cambria Math" charset="0"/>
                          </a:rPr>
                        </m:ctrlPr>
                      </m:fPr>
                      <m:num>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4</m:t>
                        </m:r>
                      </m:den>
                    </m:f>
                  </m:oMath>
                </a14:m>
                <a:r>
                  <a:rPr lang="en-US" sz="2000" dirty="0" smtClean="0"/>
                  <a:t> ranked value)</a:t>
                </a:r>
              </a:p>
              <a:p>
                <a:pPr lvl="1"/>
                <a:r>
                  <a:rPr lang="en-US" sz="2000" b="1" dirty="0" smtClean="0"/>
                  <a:t>Q2</a:t>
                </a:r>
                <a:r>
                  <a:rPr lang="en-US" sz="2000" dirty="0" smtClean="0"/>
                  <a:t> = observation at the 50</a:t>
                </a:r>
                <a:r>
                  <a:rPr lang="en-US" sz="2000" baseline="30000" dirty="0" smtClean="0"/>
                  <a:t>th</a:t>
                </a:r>
                <a:r>
                  <a:rPr lang="en-US" sz="2000" dirty="0" smtClean="0"/>
                  <a:t> percentile (</a:t>
                </a:r>
                <a:r>
                  <a:rPr lang="en-US" sz="2000" b="1" dirty="0" smtClean="0"/>
                  <a:t>median</a:t>
                </a:r>
                <a:r>
                  <a:rPr lang="en-US" sz="2000" dirty="0" smtClean="0"/>
                  <a:t> of entire data set)</a:t>
                </a:r>
              </a:p>
              <a:p>
                <a:pPr lvl="1"/>
                <a:r>
                  <a:rPr lang="en-US" sz="2000" b="1" dirty="0" smtClean="0"/>
                  <a:t>Q3</a:t>
                </a:r>
                <a:r>
                  <a:rPr lang="en-US" sz="2000" dirty="0" smtClean="0"/>
                  <a:t> = observation at the 75</a:t>
                </a:r>
                <a:r>
                  <a:rPr lang="en-US" sz="2000" baseline="30000" dirty="0" smtClean="0"/>
                  <a:t>th</a:t>
                </a:r>
                <a:r>
                  <a:rPr lang="en-US" sz="2000" dirty="0" smtClean="0"/>
                  <a:t> percentile ( </a:t>
                </a:r>
                <a14:m>
                  <m:oMath xmlns:m="http://schemas.openxmlformats.org/officeDocument/2006/math">
                    <m:f>
                      <m:fPr>
                        <m:ctrlPr>
                          <a:rPr lang="en-US" sz="2000" i="1" dirty="0">
                            <a:latin typeface="Cambria Math" charset="0"/>
                          </a:rPr>
                        </m:ctrlPr>
                      </m:fPr>
                      <m:num>
                        <m:r>
                          <a:rPr lang="en-US" sz="2000" b="0" i="1" dirty="0" smtClean="0">
                            <a:latin typeface="Cambria Math" panose="02040503050406030204" pitchFamily="18" charset="0"/>
                          </a:rPr>
                          <m:t>3</m:t>
                        </m:r>
                        <m:r>
                          <a:rPr lang="en-US" sz="2000" i="1" dirty="0">
                            <a:latin typeface="Cambria Math" panose="02040503050406030204" pitchFamily="18" charset="0"/>
                          </a:rPr>
                          <m:t>(</m:t>
                        </m:r>
                        <m:r>
                          <a:rPr lang="en-US" sz="2000" i="1" dirty="0">
                            <a:latin typeface="Cambria Math" panose="02040503050406030204" pitchFamily="18" charset="0"/>
                          </a:rPr>
                          <m:t>𝑛</m:t>
                        </m:r>
                        <m:r>
                          <a:rPr lang="en-US" sz="2000" i="1" dirty="0">
                            <a:latin typeface="Cambria Math" panose="02040503050406030204" pitchFamily="18" charset="0"/>
                          </a:rPr>
                          <m:t>+1)</m:t>
                        </m:r>
                      </m:num>
                      <m:den>
                        <m:r>
                          <a:rPr lang="en-US" sz="2000" i="1" dirty="0">
                            <a:latin typeface="Cambria Math" panose="02040503050406030204" pitchFamily="18" charset="0"/>
                          </a:rPr>
                          <m:t>4</m:t>
                        </m:r>
                      </m:den>
                    </m:f>
                  </m:oMath>
                </a14:m>
                <a:r>
                  <a:rPr lang="en-US" sz="2000" dirty="0"/>
                  <a:t> ranked value)</a:t>
                </a:r>
              </a:p>
            </p:txBody>
          </p:sp>
        </mc:Choice>
        <mc:Fallback xmlns="">
          <p:sp>
            <p:nvSpPr>
              <p:cNvPr id="7" name="Content Placeholder 13"/>
              <p:cNvSpPr txBox="1">
                <a:spLocks noRot="1" noChangeAspect="1" noMove="1" noResize="1" noEditPoints="1" noAdjustHandles="1" noChangeArrowheads="1" noChangeShapeType="1" noTextEdit="1"/>
              </p:cNvSpPr>
              <p:nvPr/>
            </p:nvSpPr>
            <p:spPr>
              <a:xfrm>
                <a:off x="231648" y="2690994"/>
                <a:ext cx="8912352" cy="1538513"/>
              </a:xfrm>
              <a:prstGeom prst="rect">
                <a:avLst/>
              </a:prstGeom>
              <a:blipFill>
                <a:blip r:embed="rId2"/>
                <a:stretch>
                  <a:fillRect l="-752" t="-6324"/>
                </a:stretch>
              </a:blipFill>
            </p:spPr>
            <p:txBody>
              <a:bodyPr/>
              <a:lstStyle/>
              <a:p>
                <a:r>
                  <a:rPr lang="en-US">
                    <a:noFill/>
                  </a:rPr>
                  <a:t> </a:t>
                </a:r>
              </a:p>
            </p:txBody>
          </p:sp>
        </mc:Fallback>
      </mc:AlternateContent>
      <p:sp>
        <p:nvSpPr>
          <p:cNvPr id="8" name="Content Placeholder 13"/>
          <p:cNvSpPr txBox="1">
            <a:spLocks/>
          </p:cNvSpPr>
          <p:nvPr/>
        </p:nvSpPr>
        <p:spPr>
          <a:xfrm>
            <a:off x="296958" y="4611870"/>
            <a:ext cx="8020672" cy="8055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5-NUMBER SUMMARY</a:t>
            </a:r>
            <a:r>
              <a:rPr lang="en-US" sz="2400" dirty="0" smtClean="0"/>
              <a:t> includes:</a:t>
            </a:r>
            <a:br>
              <a:rPr lang="en-US" sz="2400" dirty="0" smtClean="0"/>
            </a:br>
            <a:r>
              <a:rPr lang="en-US" sz="2400" dirty="0" smtClean="0"/>
              <a:t>minimum, Q1, Q2 (median), Q3, maximum</a:t>
            </a:r>
            <a:endParaRPr lang="en-US" sz="2400" dirty="0"/>
          </a:p>
        </p:txBody>
      </p:sp>
    </p:spTree>
    <p:extLst>
      <p:ext uri="{BB962C8B-B14F-4D97-AF65-F5344CB8AC3E}">
        <p14:creationId xmlns:p14="http://schemas.microsoft.com/office/powerpoint/2010/main" val="3234731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5" y="-53746"/>
            <a:ext cx="3682089" cy="2116816"/>
          </a:xfrm>
        </p:spPr>
        <p:txBody>
          <a:bodyPr>
            <a:normAutofit/>
          </a:bodyPr>
          <a:lstStyle/>
          <a:p>
            <a:r>
              <a:rPr lang="en-US" sz="2300" b="1" dirty="0" smtClean="0"/>
              <a:t>Example</a:t>
            </a:r>
            <a:r>
              <a:rPr lang="en-US" sz="2300" dirty="0" smtClean="0"/>
              <a:t>: Use the table </a:t>
            </a:r>
            <a:br>
              <a:rPr lang="en-US" sz="2300" dirty="0" smtClean="0"/>
            </a:br>
            <a:r>
              <a:rPr lang="en-US" sz="2300" dirty="0" smtClean="0"/>
              <a:t>(at the right) to find the </a:t>
            </a:r>
            <a:br>
              <a:rPr lang="en-US" sz="2300" dirty="0" smtClean="0"/>
            </a:br>
            <a:r>
              <a:rPr lang="en-US" sz="2300" dirty="0" smtClean="0"/>
              <a:t>5-number summaries for calories in hamburgers for each of the three restaurants. </a:t>
            </a:r>
            <a:r>
              <a:rPr lang="en-US" sz="2400" dirty="0" smtClean="0"/>
              <a:t/>
            </a:r>
            <a:br>
              <a:rPr lang="en-US" sz="2400" dirty="0" smtClean="0"/>
            </a:br>
            <a:r>
              <a:rPr lang="en-US" sz="1800" dirty="0" smtClean="0"/>
              <a:t>(source: </a:t>
            </a:r>
            <a:r>
              <a:rPr lang="en-US" sz="1100" dirty="0" smtClean="0">
                <a:hlinkClick r:id="rId3"/>
              </a:rPr>
              <a:t>www.acoloriecounter.com/fast-food.php</a:t>
            </a:r>
            <a:r>
              <a:rPr lang="en-US" sz="1800" dirty="0" smtClean="0"/>
              <a:t> )</a:t>
            </a:r>
            <a:r>
              <a:rPr lang="en-US" sz="2400" dirty="0" smtClean="0"/>
              <a:t>.</a:t>
            </a:r>
            <a:endParaRPr lang="en-US" sz="2400" b="1" dirty="0"/>
          </a:p>
        </p:txBody>
      </p:sp>
      <p:graphicFrame>
        <p:nvGraphicFramePr>
          <p:cNvPr id="38" name="Content Placeholder 37"/>
          <p:cNvGraphicFramePr>
            <a:graphicFrameLocks noGrp="1"/>
          </p:cNvGraphicFramePr>
          <p:nvPr>
            <p:ph idx="1"/>
            <p:extLst>
              <p:ext uri="{D42A27DB-BD31-4B8C-83A1-F6EECF244321}">
                <p14:modId xmlns:p14="http://schemas.microsoft.com/office/powerpoint/2010/main" val="1905202374"/>
              </p:ext>
            </p:extLst>
          </p:nvPr>
        </p:nvGraphicFramePr>
        <p:xfrm>
          <a:off x="3744239" y="-85060"/>
          <a:ext cx="5080454" cy="6575468"/>
        </p:xfrm>
        <a:graphic>
          <a:graphicData uri="http://schemas.openxmlformats.org/drawingml/2006/table">
            <a:tbl>
              <a:tblPr/>
              <a:tblGrid>
                <a:gridCol w="343398">
                  <a:extLst>
                    <a:ext uri="{9D8B030D-6E8A-4147-A177-3AD203B41FA5}">
                      <a16:colId xmlns="" xmlns:a16="http://schemas.microsoft.com/office/drawing/2014/main" val="20000"/>
                    </a:ext>
                  </a:extLst>
                </a:gridCol>
                <a:gridCol w="809439">
                  <a:extLst>
                    <a:ext uri="{9D8B030D-6E8A-4147-A177-3AD203B41FA5}">
                      <a16:colId xmlns="" xmlns:a16="http://schemas.microsoft.com/office/drawing/2014/main" val="20001"/>
                    </a:ext>
                  </a:extLst>
                </a:gridCol>
                <a:gridCol w="2198362">
                  <a:extLst>
                    <a:ext uri="{9D8B030D-6E8A-4147-A177-3AD203B41FA5}">
                      <a16:colId xmlns="" xmlns:a16="http://schemas.microsoft.com/office/drawing/2014/main" val="20002"/>
                    </a:ext>
                  </a:extLst>
                </a:gridCol>
                <a:gridCol w="551890">
                  <a:extLst>
                    <a:ext uri="{9D8B030D-6E8A-4147-A177-3AD203B41FA5}">
                      <a16:colId xmlns="" xmlns:a16="http://schemas.microsoft.com/office/drawing/2014/main" val="20003"/>
                    </a:ext>
                  </a:extLst>
                </a:gridCol>
                <a:gridCol w="1177365">
                  <a:extLst>
                    <a:ext uri="{9D8B030D-6E8A-4147-A177-3AD203B41FA5}">
                      <a16:colId xmlns="" xmlns:a16="http://schemas.microsoft.com/office/drawing/2014/main" val="20004"/>
                    </a:ext>
                  </a:extLst>
                </a:gridCol>
              </a:tblGrid>
              <a:tr h="296883">
                <a:tc>
                  <a:txBody>
                    <a:bodyPr/>
                    <a:lstStyle/>
                    <a:p>
                      <a:pPr algn="ctr" fontAlgn="b"/>
                      <a:endParaRPr lang="en-US" sz="1100" b="0" i="0" u="none" strike="noStrike" dirty="0">
                        <a:solidFill>
                          <a:srgbClr val="000000"/>
                        </a:solidFill>
                        <a:latin typeface="Calibri"/>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1" i="0" u="none" strike="noStrike">
                          <a:solidFill>
                            <a:srgbClr val="FFFFFF"/>
                          </a:solidFill>
                          <a:latin typeface="Calibri"/>
                        </a:rPr>
                        <a:t>Restaurant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100" b="1" i="0" u="none" strike="noStrike" dirty="0">
                          <a:solidFill>
                            <a:srgbClr val="FFFFFF"/>
                          </a:solidFill>
                          <a:latin typeface="Calibri"/>
                        </a:rPr>
                        <a:t>Type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100" b="1" i="0" u="none" strike="noStrike">
                          <a:solidFill>
                            <a:srgbClr val="FFFFFF"/>
                          </a:solidFill>
                          <a:latin typeface="Calibri"/>
                        </a:rPr>
                        <a:t>Calories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0"/>
                  </a:ext>
                </a:extLst>
              </a:tr>
              <a:tr h="188926">
                <a:tc>
                  <a:txBody>
                    <a:bodyPr/>
                    <a:lstStyle/>
                    <a:p>
                      <a:pPr algn="ctr" fontAlgn="b"/>
                      <a:r>
                        <a:rPr lang="en-US" sz="1100" b="0" i="0" u="none" strike="noStrike">
                          <a:solidFill>
                            <a:srgbClr val="000000"/>
                          </a:solidFill>
                          <a:latin typeface="Calibri"/>
                        </a:rPr>
                        <a:t>1</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Whopper Jr.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370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188926">
                <a:tc>
                  <a:txBody>
                    <a:bodyPr/>
                    <a:lstStyle/>
                    <a:p>
                      <a:pPr algn="ctr" fontAlgn="b"/>
                      <a:r>
                        <a:rPr lang="en-US" sz="1100" b="0" i="0" u="none" strike="noStrike">
                          <a:solidFill>
                            <a:srgbClr val="000000"/>
                          </a:solidFill>
                          <a:latin typeface="Calibri"/>
                        </a:rPr>
                        <a:t>2</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Whopper Jr. (cheese)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188926">
                <a:tc>
                  <a:txBody>
                    <a:bodyPr/>
                    <a:lstStyle/>
                    <a:p>
                      <a:pPr algn="ctr" fontAlgn="b"/>
                      <a:r>
                        <a:rPr lang="en-US" sz="1100" b="0" i="0" u="none" strike="noStrike">
                          <a:solidFill>
                            <a:srgbClr val="000000"/>
                          </a:solidFill>
                          <a:latin typeface="Calibri"/>
                        </a:rPr>
                        <a:t>3</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Hamburger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188926">
                <a:tc>
                  <a:txBody>
                    <a:bodyPr/>
                    <a:lstStyle/>
                    <a:p>
                      <a:pPr algn="ctr" fontAlgn="b"/>
                      <a:r>
                        <a:rPr lang="en-US" sz="1100" b="0" i="0" u="none" strike="noStrike">
                          <a:solidFill>
                            <a:srgbClr val="000000"/>
                          </a:solidFill>
                          <a:latin typeface="Calibri"/>
                        </a:rPr>
                        <a:t>4</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Cheeseburger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500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188926">
                <a:tc>
                  <a:txBody>
                    <a:bodyPr/>
                    <a:lstStyle/>
                    <a:p>
                      <a:pPr algn="ctr" fontAlgn="b"/>
                      <a:r>
                        <a:rPr lang="en-US" sz="1100" b="0" i="0" u="none" strike="noStrike">
                          <a:solidFill>
                            <a:srgbClr val="000000"/>
                          </a:solidFill>
                          <a:latin typeface="Calibri"/>
                        </a:rPr>
                        <a:t>5</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Stacker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188926">
                <a:tc>
                  <a:txBody>
                    <a:bodyPr/>
                    <a:lstStyle/>
                    <a:p>
                      <a:pPr algn="ctr" fontAlgn="b"/>
                      <a:r>
                        <a:rPr lang="en-US" sz="1100" b="0" i="0" u="none" strike="noStrike">
                          <a:solidFill>
                            <a:srgbClr val="000000"/>
                          </a:solidFill>
                          <a:latin typeface="Calibri"/>
                        </a:rPr>
                        <a:t>6</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Whopper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670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6"/>
                  </a:ext>
                </a:extLst>
              </a:tr>
              <a:tr h="188926">
                <a:tc>
                  <a:txBody>
                    <a:bodyPr/>
                    <a:lstStyle/>
                    <a:p>
                      <a:pPr algn="ctr" fontAlgn="b"/>
                      <a:r>
                        <a:rPr lang="en-US" sz="1100" b="0" i="0" u="none" strike="noStrike">
                          <a:solidFill>
                            <a:srgbClr val="000000"/>
                          </a:solidFill>
                          <a:latin typeface="Calibri"/>
                        </a:rPr>
                        <a:t>7</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Whopper (cheese)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760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188926">
                <a:tc>
                  <a:txBody>
                    <a:bodyPr/>
                    <a:lstStyle/>
                    <a:p>
                      <a:pPr algn="ctr" fontAlgn="b"/>
                      <a:r>
                        <a:rPr lang="en-US" sz="1100" b="0" i="0" u="none" strike="noStrike">
                          <a:solidFill>
                            <a:srgbClr val="000000"/>
                          </a:solidFill>
                          <a:latin typeface="Calibri"/>
                        </a:rPr>
                        <a:t>8</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Triple Stacker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800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8"/>
                  </a:ext>
                </a:extLst>
              </a:tr>
              <a:tr h="188926">
                <a:tc>
                  <a:txBody>
                    <a:bodyPr/>
                    <a:lstStyle/>
                    <a:p>
                      <a:pPr algn="ctr" fontAlgn="b"/>
                      <a:r>
                        <a:rPr lang="en-US" sz="1100" b="0" i="0" u="none" strike="noStrike">
                          <a:solidFill>
                            <a:srgbClr val="000000"/>
                          </a:solidFill>
                          <a:latin typeface="Calibri"/>
                        </a:rPr>
                        <a:t>9</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Whopper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900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88926">
                <a:tc>
                  <a:txBody>
                    <a:bodyPr/>
                    <a:lstStyle/>
                    <a:p>
                      <a:pPr algn="ctr" fontAlgn="b"/>
                      <a:r>
                        <a:rPr lang="en-US" sz="1100" b="0" i="0" u="none" strike="noStrike">
                          <a:solidFill>
                            <a:srgbClr val="000000"/>
                          </a:solidFill>
                          <a:latin typeface="Calibri"/>
                        </a:rPr>
                        <a:t>10</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Whopper (cheese)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990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0"/>
                  </a:ext>
                </a:extLst>
              </a:tr>
              <a:tr h="188926">
                <a:tc>
                  <a:txBody>
                    <a:bodyPr/>
                    <a:lstStyle/>
                    <a:p>
                      <a:pPr algn="ctr" fontAlgn="b"/>
                      <a:r>
                        <a:rPr lang="en-US" sz="1100" b="0" i="0" u="none" strike="noStrike">
                          <a:solidFill>
                            <a:srgbClr val="000000"/>
                          </a:solidFill>
                          <a:latin typeface="Calibri"/>
                        </a:rPr>
                        <a:t>11</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Quad Stacker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1000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1"/>
                  </a:ext>
                </a:extLst>
              </a:tr>
              <a:tr h="188926">
                <a:tc>
                  <a:txBody>
                    <a:bodyPr/>
                    <a:lstStyle/>
                    <a:p>
                      <a:pPr algn="ctr" fontAlgn="b"/>
                      <a:r>
                        <a:rPr lang="en-US" sz="1100" b="0" i="0" u="none" strike="noStrike">
                          <a:solidFill>
                            <a:srgbClr val="000000"/>
                          </a:solidFill>
                          <a:latin typeface="Calibri"/>
                        </a:rPr>
                        <a:t>12</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Triple Whopper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1130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2"/>
                  </a:ext>
                </a:extLst>
              </a:tr>
              <a:tr h="188926">
                <a:tc>
                  <a:txBody>
                    <a:bodyPr/>
                    <a:lstStyle/>
                    <a:p>
                      <a:pPr algn="ctr" fontAlgn="b"/>
                      <a:r>
                        <a:rPr lang="en-US" sz="1100" b="0" i="0" u="none" strike="noStrike">
                          <a:solidFill>
                            <a:srgbClr val="000000"/>
                          </a:solidFill>
                          <a:latin typeface="Calibri"/>
                        </a:rPr>
                        <a:t>13</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Burger King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Triple Whopper (cheese)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1230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3"/>
                  </a:ext>
                </a:extLst>
              </a:tr>
              <a:tr h="106409">
                <a:tc>
                  <a:txBody>
                    <a:bodyPr/>
                    <a:lstStyle/>
                    <a:p>
                      <a:pPr algn="ctr" fontAlgn="b"/>
                      <a:endParaRPr lang="en-US" sz="1100" b="0" i="0" u="none" strike="noStrike">
                        <a:solidFill>
                          <a:srgbClr val="000000"/>
                        </a:solidFill>
                        <a:latin typeface="Calibri"/>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100" b="0" i="0" u="none" strike="noStrike" dirty="0">
                          <a:solidFill>
                            <a:srgbClr val="000000"/>
                          </a:solidFill>
                          <a:latin typeface="Calibri"/>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4"/>
                  </a:ext>
                </a:extLst>
              </a:tr>
              <a:tr h="188926">
                <a:tc>
                  <a:txBody>
                    <a:bodyPr/>
                    <a:lstStyle/>
                    <a:p>
                      <a:pPr algn="ctr" fontAlgn="b"/>
                      <a:r>
                        <a:rPr lang="en-US" sz="1100" b="0" i="0" u="none" strike="noStrike">
                          <a:solidFill>
                            <a:srgbClr val="000000"/>
                          </a:solidFill>
                          <a:latin typeface="Calibri"/>
                        </a:rPr>
                        <a:t>1</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Low Carb Thickburger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5"/>
                  </a:ext>
                </a:extLst>
              </a:tr>
              <a:tr h="188926">
                <a:tc>
                  <a:txBody>
                    <a:bodyPr/>
                    <a:lstStyle/>
                    <a:p>
                      <a:pPr algn="ctr" fontAlgn="b"/>
                      <a:r>
                        <a:rPr lang="en-US" sz="1100" b="0" i="0" u="none" strike="noStrike">
                          <a:solidFill>
                            <a:srgbClr val="000000"/>
                          </a:solidFill>
                          <a:latin typeface="Calibri"/>
                        </a:rPr>
                        <a:t>2</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Hamburger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6"/>
                  </a:ext>
                </a:extLst>
              </a:tr>
              <a:tr h="188926">
                <a:tc>
                  <a:txBody>
                    <a:bodyPr/>
                    <a:lstStyle/>
                    <a:p>
                      <a:pPr algn="ctr" fontAlgn="b"/>
                      <a:r>
                        <a:rPr lang="en-US" sz="1100" b="0" i="0" u="none" strike="noStrike">
                          <a:solidFill>
                            <a:srgbClr val="000000"/>
                          </a:solidFill>
                          <a:latin typeface="Calibri"/>
                        </a:rPr>
                        <a:t>3</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Cheeseburger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7"/>
                  </a:ext>
                </a:extLst>
              </a:tr>
              <a:tr h="188926">
                <a:tc>
                  <a:txBody>
                    <a:bodyPr/>
                    <a:lstStyle/>
                    <a:p>
                      <a:pPr algn="ctr" fontAlgn="b"/>
                      <a:r>
                        <a:rPr lang="en-US" sz="1100" b="0" i="0" u="none" strike="noStrike">
                          <a:solidFill>
                            <a:srgbClr val="000000"/>
                          </a:solidFill>
                          <a:latin typeface="Calibri"/>
                        </a:rPr>
                        <a:t>4</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Cheeseburger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680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8"/>
                  </a:ext>
                </a:extLst>
              </a:tr>
              <a:tr h="188926">
                <a:tc>
                  <a:txBody>
                    <a:bodyPr/>
                    <a:lstStyle/>
                    <a:p>
                      <a:pPr algn="ctr" fontAlgn="b"/>
                      <a:r>
                        <a:rPr lang="en-US" sz="1100" b="0" i="0" u="none" strike="noStrike">
                          <a:solidFill>
                            <a:srgbClr val="000000"/>
                          </a:solidFill>
                          <a:latin typeface="Calibri"/>
                        </a:rPr>
                        <a:t>5</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Mushroom N' Swiss </a:t>
                      </a:r>
                      <a:r>
                        <a:rPr lang="en-US" sz="1100" b="0" i="0" u="none" strike="noStrike" dirty="0" err="1">
                          <a:solidFill>
                            <a:srgbClr val="000000"/>
                          </a:solidFill>
                          <a:latin typeface="Calibri"/>
                        </a:rPr>
                        <a:t>Thickburger</a:t>
                      </a:r>
                      <a:r>
                        <a:rPr lang="en-US" sz="1100" b="0" i="0" u="none" strike="noStrike" dirty="0">
                          <a:solidFill>
                            <a:srgbClr val="000000"/>
                          </a:solidFill>
                          <a:latin typeface="Calibri"/>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720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9"/>
                  </a:ext>
                </a:extLst>
              </a:tr>
              <a:tr h="188926">
                <a:tc>
                  <a:txBody>
                    <a:bodyPr/>
                    <a:lstStyle/>
                    <a:p>
                      <a:pPr algn="ctr" fontAlgn="b"/>
                      <a:r>
                        <a:rPr lang="en-US" sz="1100" b="0" i="0" u="none" strike="noStrike">
                          <a:solidFill>
                            <a:srgbClr val="000000"/>
                          </a:solidFill>
                          <a:latin typeface="Calibri"/>
                        </a:rPr>
                        <a:t>6</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Thickburger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0"/>
                  </a:ext>
                </a:extLst>
              </a:tr>
              <a:tr h="188926">
                <a:tc>
                  <a:txBody>
                    <a:bodyPr/>
                    <a:lstStyle/>
                    <a:p>
                      <a:pPr algn="ctr" fontAlgn="b"/>
                      <a:r>
                        <a:rPr lang="en-US" sz="1100" b="0" i="0" u="none" strike="noStrike">
                          <a:solidFill>
                            <a:srgbClr val="000000"/>
                          </a:solidFill>
                          <a:latin typeface="Calibri"/>
                        </a:rPr>
                        <a:t>7</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Bacon Cheese Thickburger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1"/>
                  </a:ext>
                </a:extLst>
              </a:tr>
              <a:tr h="146335">
                <a:tc>
                  <a:txBody>
                    <a:bodyPr/>
                    <a:lstStyle/>
                    <a:p>
                      <a:pPr algn="ctr" fontAlgn="b"/>
                      <a:r>
                        <a:rPr lang="en-US" sz="1100" b="0" i="0" u="none" strike="noStrike">
                          <a:solidFill>
                            <a:srgbClr val="000000"/>
                          </a:solidFill>
                          <a:latin typeface="Calibri"/>
                        </a:rPr>
                        <a:t>8</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Grilled Sourdough Thickburger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2"/>
                  </a:ext>
                </a:extLst>
              </a:tr>
              <a:tr h="188926">
                <a:tc>
                  <a:txBody>
                    <a:bodyPr/>
                    <a:lstStyle/>
                    <a:p>
                      <a:pPr algn="ctr" fontAlgn="b"/>
                      <a:r>
                        <a:rPr lang="en-US" sz="1100" b="0" i="0" u="none" strike="noStrike">
                          <a:solidFill>
                            <a:srgbClr val="000000"/>
                          </a:solidFill>
                          <a:latin typeface="Calibri"/>
                        </a:rPr>
                        <a:t>9</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Six Dollar 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1060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3"/>
                  </a:ext>
                </a:extLst>
              </a:tr>
              <a:tr h="188926">
                <a:tc>
                  <a:txBody>
                    <a:bodyPr/>
                    <a:lstStyle/>
                    <a:p>
                      <a:pPr algn="ctr" fontAlgn="b"/>
                      <a:r>
                        <a:rPr lang="en-US" sz="1100" b="0" i="0" u="none" strike="noStrike">
                          <a:solidFill>
                            <a:srgbClr val="000000"/>
                          </a:solidFill>
                          <a:latin typeface="Calibri"/>
                        </a:rPr>
                        <a:t>10</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Thickburger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1250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4"/>
                  </a:ext>
                </a:extLst>
              </a:tr>
              <a:tr h="188926">
                <a:tc>
                  <a:txBody>
                    <a:bodyPr/>
                    <a:lstStyle/>
                    <a:p>
                      <a:pPr algn="ctr" fontAlgn="b"/>
                      <a:r>
                        <a:rPr lang="en-US" sz="1100" b="0" i="0" u="none" strike="noStrike">
                          <a:solidFill>
                            <a:srgbClr val="000000"/>
                          </a:solidFill>
                          <a:latin typeface="Calibri"/>
                        </a:rPr>
                        <a:t>11</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Bacon Cheese Thickburger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1300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5"/>
                  </a:ext>
                </a:extLst>
              </a:tr>
              <a:tr h="188926">
                <a:tc>
                  <a:txBody>
                    <a:bodyPr/>
                    <a:lstStyle/>
                    <a:p>
                      <a:pPr algn="ctr" fontAlgn="b"/>
                      <a:r>
                        <a:rPr lang="en-US" sz="1100" b="0" i="0" u="none" strike="noStrike">
                          <a:solidFill>
                            <a:srgbClr val="000000"/>
                          </a:solidFill>
                          <a:latin typeface="Calibri"/>
                        </a:rPr>
                        <a:t>12</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Hardee's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Monster Thickburger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1420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6"/>
                  </a:ext>
                </a:extLst>
              </a:tr>
              <a:tr h="188926">
                <a:tc>
                  <a:txBody>
                    <a:bodyPr/>
                    <a:lstStyle/>
                    <a:p>
                      <a:pPr algn="ctr" fontAlgn="b"/>
                      <a:endParaRPr lang="en-US" sz="1100" b="0" i="0" u="none" strike="noStrike">
                        <a:solidFill>
                          <a:srgbClr val="000000"/>
                        </a:solidFill>
                        <a:latin typeface="Calibri"/>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100" b="0" i="0" u="none" strike="noStrike" dirty="0">
                          <a:solidFill>
                            <a:srgbClr val="000000"/>
                          </a:solidFill>
                          <a:latin typeface="Calibri"/>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7"/>
                  </a:ext>
                </a:extLst>
              </a:tr>
              <a:tr h="188926">
                <a:tc>
                  <a:txBody>
                    <a:bodyPr/>
                    <a:lstStyle/>
                    <a:p>
                      <a:pPr algn="ctr" fontAlgn="b"/>
                      <a:r>
                        <a:rPr lang="en-US" sz="1100" b="0" i="0" u="none" strike="noStrike">
                          <a:solidFill>
                            <a:srgbClr val="000000"/>
                          </a:solidFill>
                          <a:latin typeface="Calibri"/>
                        </a:rPr>
                        <a:t>1</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McDonald's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Cheeseburger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440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8"/>
                  </a:ext>
                </a:extLst>
              </a:tr>
              <a:tr h="247948">
                <a:tc>
                  <a:txBody>
                    <a:bodyPr/>
                    <a:lstStyle/>
                    <a:p>
                      <a:pPr algn="ctr" fontAlgn="b"/>
                      <a:r>
                        <a:rPr lang="en-US" sz="1100" b="0" i="0" u="none" strike="noStrike">
                          <a:solidFill>
                            <a:srgbClr val="000000"/>
                          </a:solidFill>
                          <a:latin typeface="Calibri"/>
                        </a:rPr>
                        <a:t>2</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McDonald's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Big N' Tasty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460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9"/>
                  </a:ext>
                </a:extLst>
              </a:tr>
              <a:tr h="175136">
                <a:tc>
                  <a:txBody>
                    <a:bodyPr/>
                    <a:lstStyle/>
                    <a:p>
                      <a:pPr algn="ctr" fontAlgn="b"/>
                      <a:r>
                        <a:rPr lang="en-US" sz="1100" b="0" i="0" u="none" strike="noStrike">
                          <a:solidFill>
                            <a:srgbClr val="000000"/>
                          </a:solidFill>
                          <a:latin typeface="Calibri"/>
                        </a:rPr>
                        <a:t>3</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McDonald's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Quarter Pounder (cheese)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30"/>
                  </a:ext>
                </a:extLst>
              </a:tr>
              <a:tr h="212388">
                <a:tc>
                  <a:txBody>
                    <a:bodyPr/>
                    <a:lstStyle/>
                    <a:p>
                      <a:pPr algn="ctr" fontAlgn="b"/>
                      <a:r>
                        <a:rPr lang="en-US" sz="1100" b="0" i="0" u="none" strike="noStrike">
                          <a:solidFill>
                            <a:srgbClr val="000000"/>
                          </a:solidFill>
                          <a:latin typeface="Calibri"/>
                        </a:rPr>
                        <a:t>4</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McDonald's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Big N' Tasty (cheese)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31"/>
                  </a:ext>
                </a:extLst>
              </a:tr>
              <a:tr h="188926">
                <a:tc>
                  <a:txBody>
                    <a:bodyPr/>
                    <a:lstStyle/>
                    <a:p>
                      <a:pPr algn="ctr" fontAlgn="b"/>
                      <a:r>
                        <a:rPr lang="en-US" sz="1100" b="0" i="0" u="none" strike="noStrike">
                          <a:solidFill>
                            <a:srgbClr val="000000"/>
                          </a:solidFill>
                          <a:latin typeface="Calibri"/>
                        </a:rPr>
                        <a:t>5</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McDonald's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Big Mac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540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32"/>
                  </a:ext>
                </a:extLst>
              </a:tr>
              <a:tr h="188926">
                <a:tc>
                  <a:txBody>
                    <a:bodyPr/>
                    <a:lstStyle/>
                    <a:p>
                      <a:pPr algn="ctr" fontAlgn="b"/>
                      <a:r>
                        <a:rPr lang="en-US" sz="1100" b="0" i="0" u="none" strike="noStrike" dirty="0">
                          <a:solidFill>
                            <a:srgbClr val="000000"/>
                          </a:solidFill>
                          <a:latin typeface="Calibri"/>
                        </a:rPr>
                        <a:t>6</a:t>
                      </a: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McDonald's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Double Quarter Pounder (cheese)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740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8467" marR="8467" marT="846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33"/>
                  </a:ext>
                </a:extLst>
              </a:tr>
            </a:tbl>
          </a:graphicData>
        </a:graphic>
      </p:graphicFrame>
      <mc:AlternateContent xmlns:mc="http://schemas.openxmlformats.org/markup-compatibility/2006" xmlns:a14="http://schemas.microsoft.com/office/drawing/2010/main">
        <mc:Choice Requires="a14">
          <p:sp>
            <p:nvSpPr>
              <p:cNvPr id="47" name="TextBox 46"/>
              <p:cNvSpPr txBox="1"/>
              <p:nvPr/>
            </p:nvSpPr>
            <p:spPr>
              <a:xfrm>
                <a:off x="122185" y="1910670"/>
                <a:ext cx="3495765" cy="773353"/>
              </a:xfrm>
              <a:prstGeom prst="rect">
                <a:avLst/>
              </a:prstGeom>
              <a:noFill/>
            </p:spPr>
            <p:txBody>
              <a:bodyPr wrap="none" rtlCol="0">
                <a:spAutoFit/>
              </a:bodyPr>
              <a:lstStyle/>
              <a:p>
                <a:r>
                  <a:rPr lang="en-US" b="1" dirty="0" smtClean="0"/>
                  <a:t>Burger King</a:t>
                </a:r>
                <a:r>
                  <a:rPr lang="en-US" dirty="0" smtClean="0"/>
                  <a:t>:</a:t>
                </a:r>
              </a:p>
              <a:p>
                <a:r>
                  <a:rPr lang="en-US" dirty="0" smtClean="0"/>
                  <a:t>13 </a:t>
                </a:r>
                <a:r>
                  <a:rPr lang="en-US" dirty="0" err="1" smtClean="0"/>
                  <a:t>obs</a:t>
                </a:r>
                <a:r>
                  <a:rPr lang="en-US" dirty="0" smtClean="0"/>
                  <a:t> </a:t>
                </a:r>
                <a:r>
                  <a:rPr lang="en-US" dirty="0" smtClean="0">
                    <a:sym typeface="Wingdings" pitchFamily="2" charset="2"/>
                  </a:rPr>
                  <a:t> median =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(13+1)</m:t>
                        </m:r>
                      </m:num>
                      <m:den>
                        <m:r>
                          <a:rPr lang="en-US" b="0" i="1" dirty="0" smtClean="0">
                            <a:latin typeface="Cambria Math" panose="02040503050406030204" pitchFamily="18" charset="0"/>
                          </a:rPr>
                          <m:t>2</m:t>
                        </m:r>
                      </m:den>
                    </m:f>
                  </m:oMath>
                </a14:m>
                <a:r>
                  <a:rPr lang="en-US" dirty="0" smtClean="0">
                    <a:sym typeface="Wingdings" pitchFamily="2" charset="2"/>
                  </a:rPr>
                  <a:t> = 7</a:t>
                </a:r>
                <a:r>
                  <a:rPr lang="en-US" baseline="30000" dirty="0" smtClean="0">
                    <a:sym typeface="Wingdings" pitchFamily="2" charset="2"/>
                  </a:rPr>
                  <a:t>th</a:t>
                </a:r>
                <a:r>
                  <a:rPr lang="en-US" dirty="0" smtClean="0">
                    <a:sym typeface="Wingdings" pitchFamily="2" charset="2"/>
                  </a:rPr>
                  <a:t> </a:t>
                </a:r>
                <a:r>
                  <a:rPr lang="en-US" dirty="0" err="1" smtClean="0">
                    <a:sym typeface="Wingdings" pitchFamily="2" charset="2"/>
                  </a:rPr>
                  <a:t>obs</a:t>
                </a:r>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22185" y="1910670"/>
                <a:ext cx="3495765" cy="773353"/>
              </a:xfrm>
              <a:prstGeom prst="rect">
                <a:avLst/>
              </a:prstGeom>
              <a:blipFill>
                <a:blip r:embed="rId4"/>
                <a:stretch>
                  <a:fillRect l="-1396" t="-3937" r="-873" b="-4724"/>
                </a:stretch>
              </a:blipFill>
            </p:spPr>
            <p:txBody>
              <a:bodyPr/>
              <a:lstStyle/>
              <a:p>
                <a:r>
                  <a:rPr lang="en-US">
                    <a:noFill/>
                  </a:rPr>
                  <a:t> </a:t>
                </a:r>
              </a:p>
            </p:txBody>
          </p:sp>
        </mc:Fallback>
      </mc:AlternateContent>
      <p:sp>
        <p:nvSpPr>
          <p:cNvPr id="48" name="TextBox 47"/>
          <p:cNvSpPr txBox="1"/>
          <p:nvPr/>
        </p:nvSpPr>
        <p:spPr>
          <a:xfrm>
            <a:off x="7620003" y="89128"/>
            <a:ext cx="1133644" cy="369332"/>
          </a:xfrm>
          <a:prstGeom prst="rect">
            <a:avLst/>
          </a:prstGeom>
          <a:noFill/>
        </p:spPr>
        <p:txBody>
          <a:bodyPr wrap="none" rtlCol="0">
            <a:spAutoFit/>
          </a:bodyPr>
          <a:lstStyle/>
          <a:p>
            <a:r>
              <a:rPr lang="en-US" dirty="0" smtClean="0"/>
              <a:t>- min=370</a:t>
            </a:r>
            <a:endParaRPr lang="en-US" dirty="0"/>
          </a:p>
        </p:txBody>
      </p:sp>
      <p:sp>
        <p:nvSpPr>
          <p:cNvPr id="49" name="TextBox 48"/>
          <p:cNvSpPr txBox="1"/>
          <p:nvPr/>
        </p:nvSpPr>
        <p:spPr>
          <a:xfrm>
            <a:off x="7612744" y="2360571"/>
            <a:ext cx="1283813" cy="369332"/>
          </a:xfrm>
          <a:prstGeom prst="rect">
            <a:avLst/>
          </a:prstGeom>
          <a:noFill/>
        </p:spPr>
        <p:txBody>
          <a:bodyPr wrap="none" rtlCol="0">
            <a:spAutoFit/>
          </a:bodyPr>
          <a:lstStyle/>
          <a:p>
            <a:r>
              <a:rPr lang="en-US" dirty="0" smtClean="0"/>
              <a:t>- max=1230</a:t>
            </a:r>
            <a:endParaRPr lang="en-US" dirty="0"/>
          </a:p>
        </p:txBody>
      </p:sp>
      <p:sp>
        <p:nvSpPr>
          <p:cNvPr id="50" name="TextBox 49"/>
          <p:cNvSpPr txBox="1"/>
          <p:nvPr/>
        </p:nvSpPr>
        <p:spPr>
          <a:xfrm>
            <a:off x="7605490" y="1235739"/>
            <a:ext cx="1494320" cy="369332"/>
          </a:xfrm>
          <a:prstGeom prst="rect">
            <a:avLst/>
          </a:prstGeom>
          <a:noFill/>
        </p:spPr>
        <p:txBody>
          <a:bodyPr wrap="none" rtlCol="0">
            <a:spAutoFit/>
          </a:bodyPr>
          <a:lstStyle/>
          <a:p>
            <a:r>
              <a:rPr lang="en-US" dirty="0" smtClean="0"/>
              <a:t>- Median=760</a:t>
            </a:r>
            <a:endParaRPr lang="en-US" dirty="0"/>
          </a:p>
        </p:txBody>
      </p:sp>
      <mc:AlternateContent xmlns:mc="http://schemas.openxmlformats.org/markup-compatibility/2006" xmlns:a14="http://schemas.microsoft.com/office/drawing/2010/main">
        <mc:Choice Requires="a14">
          <p:sp>
            <p:nvSpPr>
              <p:cNvPr id="51" name="TextBox 50"/>
              <p:cNvSpPr txBox="1"/>
              <p:nvPr/>
            </p:nvSpPr>
            <p:spPr>
              <a:xfrm>
                <a:off x="0" y="2670723"/>
                <a:ext cx="3434466" cy="773353"/>
              </a:xfrm>
              <a:prstGeom prst="rect">
                <a:avLst/>
              </a:prstGeom>
              <a:noFill/>
            </p:spPr>
            <p:txBody>
              <a:bodyPr wrap="none" rtlCol="0">
                <a:spAutoFit/>
              </a:bodyPr>
              <a:lstStyle/>
              <a:p>
                <a:pPr>
                  <a:buFont typeface="Wingdings"/>
                  <a:buChar char="è"/>
                </a:pPr>
                <a:r>
                  <a:rPr lang="en-US" dirty="0" smtClean="0">
                    <a:sym typeface="Wingdings" pitchFamily="2" charset="2"/>
                  </a:rPr>
                  <a:t>Q1 =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m:t>
                        </m:r>
                        <m:r>
                          <a:rPr lang="en-US" b="0" i="1" dirty="0" smtClean="0">
                            <a:latin typeface="Cambria Math" panose="02040503050406030204" pitchFamily="18" charset="0"/>
                          </a:rPr>
                          <m:t>13</m:t>
                        </m:r>
                        <m:r>
                          <a:rPr lang="en-US" i="1" dirty="0">
                            <a:latin typeface="Cambria Math" panose="02040503050406030204" pitchFamily="18" charset="0"/>
                          </a:rPr>
                          <m:t>+1)</m:t>
                        </m:r>
                      </m:num>
                      <m:den>
                        <m:r>
                          <a:rPr lang="en-US" i="1" dirty="0">
                            <a:latin typeface="Cambria Math" panose="02040503050406030204" pitchFamily="18" charset="0"/>
                          </a:rPr>
                          <m:t>4</m:t>
                        </m:r>
                      </m:den>
                    </m:f>
                    <m:r>
                      <a:rPr lang="en-US" b="0" i="1" dirty="0" smtClean="0">
                        <a:latin typeface="Cambria Math" panose="02040503050406030204" pitchFamily="18" charset="0"/>
                      </a:rPr>
                      <m:t>=3.5 (</m:t>
                    </m:r>
                  </m:oMath>
                </a14:m>
                <a:r>
                  <a:rPr lang="en-US" dirty="0" smtClean="0">
                    <a:sym typeface="Wingdings" pitchFamily="2" charset="2"/>
                  </a:rPr>
                  <a:t>avg 3</a:t>
                </a:r>
                <a:r>
                  <a:rPr lang="en-US" baseline="30000" dirty="0" smtClean="0">
                    <a:sym typeface="Wingdings" pitchFamily="2" charset="2"/>
                  </a:rPr>
                  <a:t>rd</a:t>
                </a:r>
                <a:r>
                  <a:rPr lang="en-US" dirty="0" smtClean="0">
                    <a:sym typeface="Wingdings" pitchFamily="2" charset="2"/>
                  </a:rPr>
                  <a:t> &amp; 4</a:t>
                </a:r>
                <a:r>
                  <a:rPr lang="en-US" baseline="30000" dirty="0" smtClean="0">
                    <a:sym typeface="Wingdings" pitchFamily="2" charset="2"/>
                  </a:rPr>
                  <a:t>th</a:t>
                </a:r>
                <a:r>
                  <a:rPr lang="en-US" dirty="0" smtClean="0">
                    <a:sym typeface="Wingdings" pitchFamily="2" charset="2"/>
                  </a:rPr>
                  <a:t>)</a:t>
                </a:r>
              </a:p>
              <a:p>
                <a:pPr>
                  <a:buFont typeface="Wingdings"/>
                  <a:buChar char="è"/>
                </a:pPr>
                <a:r>
                  <a:rPr lang="en-US" dirty="0" smtClean="0"/>
                  <a:t>Q1=(410+500)/2=455</a:t>
                </a:r>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2670723"/>
                <a:ext cx="3434466" cy="773353"/>
              </a:xfrm>
              <a:prstGeom prst="rect">
                <a:avLst/>
              </a:prstGeom>
              <a:blipFill>
                <a:blip r:embed="rId5"/>
                <a:stretch>
                  <a:fillRect l="-1066" r="-533" b="-11811"/>
                </a:stretch>
              </a:blipFill>
            </p:spPr>
            <p:txBody>
              <a:bodyPr/>
              <a:lstStyle/>
              <a:p>
                <a:r>
                  <a:rPr lang="en-US">
                    <a:noFill/>
                  </a:rPr>
                  <a:t> </a:t>
                </a:r>
              </a:p>
            </p:txBody>
          </p:sp>
        </mc:Fallback>
      </mc:AlternateContent>
      <p:sp>
        <p:nvSpPr>
          <p:cNvPr id="52" name="Right Brace 51"/>
          <p:cNvSpPr/>
          <p:nvPr/>
        </p:nvSpPr>
        <p:spPr>
          <a:xfrm>
            <a:off x="7649029" y="582613"/>
            <a:ext cx="188685" cy="391886"/>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7772406" y="575340"/>
            <a:ext cx="923651" cy="369332"/>
          </a:xfrm>
          <a:prstGeom prst="rect">
            <a:avLst/>
          </a:prstGeom>
          <a:noFill/>
        </p:spPr>
        <p:txBody>
          <a:bodyPr wrap="none" rtlCol="0">
            <a:spAutoFit/>
          </a:bodyPr>
          <a:lstStyle/>
          <a:p>
            <a:r>
              <a:rPr lang="en-US" dirty="0" smtClean="0"/>
              <a:t>Q1=455</a:t>
            </a:r>
            <a:endParaRPr lang="en-US" dirty="0"/>
          </a:p>
        </p:txBody>
      </p:sp>
      <p:sp>
        <p:nvSpPr>
          <p:cNvPr id="62" name="Right Brace 61"/>
          <p:cNvSpPr/>
          <p:nvPr/>
        </p:nvSpPr>
        <p:spPr>
          <a:xfrm>
            <a:off x="7656286" y="1910670"/>
            <a:ext cx="188685" cy="391886"/>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7779663" y="1903397"/>
            <a:ext cx="923651" cy="369332"/>
          </a:xfrm>
          <a:prstGeom prst="rect">
            <a:avLst/>
          </a:prstGeom>
          <a:noFill/>
        </p:spPr>
        <p:txBody>
          <a:bodyPr wrap="none" rtlCol="0">
            <a:spAutoFit/>
          </a:bodyPr>
          <a:lstStyle/>
          <a:p>
            <a:r>
              <a:rPr lang="en-US" dirty="0" smtClean="0"/>
              <a:t>Q3=995</a:t>
            </a:r>
            <a:endParaRPr lang="en-US" dirty="0"/>
          </a:p>
        </p:txBody>
      </p:sp>
      <mc:AlternateContent xmlns:mc="http://schemas.openxmlformats.org/markup-compatibility/2006" xmlns:a14="http://schemas.microsoft.com/office/drawing/2010/main">
        <mc:Choice Requires="a14">
          <p:sp>
            <p:nvSpPr>
              <p:cNvPr id="64" name="TextBox 63"/>
              <p:cNvSpPr txBox="1"/>
              <p:nvPr/>
            </p:nvSpPr>
            <p:spPr>
              <a:xfrm>
                <a:off x="-7210" y="3572614"/>
                <a:ext cx="4012060" cy="773353"/>
              </a:xfrm>
              <a:prstGeom prst="rect">
                <a:avLst/>
              </a:prstGeom>
              <a:noFill/>
            </p:spPr>
            <p:txBody>
              <a:bodyPr wrap="none" rtlCol="0">
                <a:spAutoFit/>
              </a:bodyPr>
              <a:lstStyle/>
              <a:p>
                <a:pPr>
                  <a:buFont typeface="Wingdings"/>
                  <a:buChar char="è"/>
                </a:pPr>
                <a:r>
                  <a:rPr lang="en-US" dirty="0" smtClean="0">
                    <a:sym typeface="Wingdings" pitchFamily="2" charset="2"/>
                  </a:rPr>
                  <a:t>Q3 </a:t>
                </a:r>
                <a:r>
                  <a:rPr lang="en-US" dirty="0">
                    <a:sym typeface="Wingdings" pitchFamily="2" charset="2"/>
                  </a:rPr>
                  <a:t>= </a:t>
                </a:r>
                <a14:m>
                  <m:oMath xmlns:m="http://schemas.openxmlformats.org/officeDocument/2006/math">
                    <m:f>
                      <m:fPr>
                        <m:ctrlPr>
                          <a:rPr lang="en-US" i="1" dirty="0">
                            <a:latin typeface="Cambria Math" charset="0"/>
                          </a:rPr>
                        </m:ctrlPr>
                      </m:fPr>
                      <m:num>
                        <m:r>
                          <a:rPr lang="en-US" b="0" i="1" dirty="0" smtClean="0">
                            <a:latin typeface="Cambria Math" panose="02040503050406030204" pitchFamily="18" charset="0"/>
                          </a:rPr>
                          <m:t>3</m:t>
                        </m:r>
                        <m:r>
                          <a:rPr lang="en-US" i="1" dirty="0">
                            <a:latin typeface="Cambria Math" panose="02040503050406030204" pitchFamily="18" charset="0"/>
                          </a:rPr>
                          <m:t>(13+1)</m:t>
                        </m:r>
                      </m:num>
                      <m:den>
                        <m:r>
                          <a:rPr lang="en-US" i="1" dirty="0">
                            <a:latin typeface="Cambria Math" panose="02040503050406030204" pitchFamily="18" charset="0"/>
                          </a:rPr>
                          <m:t>4</m:t>
                        </m:r>
                      </m:den>
                    </m:f>
                    <m:r>
                      <a:rPr lang="en-US" i="1" dirty="0">
                        <a:latin typeface="Cambria Math" panose="02040503050406030204" pitchFamily="18" charset="0"/>
                      </a:rPr>
                      <m:t>=</m:t>
                    </m:r>
                    <m:r>
                      <a:rPr lang="en-US" b="0" i="1" dirty="0" smtClean="0">
                        <a:latin typeface="Cambria Math" panose="02040503050406030204" pitchFamily="18" charset="0"/>
                      </a:rPr>
                      <m:t>10</m:t>
                    </m:r>
                    <m:r>
                      <a:rPr lang="en-US" i="1" dirty="0">
                        <a:latin typeface="Cambria Math" panose="02040503050406030204" pitchFamily="18" charset="0"/>
                      </a:rPr>
                      <m:t>.5 (</m:t>
                    </m:r>
                  </m:oMath>
                </a14:m>
                <a:r>
                  <a:rPr lang="en-US" dirty="0" err="1" smtClean="0">
                    <a:sym typeface="Wingdings" pitchFamily="2" charset="2"/>
                  </a:rPr>
                  <a:t>avg</a:t>
                </a:r>
                <a:r>
                  <a:rPr lang="en-US" dirty="0" smtClean="0">
                    <a:sym typeface="Wingdings" pitchFamily="2" charset="2"/>
                  </a:rPr>
                  <a:t> 10</a:t>
                </a:r>
                <a:r>
                  <a:rPr lang="en-US" baseline="30000" dirty="0" smtClean="0">
                    <a:sym typeface="Wingdings" pitchFamily="2" charset="2"/>
                  </a:rPr>
                  <a:t>th</a:t>
                </a:r>
                <a:r>
                  <a:rPr lang="en-US" dirty="0" smtClean="0">
                    <a:sym typeface="Wingdings" pitchFamily="2" charset="2"/>
                  </a:rPr>
                  <a:t> &amp; 11</a:t>
                </a:r>
                <a:r>
                  <a:rPr lang="en-US" baseline="30000" dirty="0" smtClean="0">
                    <a:sym typeface="Wingdings" pitchFamily="2" charset="2"/>
                  </a:rPr>
                  <a:t>th</a:t>
                </a:r>
                <a:r>
                  <a:rPr lang="en-US" dirty="0">
                    <a:sym typeface="Wingdings" pitchFamily="2" charset="2"/>
                  </a:rPr>
                  <a:t>)</a:t>
                </a:r>
              </a:p>
              <a:p>
                <a:pPr>
                  <a:buFont typeface="Wingdings"/>
                  <a:buChar char="è"/>
                </a:pPr>
                <a:r>
                  <a:rPr lang="en-US" dirty="0" smtClean="0"/>
                  <a:t>Q3=(</a:t>
                </a:r>
                <a:r>
                  <a:rPr lang="en-US" dirty="0"/>
                  <a:t>410+500)/2=455</a:t>
                </a:r>
              </a:p>
            </p:txBody>
          </p:sp>
        </mc:Choice>
        <mc:Fallback xmlns="">
          <p:sp>
            <p:nvSpPr>
              <p:cNvPr id="64" name="TextBox 63"/>
              <p:cNvSpPr txBox="1">
                <a:spLocks noRot="1" noChangeAspect="1" noMove="1" noResize="1" noEditPoints="1" noAdjustHandles="1" noChangeArrowheads="1" noChangeShapeType="1" noTextEdit="1"/>
              </p:cNvSpPr>
              <p:nvPr/>
            </p:nvSpPr>
            <p:spPr>
              <a:xfrm>
                <a:off x="-7210" y="3572614"/>
                <a:ext cx="4012060" cy="773353"/>
              </a:xfrm>
              <a:prstGeom prst="rect">
                <a:avLst/>
              </a:prstGeom>
              <a:blipFill>
                <a:blip r:embed="rId6"/>
                <a:stretch>
                  <a:fillRect l="-1064" b="-11811"/>
                </a:stretch>
              </a:blipFill>
            </p:spPr>
            <p:txBody>
              <a:bodyPr/>
              <a:lstStyle/>
              <a:p>
                <a:r>
                  <a:rPr lang="en-US">
                    <a:noFill/>
                  </a:rPr>
                  <a:t> </a:t>
                </a:r>
              </a:p>
            </p:txBody>
          </p:sp>
        </mc:Fallback>
      </mc:AlternateContent>
      <p:sp>
        <p:nvSpPr>
          <p:cNvPr id="82" name="TextBox 81"/>
          <p:cNvSpPr txBox="1"/>
          <p:nvPr/>
        </p:nvSpPr>
        <p:spPr>
          <a:xfrm>
            <a:off x="7642483" y="5183642"/>
            <a:ext cx="1133644" cy="369332"/>
          </a:xfrm>
          <a:prstGeom prst="rect">
            <a:avLst/>
          </a:prstGeom>
          <a:noFill/>
        </p:spPr>
        <p:txBody>
          <a:bodyPr wrap="none" rtlCol="0">
            <a:spAutoFit/>
          </a:bodyPr>
          <a:lstStyle/>
          <a:p>
            <a:r>
              <a:rPr lang="en-US" dirty="0" smtClean="0"/>
              <a:t>- min=440</a:t>
            </a:r>
            <a:endParaRPr lang="en-US" dirty="0"/>
          </a:p>
        </p:txBody>
      </p:sp>
      <p:sp>
        <p:nvSpPr>
          <p:cNvPr id="83" name="TextBox 82"/>
          <p:cNvSpPr txBox="1"/>
          <p:nvPr/>
        </p:nvSpPr>
        <p:spPr>
          <a:xfrm>
            <a:off x="7678765" y="6185911"/>
            <a:ext cx="1166794" cy="369332"/>
          </a:xfrm>
          <a:prstGeom prst="rect">
            <a:avLst/>
          </a:prstGeom>
          <a:noFill/>
        </p:spPr>
        <p:txBody>
          <a:bodyPr wrap="none" rtlCol="0">
            <a:spAutoFit/>
          </a:bodyPr>
          <a:lstStyle/>
          <a:p>
            <a:r>
              <a:rPr lang="en-US" dirty="0" smtClean="0"/>
              <a:t>- max=740</a:t>
            </a:r>
            <a:endParaRPr lang="en-US" dirty="0"/>
          </a:p>
        </p:txBody>
      </p:sp>
      <p:sp>
        <p:nvSpPr>
          <p:cNvPr id="84" name="TextBox 83"/>
          <p:cNvSpPr txBox="1"/>
          <p:nvPr/>
        </p:nvSpPr>
        <p:spPr>
          <a:xfrm>
            <a:off x="7787626" y="5691627"/>
            <a:ext cx="1370888" cy="369332"/>
          </a:xfrm>
          <a:prstGeom prst="rect">
            <a:avLst/>
          </a:prstGeom>
          <a:noFill/>
        </p:spPr>
        <p:txBody>
          <a:bodyPr wrap="none" rtlCol="0">
            <a:spAutoFit/>
          </a:bodyPr>
          <a:lstStyle/>
          <a:p>
            <a:r>
              <a:rPr lang="en-US" dirty="0" smtClean="0"/>
              <a:t>Median=510</a:t>
            </a:r>
            <a:endParaRPr lang="en-US" dirty="0"/>
          </a:p>
        </p:txBody>
      </p:sp>
      <p:sp>
        <p:nvSpPr>
          <p:cNvPr id="85" name="TextBox 84"/>
          <p:cNvSpPr txBox="1"/>
          <p:nvPr/>
        </p:nvSpPr>
        <p:spPr>
          <a:xfrm>
            <a:off x="7649745" y="5394084"/>
            <a:ext cx="1047082" cy="369332"/>
          </a:xfrm>
          <a:prstGeom prst="rect">
            <a:avLst/>
          </a:prstGeom>
          <a:noFill/>
        </p:spPr>
        <p:txBody>
          <a:bodyPr wrap="none" rtlCol="0">
            <a:spAutoFit/>
          </a:bodyPr>
          <a:lstStyle/>
          <a:p>
            <a:r>
              <a:rPr lang="en-US" dirty="0" smtClean="0"/>
              <a:t>- Q1=460</a:t>
            </a:r>
            <a:endParaRPr lang="en-US" dirty="0"/>
          </a:p>
        </p:txBody>
      </p:sp>
      <p:sp>
        <p:nvSpPr>
          <p:cNvPr id="86" name="TextBox 85"/>
          <p:cNvSpPr txBox="1"/>
          <p:nvPr/>
        </p:nvSpPr>
        <p:spPr>
          <a:xfrm>
            <a:off x="7657001" y="5967398"/>
            <a:ext cx="1047082" cy="369332"/>
          </a:xfrm>
          <a:prstGeom prst="rect">
            <a:avLst/>
          </a:prstGeom>
          <a:noFill/>
        </p:spPr>
        <p:txBody>
          <a:bodyPr wrap="none" rtlCol="0">
            <a:spAutoFit/>
          </a:bodyPr>
          <a:lstStyle/>
          <a:p>
            <a:r>
              <a:rPr lang="en-US" dirty="0" smtClean="0"/>
              <a:t>- Q3=540</a:t>
            </a:r>
            <a:endParaRPr lang="en-US" dirty="0"/>
          </a:p>
        </p:txBody>
      </p:sp>
      <p:sp>
        <p:nvSpPr>
          <p:cNvPr id="87" name="Right Brace 86"/>
          <p:cNvSpPr/>
          <p:nvPr/>
        </p:nvSpPr>
        <p:spPr>
          <a:xfrm>
            <a:off x="7649029" y="5691641"/>
            <a:ext cx="188685" cy="391886"/>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p:cNvSpPr txBox="1"/>
          <p:nvPr/>
        </p:nvSpPr>
        <p:spPr>
          <a:xfrm>
            <a:off x="341091" y="4363554"/>
            <a:ext cx="2499402" cy="646331"/>
          </a:xfrm>
          <a:prstGeom prst="rect">
            <a:avLst/>
          </a:prstGeom>
          <a:noFill/>
        </p:spPr>
        <p:txBody>
          <a:bodyPr wrap="none" rtlCol="0">
            <a:spAutoFit/>
          </a:bodyPr>
          <a:lstStyle/>
          <a:p>
            <a:r>
              <a:rPr lang="en-US" b="1" dirty="0" smtClean="0"/>
              <a:t>BK 5-number summary</a:t>
            </a:r>
          </a:p>
          <a:p>
            <a:r>
              <a:rPr lang="en-US" dirty="0" smtClean="0"/>
              <a:t>370, 455, 760, 995, 1230</a:t>
            </a:r>
            <a:endParaRPr lang="en-US" dirty="0"/>
          </a:p>
        </p:txBody>
      </p:sp>
      <p:sp>
        <p:nvSpPr>
          <p:cNvPr id="90" name="TextBox 89"/>
          <p:cNvSpPr txBox="1"/>
          <p:nvPr/>
        </p:nvSpPr>
        <p:spPr>
          <a:xfrm>
            <a:off x="348693" y="5088072"/>
            <a:ext cx="3250505" cy="646331"/>
          </a:xfrm>
          <a:prstGeom prst="rect">
            <a:avLst/>
          </a:prstGeom>
          <a:noFill/>
          <a:ln>
            <a:noFill/>
          </a:ln>
        </p:spPr>
        <p:txBody>
          <a:bodyPr wrap="none" rtlCol="0">
            <a:spAutoFit/>
          </a:bodyPr>
          <a:lstStyle/>
          <a:p>
            <a:r>
              <a:rPr lang="en-US" b="1" dirty="0" smtClean="0"/>
              <a:t>McDonald’s 5-number summary</a:t>
            </a:r>
          </a:p>
          <a:p>
            <a:r>
              <a:rPr lang="en-US" dirty="0" smtClean="0"/>
              <a:t>440, 460, 510, 540, 740</a:t>
            </a:r>
            <a:endParaRPr lang="en-US" dirty="0"/>
          </a:p>
        </p:txBody>
      </p:sp>
      <p:sp>
        <p:nvSpPr>
          <p:cNvPr id="93" name="Rectangle 92"/>
          <p:cNvSpPr/>
          <p:nvPr/>
        </p:nvSpPr>
        <p:spPr>
          <a:xfrm>
            <a:off x="369428" y="5147143"/>
            <a:ext cx="3222172" cy="5370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62860" y="4443430"/>
            <a:ext cx="3222172" cy="5370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8350" y="5794194"/>
            <a:ext cx="2959143" cy="646331"/>
          </a:xfrm>
          <a:prstGeom prst="rect">
            <a:avLst/>
          </a:prstGeom>
          <a:solidFill>
            <a:schemeClr val="tx1"/>
          </a:solidFill>
        </p:spPr>
        <p:txBody>
          <a:bodyPr wrap="none" rtlCol="0">
            <a:spAutoFit/>
          </a:bodyPr>
          <a:lstStyle/>
          <a:p>
            <a:r>
              <a:rPr lang="en-US" b="1" dirty="0" err="1" smtClean="0">
                <a:solidFill>
                  <a:schemeClr val="bg1"/>
                </a:solidFill>
              </a:rPr>
              <a:t>Hardee’s</a:t>
            </a:r>
            <a:r>
              <a:rPr lang="en-US" b="1" dirty="0" smtClean="0">
                <a:solidFill>
                  <a:schemeClr val="bg1"/>
                </a:solidFill>
              </a:rPr>
              <a:t> 5-number summary</a:t>
            </a:r>
          </a:p>
          <a:p>
            <a:r>
              <a:rPr lang="en-US" dirty="0" smtClean="0">
                <a:solidFill>
                  <a:schemeClr val="bg1"/>
                </a:solidFill>
              </a:rPr>
              <a:t>Complete on your own…</a:t>
            </a:r>
            <a:endParaRPr lang="en-US" dirty="0">
              <a:solidFill>
                <a:schemeClr val="bg1"/>
              </a:solidFill>
            </a:endParaRPr>
          </a:p>
        </p:txBody>
      </p:sp>
    </p:spTree>
    <p:extLst>
      <p:ext uri="{BB962C8B-B14F-4D97-AF65-F5344CB8AC3E}">
        <p14:creationId xmlns:p14="http://schemas.microsoft.com/office/powerpoint/2010/main" val="30404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animBg="1"/>
      <p:bldP spid="61" grpId="0"/>
      <p:bldP spid="62" grpId="0" animBg="1"/>
      <p:bldP spid="63" grpId="0"/>
      <p:bldP spid="64" grpId="0"/>
      <p:bldP spid="82" grpId="0"/>
      <p:bldP spid="83" grpId="0"/>
      <p:bldP spid="84" grpId="0"/>
      <p:bldP spid="85" grpId="0"/>
      <p:bldP spid="86" grpId="0"/>
      <p:bldP spid="87" grpId="0" animBg="1"/>
      <p:bldP spid="88" grpId="0"/>
      <p:bldP spid="90" grpId="0"/>
      <p:bldP spid="93" grpId="0" animBg="1"/>
      <p:bldP spid="95"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functions for 5-Number Summary</a:t>
            </a:r>
            <a:endParaRPr lang="en-US" dirty="0"/>
          </a:p>
        </p:txBody>
      </p:sp>
      <p:sp>
        <p:nvSpPr>
          <p:cNvPr id="3" name="Content Placeholder 2"/>
          <p:cNvSpPr>
            <a:spLocks noGrp="1"/>
          </p:cNvSpPr>
          <p:nvPr>
            <p:ph idx="1"/>
          </p:nvPr>
        </p:nvSpPr>
        <p:spPr>
          <a:xfrm>
            <a:off x="231648" y="901875"/>
            <a:ext cx="8717280" cy="4634629"/>
          </a:xfrm>
        </p:spPr>
        <p:txBody>
          <a:bodyPr/>
          <a:lstStyle/>
          <a:p>
            <a:r>
              <a:rPr lang="en-US" dirty="0" smtClean="0"/>
              <a:t>Minimum:</a:t>
            </a:r>
          </a:p>
          <a:p>
            <a:pPr lvl="1"/>
            <a:r>
              <a:rPr lang="en-US" dirty="0" smtClean="0"/>
              <a:t>=MIN(</a:t>
            </a:r>
            <a:r>
              <a:rPr lang="en-US" dirty="0"/>
              <a:t>&lt;data string</a:t>
            </a:r>
            <a:r>
              <a:rPr lang="en-US" dirty="0" smtClean="0"/>
              <a:t>&gt;)</a:t>
            </a:r>
          </a:p>
          <a:p>
            <a:r>
              <a:rPr lang="en-US" dirty="0" smtClean="0"/>
              <a:t>Quartile 1 (Q1):</a:t>
            </a:r>
          </a:p>
          <a:p>
            <a:pPr lvl="1"/>
            <a:r>
              <a:rPr lang="en-US" dirty="0"/>
              <a:t>=QUARTILE.EXC</a:t>
            </a:r>
            <a:r>
              <a:rPr lang="en-US" dirty="0" smtClean="0"/>
              <a:t>(</a:t>
            </a:r>
            <a:r>
              <a:rPr lang="en-US" dirty="0"/>
              <a:t>&lt;data string&gt;</a:t>
            </a:r>
            <a:r>
              <a:rPr lang="en-US" dirty="0" smtClean="0"/>
              <a:t>,</a:t>
            </a:r>
            <a:r>
              <a:rPr lang="en-US" dirty="0"/>
              <a:t>1</a:t>
            </a:r>
            <a:r>
              <a:rPr lang="en-US" dirty="0" smtClean="0"/>
              <a:t>)</a:t>
            </a:r>
            <a:endParaRPr lang="en-US" dirty="0"/>
          </a:p>
          <a:p>
            <a:r>
              <a:rPr lang="en-US" dirty="0" smtClean="0"/>
              <a:t>Quartile 2 (Q2) or Median</a:t>
            </a:r>
          </a:p>
          <a:p>
            <a:pPr lvl="1"/>
            <a:r>
              <a:rPr lang="en-US" dirty="0" smtClean="0"/>
              <a:t>=MEDIAN(</a:t>
            </a:r>
            <a:r>
              <a:rPr lang="en-US" dirty="0"/>
              <a:t>&lt;data string</a:t>
            </a:r>
            <a:r>
              <a:rPr lang="en-US" dirty="0" smtClean="0"/>
              <a:t>&gt;)</a:t>
            </a:r>
          </a:p>
          <a:p>
            <a:r>
              <a:rPr lang="en-US" dirty="0" smtClean="0"/>
              <a:t>Quartile 3 (Q3):</a:t>
            </a:r>
          </a:p>
          <a:p>
            <a:pPr lvl="1"/>
            <a:r>
              <a:rPr lang="en-US" dirty="0" smtClean="0"/>
              <a:t>=</a:t>
            </a:r>
            <a:r>
              <a:rPr lang="en-US" dirty="0"/>
              <a:t>QUARTILE.EXC(&lt;data string</a:t>
            </a:r>
            <a:r>
              <a:rPr lang="en-US" dirty="0" smtClean="0"/>
              <a:t>&gt;,3)</a:t>
            </a:r>
          </a:p>
          <a:p>
            <a:r>
              <a:rPr lang="en-US" dirty="0" smtClean="0"/>
              <a:t>Maximum:</a:t>
            </a:r>
          </a:p>
          <a:p>
            <a:pPr lvl="1"/>
            <a:r>
              <a:rPr lang="en-US" dirty="0" smtClean="0"/>
              <a:t>=MAX</a:t>
            </a:r>
            <a:r>
              <a:rPr lang="en-US" dirty="0"/>
              <a:t>(&lt;data string</a:t>
            </a:r>
            <a:r>
              <a:rPr lang="en-US" dirty="0" smtClean="0"/>
              <a:t>&gt;)</a:t>
            </a:r>
            <a:endParaRPr lang="en-US" dirty="0"/>
          </a:p>
          <a:p>
            <a:pPr lvl="1"/>
            <a:endParaRPr lang="en-US" dirty="0"/>
          </a:p>
          <a:p>
            <a:endParaRPr lang="en-US" dirty="0"/>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23</a:t>
            </a:fld>
            <a:endParaRPr lang="en-US"/>
          </a:p>
        </p:txBody>
      </p:sp>
    </p:spTree>
    <p:extLst>
      <p:ext uri="{BB962C8B-B14F-4D97-AF65-F5344CB8AC3E}">
        <p14:creationId xmlns:p14="http://schemas.microsoft.com/office/powerpoint/2010/main" val="4049607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70" y="-141670"/>
            <a:ext cx="2201636" cy="6139543"/>
          </a:xfrm>
        </p:spPr>
        <p:txBody>
          <a:bodyPr>
            <a:noAutofit/>
          </a:bodyPr>
          <a:lstStyle/>
          <a:p>
            <a:r>
              <a:rPr lang="en-US" sz="2400" dirty="0" smtClean="0"/>
              <a:t>Use 5-Number summaries to construct </a:t>
            </a:r>
            <a:r>
              <a:rPr lang="en-US" sz="2400" dirty="0" err="1" smtClean="0"/>
              <a:t>boxplots</a:t>
            </a:r>
            <a:r>
              <a:rPr lang="en-US" sz="2400" dirty="0" smtClean="0"/>
              <a:t>.  To compare different groups (e.g., restaurants), side-by-side </a:t>
            </a:r>
            <a:r>
              <a:rPr lang="en-US" sz="2400" dirty="0" err="1" smtClean="0"/>
              <a:t>boxplots</a:t>
            </a:r>
            <a:r>
              <a:rPr lang="en-US" sz="2400" dirty="0" smtClean="0"/>
              <a:t> can be constructed. (We will use Burger King’s to identify the boxplot features with the </a:t>
            </a:r>
            <a:br>
              <a:rPr lang="en-US" sz="2400" dirty="0" smtClean="0"/>
            </a:br>
            <a:r>
              <a:rPr lang="en-US" sz="2400" dirty="0" smtClean="0"/>
              <a:t>5-number summary.)</a:t>
            </a:r>
            <a:endParaRPr lang="en-US" sz="2400" dirty="0"/>
          </a:p>
        </p:txBody>
      </p:sp>
      <p:pic>
        <p:nvPicPr>
          <p:cNvPr id="111617" name="Picture 1"/>
          <p:cNvPicPr>
            <a:picLocks noGrp="1" noChangeAspect="1" noChangeArrowheads="1"/>
          </p:cNvPicPr>
          <p:nvPr>
            <p:ph idx="1"/>
          </p:nvPr>
        </p:nvPicPr>
        <p:blipFill>
          <a:blip r:embed="rId3" cstate="print"/>
          <a:srcRect/>
          <a:stretch>
            <a:fillRect/>
          </a:stretch>
        </p:blipFill>
        <p:spPr bwMode="auto">
          <a:xfrm>
            <a:off x="2838897" y="265071"/>
            <a:ext cx="6058354" cy="6281704"/>
          </a:xfrm>
          <a:prstGeom prst="rect">
            <a:avLst/>
          </a:prstGeom>
          <a:noFill/>
          <a:ln w="9525">
            <a:noFill/>
            <a:miter lim="800000"/>
            <a:headEnd/>
            <a:tailEnd/>
          </a:ln>
          <a:effectLst/>
        </p:spPr>
      </p:pic>
      <p:sp>
        <p:nvSpPr>
          <p:cNvPr id="7" name="TextBox 6"/>
          <p:cNvSpPr txBox="1"/>
          <p:nvPr/>
        </p:nvSpPr>
        <p:spPr>
          <a:xfrm>
            <a:off x="2888336" y="163131"/>
            <a:ext cx="931665" cy="369332"/>
          </a:xfrm>
          <a:prstGeom prst="rect">
            <a:avLst/>
          </a:prstGeom>
          <a:solidFill>
            <a:schemeClr val="bg1"/>
          </a:solidFill>
        </p:spPr>
        <p:txBody>
          <a:bodyPr wrap="none" rtlCol="0">
            <a:spAutoFit/>
          </a:bodyPr>
          <a:lstStyle/>
          <a:p>
            <a:r>
              <a:rPr lang="en-US" dirty="0" smtClean="0"/>
              <a:t>Calories</a:t>
            </a:r>
            <a:endParaRPr lang="en-US" dirty="0"/>
          </a:p>
        </p:txBody>
      </p:sp>
      <p:sp>
        <p:nvSpPr>
          <p:cNvPr id="8" name="TextBox 7"/>
          <p:cNvSpPr txBox="1"/>
          <p:nvPr/>
        </p:nvSpPr>
        <p:spPr>
          <a:xfrm>
            <a:off x="5029200" y="6288943"/>
            <a:ext cx="2145780" cy="369332"/>
          </a:xfrm>
          <a:prstGeom prst="rect">
            <a:avLst/>
          </a:prstGeom>
          <a:solidFill>
            <a:schemeClr val="bg1"/>
          </a:solidFill>
        </p:spPr>
        <p:txBody>
          <a:bodyPr wrap="none" rtlCol="0">
            <a:spAutoFit/>
          </a:bodyPr>
          <a:lstStyle/>
          <a:p>
            <a:r>
              <a:rPr lang="en-US" dirty="0" smtClean="0"/>
              <a:t>Fast Food Restaurant</a:t>
            </a:r>
            <a:endParaRPr lang="en-US" dirty="0"/>
          </a:p>
        </p:txBody>
      </p:sp>
      <p:cxnSp>
        <p:nvCxnSpPr>
          <p:cNvPr id="13" name="Straight Arrow Connector 12"/>
          <p:cNvCxnSpPr/>
          <p:nvPr/>
        </p:nvCxnSpPr>
        <p:spPr>
          <a:xfrm flipH="1" flipV="1">
            <a:off x="4955776" y="2787614"/>
            <a:ext cx="166908" cy="7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970222" y="5185462"/>
            <a:ext cx="210454" cy="72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599014" y="5828230"/>
            <a:ext cx="272545" cy="178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941390" y="3920148"/>
            <a:ext cx="166912" cy="72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4638897" y="5664278"/>
            <a:ext cx="1041008" cy="338554"/>
          </a:xfrm>
          <a:prstGeom prst="rect">
            <a:avLst/>
          </a:prstGeom>
          <a:solidFill>
            <a:schemeClr val="bg1"/>
          </a:solidFill>
        </p:spPr>
        <p:txBody>
          <a:bodyPr wrap="square" rtlCol="0">
            <a:spAutoFit/>
          </a:bodyPr>
          <a:lstStyle/>
          <a:p>
            <a:pPr algn="ctr"/>
            <a:r>
              <a:rPr lang="en-US" sz="1600" dirty="0" smtClean="0"/>
              <a:t>Min=370</a:t>
            </a:r>
            <a:endParaRPr lang="en-US" sz="1600" dirty="0"/>
          </a:p>
        </p:txBody>
      </p:sp>
      <p:sp>
        <p:nvSpPr>
          <p:cNvPr id="18" name="TextBox 17"/>
          <p:cNvSpPr txBox="1"/>
          <p:nvPr/>
        </p:nvSpPr>
        <p:spPr>
          <a:xfrm rot="16200000">
            <a:off x="4996459" y="5017837"/>
            <a:ext cx="859578" cy="338554"/>
          </a:xfrm>
          <a:prstGeom prst="rect">
            <a:avLst/>
          </a:prstGeom>
          <a:noFill/>
        </p:spPr>
        <p:txBody>
          <a:bodyPr wrap="square" rtlCol="0">
            <a:spAutoFit/>
          </a:bodyPr>
          <a:lstStyle/>
          <a:p>
            <a:r>
              <a:rPr lang="en-US" sz="1600" dirty="0" smtClean="0"/>
              <a:t>Q1=455</a:t>
            </a:r>
            <a:endParaRPr lang="en-US" dirty="0"/>
          </a:p>
        </p:txBody>
      </p:sp>
      <p:sp>
        <p:nvSpPr>
          <p:cNvPr id="45" name="TextBox 44"/>
          <p:cNvSpPr txBox="1"/>
          <p:nvPr/>
        </p:nvSpPr>
        <p:spPr>
          <a:xfrm rot="16200000">
            <a:off x="4622913" y="3756145"/>
            <a:ext cx="1389352" cy="338554"/>
          </a:xfrm>
          <a:prstGeom prst="rect">
            <a:avLst/>
          </a:prstGeom>
          <a:noFill/>
        </p:spPr>
        <p:txBody>
          <a:bodyPr wrap="square" rtlCol="0">
            <a:spAutoFit/>
          </a:bodyPr>
          <a:lstStyle/>
          <a:p>
            <a:r>
              <a:rPr lang="en-US" sz="1600" dirty="0" smtClean="0"/>
              <a:t>Median=760</a:t>
            </a:r>
            <a:endParaRPr lang="en-US" dirty="0"/>
          </a:p>
        </p:txBody>
      </p:sp>
      <p:sp>
        <p:nvSpPr>
          <p:cNvPr id="46" name="TextBox 45"/>
          <p:cNvSpPr txBox="1"/>
          <p:nvPr/>
        </p:nvSpPr>
        <p:spPr>
          <a:xfrm rot="16200000">
            <a:off x="4818722" y="2601836"/>
            <a:ext cx="997467" cy="338554"/>
          </a:xfrm>
          <a:prstGeom prst="rect">
            <a:avLst/>
          </a:prstGeom>
          <a:noFill/>
        </p:spPr>
        <p:txBody>
          <a:bodyPr wrap="square" rtlCol="0">
            <a:spAutoFit/>
          </a:bodyPr>
          <a:lstStyle/>
          <a:p>
            <a:r>
              <a:rPr lang="en-US" sz="1600" dirty="0" smtClean="0"/>
              <a:t>Q3=995</a:t>
            </a:r>
            <a:endParaRPr lang="en-US" dirty="0"/>
          </a:p>
        </p:txBody>
      </p:sp>
      <p:cxnSp>
        <p:nvCxnSpPr>
          <p:cNvPr id="47" name="Straight Arrow Connector 46"/>
          <p:cNvCxnSpPr/>
          <p:nvPr/>
        </p:nvCxnSpPr>
        <p:spPr>
          <a:xfrm flipH="1" flipV="1">
            <a:off x="4594035" y="1620723"/>
            <a:ext cx="272545" cy="178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6200000">
            <a:off x="4623493" y="1387778"/>
            <a:ext cx="1149967" cy="338554"/>
          </a:xfrm>
          <a:prstGeom prst="rect">
            <a:avLst/>
          </a:prstGeom>
          <a:solidFill>
            <a:schemeClr val="bg1"/>
          </a:solidFill>
        </p:spPr>
        <p:txBody>
          <a:bodyPr wrap="square" rtlCol="0">
            <a:spAutoFit/>
          </a:bodyPr>
          <a:lstStyle/>
          <a:p>
            <a:pPr algn="ctr"/>
            <a:r>
              <a:rPr lang="en-US" sz="1600" dirty="0" smtClean="0"/>
              <a:t>Max=1230</a:t>
            </a:r>
            <a:endParaRPr lang="en-US" sz="1600" dirty="0"/>
          </a:p>
        </p:txBody>
      </p:sp>
      <p:sp>
        <p:nvSpPr>
          <p:cNvPr id="19" name="TextBox 18"/>
          <p:cNvSpPr txBox="1"/>
          <p:nvPr/>
        </p:nvSpPr>
        <p:spPr>
          <a:xfrm>
            <a:off x="339495" y="5932782"/>
            <a:ext cx="2499402" cy="646331"/>
          </a:xfrm>
          <a:prstGeom prst="rect">
            <a:avLst/>
          </a:prstGeom>
          <a:noFill/>
        </p:spPr>
        <p:txBody>
          <a:bodyPr wrap="none" rtlCol="0">
            <a:spAutoFit/>
          </a:bodyPr>
          <a:lstStyle/>
          <a:p>
            <a:r>
              <a:rPr lang="en-US" b="1" dirty="0" smtClean="0"/>
              <a:t>BK 5-number summary</a:t>
            </a:r>
          </a:p>
          <a:p>
            <a:r>
              <a:rPr lang="en-US" dirty="0" smtClean="0"/>
              <a:t>370, 455, 760, 995, 1230</a:t>
            </a:r>
            <a:endParaRPr lang="en-US" dirty="0"/>
          </a:p>
        </p:txBody>
      </p:sp>
      <p:sp>
        <p:nvSpPr>
          <p:cNvPr id="20" name="Rectangle 19"/>
          <p:cNvSpPr/>
          <p:nvPr/>
        </p:nvSpPr>
        <p:spPr>
          <a:xfrm>
            <a:off x="354218" y="5987433"/>
            <a:ext cx="2661544" cy="5370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6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6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P spid="18" grpId="0"/>
      <p:bldP spid="45" grpId="0"/>
      <p:bldP spid="46" grpId="0"/>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0" y="321569"/>
            <a:ext cx="2336806" cy="3889829"/>
          </a:xfrm>
        </p:spPr>
        <p:txBody>
          <a:bodyPr>
            <a:noAutofit/>
          </a:bodyPr>
          <a:lstStyle/>
          <a:p>
            <a:r>
              <a:rPr lang="en-US" sz="2400" dirty="0" smtClean="0"/>
              <a:t>Which restaurant has higher calories overall?</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Which restaurant has the least variability in calories? </a:t>
            </a:r>
            <a:endParaRPr lang="en-US" sz="2400" dirty="0"/>
          </a:p>
        </p:txBody>
      </p:sp>
      <p:pic>
        <p:nvPicPr>
          <p:cNvPr id="111617" name="Picture 1"/>
          <p:cNvPicPr>
            <a:picLocks noGrp="1" noChangeAspect="1" noChangeArrowheads="1"/>
          </p:cNvPicPr>
          <p:nvPr>
            <p:ph idx="1"/>
          </p:nvPr>
        </p:nvPicPr>
        <p:blipFill>
          <a:blip r:embed="rId3" cstate="print"/>
          <a:srcRect/>
          <a:stretch>
            <a:fillRect/>
          </a:stretch>
        </p:blipFill>
        <p:spPr bwMode="auto">
          <a:xfrm>
            <a:off x="2867925" y="46129"/>
            <a:ext cx="6058354" cy="6281704"/>
          </a:xfrm>
          <a:prstGeom prst="rect">
            <a:avLst/>
          </a:prstGeom>
          <a:noFill/>
          <a:ln w="9525">
            <a:noFill/>
            <a:miter lim="800000"/>
            <a:headEnd/>
            <a:tailEnd/>
          </a:ln>
          <a:effectLst/>
        </p:spPr>
      </p:pic>
      <p:sp>
        <p:nvSpPr>
          <p:cNvPr id="7" name="TextBox 6"/>
          <p:cNvSpPr txBox="1"/>
          <p:nvPr/>
        </p:nvSpPr>
        <p:spPr>
          <a:xfrm>
            <a:off x="2917364" y="-55811"/>
            <a:ext cx="931665" cy="369332"/>
          </a:xfrm>
          <a:prstGeom prst="rect">
            <a:avLst/>
          </a:prstGeom>
          <a:solidFill>
            <a:schemeClr val="bg1"/>
          </a:solidFill>
        </p:spPr>
        <p:txBody>
          <a:bodyPr wrap="none" rtlCol="0">
            <a:spAutoFit/>
          </a:bodyPr>
          <a:lstStyle/>
          <a:p>
            <a:r>
              <a:rPr lang="en-US" dirty="0" smtClean="0"/>
              <a:t>Calories</a:t>
            </a:r>
            <a:endParaRPr lang="en-US" dirty="0"/>
          </a:p>
        </p:txBody>
      </p:sp>
      <p:sp>
        <p:nvSpPr>
          <p:cNvPr id="8" name="TextBox 7"/>
          <p:cNvSpPr txBox="1"/>
          <p:nvPr/>
        </p:nvSpPr>
        <p:spPr>
          <a:xfrm>
            <a:off x="5058228" y="6070001"/>
            <a:ext cx="2145780" cy="369332"/>
          </a:xfrm>
          <a:prstGeom prst="rect">
            <a:avLst/>
          </a:prstGeom>
          <a:solidFill>
            <a:schemeClr val="bg1"/>
          </a:solidFill>
        </p:spPr>
        <p:txBody>
          <a:bodyPr wrap="none" rtlCol="0">
            <a:spAutoFit/>
          </a:bodyPr>
          <a:lstStyle/>
          <a:p>
            <a:r>
              <a:rPr lang="en-US" dirty="0" smtClean="0"/>
              <a:t>Fast Food Restaurant</a:t>
            </a:r>
            <a:endParaRPr lang="en-US" dirty="0"/>
          </a:p>
        </p:txBody>
      </p:sp>
      <p:sp>
        <p:nvSpPr>
          <p:cNvPr id="19" name="TextBox 18"/>
          <p:cNvSpPr txBox="1"/>
          <p:nvPr/>
        </p:nvSpPr>
        <p:spPr>
          <a:xfrm>
            <a:off x="275772" y="1555274"/>
            <a:ext cx="1275734" cy="461665"/>
          </a:xfrm>
          <a:prstGeom prst="rect">
            <a:avLst/>
          </a:prstGeom>
          <a:noFill/>
        </p:spPr>
        <p:txBody>
          <a:bodyPr wrap="none" rtlCol="0">
            <a:spAutoFit/>
          </a:bodyPr>
          <a:lstStyle/>
          <a:p>
            <a:r>
              <a:rPr lang="en-US" sz="2400" dirty="0" err="1" smtClean="0"/>
              <a:t>Hardee’s</a:t>
            </a:r>
            <a:endParaRPr lang="en-US" sz="2400" dirty="0"/>
          </a:p>
        </p:txBody>
      </p:sp>
      <p:sp>
        <p:nvSpPr>
          <p:cNvPr id="20" name="TextBox 19"/>
          <p:cNvSpPr txBox="1"/>
          <p:nvPr/>
        </p:nvSpPr>
        <p:spPr>
          <a:xfrm>
            <a:off x="210458" y="4276702"/>
            <a:ext cx="1648656" cy="461665"/>
          </a:xfrm>
          <a:prstGeom prst="rect">
            <a:avLst/>
          </a:prstGeom>
          <a:noFill/>
        </p:spPr>
        <p:txBody>
          <a:bodyPr wrap="none" rtlCol="0">
            <a:spAutoFit/>
          </a:bodyPr>
          <a:lstStyle/>
          <a:p>
            <a:r>
              <a:rPr lang="en-US" sz="2400" dirty="0" smtClean="0"/>
              <a:t>McDonald’s</a:t>
            </a:r>
            <a:endParaRPr lang="en-US" sz="2400" dirty="0"/>
          </a:p>
        </p:txBody>
      </p:sp>
    </p:spTree>
    <p:extLst>
      <p:ext uri="{BB962C8B-B14F-4D97-AF65-F5344CB8AC3E}">
        <p14:creationId xmlns:p14="http://schemas.microsoft.com/office/powerpoint/2010/main" val="146631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990600" y="533400"/>
            <a:ext cx="7793038" cy="762000"/>
          </a:xfrm>
        </p:spPr>
        <p:txBody>
          <a:bodyPr>
            <a:normAutofit fontScale="90000"/>
          </a:bodyPr>
          <a:lstStyle/>
          <a:p>
            <a:pPr eaLnBrk="1" hangingPunct="1">
              <a:lnSpc>
                <a:spcPct val="80000"/>
              </a:lnSpc>
            </a:pPr>
            <a:r>
              <a:rPr lang="en-US" altLang="en-US" smtClean="0"/>
              <a:t>Distribution Shape and </a:t>
            </a:r>
            <a:br>
              <a:rPr lang="en-US" altLang="en-US" smtClean="0"/>
            </a:br>
            <a:r>
              <a:rPr lang="en-US" altLang="en-US" smtClean="0"/>
              <a:t>The Boxplot</a:t>
            </a:r>
          </a:p>
        </p:txBody>
      </p:sp>
      <p:sp>
        <p:nvSpPr>
          <p:cNvPr id="63491" name="Rectangle 3"/>
          <p:cNvSpPr>
            <a:spLocks noChangeArrowheads="1"/>
          </p:cNvSpPr>
          <p:nvPr/>
        </p:nvSpPr>
        <p:spPr bwMode="auto">
          <a:xfrm>
            <a:off x="6188075" y="1981200"/>
            <a:ext cx="27082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Right-Skewed</a:t>
            </a:r>
          </a:p>
        </p:txBody>
      </p:sp>
      <p:sp>
        <p:nvSpPr>
          <p:cNvPr id="63492" name="Rectangle 4"/>
          <p:cNvSpPr>
            <a:spLocks noChangeArrowheads="1"/>
          </p:cNvSpPr>
          <p:nvPr/>
        </p:nvSpPr>
        <p:spPr bwMode="auto">
          <a:xfrm>
            <a:off x="381000" y="1981200"/>
            <a:ext cx="24368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Left-Skewed</a:t>
            </a:r>
          </a:p>
        </p:txBody>
      </p:sp>
      <p:sp>
        <p:nvSpPr>
          <p:cNvPr id="63493" name="Rectangle 5"/>
          <p:cNvSpPr>
            <a:spLocks noChangeArrowheads="1"/>
          </p:cNvSpPr>
          <p:nvPr/>
        </p:nvSpPr>
        <p:spPr bwMode="auto">
          <a:xfrm>
            <a:off x="3581400" y="1981200"/>
            <a:ext cx="2098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Symmetric</a:t>
            </a:r>
          </a:p>
        </p:txBody>
      </p:sp>
      <p:sp>
        <p:nvSpPr>
          <p:cNvPr id="63494" name="Line 6"/>
          <p:cNvSpPr>
            <a:spLocks noChangeShapeType="1"/>
          </p:cNvSpPr>
          <p:nvPr/>
        </p:nvSpPr>
        <p:spPr bwMode="auto">
          <a:xfrm>
            <a:off x="6705600" y="3360738"/>
            <a:ext cx="0" cy="609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a:off x="6934200" y="2819400"/>
            <a:ext cx="0" cy="114300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8"/>
          <p:cNvSpPr>
            <a:spLocks noChangeShapeType="1"/>
          </p:cNvSpPr>
          <p:nvPr/>
        </p:nvSpPr>
        <p:spPr bwMode="auto">
          <a:xfrm>
            <a:off x="7648575" y="3808413"/>
            <a:ext cx="0" cy="1587"/>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7" name="Line 9"/>
          <p:cNvSpPr>
            <a:spLocks noChangeShapeType="1"/>
          </p:cNvSpPr>
          <p:nvPr/>
        </p:nvSpPr>
        <p:spPr bwMode="auto">
          <a:xfrm>
            <a:off x="2209800" y="3055938"/>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8" name="Line 10"/>
          <p:cNvSpPr>
            <a:spLocks noChangeShapeType="1"/>
          </p:cNvSpPr>
          <p:nvPr/>
        </p:nvSpPr>
        <p:spPr bwMode="auto">
          <a:xfrm>
            <a:off x="1905000" y="2979738"/>
            <a:ext cx="0" cy="99060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1"/>
          <p:cNvSpPr>
            <a:spLocks noChangeShapeType="1"/>
          </p:cNvSpPr>
          <p:nvPr/>
        </p:nvSpPr>
        <p:spPr bwMode="auto">
          <a:xfrm>
            <a:off x="1295400" y="3733800"/>
            <a:ext cx="0" cy="228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2"/>
          <p:cNvSpPr>
            <a:spLocks noChangeShapeType="1"/>
          </p:cNvSpPr>
          <p:nvPr/>
        </p:nvSpPr>
        <p:spPr bwMode="auto">
          <a:xfrm flipH="1">
            <a:off x="4495800" y="2751138"/>
            <a:ext cx="0" cy="121920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Line 13"/>
          <p:cNvSpPr>
            <a:spLocks noChangeShapeType="1"/>
          </p:cNvSpPr>
          <p:nvPr/>
        </p:nvSpPr>
        <p:spPr bwMode="auto">
          <a:xfrm>
            <a:off x="4191000" y="3208338"/>
            <a:ext cx="0" cy="7620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2" name="Line 14"/>
          <p:cNvSpPr>
            <a:spLocks noChangeShapeType="1"/>
          </p:cNvSpPr>
          <p:nvPr/>
        </p:nvSpPr>
        <p:spPr bwMode="auto">
          <a:xfrm>
            <a:off x="4800600" y="3208338"/>
            <a:ext cx="0" cy="7620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3" name="Freeform 15"/>
          <p:cNvSpPr>
            <a:spLocks/>
          </p:cNvSpPr>
          <p:nvPr/>
        </p:nvSpPr>
        <p:spPr bwMode="auto">
          <a:xfrm>
            <a:off x="2133600" y="2827338"/>
            <a:ext cx="461963" cy="1098550"/>
          </a:xfrm>
          <a:custGeom>
            <a:avLst/>
            <a:gdLst>
              <a:gd name="T0" fmla="*/ 2147483647 w 291"/>
              <a:gd name="T1" fmla="*/ 2147483647 h 692"/>
              <a:gd name="T2" fmla="*/ 2147483647 w 291"/>
              <a:gd name="T3" fmla="*/ 2147483647 h 692"/>
              <a:gd name="T4" fmla="*/ 2147483647 w 291"/>
              <a:gd name="T5" fmla="*/ 2147483647 h 692"/>
              <a:gd name="T6" fmla="*/ 2147483647 w 291"/>
              <a:gd name="T7" fmla="*/ 2147483647 h 692"/>
              <a:gd name="T8" fmla="*/ 2147483647 w 291"/>
              <a:gd name="T9" fmla="*/ 2147483647 h 692"/>
              <a:gd name="T10" fmla="*/ 2147483647 w 291"/>
              <a:gd name="T11" fmla="*/ 2147483647 h 692"/>
              <a:gd name="T12" fmla="*/ 2147483647 w 291"/>
              <a:gd name="T13" fmla="*/ 2147483647 h 692"/>
              <a:gd name="T14" fmla="*/ 2147483647 w 291"/>
              <a:gd name="T15" fmla="*/ 2147483647 h 692"/>
              <a:gd name="T16" fmla="*/ 2147483647 w 291"/>
              <a:gd name="T17" fmla="*/ 2147483647 h 692"/>
              <a:gd name="T18" fmla="*/ 2147483647 w 291"/>
              <a:gd name="T19" fmla="*/ 2147483647 h 692"/>
              <a:gd name="T20" fmla="*/ 2147483647 w 291"/>
              <a:gd name="T21" fmla="*/ 2147483647 h 692"/>
              <a:gd name="T22" fmla="*/ 2147483647 w 291"/>
              <a:gd name="T23" fmla="*/ 2147483647 h 692"/>
              <a:gd name="T24" fmla="*/ 2147483647 w 291"/>
              <a:gd name="T25" fmla="*/ 2147483647 h 692"/>
              <a:gd name="T26" fmla="*/ 2147483647 w 291"/>
              <a:gd name="T27" fmla="*/ 2147483647 h 692"/>
              <a:gd name="T28" fmla="*/ 2147483647 w 291"/>
              <a:gd name="T29" fmla="*/ 2147483647 h 692"/>
              <a:gd name="T30" fmla="*/ 0 w 291"/>
              <a:gd name="T31" fmla="*/ 0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1"/>
              <a:gd name="T49" fmla="*/ 0 h 692"/>
              <a:gd name="T50" fmla="*/ 291 w 291"/>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1" h="692">
                <a:moveTo>
                  <a:pt x="290" y="691"/>
                </a:moveTo>
                <a:lnTo>
                  <a:pt x="259" y="684"/>
                </a:lnTo>
                <a:lnTo>
                  <a:pt x="243" y="676"/>
                </a:lnTo>
                <a:lnTo>
                  <a:pt x="230" y="664"/>
                </a:lnTo>
                <a:lnTo>
                  <a:pt x="214" y="649"/>
                </a:lnTo>
                <a:lnTo>
                  <a:pt x="199" y="627"/>
                </a:lnTo>
                <a:lnTo>
                  <a:pt x="183" y="598"/>
                </a:lnTo>
                <a:lnTo>
                  <a:pt x="153" y="519"/>
                </a:lnTo>
                <a:lnTo>
                  <a:pt x="122" y="406"/>
                </a:lnTo>
                <a:lnTo>
                  <a:pt x="93" y="270"/>
                </a:lnTo>
                <a:lnTo>
                  <a:pt x="77" y="202"/>
                </a:lnTo>
                <a:lnTo>
                  <a:pt x="62" y="136"/>
                </a:lnTo>
                <a:lnTo>
                  <a:pt x="46" y="80"/>
                </a:lnTo>
                <a:lnTo>
                  <a:pt x="31" y="37"/>
                </a:lnTo>
                <a:lnTo>
                  <a:pt x="15" y="10"/>
                </a:lnTo>
                <a:lnTo>
                  <a:pt x="0" y="0"/>
                </a:lnTo>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16"/>
          <p:cNvSpPr>
            <a:spLocks/>
          </p:cNvSpPr>
          <p:nvPr/>
        </p:nvSpPr>
        <p:spPr bwMode="auto">
          <a:xfrm>
            <a:off x="685800" y="2827338"/>
            <a:ext cx="1460500" cy="1098550"/>
          </a:xfrm>
          <a:custGeom>
            <a:avLst/>
            <a:gdLst>
              <a:gd name="T0" fmla="*/ 0 w 872"/>
              <a:gd name="T1" fmla="*/ 2147483647 h 692"/>
              <a:gd name="T2" fmla="*/ 2147483647 w 872"/>
              <a:gd name="T3" fmla="*/ 2147483647 h 692"/>
              <a:gd name="T4" fmla="*/ 2147483647 w 872"/>
              <a:gd name="T5" fmla="*/ 2147483647 h 692"/>
              <a:gd name="T6" fmla="*/ 2147483647 w 872"/>
              <a:gd name="T7" fmla="*/ 2147483647 h 692"/>
              <a:gd name="T8" fmla="*/ 2147483647 w 872"/>
              <a:gd name="T9" fmla="*/ 2147483647 h 692"/>
              <a:gd name="T10" fmla="*/ 2147483647 w 872"/>
              <a:gd name="T11" fmla="*/ 2147483647 h 692"/>
              <a:gd name="T12" fmla="*/ 2147483647 w 872"/>
              <a:gd name="T13" fmla="*/ 2147483647 h 692"/>
              <a:gd name="T14" fmla="*/ 2147483647 w 872"/>
              <a:gd name="T15" fmla="*/ 2147483647 h 692"/>
              <a:gd name="T16" fmla="*/ 2147483647 w 872"/>
              <a:gd name="T17" fmla="*/ 2147483647 h 692"/>
              <a:gd name="T18" fmla="*/ 2147483647 w 872"/>
              <a:gd name="T19" fmla="*/ 2147483647 h 692"/>
              <a:gd name="T20" fmla="*/ 2147483647 w 872"/>
              <a:gd name="T21" fmla="*/ 2147483647 h 692"/>
              <a:gd name="T22" fmla="*/ 2147483647 w 872"/>
              <a:gd name="T23" fmla="*/ 2147483647 h 692"/>
              <a:gd name="T24" fmla="*/ 2147483647 w 872"/>
              <a:gd name="T25" fmla="*/ 2147483647 h 692"/>
              <a:gd name="T26" fmla="*/ 2147483647 w 872"/>
              <a:gd name="T27" fmla="*/ 2147483647 h 692"/>
              <a:gd name="T28" fmla="*/ 2147483647 w 872"/>
              <a:gd name="T29" fmla="*/ 2147483647 h 692"/>
              <a:gd name="T30" fmla="*/ 2147483647 w 872"/>
              <a:gd name="T31" fmla="*/ 0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692"/>
              <a:gd name="T50" fmla="*/ 872 w 872"/>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692">
                <a:moveTo>
                  <a:pt x="0" y="691"/>
                </a:moveTo>
                <a:lnTo>
                  <a:pt x="93" y="684"/>
                </a:lnTo>
                <a:lnTo>
                  <a:pt x="138" y="676"/>
                </a:lnTo>
                <a:lnTo>
                  <a:pt x="184" y="664"/>
                </a:lnTo>
                <a:lnTo>
                  <a:pt x="230" y="649"/>
                </a:lnTo>
                <a:lnTo>
                  <a:pt x="275" y="627"/>
                </a:lnTo>
                <a:lnTo>
                  <a:pt x="321" y="598"/>
                </a:lnTo>
                <a:lnTo>
                  <a:pt x="412" y="519"/>
                </a:lnTo>
                <a:lnTo>
                  <a:pt x="505" y="406"/>
                </a:lnTo>
                <a:lnTo>
                  <a:pt x="596" y="270"/>
                </a:lnTo>
                <a:lnTo>
                  <a:pt x="642" y="202"/>
                </a:lnTo>
                <a:lnTo>
                  <a:pt x="689" y="136"/>
                </a:lnTo>
                <a:lnTo>
                  <a:pt x="733" y="80"/>
                </a:lnTo>
                <a:lnTo>
                  <a:pt x="780" y="37"/>
                </a:lnTo>
                <a:lnTo>
                  <a:pt x="826" y="10"/>
                </a:lnTo>
                <a:lnTo>
                  <a:pt x="871" y="0"/>
                </a:lnTo>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17"/>
          <p:cNvSpPr>
            <a:spLocks/>
          </p:cNvSpPr>
          <p:nvPr/>
        </p:nvSpPr>
        <p:spPr bwMode="auto">
          <a:xfrm>
            <a:off x="4495800" y="2751138"/>
            <a:ext cx="914400" cy="1143000"/>
          </a:xfrm>
          <a:custGeom>
            <a:avLst/>
            <a:gdLst>
              <a:gd name="T0" fmla="*/ 2147483647 w 399"/>
              <a:gd name="T1" fmla="*/ 2147483647 h 692"/>
              <a:gd name="T2" fmla="*/ 2147483647 w 399"/>
              <a:gd name="T3" fmla="*/ 2147483647 h 692"/>
              <a:gd name="T4" fmla="*/ 2147483647 w 399"/>
              <a:gd name="T5" fmla="*/ 2147483647 h 692"/>
              <a:gd name="T6" fmla="*/ 2147483647 w 399"/>
              <a:gd name="T7" fmla="*/ 2147483647 h 692"/>
              <a:gd name="T8" fmla="*/ 2147483647 w 399"/>
              <a:gd name="T9" fmla="*/ 2147483647 h 692"/>
              <a:gd name="T10" fmla="*/ 2147483647 w 399"/>
              <a:gd name="T11" fmla="*/ 2147483647 h 692"/>
              <a:gd name="T12" fmla="*/ 2147483647 w 399"/>
              <a:gd name="T13" fmla="*/ 2147483647 h 692"/>
              <a:gd name="T14" fmla="*/ 2147483647 w 399"/>
              <a:gd name="T15" fmla="*/ 2147483647 h 692"/>
              <a:gd name="T16" fmla="*/ 2147483647 w 399"/>
              <a:gd name="T17" fmla="*/ 2147483647 h 692"/>
              <a:gd name="T18" fmla="*/ 2147483647 w 399"/>
              <a:gd name="T19" fmla="*/ 2147483647 h 692"/>
              <a:gd name="T20" fmla="*/ 2147483647 w 399"/>
              <a:gd name="T21" fmla="*/ 2147483647 h 692"/>
              <a:gd name="T22" fmla="*/ 2147483647 w 399"/>
              <a:gd name="T23" fmla="*/ 2147483647 h 692"/>
              <a:gd name="T24" fmla="*/ 2147483647 w 399"/>
              <a:gd name="T25" fmla="*/ 2147483647 h 692"/>
              <a:gd name="T26" fmla="*/ 2147483647 w 399"/>
              <a:gd name="T27" fmla="*/ 2147483647 h 692"/>
              <a:gd name="T28" fmla="*/ 2147483647 w 399"/>
              <a:gd name="T29" fmla="*/ 2147483647 h 692"/>
              <a:gd name="T30" fmla="*/ 0 w 399"/>
              <a:gd name="T31" fmla="*/ 0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9"/>
              <a:gd name="T49" fmla="*/ 0 h 692"/>
              <a:gd name="T50" fmla="*/ 399 w 399"/>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9" h="692">
                <a:moveTo>
                  <a:pt x="398" y="691"/>
                </a:moveTo>
                <a:lnTo>
                  <a:pt x="356" y="684"/>
                </a:lnTo>
                <a:lnTo>
                  <a:pt x="335" y="676"/>
                </a:lnTo>
                <a:lnTo>
                  <a:pt x="315" y="664"/>
                </a:lnTo>
                <a:lnTo>
                  <a:pt x="294" y="649"/>
                </a:lnTo>
                <a:lnTo>
                  <a:pt x="273" y="627"/>
                </a:lnTo>
                <a:lnTo>
                  <a:pt x="251" y="598"/>
                </a:lnTo>
                <a:lnTo>
                  <a:pt x="209" y="519"/>
                </a:lnTo>
                <a:lnTo>
                  <a:pt x="168" y="406"/>
                </a:lnTo>
                <a:lnTo>
                  <a:pt x="126" y="270"/>
                </a:lnTo>
                <a:lnTo>
                  <a:pt x="104" y="202"/>
                </a:lnTo>
                <a:lnTo>
                  <a:pt x="83" y="136"/>
                </a:lnTo>
                <a:lnTo>
                  <a:pt x="62" y="80"/>
                </a:lnTo>
                <a:lnTo>
                  <a:pt x="41" y="37"/>
                </a:lnTo>
                <a:lnTo>
                  <a:pt x="21" y="10"/>
                </a:lnTo>
                <a:lnTo>
                  <a:pt x="0" y="0"/>
                </a:lnTo>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Freeform 18"/>
          <p:cNvSpPr>
            <a:spLocks/>
          </p:cNvSpPr>
          <p:nvPr/>
        </p:nvSpPr>
        <p:spPr bwMode="auto">
          <a:xfrm>
            <a:off x="3581400" y="2751138"/>
            <a:ext cx="892175" cy="1143000"/>
          </a:xfrm>
          <a:custGeom>
            <a:avLst/>
            <a:gdLst>
              <a:gd name="T0" fmla="*/ 0 w 401"/>
              <a:gd name="T1" fmla="*/ 2147483647 h 692"/>
              <a:gd name="T2" fmla="*/ 2147483647 w 401"/>
              <a:gd name="T3" fmla="*/ 2147483647 h 692"/>
              <a:gd name="T4" fmla="*/ 2147483647 w 401"/>
              <a:gd name="T5" fmla="*/ 2147483647 h 692"/>
              <a:gd name="T6" fmla="*/ 2147483647 w 401"/>
              <a:gd name="T7" fmla="*/ 2147483647 h 692"/>
              <a:gd name="T8" fmla="*/ 2147483647 w 401"/>
              <a:gd name="T9" fmla="*/ 2147483647 h 692"/>
              <a:gd name="T10" fmla="*/ 2147483647 w 401"/>
              <a:gd name="T11" fmla="*/ 2147483647 h 692"/>
              <a:gd name="T12" fmla="*/ 2147483647 w 401"/>
              <a:gd name="T13" fmla="*/ 2147483647 h 692"/>
              <a:gd name="T14" fmla="*/ 2147483647 w 401"/>
              <a:gd name="T15" fmla="*/ 2147483647 h 692"/>
              <a:gd name="T16" fmla="*/ 2147483647 w 401"/>
              <a:gd name="T17" fmla="*/ 2147483647 h 692"/>
              <a:gd name="T18" fmla="*/ 2147483647 w 401"/>
              <a:gd name="T19" fmla="*/ 2147483647 h 692"/>
              <a:gd name="T20" fmla="*/ 2147483647 w 401"/>
              <a:gd name="T21" fmla="*/ 2147483647 h 692"/>
              <a:gd name="T22" fmla="*/ 2147483647 w 401"/>
              <a:gd name="T23" fmla="*/ 2147483647 h 692"/>
              <a:gd name="T24" fmla="*/ 2147483647 w 401"/>
              <a:gd name="T25" fmla="*/ 2147483647 h 692"/>
              <a:gd name="T26" fmla="*/ 2147483647 w 401"/>
              <a:gd name="T27" fmla="*/ 2147483647 h 692"/>
              <a:gd name="T28" fmla="*/ 2147483647 w 401"/>
              <a:gd name="T29" fmla="*/ 2147483647 h 692"/>
              <a:gd name="T30" fmla="*/ 2147483647 w 401"/>
              <a:gd name="T31" fmla="*/ 0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692"/>
              <a:gd name="T50" fmla="*/ 401 w 401"/>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692">
                <a:moveTo>
                  <a:pt x="0" y="691"/>
                </a:moveTo>
                <a:lnTo>
                  <a:pt x="42" y="684"/>
                </a:lnTo>
                <a:lnTo>
                  <a:pt x="63" y="676"/>
                </a:lnTo>
                <a:lnTo>
                  <a:pt x="85" y="664"/>
                </a:lnTo>
                <a:lnTo>
                  <a:pt x="106" y="649"/>
                </a:lnTo>
                <a:lnTo>
                  <a:pt x="127" y="627"/>
                </a:lnTo>
                <a:lnTo>
                  <a:pt x="147" y="598"/>
                </a:lnTo>
                <a:lnTo>
                  <a:pt x="189" y="519"/>
                </a:lnTo>
                <a:lnTo>
                  <a:pt x="232" y="406"/>
                </a:lnTo>
                <a:lnTo>
                  <a:pt x="274" y="270"/>
                </a:lnTo>
                <a:lnTo>
                  <a:pt x="294" y="202"/>
                </a:lnTo>
                <a:lnTo>
                  <a:pt x="315" y="136"/>
                </a:lnTo>
                <a:lnTo>
                  <a:pt x="336" y="80"/>
                </a:lnTo>
                <a:lnTo>
                  <a:pt x="357" y="37"/>
                </a:lnTo>
                <a:lnTo>
                  <a:pt x="379" y="10"/>
                </a:lnTo>
                <a:lnTo>
                  <a:pt x="400" y="0"/>
                </a:lnTo>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7" name="Line 19"/>
          <p:cNvSpPr>
            <a:spLocks noChangeShapeType="1"/>
          </p:cNvSpPr>
          <p:nvPr/>
        </p:nvSpPr>
        <p:spPr bwMode="auto">
          <a:xfrm>
            <a:off x="685800" y="3970338"/>
            <a:ext cx="2057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8" name="Freeform 20"/>
          <p:cNvSpPr>
            <a:spLocks/>
          </p:cNvSpPr>
          <p:nvPr/>
        </p:nvSpPr>
        <p:spPr bwMode="auto">
          <a:xfrm>
            <a:off x="6843713" y="2797175"/>
            <a:ext cx="1462087" cy="1098550"/>
          </a:xfrm>
          <a:custGeom>
            <a:avLst/>
            <a:gdLst>
              <a:gd name="T0" fmla="*/ 2147483647 w 871"/>
              <a:gd name="T1" fmla="*/ 2147483647 h 692"/>
              <a:gd name="T2" fmla="*/ 2147483647 w 871"/>
              <a:gd name="T3" fmla="*/ 2147483647 h 692"/>
              <a:gd name="T4" fmla="*/ 2147483647 w 871"/>
              <a:gd name="T5" fmla="*/ 2147483647 h 692"/>
              <a:gd name="T6" fmla="*/ 2147483647 w 871"/>
              <a:gd name="T7" fmla="*/ 2147483647 h 692"/>
              <a:gd name="T8" fmla="*/ 2147483647 w 871"/>
              <a:gd name="T9" fmla="*/ 2147483647 h 692"/>
              <a:gd name="T10" fmla="*/ 2147483647 w 871"/>
              <a:gd name="T11" fmla="*/ 2147483647 h 692"/>
              <a:gd name="T12" fmla="*/ 2147483647 w 871"/>
              <a:gd name="T13" fmla="*/ 2147483647 h 692"/>
              <a:gd name="T14" fmla="*/ 2147483647 w 871"/>
              <a:gd name="T15" fmla="*/ 2147483647 h 692"/>
              <a:gd name="T16" fmla="*/ 2147483647 w 871"/>
              <a:gd name="T17" fmla="*/ 2147483647 h 692"/>
              <a:gd name="T18" fmla="*/ 2147483647 w 871"/>
              <a:gd name="T19" fmla="*/ 2147483647 h 692"/>
              <a:gd name="T20" fmla="*/ 2147483647 w 871"/>
              <a:gd name="T21" fmla="*/ 2147483647 h 692"/>
              <a:gd name="T22" fmla="*/ 2147483647 w 871"/>
              <a:gd name="T23" fmla="*/ 2147483647 h 692"/>
              <a:gd name="T24" fmla="*/ 2147483647 w 871"/>
              <a:gd name="T25" fmla="*/ 2147483647 h 692"/>
              <a:gd name="T26" fmla="*/ 2147483647 w 871"/>
              <a:gd name="T27" fmla="*/ 2147483647 h 692"/>
              <a:gd name="T28" fmla="*/ 2147483647 w 871"/>
              <a:gd name="T29" fmla="*/ 2147483647 h 692"/>
              <a:gd name="T30" fmla="*/ 0 w 871"/>
              <a:gd name="T31" fmla="*/ 0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1"/>
              <a:gd name="T49" fmla="*/ 0 h 692"/>
              <a:gd name="T50" fmla="*/ 871 w 871"/>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1" h="692">
                <a:moveTo>
                  <a:pt x="870" y="691"/>
                </a:moveTo>
                <a:lnTo>
                  <a:pt x="777" y="684"/>
                </a:lnTo>
                <a:lnTo>
                  <a:pt x="733" y="676"/>
                </a:lnTo>
                <a:lnTo>
                  <a:pt x="686" y="664"/>
                </a:lnTo>
                <a:lnTo>
                  <a:pt x="640" y="649"/>
                </a:lnTo>
                <a:lnTo>
                  <a:pt x="596" y="627"/>
                </a:lnTo>
                <a:lnTo>
                  <a:pt x="549" y="598"/>
                </a:lnTo>
                <a:lnTo>
                  <a:pt x="456" y="519"/>
                </a:lnTo>
                <a:lnTo>
                  <a:pt x="365" y="406"/>
                </a:lnTo>
                <a:lnTo>
                  <a:pt x="274" y="270"/>
                </a:lnTo>
                <a:lnTo>
                  <a:pt x="228" y="202"/>
                </a:lnTo>
                <a:lnTo>
                  <a:pt x="182" y="136"/>
                </a:lnTo>
                <a:lnTo>
                  <a:pt x="137" y="80"/>
                </a:lnTo>
                <a:lnTo>
                  <a:pt x="91" y="37"/>
                </a:lnTo>
                <a:lnTo>
                  <a:pt x="44" y="10"/>
                </a:lnTo>
                <a:lnTo>
                  <a:pt x="0" y="0"/>
                </a:lnTo>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21"/>
          <p:cNvSpPr>
            <a:spLocks/>
          </p:cNvSpPr>
          <p:nvPr/>
        </p:nvSpPr>
        <p:spPr bwMode="auto">
          <a:xfrm>
            <a:off x="6383338" y="2797175"/>
            <a:ext cx="461962" cy="1098550"/>
          </a:xfrm>
          <a:custGeom>
            <a:avLst/>
            <a:gdLst>
              <a:gd name="T0" fmla="*/ 0 w 291"/>
              <a:gd name="T1" fmla="*/ 2147483647 h 692"/>
              <a:gd name="T2" fmla="*/ 2147483647 w 291"/>
              <a:gd name="T3" fmla="*/ 2147483647 h 692"/>
              <a:gd name="T4" fmla="*/ 2147483647 w 291"/>
              <a:gd name="T5" fmla="*/ 2147483647 h 692"/>
              <a:gd name="T6" fmla="*/ 2147483647 w 291"/>
              <a:gd name="T7" fmla="*/ 2147483647 h 692"/>
              <a:gd name="T8" fmla="*/ 2147483647 w 291"/>
              <a:gd name="T9" fmla="*/ 2147483647 h 692"/>
              <a:gd name="T10" fmla="*/ 2147483647 w 291"/>
              <a:gd name="T11" fmla="*/ 2147483647 h 692"/>
              <a:gd name="T12" fmla="*/ 2147483647 w 291"/>
              <a:gd name="T13" fmla="*/ 2147483647 h 692"/>
              <a:gd name="T14" fmla="*/ 2147483647 w 291"/>
              <a:gd name="T15" fmla="*/ 2147483647 h 692"/>
              <a:gd name="T16" fmla="*/ 2147483647 w 291"/>
              <a:gd name="T17" fmla="*/ 2147483647 h 692"/>
              <a:gd name="T18" fmla="*/ 2147483647 w 291"/>
              <a:gd name="T19" fmla="*/ 2147483647 h 692"/>
              <a:gd name="T20" fmla="*/ 2147483647 w 291"/>
              <a:gd name="T21" fmla="*/ 2147483647 h 692"/>
              <a:gd name="T22" fmla="*/ 2147483647 w 291"/>
              <a:gd name="T23" fmla="*/ 2147483647 h 692"/>
              <a:gd name="T24" fmla="*/ 2147483647 w 291"/>
              <a:gd name="T25" fmla="*/ 2147483647 h 692"/>
              <a:gd name="T26" fmla="*/ 2147483647 w 291"/>
              <a:gd name="T27" fmla="*/ 2147483647 h 692"/>
              <a:gd name="T28" fmla="*/ 2147483647 w 291"/>
              <a:gd name="T29" fmla="*/ 2147483647 h 692"/>
              <a:gd name="T30" fmla="*/ 2147483647 w 291"/>
              <a:gd name="T31" fmla="*/ 0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1"/>
              <a:gd name="T49" fmla="*/ 0 h 692"/>
              <a:gd name="T50" fmla="*/ 291 w 291"/>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1" h="692">
                <a:moveTo>
                  <a:pt x="0" y="691"/>
                </a:moveTo>
                <a:lnTo>
                  <a:pt x="29" y="684"/>
                </a:lnTo>
                <a:lnTo>
                  <a:pt x="44" y="676"/>
                </a:lnTo>
                <a:lnTo>
                  <a:pt x="60" y="664"/>
                </a:lnTo>
                <a:lnTo>
                  <a:pt x="75" y="649"/>
                </a:lnTo>
                <a:lnTo>
                  <a:pt x="90" y="627"/>
                </a:lnTo>
                <a:lnTo>
                  <a:pt x="106" y="598"/>
                </a:lnTo>
                <a:lnTo>
                  <a:pt x="137" y="519"/>
                </a:lnTo>
                <a:lnTo>
                  <a:pt x="168" y="406"/>
                </a:lnTo>
                <a:lnTo>
                  <a:pt x="197" y="270"/>
                </a:lnTo>
                <a:lnTo>
                  <a:pt x="212" y="202"/>
                </a:lnTo>
                <a:lnTo>
                  <a:pt x="228" y="136"/>
                </a:lnTo>
                <a:lnTo>
                  <a:pt x="243" y="80"/>
                </a:lnTo>
                <a:lnTo>
                  <a:pt x="259" y="37"/>
                </a:lnTo>
                <a:lnTo>
                  <a:pt x="274" y="10"/>
                </a:lnTo>
                <a:lnTo>
                  <a:pt x="290" y="0"/>
                </a:lnTo>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Freeform 22"/>
          <p:cNvSpPr>
            <a:spLocks/>
          </p:cNvSpPr>
          <p:nvPr/>
        </p:nvSpPr>
        <p:spPr bwMode="auto">
          <a:xfrm>
            <a:off x="1295400" y="5113338"/>
            <a:ext cx="990600" cy="463550"/>
          </a:xfrm>
          <a:custGeom>
            <a:avLst/>
            <a:gdLst>
              <a:gd name="T0" fmla="*/ 0 w 655"/>
              <a:gd name="T1" fmla="*/ 2147483647 h 292"/>
              <a:gd name="T2" fmla="*/ 2147483647 w 655"/>
              <a:gd name="T3" fmla="*/ 2147483647 h 292"/>
              <a:gd name="T4" fmla="*/ 2147483647 w 655"/>
              <a:gd name="T5" fmla="*/ 0 h 292"/>
              <a:gd name="T6" fmla="*/ 0 w 655"/>
              <a:gd name="T7" fmla="*/ 0 h 292"/>
              <a:gd name="T8" fmla="*/ 0 w 655"/>
              <a:gd name="T9" fmla="*/ 2147483647 h 292"/>
              <a:gd name="T10" fmla="*/ 0 60000 65536"/>
              <a:gd name="T11" fmla="*/ 0 60000 65536"/>
              <a:gd name="T12" fmla="*/ 0 60000 65536"/>
              <a:gd name="T13" fmla="*/ 0 60000 65536"/>
              <a:gd name="T14" fmla="*/ 0 60000 65536"/>
              <a:gd name="T15" fmla="*/ 0 w 655"/>
              <a:gd name="T16" fmla="*/ 0 h 292"/>
              <a:gd name="T17" fmla="*/ 655 w 655"/>
              <a:gd name="T18" fmla="*/ 292 h 292"/>
            </a:gdLst>
            <a:ahLst/>
            <a:cxnLst>
              <a:cxn ang="T10">
                <a:pos x="T0" y="T1"/>
              </a:cxn>
              <a:cxn ang="T11">
                <a:pos x="T2" y="T3"/>
              </a:cxn>
              <a:cxn ang="T12">
                <a:pos x="T4" y="T5"/>
              </a:cxn>
              <a:cxn ang="T13">
                <a:pos x="T6" y="T7"/>
              </a:cxn>
              <a:cxn ang="T14">
                <a:pos x="T8" y="T9"/>
              </a:cxn>
            </a:cxnLst>
            <a:rect l="T15" t="T16" r="T17" b="T18"/>
            <a:pathLst>
              <a:path w="655" h="292">
                <a:moveTo>
                  <a:pt x="0" y="291"/>
                </a:moveTo>
                <a:lnTo>
                  <a:pt x="654" y="291"/>
                </a:lnTo>
                <a:lnTo>
                  <a:pt x="654" y="0"/>
                </a:lnTo>
                <a:lnTo>
                  <a:pt x="0" y="0"/>
                </a:lnTo>
                <a:lnTo>
                  <a:pt x="0" y="291"/>
                </a:lnTo>
              </a:path>
            </a:pathLst>
          </a:custGeom>
          <a:noFill/>
          <a:ln w="285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1" name="Line 23"/>
          <p:cNvSpPr>
            <a:spLocks noChangeShapeType="1"/>
          </p:cNvSpPr>
          <p:nvPr/>
        </p:nvSpPr>
        <p:spPr bwMode="auto">
          <a:xfrm>
            <a:off x="1981200" y="512286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2" name="Line 24"/>
          <p:cNvSpPr>
            <a:spLocks noChangeShapeType="1"/>
          </p:cNvSpPr>
          <p:nvPr/>
        </p:nvSpPr>
        <p:spPr bwMode="auto">
          <a:xfrm flipV="1">
            <a:off x="2286000" y="5351463"/>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3" name="Freeform 25"/>
          <p:cNvSpPr>
            <a:spLocks/>
          </p:cNvSpPr>
          <p:nvPr/>
        </p:nvSpPr>
        <p:spPr bwMode="auto">
          <a:xfrm>
            <a:off x="4267200" y="5113338"/>
            <a:ext cx="609600" cy="457200"/>
          </a:xfrm>
          <a:custGeom>
            <a:avLst/>
            <a:gdLst>
              <a:gd name="T0" fmla="*/ 0 w 288"/>
              <a:gd name="T1" fmla="*/ 2147483647 h 292"/>
              <a:gd name="T2" fmla="*/ 2147483647 w 288"/>
              <a:gd name="T3" fmla="*/ 2147483647 h 292"/>
              <a:gd name="T4" fmla="*/ 2147483647 w 288"/>
              <a:gd name="T5" fmla="*/ 0 h 292"/>
              <a:gd name="T6" fmla="*/ 0 w 288"/>
              <a:gd name="T7" fmla="*/ 0 h 292"/>
              <a:gd name="T8" fmla="*/ 0 w 288"/>
              <a:gd name="T9" fmla="*/ 2147483647 h 292"/>
              <a:gd name="T10" fmla="*/ 0 60000 65536"/>
              <a:gd name="T11" fmla="*/ 0 60000 65536"/>
              <a:gd name="T12" fmla="*/ 0 60000 65536"/>
              <a:gd name="T13" fmla="*/ 0 60000 65536"/>
              <a:gd name="T14" fmla="*/ 0 60000 65536"/>
              <a:gd name="T15" fmla="*/ 0 w 288"/>
              <a:gd name="T16" fmla="*/ 0 h 292"/>
              <a:gd name="T17" fmla="*/ 288 w 288"/>
              <a:gd name="T18" fmla="*/ 292 h 292"/>
            </a:gdLst>
            <a:ahLst/>
            <a:cxnLst>
              <a:cxn ang="T10">
                <a:pos x="T0" y="T1"/>
              </a:cxn>
              <a:cxn ang="T11">
                <a:pos x="T2" y="T3"/>
              </a:cxn>
              <a:cxn ang="T12">
                <a:pos x="T4" y="T5"/>
              </a:cxn>
              <a:cxn ang="T13">
                <a:pos x="T6" y="T7"/>
              </a:cxn>
              <a:cxn ang="T14">
                <a:pos x="T8" y="T9"/>
              </a:cxn>
            </a:cxnLst>
            <a:rect l="T15" t="T16" r="T17" b="T18"/>
            <a:pathLst>
              <a:path w="288" h="292">
                <a:moveTo>
                  <a:pt x="0" y="291"/>
                </a:moveTo>
                <a:lnTo>
                  <a:pt x="287" y="291"/>
                </a:lnTo>
                <a:lnTo>
                  <a:pt x="287" y="0"/>
                </a:lnTo>
                <a:lnTo>
                  <a:pt x="0" y="0"/>
                </a:lnTo>
                <a:lnTo>
                  <a:pt x="0" y="291"/>
                </a:lnTo>
              </a:path>
            </a:pathLst>
          </a:custGeom>
          <a:noFill/>
          <a:ln w="285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4" name="Freeform 26"/>
          <p:cNvSpPr>
            <a:spLocks/>
          </p:cNvSpPr>
          <p:nvPr/>
        </p:nvSpPr>
        <p:spPr bwMode="auto">
          <a:xfrm>
            <a:off x="6705600" y="5113338"/>
            <a:ext cx="762000" cy="457200"/>
          </a:xfrm>
          <a:custGeom>
            <a:avLst/>
            <a:gdLst>
              <a:gd name="T0" fmla="*/ 0 w 653"/>
              <a:gd name="T1" fmla="*/ 2147483647 h 292"/>
              <a:gd name="T2" fmla="*/ 2147483647 w 653"/>
              <a:gd name="T3" fmla="*/ 2147483647 h 292"/>
              <a:gd name="T4" fmla="*/ 2147483647 w 653"/>
              <a:gd name="T5" fmla="*/ 0 h 292"/>
              <a:gd name="T6" fmla="*/ 0 w 653"/>
              <a:gd name="T7" fmla="*/ 0 h 292"/>
              <a:gd name="T8" fmla="*/ 0 w 653"/>
              <a:gd name="T9" fmla="*/ 2147483647 h 292"/>
              <a:gd name="T10" fmla="*/ 0 60000 65536"/>
              <a:gd name="T11" fmla="*/ 0 60000 65536"/>
              <a:gd name="T12" fmla="*/ 0 60000 65536"/>
              <a:gd name="T13" fmla="*/ 0 60000 65536"/>
              <a:gd name="T14" fmla="*/ 0 60000 65536"/>
              <a:gd name="T15" fmla="*/ 0 w 653"/>
              <a:gd name="T16" fmla="*/ 0 h 292"/>
              <a:gd name="T17" fmla="*/ 653 w 653"/>
              <a:gd name="T18" fmla="*/ 292 h 292"/>
            </a:gdLst>
            <a:ahLst/>
            <a:cxnLst>
              <a:cxn ang="T10">
                <a:pos x="T0" y="T1"/>
              </a:cxn>
              <a:cxn ang="T11">
                <a:pos x="T2" y="T3"/>
              </a:cxn>
              <a:cxn ang="T12">
                <a:pos x="T4" y="T5"/>
              </a:cxn>
              <a:cxn ang="T13">
                <a:pos x="T6" y="T7"/>
              </a:cxn>
              <a:cxn ang="T14">
                <a:pos x="T8" y="T9"/>
              </a:cxn>
            </a:cxnLst>
            <a:rect l="T15" t="T16" r="T17" b="T18"/>
            <a:pathLst>
              <a:path w="653" h="292">
                <a:moveTo>
                  <a:pt x="0" y="291"/>
                </a:moveTo>
                <a:lnTo>
                  <a:pt x="652" y="291"/>
                </a:lnTo>
                <a:lnTo>
                  <a:pt x="652" y="0"/>
                </a:lnTo>
                <a:lnTo>
                  <a:pt x="0" y="0"/>
                </a:lnTo>
                <a:lnTo>
                  <a:pt x="0" y="291"/>
                </a:lnTo>
              </a:path>
            </a:pathLst>
          </a:custGeom>
          <a:noFill/>
          <a:ln w="285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5" name="Line 27"/>
          <p:cNvSpPr>
            <a:spLocks noChangeShapeType="1"/>
          </p:cNvSpPr>
          <p:nvPr/>
        </p:nvSpPr>
        <p:spPr bwMode="auto">
          <a:xfrm>
            <a:off x="6934200" y="51054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6" name="Line 28"/>
          <p:cNvSpPr>
            <a:spLocks noChangeShapeType="1"/>
          </p:cNvSpPr>
          <p:nvPr/>
        </p:nvSpPr>
        <p:spPr bwMode="auto">
          <a:xfrm>
            <a:off x="685800" y="5351463"/>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7" name="Line 29"/>
          <p:cNvSpPr>
            <a:spLocks noChangeShapeType="1"/>
          </p:cNvSpPr>
          <p:nvPr/>
        </p:nvSpPr>
        <p:spPr bwMode="auto">
          <a:xfrm flipH="1">
            <a:off x="6400800" y="51895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8" name="Line 30"/>
          <p:cNvSpPr>
            <a:spLocks noChangeShapeType="1"/>
          </p:cNvSpPr>
          <p:nvPr/>
        </p:nvSpPr>
        <p:spPr bwMode="auto">
          <a:xfrm>
            <a:off x="3657600" y="5334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9" name="Line 31"/>
          <p:cNvSpPr>
            <a:spLocks noChangeShapeType="1"/>
          </p:cNvSpPr>
          <p:nvPr/>
        </p:nvSpPr>
        <p:spPr bwMode="auto">
          <a:xfrm flipV="1">
            <a:off x="4876800" y="5341938"/>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0" name="Line 32"/>
          <p:cNvSpPr>
            <a:spLocks noChangeShapeType="1"/>
          </p:cNvSpPr>
          <p:nvPr/>
        </p:nvSpPr>
        <p:spPr bwMode="auto">
          <a:xfrm flipV="1">
            <a:off x="7467600" y="5334000"/>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1" name="Line 33"/>
          <p:cNvSpPr>
            <a:spLocks noChangeShapeType="1"/>
          </p:cNvSpPr>
          <p:nvPr/>
        </p:nvSpPr>
        <p:spPr bwMode="auto">
          <a:xfrm flipV="1">
            <a:off x="6400800" y="5341938"/>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2" name="Line 34"/>
          <p:cNvSpPr>
            <a:spLocks noChangeShapeType="1"/>
          </p:cNvSpPr>
          <p:nvPr/>
        </p:nvSpPr>
        <p:spPr bwMode="auto">
          <a:xfrm>
            <a:off x="4572000" y="5113338"/>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3" name="Line 35"/>
          <p:cNvSpPr>
            <a:spLocks noChangeShapeType="1"/>
          </p:cNvSpPr>
          <p:nvPr/>
        </p:nvSpPr>
        <p:spPr bwMode="auto">
          <a:xfrm>
            <a:off x="7467600" y="3513138"/>
            <a:ext cx="0" cy="4572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4" name="Line 36"/>
          <p:cNvSpPr>
            <a:spLocks noChangeShapeType="1"/>
          </p:cNvSpPr>
          <p:nvPr/>
        </p:nvSpPr>
        <p:spPr bwMode="auto">
          <a:xfrm flipH="1">
            <a:off x="8305800" y="51895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5" name="Line 37"/>
          <p:cNvSpPr>
            <a:spLocks noChangeShapeType="1"/>
          </p:cNvSpPr>
          <p:nvPr/>
        </p:nvSpPr>
        <p:spPr bwMode="auto">
          <a:xfrm flipH="1">
            <a:off x="5486400" y="51895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6" name="Line 38"/>
          <p:cNvSpPr>
            <a:spLocks noChangeShapeType="1"/>
          </p:cNvSpPr>
          <p:nvPr/>
        </p:nvSpPr>
        <p:spPr bwMode="auto">
          <a:xfrm flipH="1">
            <a:off x="3657600" y="51895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7" name="Line 39"/>
          <p:cNvSpPr>
            <a:spLocks noChangeShapeType="1"/>
          </p:cNvSpPr>
          <p:nvPr/>
        </p:nvSpPr>
        <p:spPr bwMode="auto">
          <a:xfrm flipH="1">
            <a:off x="2590800" y="51990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8" name="Line 40"/>
          <p:cNvSpPr>
            <a:spLocks noChangeShapeType="1"/>
          </p:cNvSpPr>
          <p:nvPr/>
        </p:nvSpPr>
        <p:spPr bwMode="auto">
          <a:xfrm flipH="1">
            <a:off x="685800" y="51990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9" name="Line 41"/>
          <p:cNvSpPr>
            <a:spLocks noChangeShapeType="1"/>
          </p:cNvSpPr>
          <p:nvPr/>
        </p:nvSpPr>
        <p:spPr bwMode="auto">
          <a:xfrm>
            <a:off x="3505200" y="3970338"/>
            <a:ext cx="1939925"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0" name="Line 42"/>
          <p:cNvSpPr>
            <a:spLocks noChangeShapeType="1"/>
          </p:cNvSpPr>
          <p:nvPr/>
        </p:nvSpPr>
        <p:spPr bwMode="auto">
          <a:xfrm>
            <a:off x="6248400" y="3970338"/>
            <a:ext cx="2057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1" name="Text Box 43"/>
          <p:cNvSpPr txBox="1">
            <a:spLocks noChangeArrowheads="1"/>
          </p:cNvSpPr>
          <p:nvPr/>
        </p:nvSpPr>
        <p:spPr bwMode="auto">
          <a:xfrm>
            <a:off x="914400" y="41989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accent2"/>
                </a:solidFill>
              </a:rPr>
              <a:t>Q</a:t>
            </a:r>
            <a:r>
              <a:rPr lang="en-US" altLang="en-US" sz="2000" b="1" baseline="-25000">
                <a:solidFill>
                  <a:schemeClr val="accent2"/>
                </a:solidFill>
              </a:rPr>
              <a:t>1</a:t>
            </a:r>
          </a:p>
        </p:txBody>
      </p:sp>
      <p:sp>
        <p:nvSpPr>
          <p:cNvPr id="63532" name="Text Box 44"/>
          <p:cNvSpPr txBox="1">
            <a:spLocks noChangeArrowheads="1"/>
          </p:cNvSpPr>
          <p:nvPr/>
        </p:nvSpPr>
        <p:spPr bwMode="auto">
          <a:xfrm>
            <a:off x="1600200" y="41989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hlink"/>
                </a:solidFill>
              </a:rPr>
              <a:t>Q</a:t>
            </a:r>
            <a:r>
              <a:rPr lang="en-US" altLang="en-US" sz="2000" b="1" baseline="-25000">
                <a:solidFill>
                  <a:schemeClr val="hlink"/>
                </a:solidFill>
              </a:rPr>
              <a:t>2</a:t>
            </a:r>
          </a:p>
        </p:txBody>
      </p:sp>
      <p:sp>
        <p:nvSpPr>
          <p:cNvPr id="63533" name="Text Box 45"/>
          <p:cNvSpPr txBox="1">
            <a:spLocks noChangeArrowheads="1"/>
          </p:cNvSpPr>
          <p:nvPr/>
        </p:nvSpPr>
        <p:spPr bwMode="auto">
          <a:xfrm>
            <a:off x="1981200" y="41989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accent1"/>
                </a:solidFill>
              </a:rPr>
              <a:t>Q</a:t>
            </a:r>
            <a:r>
              <a:rPr lang="en-US" altLang="en-US" sz="2000" b="1" baseline="-25000">
                <a:solidFill>
                  <a:schemeClr val="accent1"/>
                </a:solidFill>
              </a:rPr>
              <a:t>3</a:t>
            </a:r>
          </a:p>
        </p:txBody>
      </p:sp>
      <p:sp>
        <p:nvSpPr>
          <p:cNvPr id="63534" name="Text Box 46"/>
          <p:cNvSpPr txBox="1">
            <a:spLocks noChangeArrowheads="1"/>
          </p:cNvSpPr>
          <p:nvPr/>
        </p:nvSpPr>
        <p:spPr bwMode="auto">
          <a:xfrm>
            <a:off x="3886200" y="41989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accent2"/>
                </a:solidFill>
              </a:rPr>
              <a:t>Q</a:t>
            </a:r>
            <a:r>
              <a:rPr lang="en-US" altLang="en-US" sz="2000" b="1" baseline="-25000">
                <a:solidFill>
                  <a:schemeClr val="accent2"/>
                </a:solidFill>
              </a:rPr>
              <a:t>1</a:t>
            </a:r>
          </a:p>
        </p:txBody>
      </p:sp>
      <p:sp>
        <p:nvSpPr>
          <p:cNvPr id="63535" name="Text Box 47"/>
          <p:cNvSpPr txBox="1">
            <a:spLocks noChangeArrowheads="1"/>
          </p:cNvSpPr>
          <p:nvPr/>
        </p:nvSpPr>
        <p:spPr bwMode="auto">
          <a:xfrm>
            <a:off x="4267200" y="41989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hlink"/>
                </a:solidFill>
              </a:rPr>
              <a:t>Q</a:t>
            </a:r>
            <a:r>
              <a:rPr lang="en-US" altLang="en-US" sz="2000" b="1" baseline="-25000">
                <a:solidFill>
                  <a:schemeClr val="hlink"/>
                </a:solidFill>
              </a:rPr>
              <a:t>2</a:t>
            </a:r>
          </a:p>
        </p:txBody>
      </p:sp>
      <p:sp>
        <p:nvSpPr>
          <p:cNvPr id="63536" name="Text Box 48"/>
          <p:cNvSpPr txBox="1">
            <a:spLocks noChangeArrowheads="1"/>
          </p:cNvSpPr>
          <p:nvPr/>
        </p:nvSpPr>
        <p:spPr bwMode="auto">
          <a:xfrm>
            <a:off x="4648200" y="41989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accent1"/>
                </a:solidFill>
              </a:rPr>
              <a:t>Q</a:t>
            </a:r>
            <a:r>
              <a:rPr lang="en-US" altLang="en-US" sz="2000" b="1" baseline="-25000">
                <a:solidFill>
                  <a:schemeClr val="accent1"/>
                </a:solidFill>
              </a:rPr>
              <a:t>3</a:t>
            </a:r>
          </a:p>
        </p:txBody>
      </p:sp>
      <p:sp>
        <p:nvSpPr>
          <p:cNvPr id="63537" name="Text Box 49"/>
          <p:cNvSpPr txBox="1">
            <a:spLocks noChangeArrowheads="1"/>
          </p:cNvSpPr>
          <p:nvPr/>
        </p:nvSpPr>
        <p:spPr bwMode="auto">
          <a:xfrm>
            <a:off x="6400800" y="41227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accent2"/>
                </a:solidFill>
              </a:rPr>
              <a:t>Q</a:t>
            </a:r>
            <a:r>
              <a:rPr lang="en-US" altLang="en-US" sz="2000" b="1" baseline="-25000">
                <a:solidFill>
                  <a:schemeClr val="accent2"/>
                </a:solidFill>
              </a:rPr>
              <a:t>1</a:t>
            </a:r>
          </a:p>
        </p:txBody>
      </p:sp>
      <p:sp>
        <p:nvSpPr>
          <p:cNvPr id="63538" name="Text Box 50"/>
          <p:cNvSpPr txBox="1">
            <a:spLocks noChangeArrowheads="1"/>
          </p:cNvSpPr>
          <p:nvPr/>
        </p:nvSpPr>
        <p:spPr bwMode="auto">
          <a:xfrm>
            <a:off x="6858000" y="41227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hlink"/>
                </a:solidFill>
              </a:rPr>
              <a:t>Q</a:t>
            </a:r>
            <a:r>
              <a:rPr lang="en-US" altLang="en-US" sz="2000" b="1" baseline="-25000">
                <a:solidFill>
                  <a:schemeClr val="hlink"/>
                </a:solidFill>
              </a:rPr>
              <a:t>2</a:t>
            </a:r>
          </a:p>
        </p:txBody>
      </p:sp>
      <p:sp>
        <p:nvSpPr>
          <p:cNvPr id="63539" name="Text Box 51"/>
          <p:cNvSpPr txBox="1">
            <a:spLocks noChangeArrowheads="1"/>
          </p:cNvSpPr>
          <p:nvPr/>
        </p:nvSpPr>
        <p:spPr bwMode="auto">
          <a:xfrm>
            <a:off x="7315200" y="41227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accent1"/>
                </a:solidFill>
              </a:rPr>
              <a:t>Q</a:t>
            </a:r>
            <a:r>
              <a:rPr lang="en-US" altLang="en-US" sz="2000" b="1" baseline="-25000">
                <a:solidFill>
                  <a:schemeClr val="accent1"/>
                </a:solidFill>
              </a:rPr>
              <a:t>3</a:t>
            </a:r>
          </a:p>
        </p:txBody>
      </p:sp>
      <p:sp>
        <p:nvSpPr>
          <p:cNvPr id="53" name="TextBox 6"/>
          <p:cNvSpPr txBox="1">
            <a:spLocks noChangeArrowheads="1"/>
          </p:cNvSpPr>
          <p:nvPr/>
        </p:nvSpPr>
        <p:spPr bwMode="auto">
          <a:xfrm>
            <a:off x="114300" y="6490906"/>
            <a:ext cx="3326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smtClean="0"/>
              <a:t>Pearson slide (Chapter 3, #50)</a:t>
            </a:r>
            <a:endParaRPr lang="en-US" altLang="en-US" sz="1800" u="sng" dirty="0">
              <a:solidFill>
                <a:srgbClr val="FF0000"/>
              </a:solidFill>
            </a:endParaRPr>
          </a:p>
        </p:txBody>
      </p:sp>
    </p:spTree>
    <p:extLst>
      <p:ext uri="{BB962C8B-B14F-4D97-AF65-F5344CB8AC3E}">
        <p14:creationId xmlns:p14="http://schemas.microsoft.com/office/powerpoint/2010/main" val="3185143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7" y="-633"/>
            <a:ext cx="8912352" cy="1036954"/>
          </a:xfrm>
        </p:spPr>
        <p:txBody>
          <a:bodyPr>
            <a:normAutofit/>
          </a:bodyPr>
          <a:lstStyle/>
          <a:p>
            <a:r>
              <a:rPr lang="en-US" sz="3200" dirty="0" smtClean="0"/>
              <a:t>3.4 Numerical Descriptive Measures for a Population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7" y="1133856"/>
                <a:ext cx="8793821" cy="5352288"/>
              </a:xfrm>
            </p:spPr>
            <p:txBody>
              <a:bodyPr>
                <a:normAutofit/>
              </a:bodyPr>
              <a:lstStyle/>
              <a:p>
                <a:r>
                  <a:rPr lang="en-US" dirty="0" smtClean="0"/>
                  <a:t>3.1 and 3.2 discuss </a:t>
                </a:r>
                <a:r>
                  <a:rPr lang="en-US" b="1" i="1" dirty="0" smtClean="0"/>
                  <a:t>statistics</a:t>
                </a:r>
                <a:r>
                  <a:rPr lang="en-US" dirty="0" smtClean="0"/>
                  <a:t> for a </a:t>
                </a:r>
                <a:r>
                  <a:rPr lang="en-US" b="1" i="1" dirty="0" smtClean="0"/>
                  <a:t>SAMPLE</a:t>
                </a:r>
              </a:p>
              <a:p>
                <a:r>
                  <a:rPr lang="en-US" dirty="0" smtClean="0"/>
                  <a:t>When data are collected for an entire population, analyze </a:t>
                </a:r>
                <a:r>
                  <a:rPr lang="en-US" b="1" i="1" dirty="0" smtClean="0"/>
                  <a:t>population</a:t>
                </a:r>
                <a:r>
                  <a:rPr lang="en-US" dirty="0" smtClean="0"/>
                  <a:t> </a:t>
                </a:r>
                <a:r>
                  <a:rPr lang="en-US" b="1" i="1" dirty="0" smtClean="0"/>
                  <a:t>PARAMETERS</a:t>
                </a:r>
              </a:p>
              <a:p>
                <a:r>
                  <a:rPr lang="en-US" b="1" dirty="0" smtClean="0"/>
                  <a:t>POPULATION </a:t>
                </a:r>
                <a:r>
                  <a:rPr lang="en-US" b="1" dirty="0"/>
                  <a:t>mean </a:t>
                </a:r>
                <a:r>
                  <a:rPr lang="en-US" b="1" dirty="0" smtClean="0"/>
                  <a:t>(</a:t>
                </a:r>
                <a14:m>
                  <m:oMath xmlns:m="http://schemas.openxmlformats.org/officeDocument/2006/math">
                    <m:r>
                      <a:rPr lang="en-US" b="1" i="1">
                        <a:latin typeface="Cambria Math" panose="02040503050406030204" pitchFamily="18" charset="0"/>
                        <a:ea typeface="Cambria Math" panose="02040503050406030204" pitchFamily="18" charset="0"/>
                      </a:rPr>
                      <m:t>𝝁</m:t>
                    </m:r>
                  </m:oMath>
                </a14:m>
                <a:r>
                  <a:rPr lang="en-US" b="1" dirty="0" smtClean="0"/>
                  <a:t>) </a:t>
                </a:r>
                <a:r>
                  <a:rPr lang="en-US" dirty="0" smtClean="0"/>
                  <a:t>is </a:t>
                </a:r>
                <a:r>
                  <a:rPr lang="en-US" dirty="0"/>
                  <a:t>the sum of values in a </a:t>
                </a:r>
                <a:r>
                  <a:rPr lang="en-US" dirty="0" smtClean="0"/>
                  <a:t>POPULATION </a:t>
                </a:r>
                <a:r>
                  <a:rPr lang="en-US" dirty="0"/>
                  <a:t>divided by the number of values in the </a:t>
                </a:r>
                <a:r>
                  <a:rPr lang="en-US" dirty="0" smtClean="0"/>
                  <a:t>POPULATION:</a:t>
                </a:r>
                <a:endParaRPr lang="en-US" dirty="0"/>
              </a:p>
              <a:p>
                <a:pPr marL="0" indent="0">
                  <a:buNone/>
                  <a:tabLst>
                    <a:tab pos="228600" algn="l"/>
                  </a:tabLst>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𝑠𝑢𝑚</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𝑣𝑎𝑙𝑢𝑒𝑠</m:t>
                        </m:r>
                      </m:num>
                      <m:den>
                        <m:r>
                          <a:rPr lang="en-US" i="1">
                            <a:latin typeface="Cambria Math" panose="02040503050406030204" pitchFamily="18" charset="0"/>
                          </a:rPr>
                          <m:t>𝑛𝑢𝑚𝑏𝑒𝑟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𝑣𝑎𝑙𝑢𝑒𝑠</m:t>
                        </m:r>
                      </m:den>
                    </m:f>
                    <m:r>
                      <a:rPr lang="en-US" i="1">
                        <a:latin typeface="Cambria Math" panose="02040503050406030204" pitchFamily="18" charset="0"/>
                      </a:rPr>
                      <m:t>=</m:t>
                    </m:r>
                    <m:f>
                      <m:fPr>
                        <m:ctrlPr>
                          <a:rPr lang="en-US" i="1">
                            <a:latin typeface="Cambria Math" charset="0"/>
                          </a:rPr>
                        </m:ctrlPr>
                      </m:fPr>
                      <m:num>
                        <m:nary>
                          <m:naryPr>
                            <m:chr m:val="∑"/>
                            <m:subHide m:val="on"/>
                            <m:supHide m:val="on"/>
                            <m:ctrlPr>
                              <a:rPr lang="en-US" i="1">
                                <a:latin typeface="Cambria Math" charset="0"/>
                              </a:rPr>
                            </m:ctrlPr>
                          </m:naryPr>
                          <m:sub/>
                          <m:sup/>
                          <m:e>
                            <m:sSub>
                              <m:sSubPr>
                                <m:ctrlPr>
                                  <a:rPr lang="en-US" i="1">
                                    <a:latin typeface="Cambria Math"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num>
                      <m:den>
                        <m:r>
                          <a:rPr lang="en-US" b="0" i="1" smtClean="0">
                            <a:latin typeface="Cambria Math" panose="02040503050406030204" pitchFamily="18" charset="0"/>
                          </a:rPr>
                          <m:t>𝑁</m:t>
                        </m:r>
                      </m:den>
                    </m:f>
                    <m:r>
                      <a:rPr lang="en-US" i="1">
                        <a:latin typeface="Cambria Math" panose="02040503050406030204" pitchFamily="18" charset="0"/>
                      </a:rPr>
                      <m:t>=</m:t>
                    </m:r>
                    <m:f>
                      <m:fPr>
                        <m:ctrlPr>
                          <a:rPr lang="en-US" i="1">
                            <a:latin typeface="Cambria Math" charset="0"/>
                          </a:rPr>
                        </m:ctrlPr>
                      </m:fPr>
                      <m:num>
                        <m:sSub>
                          <m:sSubPr>
                            <m:ctrlPr>
                              <a:rPr lang="en-US" i="1">
                                <a:latin typeface="Cambria Math"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𝑥</m:t>
                            </m:r>
                          </m:e>
                          <m:sub>
                            <m:r>
                              <a:rPr lang="en-US" b="0" i="1" smtClean="0">
                                <a:latin typeface="Cambria Math" panose="02040503050406030204" pitchFamily="18" charset="0"/>
                              </a:rPr>
                              <m:t>𝑁</m:t>
                            </m:r>
                          </m:sub>
                        </m:sSub>
                      </m:num>
                      <m:den>
                        <m:r>
                          <a:rPr lang="en-US" b="0" i="1" smtClean="0">
                            <a:latin typeface="Cambria Math" panose="02040503050406030204" pitchFamily="18" charset="0"/>
                          </a:rPr>
                          <m:t>𝑁</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7" y="1133856"/>
                <a:ext cx="8793821" cy="5352288"/>
              </a:xfrm>
              <a:blipFill rotWithShape="0">
                <a:blip r:embed="rId2"/>
                <a:stretch>
                  <a:fillRect l="-1247" t="-1822" r="-11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27</a:t>
            </a:fld>
            <a:endParaRPr lang="en-US" dirty="0"/>
          </a:p>
        </p:txBody>
      </p:sp>
    </p:spTree>
    <p:extLst>
      <p:ext uri="{BB962C8B-B14F-4D97-AF65-F5344CB8AC3E}">
        <p14:creationId xmlns:p14="http://schemas.microsoft.com/office/powerpoint/2010/main" val="3522435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7" y="-633"/>
            <a:ext cx="8912352" cy="1036954"/>
          </a:xfrm>
        </p:spPr>
        <p:txBody>
          <a:bodyPr>
            <a:normAutofit/>
          </a:bodyPr>
          <a:lstStyle/>
          <a:p>
            <a:r>
              <a:rPr lang="en-US" sz="3200" dirty="0" smtClean="0"/>
              <a:t>Population Variance and Standard Deviation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7" y="1133856"/>
                <a:ext cx="8793821" cy="5352288"/>
              </a:xfrm>
            </p:spPr>
            <p:txBody>
              <a:bodyPr>
                <a:normAutofit/>
              </a:bodyPr>
              <a:lstStyle/>
              <a:p>
                <a:r>
                  <a:rPr lang="en-US" b="1" dirty="0" smtClean="0"/>
                  <a:t>POPULATION </a:t>
                </a:r>
                <a:r>
                  <a:rPr lang="en-US" dirty="0" smtClean="0"/>
                  <a:t>variance</a:t>
                </a:r>
                <a:r>
                  <a:rPr lang="en-US" b="1" dirty="0"/>
                  <a:t> </a:t>
                </a:r>
                <a:r>
                  <a:rPr lang="en-US" b="1" dirty="0" smtClean="0"/>
                  <a:t>(</a:t>
                </a:r>
                <a14:m>
                  <m:oMath xmlns:m="http://schemas.openxmlformats.org/officeDocument/2006/math">
                    <m:sSup>
                      <m:sSupPr>
                        <m:ctrlPr>
                          <a:rPr lang="en-US" b="1" i="1" smtClean="0">
                            <a:latin typeface="Cambria Math" charset="0"/>
                          </a:rPr>
                        </m:ctrlPr>
                      </m:sSupPr>
                      <m:e>
                        <m:r>
                          <a:rPr lang="en-US" b="1" i="1" smtClean="0">
                            <a:latin typeface="Cambria Math" panose="02040503050406030204" pitchFamily="18" charset="0"/>
                            <a:ea typeface="Cambria Math" panose="02040503050406030204" pitchFamily="18" charset="0"/>
                          </a:rPr>
                          <m:t>𝝈</m:t>
                        </m:r>
                      </m:e>
                      <m:sup>
                        <m:r>
                          <a:rPr lang="en-US" b="1" i="1" smtClean="0">
                            <a:latin typeface="Cambria Math" panose="02040503050406030204" pitchFamily="18" charset="0"/>
                          </a:rPr>
                          <m:t>𝟐</m:t>
                        </m:r>
                      </m:sup>
                    </m:sSup>
                  </m:oMath>
                </a14:m>
                <a:r>
                  <a:rPr lang="en-US" b="1" dirty="0" smtClean="0"/>
                  <a:t>) </a:t>
                </a:r>
                <a:r>
                  <a:rPr lang="en-US" dirty="0" smtClean="0"/>
                  <a:t>is the average </a:t>
                </a:r>
                <a:r>
                  <a:rPr lang="en-US" dirty="0"/>
                  <a:t>of the squared deviations of each observation from the </a:t>
                </a:r>
                <a:r>
                  <a:rPr lang="en-US" dirty="0" smtClean="0"/>
                  <a:t>POPULATION mean:</a:t>
                </a:r>
                <a:br>
                  <a:rPr lang="en-US" dirty="0" smtClean="0"/>
                </a:br>
                <a14:m>
                  <m:oMath xmlns:m="http://schemas.openxmlformats.org/officeDocument/2006/math">
                    <m:sSup>
                      <m:sSupPr>
                        <m:ctrlPr>
                          <a:rPr lang="en-US" i="1">
                            <a:latin typeface="Cambria Math" charset="0"/>
                          </a:rPr>
                        </m:ctrlPr>
                      </m:sSupPr>
                      <m:e>
                        <m:r>
                          <a:rPr lang="en-US" i="1" smtClean="0">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charset="0"/>
                          </a:rPr>
                        </m:ctrlPr>
                      </m:fPr>
                      <m:num>
                        <m:nary>
                          <m:naryPr>
                            <m:chr m:val="∑"/>
                            <m:subHide m:val="on"/>
                            <m:supHide m:val="on"/>
                            <m:ctrlPr>
                              <a:rPr lang="en-US" i="1">
                                <a:latin typeface="Cambria Math" charset="0"/>
                              </a:rPr>
                            </m:ctrlPr>
                          </m:naryPr>
                          <m:sub/>
                          <m:sup/>
                          <m:e>
                            <m:sSup>
                              <m:sSupPr>
                                <m:ctrlPr>
                                  <a:rPr lang="en-US" i="1">
                                    <a:latin typeface="Cambria Math"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e>
                        </m:nary>
                      </m:num>
                      <m:den>
                        <m:r>
                          <a:rPr lang="en-US" b="0" i="1" smtClean="0">
                            <a:latin typeface="Cambria Math" panose="02040503050406030204" pitchFamily="18" charset="0"/>
                          </a:rPr>
                          <m:t>𝑁</m:t>
                        </m:r>
                      </m:den>
                    </m:f>
                  </m:oMath>
                </a14:m>
                <a:endParaRPr lang="en-US" dirty="0" smtClean="0"/>
              </a:p>
              <a:p>
                <a:endParaRPr lang="en-US" b="1" dirty="0"/>
              </a:p>
              <a:p>
                <a:r>
                  <a:rPr lang="en-US" b="1" dirty="0" smtClean="0"/>
                  <a:t>POPULATION </a:t>
                </a:r>
                <a:r>
                  <a:rPr lang="en-US" dirty="0" smtClean="0"/>
                  <a:t>standard deviation</a:t>
                </a:r>
                <a:r>
                  <a:rPr lang="en-US" b="1" dirty="0" smtClean="0"/>
                  <a:t> (</a:t>
                </a:r>
                <a14:m>
                  <m:oMath xmlns:m="http://schemas.openxmlformats.org/officeDocument/2006/math">
                    <m:r>
                      <a:rPr lang="en-US" b="1" i="1">
                        <a:latin typeface="Cambria Math" panose="02040503050406030204" pitchFamily="18" charset="0"/>
                        <a:ea typeface="Cambria Math" panose="02040503050406030204" pitchFamily="18" charset="0"/>
                      </a:rPr>
                      <m:t>𝝈</m:t>
                    </m:r>
                  </m:oMath>
                </a14:m>
                <a:r>
                  <a:rPr lang="en-US" b="1" dirty="0" smtClean="0"/>
                  <a:t>) </a:t>
                </a:r>
                <a:r>
                  <a:rPr lang="en-US" dirty="0"/>
                  <a:t>is the </a:t>
                </a:r>
                <a:r>
                  <a:rPr lang="en-US" dirty="0" smtClean="0"/>
                  <a:t>square root of the POPULATION variance, </a:t>
                </a:r>
                <a14:m>
                  <m:oMath xmlns:m="http://schemas.openxmlformats.org/officeDocument/2006/math">
                    <m:sSup>
                      <m:sSupPr>
                        <m:ctrlPr>
                          <a:rPr lang="en-US" i="1">
                            <a:latin typeface="Cambria Math"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smtClean="0"/>
                  <a:t>:</a:t>
                </a:r>
                <a:br>
                  <a:rPr lang="en-US" dirty="0" smtClean="0"/>
                </a:b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i="1">
                        <a:latin typeface="Cambria Math" panose="02040503050406030204" pitchFamily="18" charset="0"/>
                      </a:rPr>
                      <m:t>=</m:t>
                    </m:r>
                    <m:rad>
                      <m:radPr>
                        <m:degHide m:val="on"/>
                        <m:ctrlPr>
                          <a:rPr lang="en-US" i="1" smtClean="0">
                            <a:latin typeface="Cambria Math" charset="0"/>
                          </a:rPr>
                        </m:ctrlPr>
                      </m:radPr>
                      <m:deg/>
                      <m:e>
                        <m:f>
                          <m:fPr>
                            <m:ctrlPr>
                              <a:rPr lang="en-US" i="1">
                                <a:latin typeface="Cambria Math" charset="0"/>
                              </a:rPr>
                            </m:ctrlPr>
                          </m:fPr>
                          <m:num>
                            <m:nary>
                              <m:naryPr>
                                <m:chr m:val="∑"/>
                                <m:subHide m:val="on"/>
                                <m:supHide m:val="on"/>
                                <m:ctrlPr>
                                  <a:rPr lang="en-US" i="1">
                                    <a:latin typeface="Cambria Math" charset="0"/>
                                  </a:rPr>
                                </m:ctrlPr>
                              </m:naryPr>
                              <m:sub/>
                              <m:sup/>
                              <m:e>
                                <m:sSup>
                                  <m:sSupPr>
                                    <m:ctrlPr>
                                      <a:rPr lang="en-US" i="1">
                                        <a:latin typeface="Cambria Math"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e>
                            </m:nary>
                          </m:num>
                          <m:den>
                            <m:r>
                              <a:rPr lang="en-US" i="1">
                                <a:latin typeface="Cambria Math" panose="02040503050406030204" pitchFamily="18" charset="0"/>
                              </a:rPr>
                              <m:t>𝑁</m:t>
                            </m:r>
                          </m:den>
                        </m:f>
                      </m:e>
                    </m:rad>
                  </m:oMath>
                </a14:m>
                <a:r>
                  <a:rPr lang="en-US" dirty="0"/>
                  <a:t/>
                </a:r>
                <a:br>
                  <a:rPr lang="en-US" dirty="0"/>
                </a:br>
                <a:r>
                  <a:rPr lang="en-US" dirty="0"/>
                  <a:t/>
                </a:r>
                <a:br>
                  <a:rPr lang="en-US" dirty="0"/>
                </a:br>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7" y="1133856"/>
                <a:ext cx="8793821" cy="5352288"/>
              </a:xfrm>
              <a:blipFill rotWithShape="0">
                <a:blip r:embed="rId2"/>
                <a:stretch>
                  <a:fillRect l="-1247" t="-1595" r="-6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28</a:t>
            </a:fld>
            <a:endParaRPr lang="en-US" dirty="0"/>
          </a:p>
        </p:txBody>
      </p:sp>
    </p:spTree>
    <p:extLst>
      <p:ext uri="{BB962C8B-B14F-4D97-AF65-F5344CB8AC3E}">
        <p14:creationId xmlns:p14="http://schemas.microsoft.com/office/powerpoint/2010/main" val="1522249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2"/>
          <p:cNvSpPr>
            <a:spLocks noGrp="1" noChangeArrowheads="1"/>
          </p:cNvSpPr>
          <p:nvPr>
            <p:ph type="title" idx="4294967295"/>
          </p:nvPr>
        </p:nvSpPr>
        <p:spPr/>
        <p:txBody>
          <a:bodyPr/>
          <a:lstStyle/>
          <a:p>
            <a:pPr eaLnBrk="1" hangingPunct="1"/>
            <a:r>
              <a:rPr lang="en-US" altLang="en-US" smtClean="0"/>
              <a:t>Sample statistics versus population parameters</a:t>
            </a:r>
          </a:p>
        </p:txBody>
      </p:sp>
      <p:graphicFrame>
        <p:nvGraphicFramePr>
          <p:cNvPr id="201731" name="Group 3"/>
          <p:cNvGraphicFramePr>
            <a:graphicFrameLocks noGrp="1"/>
          </p:cNvGraphicFramePr>
          <p:nvPr>
            <p:ph idx="4294967295"/>
          </p:nvPr>
        </p:nvGraphicFramePr>
        <p:xfrm>
          <a:off x="1447800" y="2209800"/>
          <a:ext cx="6629400" cy="3657600"/>
        </p:xfrm>
        <a:graphic>
          <a:graphicData uri="http://schemas.openxmlformats.org/drawingml/2006/table">
            <a:tbl>
              <a:tblPr/>
              <a:tblGrid>
                <a:gridCol w="22098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Population Parameter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Sample Statistic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Mean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Variance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Standard Deviation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bl>
          </a:graphicData>
        </a:graphic>
      </p:graphicFrame>
      <p:sp>
        <p:nvSpPr>
          <p:cNvPr id="24607" name="Rectangle 2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24578" name="Object 14"/>
          <p:cNvGraphicFramePr>
            <a:graphicFrameLocks noChangeAspect="1"/>
          </p:cNvGraphicFramePr>
          <p:nvPr/>
        </p:nvGraphicFramePr>
        <p:xfrm>
          <a:off x="6629400" y="3276600"/>
          <a:ext cx="482600" cy="533400"/>
        </p:xfrm>
        <a:graphic>
          <a:graphicData uri="http://schemas.openxmlformats.org/presentationml/2006/ole">
            <mc:AlternateContent xmlns:mc="http://schemas.openxmlformats.org/markup-compatibility/2006">
              <mc:Choice xmlns:v="urn:schemas-microsoft-com:vml" Requires="v">
                <p:oleObj spid="_x0000_s28341" name="Equation" r:id="rId4" imgW="177569" imgH="202936" progId="Equation.3">
                  <p:embed/>
                </p:oleObj>
              </mc:Choice>
              <mc:Fallback>
                <p:oleObj name="Equation" r:id="rId4" imgW="177569" imgH="20293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2766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08" name="Rectangle 2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24579" name="Object 15"/>
          <p:cNvGraphicFramePr>
            <a:graphicFrameLocks noChangeAspect="1"/>
          </p:cNvGraphicFramePr>
          <p:nvPr/>
        </p:nvGraphicFramePr>
        <p:xfrm>
          <a:off x="6629400" y="4267200"/>
          <a:ext cx="457200" cy="457200"/>
        </p:xfrm>
        <a:graphic>
          <a:graphicData uri="http://schemas.openxmlformats.org/presentationml/2006/ole">
            <mc:AlternateContent xmlns:mc="http://schemas.openxmlformats.org/markup-compatibility/2006">
              <mc:Choice xmlns:v="urn:schemas-microsoft-com:vml" Requires="v">
                <p:oleObj spid="_x0000_s28342" name="Equation" r:id="rId6" imgW="203024" imgH="203024" progId="Equation.3">
                  <p:embed/>
                </p:oleObj>
              </mc:Choice>
              <mc:Fallback>
                <p:oleObj name="Equation" r:id="rId6" imgW="203024" imgH="2030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09" name="Rectangle 2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24580" name="Object 16"/>
          <p:cNvGraphicFramePr>
            <a:graphicFrameLocks noChangeAspect="1"/>
          </p:cNvGraphicFramePr>
          <p:nvPr/>
        </p:nvGraphicFramePr>
        <p:xfrm>
          <a:off x="6629400" y="5181600"/>
          <a:ext cx="300038" cy="381000"/>
        </p:xfrm>
        <a:graphic>
          <a:graphicData uri="http://schemas.openxmlformats.org/presentationml/2006/ole">
            <mc:AlternateContent xmlns:mc="http://schemas.openxmlformats.org/markup-compatibility/2006">
              <mc:Choice xmlns:v="urn:schemas-microsoft-com:vml" Requires="v">
                <p:oleObj spid="_x0000_s28343" name="Equation" r:id="rId8" imgW="139579" imgH="177646" progId="Equation.3">
                  <p:embed/>
                </p:oleObj>
              </mc:Choice>
              <mc:Fallback>
                <p:oleObj name="Equation" r:id="rId8" imgW="139579" imgH="17764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181600"/>
                        <a:ext cx="3000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10" name="Rectangle 31"/>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24581" name="Object 17"/>
          <p:cNvGraphicFramePr>
            <a:graphicFrameLocks noChangeAspect="1"/>
          </p:cNvGraphicFramePr>
          <p:nvPr/>
        </p:nvGraphicFramePr>
        <p:xfrm>
          <a:off x="4343400" y="3429000"/>
          <a:ext cx="358775" cy="381000"/>
        </p:xfrm>
        <a:graphic>
          <a:graphicData uri="http://schemas.openxmlformats.org/presentationml/2006/ole">
            <mc:AlternateContent xmlns:mc="http://schemas.openxmlformats.org/markup-compatibility/2006">
              <mc:Choice xmlns:v="urn:schemas-microsoft-com:vml" Requires="v">
                <p:oleObj spid="_x0000_s28344" name="Equation" r:id="rId10" imgW="152268" imgH="164957" progId="Equation.3">
                  <p:embed/>
                </p:oleObj>
              </mc:Choice>
              <mc:Fallback>
                <p:oleObj name="Equation" r:id="rId10" imgW="152268"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3429000"/>
                        <a:ext cx="358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11" name="Rectangle 3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24582" name="Object 18"/>
          <p:cNvGraphicFramePr>
            <a:graphicFrameLocks noChangeAspect="1"/>
          </p:cNvGraphicFramePr>
          <p:nvPr/>
        </p:nvGraphicFramePr>
        <p:xfrm>
          <a:off x="4343400" y="4267200"/>
          <a:ext cx="457200" cy="417513"/>
        </p:xfrm>
        <a:graphic>
          <a:graphicData uri="http://schemas.openxmlformats.org/presentationml/2006/ole">
            <mc:AlternateContent xmlns:mc="http://schemas.openxmlformats.org/markup-compatibility/2006">
              <mc:Choice xmlns:v="urn:schemas-microsoft-com:vml" Requires="v">
                <p:oleObj spid="_x0000_s28345" name="Equation" r:id="rId12" imgW="215713" imgH="203024" progId="Equation.3">
                  <p:embed/>
                </p:oleObj>
              </mc:Choice>
              <mc:Fallback>
                <p:oleObj name="Equation" r:id="rId12" imgW="215713" imgH="20302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4267200"/>
                        <a:ext cx="4572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12" name="Rectangle 35"/>
          <p:cNvSpPr>
            <a:spLocks noChangeArrowheads="1"/>
          </p:cNvSpPr>
          <p:nvPr/>
        </p:nvSpPr>
        <p:spPr bwMode="auto">
          <a:xfrm>
            <a:off x="0" y="335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24583" name="Object 19"/>
          <p:cNvGraphicFramePr>
            <a:graphicFrameLocks noChangeAspect="1"/>
          </p:cNvGraphicFramePr>
          <p:nvPr/>
        </p:nvGraphicFramePr>
        <p:xfrm>
          <a:off x="4343400" y="5257800"/>
          <a:ext cx="304800" cy="285750"/>
        </p:xfrm>
        <a:graphic>
          <a:graphicData uri="http://schemas.openxmlformats.org/presentationml/2006/ole">
            <mc:AlternateContent xmlns:mc="http://schemas.openxmlformats.org/markup-compatibility/2006">
              <mc:Choice xmlns:v="urn:schemas-microsoft-com:vml" Requires="v">
                <p:oleObj spid="_x0000_s28346" name="Equation" r:id="rId14" imgW="152334" imgH="139639" progId="Equation.3">
                  <p:embed/>
                </p:oleObj>
              </mc:Choice>
              <mc:Fallback>
                <p:oleObj name="Equation" r:id="rId14" imgW="152334" imgH="13963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3400" y="5257800"/>
                        <a:ext cx="304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6"/>
          <p:cNvSpPr txBox="1">
            <a:spLocks noChangeArrowheads="1"/>
          </p:cNvSpPr>
          <p:nvPr/>
        </p:nvSpPr>
        <p:spPr bwMode="auto">
          <a:xfrm>
            <a:off x="114300" y="6490906"/>
            <a:ext cx="3326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smtClean="0"/>
              <a:t>Pearson slide (Chapter 3, #56)</a:t>
            </a:r>
            <a:endParaRPr lang="en-US" altLang="en-US" sz="1800" u="sng" dirty="0">
              <a:solidFill>
                <a:srgbClr val="FF0000"/>
              </a:solidFill>
            </a:endParaRPr>
          </a:p>
        </p:txBody>
      </p:sp>
    </p:spTree>
    <p:extLst>
      <p:ext uri="{BB962C8B-B14F-4D97-AF65-F5344CB8AC3E}">
        <p14:creationId xmlns:p14="http://schemas.microsoft.com/office/powerpoint/2010/main" val="984651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 arithmetic average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Let’s use our variable </a:t>
                </a:r>
                <a:r>
                  <a:rPr lang="en-US" sz="2400" b="1" dirty="0"/>
                  <a:t>X</a:t>
                </a:r>
              </a:p>
              <a:p>
                <a:pPr lvl="1">
                  <a:tabLst>
                    <a:tab pos="3490913" algn="l"/>
                  </a:tabLst>
                </a:pPr>
                <a14:m>
                  <m:oMath xmlns:m="http://schemas.openxmlformats.org/officeDocument/2006/math">
                    <m:r>
                      <m:rPr>
                        <m:nor/>
                      </m:rPr>
                      <a:rPr lang="en-US" i="1" dirty="0">
                        <a:latin typeface="Cambria Math" panose="02040503050406030204" pitchFamily="18" charset="0"/>
                        <a:ea typeface="Cambria Math" panose="02040503050406030204" pitchFamily="18" charset="0"/>
                      </a:rPr>
                      <m:t>x</m:t>
                    </m:r>
                    <m:r>
                      <m:rPr>
                        <m:nor/>
                      </m:rPr>
                      <a:rPr lang="en-US" dirty="0"/>
                      <m:t> (</m:t>
                    </m:r>
                    <m:r>
                      <m:rPr>
                        <m:nor/>
                      </m:rPr>
                      <a:rPr lang="en-US" dirty="0"/>
                      <m:t>or</m:t>
                    </m:r>
                    <m:r>
                      <m:rPr>
                        <m:nor/>
                      </m:rPr>
                      <a:rPr lang="en-US" dirty="0"/>
                      <m:t> </m:t>
                    </m:r>
                    <m:r>
                      <m:rPr>
                        <m:nor/>
                      </m:rPr>
                      <a:rPr lang="en-US" i="1" dirty="0">
                        <a:latin typeface="Cambria Math" panose="02040503050406030204" pitchFamily="18" charset="0"/>
                        <a:ea typeface="Cambria Math" panose="02040503050406030204" pitchFamily="18" charset="0"/>
                      </a:rPr>
                      <m:t>x</m:t>
                    </m:r>
                    <m:r>
                      <m:rPr>
                        <m:nor/>
                      </m:rPr>
                      <a:rPr lang="en-US" i="1" baseline="-25000" dirty="0">
                        <a:latin typeface="Cambria Math" panose="02040503050406030204" pitchFamily="18" charset="0"/>
                        <a:ea typeface="Cambria Math" panose="02040503050406030204" pitchFamily="18" charset="0"/>
                      </a:rPr>
                      <m:t>i</m:t>
                    </m:r>
                    <m:r>
                      <m:rPr>
                        <m:nor/>
                      </m:rPr>
                      <a:rPr lang="en-US" dirty="0"/>
                      <m:t> ) = </m:t>
                    </m:r>
                    <m:r>
                      <m:rPr>
                        <m:nor/>
                      </m:rPr>
                      <a:rPr lang="en-US" dirty="0"/>
                      <m:t>value</m:t>
                    </m:r>
                    <m:r>
                      <m:rPr>
                        <m:nor/>
                      </m:rPr>
                      <a:rPr lang="en-US" dirty="0"/>
                      <m:t> </m:t>
                    </m:r>
                    <m:r>
                      <m:rPr>
                        <m:nor/>
                      </m:rPr>
                      <a:rPr lang="en-US" dirty="0"/>
                      <m:t>for</m:t>
                    </m:r>
                    <m:r>
                      <m:rPr>
                        <m:nor/>
                      </m:rPr>
                      <a:rPr lang="en-US" dirty="0"/>
                      <m:t> </m:t>
                    </m:r>
                    <m:r>
                      <m:rPr>
                        <m:nor/>
                      </m:rPr>
                      <a:rPr lang="en-US" dirty="0"/>
                      <m:t>one</m:t>
                    </m:r>
                    <m:r>
                      <m:rPr>
                        <m:nor/>
                      </m:rPr>
                      <a:rPr lang="en-US" dirty="0"/>
                      <m:t> </m:t>
                    </m:r>
                    <m:r>
                      <m:rPr>
                        <m:nor/>
                      </m:rPr>
                      <a:rPr lang="en-US" dirty="0"/>
                      <m:t>record</m:t>
                    </m:r>
                    <m:r>
                      <m:rPr>
                        <m:nor/>
                      </m:rPr>
                      <a:rPr lang="en-US" dirty="0"/>
                      <m:t> (</m:t>
                    </m:r>
                    <m:r>
                      <m:rPr>
                        <m:nor/>
                      </m:rPr>
                      <a:rPr lang="en-US" dirty="0"/>
                      <m:t>x</m:t>
                    </m:r>
                    <m:r>
                      <m:rPr>
                        <m:nor/>
                      </m:rPr>
                      <a:rPr lang="en-US" baseline="-25000" dirty="0"/>
                      <m:t>1</m:t>
                    </m:r>
                    <m:r>
                      <m:rPr>
                        <m:nor/>
                      </m:rPr>
                      <a:rPr lang="en-US" dirty="0"/>
                      <m:t>, </m:t>
                    </m:r>
                    <m:r>
                      <m:rPr>
                        <m:nor/>
                      </m:rPr>
                      <a:rPr lang="en-US" dirty="0"/>
                      <m:t>x</m:t>
                    </m:r>
                    <m:r>
                      <m:rPr>
                        <m:nor/>
                      </m:rPr>
                      <a:rPr lang="en-US" baseline="-25000" dirty="0"/>
                      <m:t>2</m:t>
                    </m:r>
                    <m:r>
                      <m:rPr>
                        <m:nor/>
                      </m:rPr>
                      <a:rPr lang="en-US" dirty="0"/>
                      <m:t>, …, </m:t>
                    </m:r>
                    <m:r>
                      <m:rPr>
                        <m:nor/>
                      </m:rPr>
                      <a:rPr lang="en-US" dirty="0"/>
                      <m:t>xn</m:t>
                    </m:r>
                    <m:r>
                      <m:rPr>
                        <m:nor/>
                      </m:rPr>
                      <a:rPr lang="en-US" dirty="0"/>
                      <m:t>)</m:t>
                    </m:r>
                  </m:oMath>
                </a14:m>
                <a:endParaRPr lang="en-US" dirty="0"/>
              </a:p>
              <a:p>
                <a:pPr lvl="1">
                  <a:tabLst>
                    <a:tab pos="3490913" algn="l"/>
                  </a:tabLst>
                </a:pPr>
                <a14:m>
                  <m:oMath xmlns:m="http://schemas.openxmlformats.org/officeDocument/2006/math">
                    <m:r>
                      <m:rPr>
                        <m:nor/>
                      </m:rPr>
                      <a:rPr lang="en-US" dirty="0"/>
                      <m:t>n</m:t>
                    </m:r>
                    <m:r>
                      <m:rPr>
                        <m:nor/>
                      </m:rPr>
                      <a:rPr lang="en-US" dirty="0"/>
                      <m:t> = </m:t>
                    </m:r>
                    <m:r>
                      <m:rPr>
                        <m:nor/>
                      </m:rPr>
                      <a:rPr lang="en-US" dirty="0"/>
                      <m:t>number</m:t>
                    </m:r>
                    <m:r>
                      <m:rPr>
                        <m:nor/>
                      </m:rPr>
                      <a:rPr lang="en-US" dirty="0"/>
                      <m:t> </m:t>
                    </m:r>
                    <m:r>
                      <m:rPr>
                        <m:nor/>
                      </m:rPr>
                      <a:rPr lang="en-US" dirty="0"/>
                      <m:t>of</m:t>
                    </m:r>
                    <m:r>
                      <m:rPr>
                        <m:nor/>
                      </m:rPr>
                      <a:rPr lang="en-US" dirty="0"/>
                      <m:t> </m:t>
                    </m:r>
                    <m:r>
                      <m:rPr>
                        <m:nor/>
                      </m:rPr>
                      <a:rPr lang="en-US" dirty="0"/>
                      <m:t>values</m:t>
                    </m:r>
                  </m:oMath>
                </a14:m>
                <a:endParaRPr lang="en-US" dirty="0"/>
              </a:p>
              <a:p>
                <a14:m>
                  <m:oMath xmlns:m="http://schemas.openxmlformats.org/officeDocument/2006/math">
                    <m:acc>
                      <m:accPr>
                        <m:chr m:val="̅"/>
                        <m:ctrlPr>
                          <a:rPr lang="en-US" sz="2400" i="1">
                            <a:latin typeface="Cambria Math" charset="0"/>
                          </a:rPr>
                        </m:ctrlPr>
                      </m:accPr>
                      <m:e>
                        <m:r>
                          <a:rPr lang="en-US" sz="2400" b="0" i="1" smtClean="0">
                            <a:latin typeface="Cambria Math" panose="02040503050406030204" pitchFamily="18" charset="0"/>
                          </a:rPr>
                          <m:t>𝑋</m:t>
                        </m:r>
                      </m:e>
                    </m:acc>
                  </m:oMath>
                </a14:m>
                <a:r>
                  <a:rPr lang="en-US" sz="2400" dirty="0"/>
                  <a:t> (“x-bar”) is the </a:t>
                </a:r>
                <a:r>
                  <a:rPr lang="en-US" sz="2400" dirty="0" smtClean="0"/>
                  <a:t>sample mean </a:t>
                </a:r>
                <a:r>
                  <a:rPr lang="en-US" sz="2400" dirty="0"/>
                  <a:t>of the variable </a:t>
                </a:r>
                <a:r>
                  <a:rPr lang="en-US" sz="2400" b="1" dirty="0"/>
                  <a:t>X</a:t>
                </a:r>
              </a:p>
              <a:p>
                <a:r>
                  <a:rPr lang="en-US" sz="2400" b="1" dirty="0" smtClean="0"/>
                  <a:t>Sample mean </a:t>
                </a:r>
                <a:r>
                  <a:rPr lang="en-US" sz="2400" dirty="0" smtClean="0"/>
                  <a:t>is the sum of values in a sample divided by the number of values in the sample:</a:t>
                </a:r>
                <a:endParaRPr lang="en-US" sz="2400" dirty="0"/>
              </a:p>
              <a:p>
                <a:pPr marL="0" indent="0">
                  <a:buNone/>
                  <a:tabLst>
                    <a:tab pos="228600" algn="l"/>
                  </a:tabLst>
                </a:pPr>
                <a:r>
                  <a:rPr lang="en-US" sz="2400" dirty="0"/>
                  <a:t>	 </a:t>
                </a:r>
                <a14:m>
                  <m:oMath xmlns:m="http://schemas.openxmlformats.org/officeDocument/2006/math">
                    <m:acc>
                      <m:accPr>
                        <m:chr m:val="̅"/>
                        <m:ctrlPr>
                          <a:rPr lang="en-US" sz="2400" i="1">
                            <a:latin typeface="Cambria Math" charset="0"/>
                          </a:rPr>
                        </m:ctrlPr>
                      </m:accPr>
                      <m:e>
                        <m:r>
                          <a:rPr lang="en-US" sz="2400" b="0" i="1" smtClean="0">
                            <a:latin typeface="Cambria Math" panose="02040503050406030204" pitchFamily="18" charset="0"/>
                          </a:rPr>
                          <m:t>𝑋</m:t>
                        </m:r>
                      </m:e>
                    </m:acc>
                    <m:r>
                      <a:rPr lang="en-US" sz="2400" i="1">
                        <a:latin typeface="Cambria Math" panose="02040503050406030204" pitchFamily="18" charset="0"/>
                      </a:rPr>
                      <m:t>=</m:t>
                    </m:r>
                    <m:r>
                      <a:rPr lang="en-US" sz="2400" b="0" i="1" smtClean="0">
                        <a:latin typeface="Cambria Math" panose="02040503050406030204" pitchFamily="18" charset="0"/>
                      </a:rPr>
                      <m:t>𝑠𝑎𝑚𝑝𝑙𝑒</m:t>
                    </m:r>
                    <m:r>
                      <a:rPr lang="en-US" sz="2400" b="0" i="1" smtClean="0">
                        <a:latin typeface="Cambria Math" panose="02040503050406030204" pitchFamily="18" charset="0"/>
                      </a:rPr>
                      <m:t> </m:t>
                    </m:r>
                    <m:r>
                      <a:rPr lang="en-US" sz="2400" b="0" i="1" smtClean="0">
                        <a:latin typeface="Cambria Math" panose="02040503050406030204" pitchFamily="18" charset="0"/>
                      </a:rPr>
                      <m:t>𝑚𝑒𝑎𝑛</m:t>
                    </m:r>
                    <m:r>
                      <a:rPr lang="en-US" sz="2400" b="0" i="1" smtClean="0">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rPr>
                          <m:t>𝑠𝑢𝑚</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b="0" i="1" smtClean="0">
                            <a:latin typeface="Cambria Math" panose="02040503050406030204" pitchFamily="18" charset="0"/>
                          </a:rPr>
                          <m:t>𝑣𝑎𝑙𝑢𝑒</m:t>
                        </m:r>
                        <m:r>
                          <a:rPr lang="en-US" sz="2400" i="1">
                            <a:latin typeface="Cambria Math" panose="02040503050406030204" pitchFamily="18" charset="0"/>
                          </a:rPr>
                          <m:t>𝑠</m:t>
                        </m:r>
                      </m:num>
                      <m:den>
                        <m:r>
                          <a:rPr lang="en-US" sz="2400" b="0" i="1" smtClean="0">
                            <a:latin typeface="Cambria Math" panose="02040503050406030204" pitchFamily="18" charset="0"/>
                          </a:rPr>
                          <m:t>𝑛𝑢𝑚𝑏𝑒𝑟</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𝑣𝑎𝑙𝑢𝑒𝑠</m:t>
                        </m:r>
                      </m:den>
                    </m:f>
                    <m:r>
                      <a:rPr lang="en-US" sz="2400" i="1">
                        <a:latin typeface="Cambria Math" panose="02040503050406030204" pitchFamily="18" charset="0"/>
                      </a:rPr>
                      <m:t>=</m:t>
                    </m:r>
                    <m:f>
                      <m:fPr>
                        <m:ctrlPr>
                          <a:rPr lang="en-US" sz="2400" i="1">
                            <a:latin typeface="Cambria Math" charset="0"/>
                          </a:rPr>
                        </m:ctrlPr>
                      </m:fPr>
                      <m:num>
                        <m:nary>
                          <m:naryPr>
                            <m:chr m:val="∑"/>
                            <m:subHide m:val="on"/>
                            <m:supHide m:val="on"/>
                            <m:ctrlPr>
                              <a:rPr lang="en-US" sz="2400" i="1">
                                <a:latin typeface="Cambria Math" charset="0"/>
                              </a:rPr>
                            </m:ctrlPr>
                          </m:naryPr>
                          <m:sub/>
                          <m:sup/>
                          <m:e>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e>
                        </m:nary>
                      </m:num>
                      <m:den>
                        <m:r>
                          <a:rPr lang="en-US" sz="2400" i="1">
                            <a:latin typeface="Cambria Math" panose="02040503050406030204" pitchFamily="18" charset="0"/>
                          </a:rPr>
                          <m:t>𝑛</m:t>
                        </m:r>
                      </m:den>
                    </m:f>
                    <m:r>
                      <a:rPr lang="en-US" sz="2400" i="1">
                        <a:latin typeface="Cambria Math" panose="02040503050406030204" pitchFamily="18" charset="0"/>
                      </a:rPr>
                      <m:t>=</m:t>
                    </m:r>
                    <m:f>
                      <m:fPr>
                        <m:ctrlPr>
                          <a:rPr lang="en-US" sz="2400" i="1">
                            <a:latin typeface="Cambria Math" charset="0"/>
                          </a:rPr>
                        </m:ctrlPr>
                      </m:fPr>
                      <m:num>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num>
                      <m:den>
                        <m:r>
                          <a:rPr lang="en-US" sz="2400" i="1">
                            <a:latin typeface="Cambria Math" panose="02040503050406030204" pitchFamily="18" charset="0"/>
                          </a:rPr>
                          <m:t>𝑛</m:t>
                        </m:r>
                      </m:den>
                    </m:f>
                  </m:oMath>
                </a14:m>
                <a:r>
                  <a:rPr lang="en-US" sz="2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9" t="-15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a:t>
            </a:fld>
            <a:endParaRPr lang="en-US" dirty="0"/>
          </a:p>
        </p:txBody>
      </p:sp>
    </p:spTree>
    <p:extLst>
      <p:ext uri="{BB962C8B-B14F-4D97-AF65-F5344CB8AC3E}">
        <p14:creationId xmlns:p14="http://schemas.microsoft.com/office/powerpoint/2010/main" val="3103847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9" name="Rectangle 5"/>
          <p:cNvSpPr>
            <a:spLocks noGrp="1" noChangeArrowheads="1"/>
          </p:cNvSpPr>
          <p:nvPr>
            <p:ph type="title"/>
          </p:nvPr>
        </p:nvSpPr>
        <p:spPr>
          <a:xfrm>
            <a:off x="609600" y="-68689"/>
            <a:ext cx="8534400" cy="643467"/>
          </a:xfrm>
        </p:spPr>
        <p:txBody>
          <a:bodyPr>
            <a:normAutofit fontScale="90000"/>
          </a:bodyPr>
          <a:lstStyle/>
          <a:p>
            <a:r>
              <a:rPr lang="en-US" dirty="0" smtClean="0"/>
              <a:t>Empirical Rule for normal distributions </a:t>
            </a:r>
            <a:endParaRPr lang="en-US" dirty="0"/>
          </a:p>
        </p:txBody>
      </p:sp>
      <p:sp>
        <p:nvSpPr>
          <p:cNvPr id="722950" name="Rectangle 6" descr="Rectangle: Click to edit Master text styles&#10;Second level&#10;Third level&#10;Fourth level&#10;Fifth level"/>
          <p:cNvSpPr>
            <a:spLocks noGrp="1" noChangeArrowheads="1"/>
          </p:cNvSpPr>
          <p:nvPr>
            <p:ph type="body" sz="half" idx="1"/>
          </p:nvPr>
        </p:nvSpPr>
        <p:spPr>
          <a:xfrm>
            <a:off x="609600" y="574778"/>
            <a:ext cx="8534400" cy="2666632"/>
          </a:xfrm>
        </p:spPr>
        <p:txBody>
          <a:bodyPr>
            <a:normAutofit/>
          </a:bodyPr>
          <a:lstStyle/>
          <a:p>
            <a:r>
              <a:rPr lang="en-US" sz="2400" dirty="0" smtClean="0"/>
              <a:t>Remembering that in many data sets, a large portion of the values tend to cluster somewhere near the mean</a:t>
            </a:r>
          </a:p>
          <a:p>
            <a:r>
              <a:rPr lang="en-US" sz="2400" dirty="0" smtClean="0"/>
              <a:t>For normal (bell-shaped, symmetric) distributions, we are able to use the Empirical Rule</a:t>
            </a:r>
          </a:p>
          <a:p>
            <a:pPr lvl="1"/>
            <a:r>
              <a:rPr lang="en-US" sz="2200" dirty="0" smtClean="0"/>
              <a:t>Within </a:t>
            </a:r>
            <a:r>
              <a:rPr lang="en-US" sz="2200" dirty="0"/>
              <a:t>1 </a:t>
            </a:r>
            <a:r>
              <a:rPr lang="en-US" sz="2200" dirty="0" err="1"/>
              <a:t>std</a:t>
            </a:r>
            <a:r>
              <a:rPr lang="en-US" sz="2200" dirty="0"/>
              <a:t> dev of the mean </a:t>
            </a:r>
            <a:r>
              <a:rPr lang="en-US" sz="2200" dirty="0" smtClean="0"/>
              <a:t>(gray area)  </a:t>
            </a:r>
            <a:r>
              <a:rPr lang="en-US" sz="2200" dirty="0"/>
              <a:t>~ 68%</a:t>
            </a:r>
          </a:p>
          <a:p>
            <a:pPr lvl="1"/>
            <a:r>
              <a:rPr lang="en-US" sz="2200" dirty="0"/>
              <a:t>Within 2 </a:t>
            </a:r>
            <a:r>
              <a:rPr lang="en-US" sz="2200" dirty="0" err="1"/>
              <a:t>std</a:t>
            </a:r>
            <a:r>
              <a:rPr lang="en-US" sz="2200" dirty="0"/>
              <a:t> </a:t>
            </a:r>
            <a:r>
              <a:rPr lang="en-US" sz="2200" dirty="0" err="1"/>
              <a:t>dev</a:t>
            </a:r>
            <a:r>
              <a:rPr lang="en-US" sz="2200" dirty="0"/>
              <a:t> of the mean </a:t>
            </a:r>
            <a:r>
              <a:rPr lang="en-US" sz="2200" dirty="0" smtClean="0"/>
              <a:t>(gray </a:t>
            </a:r>
            <a:r>
              <a:rPr lang="en-US" sz="2200" dirty="0"/>
              <a:t>+ </a:t>
            </a:r>
            <a:r>
              <a:rPr lang="en-US" sz="2200" dirty="0" smtClean="0"/>
              <a:t>yellow) </a:t>
            </a:r>
            <a:r>
              <a:rPr lang="en-US" sz="2200" dirty="0"/>
              <a:t>~ 95%</a:t>
            </a:r>
          </a:p>
          <a:p>
            <a:pPr lvl="1"/>
            <a:r>
              <a:rPr lang="en-US" sz="2200" dirty="0"/>
              <a:t>Within 3 </a:t>
            </a:r>
            <a:r>
              <a:rPr lang="en-US" sz="2200" dirty="0" err="1"/>
              <a:t>std</a:t>
            </a:r>
            <a:r>
              <a:rPr lang="en-US" sz="2200" dirty="0"/>
              <a:t> </a:t>
            </a:r>
            <a:r>
              <a:rPr lang="en-US" sz="2200" dirty="0" err="1"/>
              <a:t>dev</a:t>
            </a:r>
            <a:r>
              <a:rPr lang="en-US" sz="2200" dirty="0"/>
              <a:t> of the mean </a:t>
            </a:r>
            <a:r>
              <a:rPr lang="en-US" sz="2200" dirty="0" smtClean="0"/>
              <a:t>(gray </a:t>
            </a:r>
            <a:r>
              <a:rPr lang="en-US" sz="2200" dirty="0"/>
              <a:t>+ yellow + </a:t>
            </a:r>
            <a:r>
              <a:rPr lang="en-US" sz="2200" dirty="0" smtClean="0"/>
              <a:t>orange) </a:t>
            </a:r>
            <a:r>
              <a:rPr lang="en-US" sz="2200" dirty="0"/>
              <a:t>~ </a:t>
            </a:r>
            <a:r>
              <a:rPr lang="en-US" sz="2200" dirty="0" smtClean="0"/>
              <a:t>99.7%</a:t>
            </a:r>
            <a:endParaRPr lang="en-US" sz="2200" dirty="0"/>
          </a:p>
        </p:txBody>
      </p:sp>
      <p:graphicFrame>
        <p:nvGraphicFramePr>
          <p:cNvPr id="722951" name="Object 7"/>
          <p:cNvGraphicFramePr>
            <a:graphicFrameLocks noGrp="1" noChangeAspect="1"/>
          </p:cNvGraphicFramePr>
          <p:nvPr>
            <p:ph sz="half" idx="2"/>
            <p:extLst>
              <p:ext uri="{D42A27DB-BD31-4B8C-83A1-F6EECF244321}">
                <p14:modId xmlns:p14="http://schemas.microsoft.com/office/powerpoint/2010/main" val="4149879825"/>
              </p:ext>
            </p:extLst>
          </p:nvPr>
        </p:nvGraphicFramePr>
        <p:xfrm>
          <a:off x="1382645" y="3241410"/>
          <a:ext cx="5221356" cy="3060189"/>
        </p:xfrm>
        <a:graphic>
          <a:graphicData uri="http://schemas.openxmlformats.org/presentationml/2006/ole">
            <mc:AlternateContent xmlns:mc="http://schemas.openxmlformats.org/markup-compatibility/2006">
              <mc:Choice xmlns:v="urn:schemas-microsoft-com:vml" Requires="v">
                <p:oleObj spid="_x0000_s21653" name="Bitmap Image" r:id="rId4" imgW="6058746" imgH="3552381" progId="Paint.Picture">
                  <p:embed/>
                </p:oleObj>
              </mc:Choice>
              <mc:Fallback>
                <p:oleObj name="Bitmap Image" r:id="rId4" imgW="6058746" imgH="35523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645" y="3241410"/>
                        <a:ext cx="5221356" cy="3060189"/>
                      </a:xfrm>
                      <a:prstGeom prst="rect">
                        <a:avLst/>
                      </a:prstGeom>
                      <a:noFill/>
                      <a:extLst/>
                    </p:spPr>
                  </p:pic>
                </p:oleObj>
              </mc:Fallback>
            </mc:AlternateContent>
          </a:graphicData>
        </a:graphic>
      </p:graphicFrame>
    </p:spTree>
    <p:extLst>
      <p:ext uri="{BB962C8B-B14F-4D97-AF65-F5344CB8AC3E}">
        <p14:creationId xmlns:p14="http://schemas.microsoft.com/office/powerpoint/2010/main" val="39189347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156407"/>
            <a:ext cx="8845826" cy="1944335"/>
          </a:xfrm>
        </p:spPr>
        <p:txBody>
          <a:bodyPr>
            <a:noAutofit/>
          </a:bodyPr>
          <a:lstStyle/>
          <a:p>
            <a:pPr>
              <a:tabLst>
                <a:tab pos="228600" algn="l"/>
              </a:tabLst>
            </a:pPr>
            <a:r>
              <a:rPr lang="en-US" sz="2400" dirty="0" smtClean="0">
                <a:latin typeface="+mn-lt"/>
              </a:rPr>
              <a:t>Example: </a:t>
            </a:r>
            <a:r>
              <a:rPr lang="en-US" sz="2400" dirty="0">
                <a:latin typeface="+mn-lt"/>
              </a:rPr>
              <a:t>The Health and Nutrition Examination Study of 1976-1980 (HANES) studied the heights of adults (aged 18-24) and found that the heights follow a normal distribution with the following: </a:t>
            </a:r>
            <a:br>
              <a:rPr lang="en-US" sz="2400" dirty="0">
                <a:latin typeface="+mn-lt"/>
              </a:rPr>
            </a:br>
            <a:r>
              <a:rPr lang="en-US" sz="2400" dirty="0" smtClean="0">
                <a:latin typeface="+mn-lt"/>
              </a:rPr>
              <a:t>	</a:t>
            </a:r>
            <a:r>
              <a:rPr lang="en-US" sz="2400" b="1" dirty="0" smtClean="0">
                <a:latin typeface="+mn-lt"/>
              </a:rPr>
              <a:t>Women   </a:t>
            </a:r>
            <a:r>
              <a:rPr lang="en-US" sz="2400" dirty="0">
                <a:latin typeface="+mn-lt"/>
              </a:rPr>
              <a:t>Mean (</a:t>
            </a:r>
            <a:r>
              <a:rPr lang="en-US" sz="2400" dirty="0">
                <a:latin typeface="+mn-lt"/>
                <a:sym typeface="Symbol" panose="05050102010706020507" pitchFamily="18" charset="2"/>
              </a:rPr>
              <a:t></a:t>
            </a:r>
            <a:r>
              <a:rPr lang="en-US" sz="2400" dirty="0">
                <a:latin typeface="+mn-lt"/>
              </a:rPr>
              <a:t>): 65.0 inches     standard deviation (</a:t>
            </a:r>
            <a:r>
              <a:rPr lang="en-US" sz="2400" dirty="0">
                <a:latin typeface="+mn-lt"/>
                <a:sym typeface="Symbol" panose="05050102010706020507" pitchFamily="18" charset="2"/>
              </a:rPr>
              <a:t></a:t>
            </a:r>
            <a:r>
              <a:rPr lang="en-US" sz="2400" dirty="0">
                <a:latin typeface="+mn-lt"/>
              </a:rPr>
              <a:t>): 2.5 inches</a:t>
            </a:r>
            <a:br>
              <a:rPr lang="en-US" sz="2400" dirty="0">
                <a:latin typeface="+mn-lt"/>
              </a:rPr>
            </a:br>
            <a:r>
              <a:rPr lang="en-US" sz="2400" dirty="0" smtClean="0">
                <a:latin typeface="+mn-lt"/>
              </a:rPr>
              <a:t>	</a:t>
            </a:r>
            <a:r>
              <a:rPr lang="en-US" sz="2400" b="1" dirty="0" smtClean="0">
                <a:latin typeface="+mn-lt"/>
              </a:rPr>
              <a:t>Men         </a:t>
            </a:r>
            <a:r>
              <a:rPr lang="en-US" sz="2400" dirty="0">
                <a:latin typeface="+mn-lt"/>
              </a:rPr>
              <a:t>Mean (</a:t>
            </a:r>
            <a:r>
              <a:rPr lang="en-US" sz="2400" dirty="0">
                <a:latin typeface="+mn-lt"/>
                <a:sym typeface="Symbol" panose="05050102010706020507" pitchFamily="18" charset="2"/>
              </a:rPr>
              <a:t></a:t>
            </a:r>
            <a:r>
              <a:rPr lang="en-US" sz="2400" dirty="0">
                <a:latin typeface="+mn-lt"/>
              </a:rPr>
              <a:t>): 70.0 inches     standard deviation (</a:t>
            </a:r>
            <a:r>
              <a:rPr lang="en-US" sz="2400" dirty="0">
                <a:latin typeface="+mn-lt"/>
                <a:sym typeface="Symbol" panose="05050102010706020507" pitchFamily="18" charset="2"/>
              </a:rPr>
              <a:t></a:t>
            </a:r>
            <a:r>
              <a:rPr lang="en-US" sz="2400" dirty="0">
                <a:latin typeface="+mn-lt"/>
              </a:rPr>
              <a:t>): 2.8 </a:t>
            </a:r>
            <a:r>
              <a:rPr lang="en-US" sz="2400" dirty="0" smtClean="0">
                <a:latin typeface="+mn-lt"/>
              </a:rPr>
              <a:t>inches</a:t>
            </a:r>
            <a:endParaRPr lang="en-US" sz="2400" dirty="0">
              <a:latin typeface="+mn-lt"/>
            </a:endParaRPr>
          </a:p>
        </p:txBody>
      </p:sp>
      <p:sp>
        <p:nvSpPr>
          <p:cNvPr id="3" name="Content Placeholder 2"/>
          <p:cNvSpPr>
            <a:spLocks noGrp="1"/>
          </p:cNvSpPr>
          <p:nvPr>
            <p:ph idx="1"/>
          </p:nvPr>
        </p:nvSpPr>
        <p:spPr>
          <a:xfrm>
            <a:off x="149087" y="2703443"/>
            <a:ext cx="4721501" cy="1560444"/>
          </a:xfrm>
        </p:spPr>
        <p:txBody>
          <a:bodyPr>
            <a:normAutofit/>
          </a:bodyPr>
          <a:lstStyle/>
          <a:p>
            <a:pPr marL="0" indent="0">
              <a:buNone/>
            </a:pPr>
            <a:r>
              <a:rPr lang="en-US" sz="2400" dirty="0" smtClean="0"/>
              <a:t>   </a:t>
            </a:r>
          </a:p>
        </p:txBody>
      </p:sp>
      <p:pic>
        <p:nvPicPr>
          <p:cNvPr id="4" name="Picture 3"/>
          <p:cNvPicPr/>
          <p:nvPr/>
        </p:nvPicPr>
        <p:blipFill>
          <a:blip r:embed="rId2" cstate="print"/>
          <a:srcRect/>
          <a:stretch>
            <a:fillRect/>
          </a:stretch>
        </p:blipFill>
        <p:spPr bwMode="auto">
          <a:xfrm>
            <a:off x="4727575" y="2423215"/>
            <a:ext cx="4416425" cy="2120900"/>
          </a:xfrm>
          <a:prstGeom prst="rect">
            <a:avLst/>
          </a:prstGeom>
          <a:noFill/>
          <a:ln w="9525">
            <a:noFill/>
            <a:miter lim="800000"/>
            <a:headEnd/>
            <a:tailEnd/>
          </a:ln>
        </p:spPr>
      </p:pic>
      <p:sp>
        <p:nvSpPr>
          <p:cNvPr id="11" name="TextBox 10"/>
          <p:cNvSpPr txBox="1"/>
          <p:nvPr/>
        </p:nvSpPr>
        <p:spPr>
          <a:xfrm>
            <a:off x="4888905" y="4211494"/>
            <a:ext cx="4447665" cy="369332"/>
          </a:xfrm>
          <a:prstGeom prst="rect">
            <a:avLst/>
          </a:prstGeom>
          <a:solidFill>
            <a:schemeClr val="bg1"/>
          </a:solidFill>
        </p:spPr>
        <p:txBody>
          <a:bodyPr wrap="square" rtlCol="0">
            <a:spAutoFit/>
          </a:bodyPr>
          <a:lstStyle/>
          <a:p>
            <a:r>
              <a:rPr lang="en-US" dirty="0" smtClean="0"/>
              <a:t>61.6    64.4    67.2    70    72.8     75.6    78.4</a:t>
            </a:r>
            <a:endParaRPr lang="en-US" dirty="0"/>
          </a:p>
        </p:txBody>
      </p:sp>
      <p:sp>
        <p:nvSpPr>
          <p:cNvPr id="12" name="Title 1"/>
          <p:cNvSpPr txBox="1">
            <a:spLocks/>
          </p:cNvSpPr>
          <p:nvPr/>
        </p:nvSpPr>
        <p:spPr>
          <a:xfrm>
            <a:off x="0" y="2052414"/>
            <a:ext cx="8845826" cy="811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tabLst>
                <a:tab pos="228600" algn="l"/>
              </a:tabLst>
            </a:pPr>
            <a:r>
              <a:rPr lang="en-US" sz="2400" dirty="0" smtClean="0">
                <a:latin typeface="+mn-lt"/>
              </a:rPr>
              <a:t>Find the proportion of men with heights between 67.2 inches and  72.8 inches.</a:t>
            </a:r>
            <a:endParaRPr lang="en-US" sz="2400" dirty="0">
              <a:latin typeface="+mn-lt"/>
            </a:endParaRPr>
          </a:p>
        </p:txBody>
      </p:sp>
      <p:pic>
        <p:nvPicPr>
          <p:cNvPr id="13" name="Picture 12"/>
          <p:cNvPicPr>
            <a:picLocks noChangeAspect="1"/>
          </p:cNvPicPr>
          <p:nvPr/>
        </p:nvPicPr>
        <p:blipFill>
          <a:blip r:embed="rId3"/>
          <a:stretch>
            <a:fillRect/>
          </a:stretch>
        </p:blipFill>
        <p:spPr>
          <a:xfrm>
            <a:off x="4878648" y="2515290"/>
            <a:ext cx="4143375" cy="2028825"/>
          </a:xfrm>
          <a:prstGeom prst="rect">
            <a:avLst/>
          </a:prstGeom>
        </p:spPr>
      </p:pic>
      <p:sp>
        <p:nvSpPr>
          <p:cNvPr id="8" name="TextBox 7"/>
          <p:cNvSpPr txBox="1"/>
          <p:nvPr/>
        </p:nvSpPr>
        <p:spPr>
          <a:xfrm>
            <a:off x="6653619" y="3509494"/>
            <a:ext cx="593432" cy="369332"/>
          </a:xfrm>
          <a:prstGeom prst="rect">
            <a:avLst/>
          </a:prstGeom>
          <a:solidFill>
            <a:schemeClr val="bg1">
              <a:lumMod val="85000"/>
            </a:schemeClr>
          </a:solidFill>
        </p:spPr>
        <p:txBody>
          <a:bodyPr wrap="none" rtlCol="0">
            <a:spAutoFit/>
          </a:bodyPr>
          <a:lstStyle/>
          <a:p>
            <a:r>
              <a:rPr lang="en-US" dirty="0" smtClean="0"/>
              <a:t>0.68</a:t>
            </a:r>
            <a:endParaRPr lang="en-US" dirty="0"/>
          </a:p>
        </p:txBody>
      </p:sp>
      <p:sp>
        <p:nvSpPr>
          <p:cNvPr id="14" name="Title 1"/>
          <p:cNvSpPr txBox="1">
            <a:spLocks/>
          </p:cNvSpPr>
          <p:nvPr/>
        </p:nvSpPr>
        <p:spPr>
          <a:xfrm>
            <a:off x="0" y="3120263"/>
            <a:ext cx="4457700" cy="1460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tabLst>
                <a:tab pos="228600" algn="l"/>
              </a:tabLst>
            </a:pPr>
            <a:r>
              <a:rPr lang="en-US" sz="2400" dirty="0" smtClean="0">
                <a:latin typeface="+mn-lt"/>
              </a:rPr>
              <a:t>Proportion of men with heights </a:t>
            </a:r>
            <a:br>
              <a:rPr lang="en-US" sz="2400" dirty="0" smtClean="0">
                <a:latin typeface="+mn-lt"/>
              </a:rPr>
            </a:br>
            <a:r>
              <a:rPr lang="en-US" sz="2400" dirty="0" smtClean="0">
                <a:latin typeface="+mn-lt"/>
              </a:rPr>
              <a:t>are between 67.2 (</a:t>
            </a:r>
            <a:r>
              <a:rPr lang="en-US" sz="2400" i="1" dirty="0" smtClean="0">
                <a:latin typeface="+mn-lt"/>
              </a:rPr>
              <a:t>µ - </a:t>
            </a:r>
            <a:r>
              <a:rPr lang="el-GR" sz="2400" i="1" dirty="0" smtClean="0">
                <a:latin typeface="+mn-lt"/>
              </a:rPr>
              <a:t>σ</a:t>
            </a:r>
            <a:r>
              <a:rPr lang="en-US" sz="2400" dirty="0" smtClean="0">
                <a:latin typeface="+mn-lt"/>
              </a:rPr>
              <a:t>) inches </a:t>
            </a:r>
            <a:br>
              <a:rPr lang="en-US" sz="2400" dirty="0" smtClean="0">
                <a:latin typeface="+mn-lt"/>
              </a:rPr>
            </a:br>
            <a:r>
              <a:rPr lang="en-US" sz="2400" dirty="0" smtClean="0">
                <a:latin typeface="+mn-lt"/>
              </a:rPr>
              <a:t>and  72.8 </a:t>
            </a:r>
            <a:r>
              <a:rPr lang="en-US" sz="2400" dirty="0">
                <a:latin typeface="+mn-lt"/>
              </a:rPr>
              <a:t>(</a:t>
            </a:r>
            <a:r>
              <a:rPr lang="en-US" sz="2400" i="1" dirty="0">
                <a:latin typeface="+mn-lt"/>
              </a:rPr>
              <a:t>µ </a:t>
            </a:r>
            <a:r>
              <a:rPr lang="en-US" sz="2400" i="1" dirty="0" smtClean="0">
                <a:latin typeface="+mn-lt"/>
              </a:rPr>
              <a:t>+ </a:t>
            </a:r>
            <a:r>
              <a:rPr lang="el-GR" sz="2400" i="1" dirty="0">
                <a:latin typeface="+mn-lt"/>
              </a:rPr>
              <a:t>σ</a:t>
            </a:r>
            <a:r>
              <a:rPr lang="en-US" sz="2400" dirty="0">
                <a:latin typeface="+mn-lt"/>
              </a:rPr>
              <a:t>) </a:t>
            </a:r>
            <a:r>
              <a:rPr lang="en-US" sz="2400" dirty="0" smtClean="0">
                <a:latin typeface="+mn-lt"/>
              </a:rPr>
              <a:t>inches is 0.68 (68%) per the Empirical Rule.</a:t>
            </a:r>
            <a:endParaRPr lang="en-US" sz="2400" dirty="0">
              <a:latin typeface="+mn-lt"/>
            </a:endParaRPr>
          </a:p>
        </p:txBody>
      </p:sp>
    </p:spTree>
    <p:extLst>
      <p:ext uri="{BB962C8B-B14F-4D97-AF65-F5344CB8AC3E}">
        <p14:creationId xmlns:p14="http://schemas.microsoft.com/office/powerpoint/2010/main" val="12417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8"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7" y="0"/>
            <a:ext cx="8717280" cy="771598"/>
          </a:xfrm>
        </p:spPr>
        <p:txBody>
          <a:bodyPr/>
          <a:lstStyle/>
          <a:p>
            <a:r>
              <a:rPr lang="en-US" dirty="0" smtClean="0"/>
              <a:t>Questions:</a:t>
            </a:r>
            <a:endParaRPr lang="en-US" dirty="0"/>
          </a:p>
        </p:txBody>
      </p:sp>
      <p:sp>
        <p:nvSpPr>
          <p:cNvPr id="3" name="Content Placeholder 2"/>
          <p:cNvSpPr>
            <a:spLocks noGrp="1"/>
          </p:cNvSpPr>
          <p:nvPr>
            <p:ph idx="1"/>
          </p:nvPr>
        </p:nvSpPr>
        <p:spPr>
          <a:xfrm>
            <a:off x="115107" y="771598"/>
            <a:ext cx="8717280" cy="5715179"/>
          </a:xfrm>
        </p:spPr>
        <p:txBody>
          <a:bodyPr/>
          <a:lstStyle/>
          <a:p>
            <a:r>
              <a:rPr lang="en-US" sz="2400" dirty="0"/>
              <a:t>If your data distribution follows a normal distribution, what proportion of the data do we expect to find below the mean?</a:t>
            </a:r>
          </a:p>
          <a:p>
            <a:pPr marL="914400" lvl="1" indent="-457200">
              <a:buFont typeface="+mj-lt"/>
              <a:buAutoNum type="alphaUcPeriod"/>
            </a:pPr>
            <a:r>
              <a:rPr lang="en-US" dirty="0"/>
              <a:t>0.997 (99.7%)</a:t>
            </a:r>
          </a:p>
          <a:p>
            <a:pPr marL="914400" lvl="1" indent="-457200">
              <a:buFont typeface="+mj-lt"/>
              <a:buAutoNum type="alphaUcPeriod"/>
            </a:pPr>
            <a:r>
              <a:rPr lang="en-US" dirty="0"/>
              <a:t>0.95 (95%)</a:t>
            </a:r>
          </a:p>
          <a:p>
            <a:pPr marL="914400" lvl="1" indent="-457200">
              <a:buFont typeface="+mj-lt"/>
              <a:buAutoNum type="alphaUcPeriod"/>
            </a:pPr>
            <a:r>
              <a:rPr lang="en-US" dirty="0"/>
              <a:t>0.68 (68%)</a:t>
            </a:r>
          </a:p>
          <a:p>
            <a:pPr marL="914400" lvl="1" indent="-457200">
              <a:buFont typeface="+mj-lt"/>
              <a:buAutoNum type="alphaUcPeriod"/>
            </a:pPr>
            <a:r>
              <a:rPr lang="en-US" dirty="0"/>
              <a:t>0.50 (50%)</a:t>
            </a:r>
          </a:p>
          <a:p>
            <a:endParaRPr lang="en-US" dirty="0"/>
          </a:p>
        </p:txBody>
      </p:sp>
      <p:sp>
        <p:nvSpPr>
          <p:cNvPr id="4" name="Slide Number Placeholder 3"/>
          <p:cNvSpPr>
            <a:spLocks noGrp="1"/>
          </p:cNvSpPr>
          <p:nvPr>
            <p:ph type="sldNum" sz="quarter" idx="12"/>
          </p:nvPr>
        </p:nvSpPr>
        <p:spPr>
          <a:xfrm>
            <a:off x="6774987" y="6493508"/>
            <a:ext cx="2057400" cy="365125"/>
          </a:xfrm>
        </p:spPr>
        <p:txBody>
          <a:bodyPr/>
          <a:lstStyle/>
          <a:p>
            <a:fld id="{8D75822C-2030-4887-9512-2AC67AD2736F}" type="slidenum">
              <a:rPr lang="en-US" smtClean="0"/>
              <a:t>32</a:t>
            </a:fld>
            <a:endParaRPr lang="en-US" dirty="0"/>
          </a:p>
        </p:txBody>
      </p:sp>
      <p:pic>
        <p:nvPicPr>
          <p:cNvPr id="6" name="Picture 5"/>
          <p:cNvPicPr>
            <a:picLocks noChangeAspect="1"/>
          </p:cNvPicPr>
          <p:nvPr/>
        </p:nvPicPr>
        <p:blipFill>
          <a:blip r:embed="rId3"/>
          <a:stretch>
            <a:fillRect/>
          </a:stretch>
        </p:blipFill>
        <p:spPr>
          <a:xfrm>
            <a:off x="3676651" y="1463539"/>
            <a:ext cx="2930338" cy="1493898"/>
          </a:xfrm>
          <a:prstGeom prst="rect">
            <a:avLst/>
          </a:prstGeom>
        </p:spPr>
      </p:pic>
      <p:sp>
        <p:nvSpPr>
          <p:cNvPr id="8" name="Content Placeholder 2"/>
          <p:cNvSpPr txBox="1">
            <a:spLocks/>
          </p:cNvSpPr>
          <p:nvPr/>
        </p:nvSpPr>
        <p:spPr>
          <a:xfrm>
            <a:off x="192968" y="3683163"/>
            <a:ext cx="8845826" cy="19116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Math SAT scores follow a normal distribution with a mean of 500 and standard deviation of 100. </a:t>
            </a:r>
            <a:r>
              <a:rPr lang="en-US" sz="2200" dirty="0" smtClean="0"/>
              <a:t> Calculate </a:t>
            </a:r>
            <a:r>
              <a:rPr lang="en-US" sz="2200" dirty="0"/>
              <a:t>the standard score for a score of 630</a:t>
            </a:r>
            <a:r>
              <a:rPr lang="en-US" sz="2200" dirty="0" smtClean="0"/>
              <a:t>. </a:t>
            </a:r>
          </a:p>
          <a:p>
            <a:pPr lvl="1" indent="-457200">
              <a:buFont typeface="+mj-lt"/>
              <a:buAutoNum type="alphaUcPeriod"/>
            </a:pPr>
            <a:r>
              <a:rPr lang="en-US" sz="2200" dirty="0"/>
              <a:t>1.3</a:t>
            </a:r>
          </a:p>
          <a:p>
            <a:pPr lvl="1" indent="-457200">
              <a:buFont typeface="+mj-lt"/>
              <a:buAutoNum type="alphaUcPeriod"/>
            </a:pPr>
            <a:r>
              <a:rPr lang="en-US" sz="2200" dirty="0"/>
              <a:t>1.1</a:t>
            </a:r>
          </a:p>
          <a:p>
            <a:pPr lvl="1" indent="-457200">
              <a:buFont typeface="+mj-lt"/>
              <a:buAutoNum type="alphaUcPeriod"/>
            </a:pPr>
            <a:r>
              <a:rPr lang="en-US" sz="2200" dirty="0"/>
              <a:t>-1.3</a:t>
            </a:r>
          </a:p>
          <a:p>
            <a:pPr lvl="1" indent="-457200">
              <a:buFont typeface="+mj-lt"/>
              <a:buAutoNum type="alphaUcPeriod"/>
            </a:pPr>
            <a:r>
              <a:rPr lang="en-US" sz="2200" dirty="0" smtClean="0"/>
              <a:t>-</a:t>
            </a:r>
            <a:r>
              <a:rPr lang="en-US" sz="2200" dirty="0"/>
              <a:t>1.1</a:t>
            </a:r>
          </a:p>
          <a:p>
            <a:pPr marL="914400" lvl="1" indent="-457200">
              <a:buFont typeface="+mj-lt"/>
              <a:buAutoNum type="alphaUcPeriod"/>
            </a:pPr>
            <a:endParaRPr lang="en-US" sz="1800" dirty="0"/>
          </a:p>
        </p:txBody>
      </p:sp>
      <p:sp>
        <p:nvSpPr>
          <p:cNvPr id="10" name="Rectangle 9"/>
          <p:cNvSpPr/>
          <p:nvPr/>
        </p:nvSpPr>
        <p:spPr>
          <a:xfrm>
            <a:off x="378069" y="4201271"/>
            <a:ext cx="1125416" cy="3552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3305906" y="4226758"/>
                <a:ext cx="1765627" cy="1465529"/>
              </a:xfrm>
              <a:prstGeom prst="rect">
                <a:avLst/>
              </a:prstGeom>
              <a:noFill/>
            </p:spPr>
            <p:txBody>
              <a:bodyPr wrap="square" rtlCol="0">
                <a:spAutoFit/>
              </a:bodyPr>
              <a:lstStyle/>
              <a:p>
                <a:r>
                  <a:rPr lang="en-US" sz="2000" dirty="0" smtClean="0"/>
                  <a:t>z = </a:t>
                </a:r>
                <a14:m>
                  <m:oMath xmlns:m="http://schemas.openxmlformats.org/officeDocument/2006/math">
                    <m:f>
                      <m:fPr>
                        <m:ctrlPr>
                          <a:rPr lang="en-US" sz="2000" i="1" smtClean="0">
                            <a:latin typeface="Cambria Math"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 − </m:t>
                        </m:r>
                        <m:acc>
                          <m:accPr>
                            <m:chr m:val="̅"/>
                            <m:ctrlPr>
                              <a:rPr lang="en-US" sz="2000" b="0" i="1" smtClean="0">
                                <a:latin typeface="Cambria Math" charset="0"/>
                              </a:rPr>
                            </m:ctrlPr>
                          </m:accPr>
                          <m:e>
                            <m:r>
                              <a:rPr lang="en-US" sz="2000" b="0" i="1" smtClean="0">
                                <a:latin typeface="Cambria Math" panose="02040503050406030204" pitchFamily="18" charset="0"/>
                              </a:rPr>
                              <m:t>𝑋</m:t>
                            </m:r>
                          </m:e>
                        </m:acc>
                      </m:num>
                      <m:den>
                        <m:r>
                          <a:rPr lang="en-US" sz="2000" b="0" i="1" smtClean="0">
                            <a:latin typeface="Cambria Math" panose="02040503050406030204" pitchFamily="18" charset="0"/>
                            <a:ea typeface="Cambria Math" panose="02040503050406030204" pitchFamily="18" charset="0"/>
                          </a:rPr>
                          <m:t>𝑆</m:t>
                        </m:r>
                      </m:den>
                    </m:f>
                  </m:oMath>
                </a14:m>
                <a:r>
                  <a:rPr lang="en-US" sz="2000" dirty="0" smtClean="0"/>
                  <a:t> </a:t>
                </a:r>
              </a:p>
              <a:p>
                <a:r>
                  <a:rPr lang="en-US" sz="2000" dirty="0"/>
                  <a:t> </a:t>
                </a:r>
                <a:r>
                  <a:rPr lang="en-US" sz="2000" dirty="0" smtClean="0"/>
                  <a:t>        = </a:t>
                </a:r>
                <a14:m>
                  <m:oMath xmlns:m="http://schemas.openxmlformats.org/officeDocument/2006/math">
                    <m:f>
                      <m:fPr>
                        <m:ctrlPr>
                          <a:rPr lang="en-US" sz="2000" i="1">
                            <a:latin typeface="Cambria Math" charset="0"/>
                          </a:rPr>
                        </m:ctrlPr>
                      </m:fPr>
                      <m:num>
                        <m:r>
                          <a:rPr lang="en-US" sz="2000" b="0" i="1" smtClean="0">
                            <a:latin typeface="Cambria Math" panose="02040503050406030204" pitchFamily="18" charset="0"/>
                          </a:rPr>
                          <m:t>630</m:t>
                        </m:r>
                        <m:r>
                          <a:rPr lang="en-US" sz="2000" i="1">
                            <a:latin typeface="Cambria Math" panose="02040503050406030204" pitchFamily="18" charset="0"/>
                          </a:rPr>
                          <m:t> −</m:t>
                        </m:r>
                        <m:r>
                          <a:rPr lang="en-US" sz="2000" b="0" i="1" smtClean="0">
                            <a:latin typeface="Cambria Math" panose="02040503050406030204" pitchFamily="18" charset="0"/>
                          </a:rPr>
                          <m:t>500</m:t>
                        </m:r>
                      </m:num>
                      <m:den>
                        <m:r>
                          <a:rPr lang="en-US" sz="2000" b="0" i="1" smtClean="0">
                            <a:latin typeface="Cambria Math" panose="02040503050406030204" pitchFamily="18" charset="0"/>
                            <a:ea typeface="Cambria Math" panose="02040503050406030204" pitchFamily="18" charset="0"/>
                          </a:rPr>
                          <m:t>100</m:t>
                        </m:r>
                      </m:den>
                    </m:f>
                  </m:oMath>
                </a14:m>
                <a:r>
                  <a:rPr lang="en-US" sz="2000" dirty="0" smtClean="0"/>
                  <a:t> </a:t>
                </a:r>
              </a:p>
              <a:p>
                <a:r>
                  <a:rPr lang="en-US" sz="2000" dirty="0"/>
                  <a:t> </a:t>
                </a:r>
                <a:r>
                  <a:rPr lang="en-US" sz="2000" dirty="0" smtClean="0"/>
                  <a:t>  = </a:t>
                </a:r>
                <a14:m>
                  <m:oMath xmlns:m="http://schemas.openxmlformats.org/officeDocument/2006/math">
                    <m:f>
                      <m:fPr>
                        <m:ctrlPr>
                          <a:rPr lang="en-US" sz="2000" i="1">
                            <a:latin typeface="Cambria Math" charset="0"/>
                          </a:rPr>
                        </m:ctrlPr>
                      </m:fPr>
                      <m:num>
                        <m:r>
                          <a:rPr lang="en-US" sz="2000" b="0" i="1" smtClean="0">
                            <a:latin typeface="Cambria Math" panose="02040503050406030204" pitchFamily="18" charset="0"/>
                          </a:rPr>
                          <m:t>130</m:t>
                        </m:r>
                      </m:num>
                      <m:den>
                        <m:r>
                          <a:rPr lang="en-US" sz="2000" b="0" i="1" smtClean="0">
                            <a:latin typeface="Cambria Math" panose="02040503050406030204" pitchFamily="18" charset="0"/>
                            <a:ea typeface="Cambria Math" panose="02040503050406030204" pitchFamily="18" charset="0"/>
                          </a:rPr>
                          <m:t>100</m:t>
                        </m:r>
                      </m:den>
                    </m:f>
                  </m:oMath>
                </a14:m>
                <a:r>
                  <a:rPr lang="en-US" sz="2000" dirty="0" smtClean="0"/>
                  <a:t> = 1.3</a:t>
                </a:r>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305906" y="4226758"/>
                <a:ext cx="1765627" cy="1465529"/>
              </a:xfrm>
              <a:prstGeom prst="rect">
                <a:avLst/>
              </a:prstGeom>
              <a:blipFill rotWithShape="0">
                <a:blip r:embed="rId4"/>
                <a:stretch>
                  <a:fillRect l="-3448"/>
                </a:stretch>
              </a:blipFill>
            </p:spPr>
            <p:txBody>
              <a:bodyPr/>
              <a:lstStyle/>
              <a:p>
                <a:r>
                  <a:rPr lang="en-US">
                    <a:noFill/>
                  </a:rPr>
                  <a:t> </a:t>
                </a:r>
              </a:p>
            </p:txBody>
          </p:sp>
        </mc:Fallback>
      </mc:AlternateContent>
      <p:sp>
        <p:nvSpPr>
          <p:cNvPr id="12" name="Rectangle 11"/>
          <p:cNvSpPr/>
          <p:nvPr/>
        </p:nvSpPr>
        <p:spPr>
          <a:xfrm>
            <a:off x="378069" y="2693077"/>
            <a:ext cx="2356166" cy="414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4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bldLvl="3"/>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156407"/>
            <a:ext cx="8845826" cy="688419"/>
          </a:xfrm>
        </p:spPr>
        <p:txBody>
          <a:bodyPr>
            <a:normAutofit/>
          </a:bodyPr>
          <a:lstStyle/>
          <a:p>
            <a:r>
              <a:rPr lang="en-US" sz="2800" dirty="0" smtClean="0"/>
              <a:t>Questions:</a:t>
            </a:r>
            <a:endParaRPr lang="en-US" sz="2800" dirty="0">
              <a:latin typeface="+mn-lt"/>
            </a:endParaRPr>
          </a:p>
        </p:txBody>
      </p:sp>
      <p:sp>
        <p:nvSpPr>
          <p:cNvPr id="6" name="Content Placeholder 2"/>
          <p:cNvSpPr txBox="1">
            <a:spLocks/>
          </p:cNvSpPr>
          <p:nvPr/>
        </p:nvSpPr>
        <p:spPr>
          <a:xfrm>
            <a:off x="149087" y="844826"/>
            <a:ext cx="8845826" cy="2272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Two students get a 65 on </a:t>
            </a:r>
            <a:r>
              <a:rPr lang="en-US" sz="2400" dirty="0" smtClean="0"/>
              <a:t>different </a:t>
            </a:r>
            <a:r>
              <a:rPr lang="en-US" sz="2400" dirty="0"/>
              <a:t>tests.  </a:t>
            </a:r>
            <a:r>
              <a:rPr lang="en-US" sz="2400" dirty="0" smtClean="0"/>
              <a:t/>
            </a:r>
            <a:br>
              <a:rPr lang="en-US" sz="2400" dirty="0" smtClean="0"/>
            </a:br>
            <a:r>
              <a:rPr lang="en-US" sz="2400" dirty="0" smtClean="0"/>
              <a:t>Student </a:t>
            </a:r>
            <a:r>
              <a:rPr lang="en-US" sz="2400" dirty="0"/>
              <a:t>A has a standard score of -1 while </a:t>
            </a:r>
            <a:r>
              <a:rPr lang="en-US" sz="2400" dirty="0" smtClean="0"/>
              <a:t/>
            </a:r>
            <a:br>
              <a:rPr lang="en-US" sz="2400" dirty="0" smtClean="0"/>
            </a:br>
            <a:r>
              <a:rPr lang="en-US" sz="2400" dirty="0" smtClean="0"/>
              <a:t>Student </a:t>
            </a:r>
            <a:r>
              <a:rPr lang="en-US" sz="2400" dirty="0"/>
              <a:t>B has a standard score of -2.  </a:t>
            </a:r>
            <a:r>
              <a:rPr lang="en-US" sz="2400" dirty="0" smtClean="0"/>
              <a:t/>
            </a:r>
            <a:br>
              <a:rPr lang="en-US" sz="2400" dirty="0" smtClean="0"/>
            </a:br>
            <a:r>
              <a:rPr lang="en-US" sz="2400" dirty="0" smtClean="0"/>
              <a:t>Which </a:t>
            </a:r>
            <a:r>
              <a:rPr lang="en-US" sz="2400" dirty="0"/>
              <a:t>student had the better performance on the test?</a:t>
            </a:r>
            <a:r>
              <a:rPr lang="en-US" sz="2400" dirty="0" smtClean="0"/>
              <a:t> </a:t>
            </a:r>
          </a:p>
          <a:p>
            <a:pPr lvl="1" indent="-457200">
              <a:buFont typeface="+mj-lt"/>
              <a:buAutoNum type="alphaUcPeriod"/>
            </a:pPr>
            <a:r>
              <a:rPr lang="en-US" dirty="0"/>
              <a:t>Student A</a:t>
            </a:r>
          </a:p>
          <a:p>
            <a:pPr lvl="1" indent="-457200">
              <a:buFont typeface="+mj-lt"/>
              <a:buAutoNum type="alphaUcPeriod"/>
            </a:pPr>
            <a:r>
              <a:rPr lang="en-US" dirty="0"/>
              <a:t>Student B</a:t>
            </a:r>
          </a:p>
          <a:p>
            <a:pPr lvl="1" indent="-457200">
              <a:buFont typeface="+mj-lt"/>
              <a:buAutoNum type="alphaUcPeriod"/>
            </a:pPr>
            <a:r>
              <a:rPr lang="en-US" dirty="0"/>
              <a:t>Both students gave equal performances.</a:t>
            </a:r>
          </a:p>
        </p:txBody>
      </p:sp>
      <p:sp>
        <p:nvSpPr>
          <p:cNvPr id="9" name="Rectangle 8"/>
          <p:cNvSpPr/>
          <p:nvPr/>
        </p:nvSpPr>
        <p:spPr>
          <a:xfrm>
            <a:off x="389878" y="2238344"/>
            <a:ext cx="2048522" cy="3524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6505983" y="2412475"/>
            <a:ext cx="2377789" cy="1393519"/>
          </a:xfrm>
          <a:prstGeom prst="rect">
            <a:avLst/>
          </a:prstGeom>
        </p:spPr>
      </p:pic>
      <p:grpSp>
        <p:nvGrpSpPr>
          <p:cNvPr id="18" name="Group 17"/>
          <p:cNvGrpSpPr/>
          <p:nvPr/>
        </p:nvGrpSpPr>
        <p:grpSpPr>
          <a:xfrm>
            <a:off x="7328568" y="3709275"/>
            <a:ext cx="317716" cy="685189"/>
            <a:chOff x="7516827" y="5882050"/>
            <a:chExt cx="317716" cy="685189"/>
          </a:xfrm>
        </p:grpSpPr>
        <p:cxnSp>
          <p:nvCxnSpPr>
            <p:cNvPr id="16" name="Straight Arrow Connector 15"/>
            <p:cNvCxnSpPr/>
            <p:nvPr/>
          </p:nvCxnSpPr>
          <p:spPr>
            <a:xfrm flipV="1">
              <a:off x="7675685" y="5882050"/>
              <a:ext cx="0" cy="3956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16827" y="6197907"/>
              <a:ext cx="317716" cy="369332"/>
            </a:xfrm>
            <a:prstGeom prst="rect">
              <a:avLst/>
            </a:prstGeom>
            <a:noFill/>
          </p:spPr>
          <p:txBody>
            <a:bodyPr wrap="none" rtlCol="0">
              <a:spAutoFit/>
            </a:bodyPr>
            <a:lstStyle/>
            <a:p>
              <a:r>
                <a:rPr lang="en-US" dirty="0" smtClean="0"/>
                <a:t>A</a:t>
              </a:r>
              <a:endParaRPr lang="en-US" dirty="0"/>
            </a:p>
          </p:txBody>
        </p:sp>
      </p:grpSp>
      <p:grpSp>
        <p:nvGrpSpPr>
          <p:cNvPr id="19" name="Group 18"/>
          <p:cNvGrpSpPr/>
          <p:nvPr/>
        </p:nvGrpSpPr>
        <p:grpSpPr>
          <a:xfrm>
            <a:off x="7102905" y="3712206"/>
            <a:ext cx="317716" cy="685189"/>
            <a:chOff x="7516827" y="5882050"/>
            <a:chExt cx="317716" cy="685189"/>
          </a:xfrm>
        </p:grpSpPr>
        <p:cxnSp>
          <p:nvCxnSpPr>
            <p:cNvPr id="20" name="Straight Arrow Connector 19"/>
            <p:cNvCxnSpPr/>
            <p:nvPr/>
          </p:nvCxnSpPr>
          <p:spPr>
            <a:xfrm flipV="1">
              <a:off x="7675685" y="5882050"/>
              <a:ext cx="0" cy="39565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16827" y="6197907"/>
              <a:ext cx="317716" cy="369332"/>
            </a:xfrm>
            <a:prstGeom prst="rect">
              <a:avLst/>
            </a:prstGeom>
            <a:noFill/>
          </p:spPr>
          <p:txBody>
            <a:bodyPr wrap="none" rtlCol="0">
              <a:spAutoFit/>
            </a:bodyPr>
            <a:lstStyle/>
            <a:p>
              <a:r>
                <a:rPr lang="en-US" dirty="0" smtClean="0"/>
                <a:t>B</a:t>
              </a:r>
              <a:endParaRPr lang="en-US" dirty="0"/>
            </a:p>
          </p:txBody>
        </p:sp>
      </p:grpSp>
    </p:spTree>
    <p:extLst>
      <p:ext uri="{BB962C8B-B14F-4D97-AF65-F5344CB8AC3E}">
        <p14:creationId xmlns:p14="http://schemas.microsoft.com/office/powerpoint/2010/main" val="286615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70849"/>
          </a:xfrm>
        </p:spPr>
        <p:txBody>
          <a:bodyPr/>
          <a:lstStyle/>
          <a:p>
            <a:r>
              <a:rPr lang="en-US" dirty="0" smtClean="0"/>
              <a:t>Chebyshev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670216"/>
                <a:ext cx="8717280" cy="5724144"/>
              </a:xfrm>
            </p:spPr>
            <p:txBody>
              <a:bodyPr>
                <a:normAutofit fontScale="92500"/>
              </a:bodyPr>
              <a:lstStyle/>
              <a:p>
                <a:r>
                  <a:rPr lang="en-US" dirty="0" smtClean="0"/>
                  <a:t>Can’t use the Empirical Rule for heavily skewed data sets</a:t>
                </a:r>
              </a:p>
              <a:p>
                <a:r>
                  <a:rPr lang="en-US" dirty="0" smtClean="0"/>
                  <a:t>Chebyshev rule states that for any data set, regardless of shape, the percentage of values found within </a:t>
                </a:r>
                <a:r>
                  <a:rPr lang="en-US" b="1" i="1" dirty="0" smtClean="0"/>
                  <a:t>k</a:t>
                </a:r>
                <a:r>
                  <a:rPr lang="en-US" dirty="0" smtClean="0"/>
                  <a:t> standard deviations of the mean must be </a:t>
                </a:r>
                <a:r>
                  <a:rPr lang="en-US" b="1" i="1" dirty="0" smtClean="0"/>
                  <a:t>at least</a:t>
                </a:r>
                <a:r>
                  <a:rPr lang="en-US" dirty="0" smtClean="0"/>
                  <a:t>:</a:t>
                </a:r>
                <a:br>
                  <a:rPr lang="en-US" dirty="0" smtClean="0"/>
                </a:br>
                <a:r>
                  <a:rPr lang="en-US" dirty="0" smtClean="0"/>
                  <a:t>% (within </a:t>
                </a:r>
                <a:r>
                  <a:rPr lang="en-US" b="1" i="1" dirty="0" smtClean="0"/>
                  <a:t>k</a:t>
                </a:r>
                <a:r>
                  <a:rPr lang="en-US" dirty="0" smtClean="0"/>
                  <a:t> </a:t>
                </a:r>
                <a:r>
                  <a:rPr lang="en-US" dirty="0" err="1" smtClean="0"/>
                  <a:t>std</a:t>
                </a:r>
                <a:r>
                  <a:rPr lang="en-US" dirty="0" smtClean="0"/>
                  <a:t> dev) </a:t>
                </a:r>
                <a14:m>
                  <m:oMath xmlns:m="http://schemas.openxmlformats.org/officeDocument/2006/math">
                    <m:r>
                      <a:rPr lang="en-US" b="0" i="1" smtClean="0">
                        <a:latin typeface="Cambria Math" panose="02040503050406030204" pitchFamily="18" charset="0"/>
                      </a:rPr>
                      <m:t>=</m:t>
                    </m:r>
                    <m:d>
                      <m:dPr>
                        <m:ctrlPr>
                          <a:rPr lang="en-US" b="0" i="1" smtClean="0">
                            <a:latin typeface="Cambria Math" charset="0"/>
                          </a:rPr>
                        </m:ctrlPr>
                      </m:dPr>
                      <m:e>
                        <m:r>
                          <a:rPr lang="en-US" b="0" i="1" smtClean="0">
                            <a:latin typeface="Cambria Math" panose="02040503050406030204" pitchFamily="18" charset="0"/>
                          </a:rPr>
                          <m:t> 1 − </m:t>
                        </m:r>
                        <m:f>
                          <m:fPr>
                            <m:ctrlPr>
                              <a:rPr lang="en-US" b="0" i="1" smtClean="0">
                                <a:latin typeface="Cambria Math" charset="0"/>
                              </a:rPr>
                            </m:ctrlPr>
                          </m:fPr>
                          <m:num>
                            <m:r>
                              <a:rPr lang="en-US" b="0" i="1" smtClean="0">
                                <a:latin typeface="Cambria Math" panose="02040503050406030204" pitchFamily="18" charset="0"/>
                              </a:rPr>
                              <m:t>1</m:t>
                            </m:r>
                          </m:num>
                          <m:den>
                            <m:sSup>
                              <m:sSupPr>
                                <m:ctrlPr>
                                  <a:rPr lang="en-US" b="0" i="1" smtClean="0">
                                    <a:latin typeface="Cambria Math"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den>
                        </m:f>
                      </m:e>
                    </m:d>
                    <m:r>
                      <m:rPr>
                        <m:nor/>
                      </m:rPr>
                      <a:rPr lang="en-US" dirty="0"/>
                      <m:t>×</m:t>
                    </m:r>
                  </m:oMath>
                </a14:m>
                <a:r>
                  <a:rPr lang="en-US" dirty="0" smtClean="0"/>
                  <a:t> 100%</a:t>
                </a:r>
              </a:p>
              <a:p>
                <a:endParaRPr lang="en-US" dirty="0" smtClean="0"/>
              </a:p>
              <a:p>
                <a:pPr>
                  <a:tabLst>
                    <a:tab pos="2343150" algn="l"/>
                    <a:tab pos="2627313" algn="l"/>
                    <a:tab pos="7431088" algn="l"/>
                  </a:tabLst>
                </a:pPr>
                <a:r>
                  <a:rPr lang="en-US" dirty="0" smtClean="0"/>
                  <a:t> </a:t>
                </a:r>
                <a:r>
                  <a:rPr lang="en-US" sz="2400" dirty="0" smtClean="0"/>
                  <a:t>	                   </a:t>
                </a:r>
                <a:r>
                  <a:rPr lang="en-US" sz="2400" b="1" dirty="0" smtClean="0"/>
                  <a:t>% of Data Values Around the Mean</a:t>
                </a:r>
                <a:r>
                  <a:rPr lang="en-US" sz="2400" dirty="0" smtClean="0"/>
                  <a:t> </a:t>
                </a:r>
                <a:br>
                  <a:rPr lang="en-US" sz="2400" dirty="0" smtClean="0"/>
                </a:br>
                <a:r>
                  <a:rPr lang="en-US" sz="2400" b="1" dirty="0"/>
                  <a:t>		</a:t>
                </a:r>
                <a:r>
                  <a:rPr lang="en-US" sz="2400" b="1" dirty="0" smtClean="0"/>
                  <a:t>      Chebyshev </a:t>
                </a:r>
                <a:r>
                  <a:rPr lang="en-US" sz="2400" b="1" dirty="0"/>
                  <a:t>	</a:t>
                </a:r>
                <a:r>
                  <a:rPr lang="en-US" sz="2400" b="1" dirty="0" smtClean="0">
                    <a:solidFill>
                      <a:schemeClr val="accent1">
                        <a:lumMod val="75000"/>
                      </a:schemeClr>
                    </a:solidFill>
                  </a:rPr>
                  <a:t>Empirical</a:t>
                </a:r>
                <a:br>
                  <a:rPr lang="en-US" sz="2400" b="1" dirty="0" smtClean="0">
                    <a:solidFill>
                      <a:schemeClr val="accent1">
                        <a:lumMod val="75000"/>
                      </a:schemeClr>
                    </a:solidFill>
                  </a:rPr>
                </a:br>
                <a:r>
                  <a:rPr lang="en-US" sz="2400" b="1" dirty="0" smtClean="0"/>
                  <a:t> </a:t>
                </a:r>
                <a:r>
                  <a:rPr lang="en-US" sz="2400" dirty="0" smtClean="0"/>
                  <a:t>       </a:t>
                </a:r>
                <a:r>
                  <a:rPr lang="en-US" sz="2400" b="1" u="sng" dirty="0" smtClean="0"/>
                  <a:t>Interval</a:t>
                </a:r>
                <a:r>
                  <a:rPr lang="en-US" sz="2400" b="1" dirty="0" smtClean="0"/>
                  <a:t>		</a:t>
                </a:r>
                <a:r>
                  <a:rPr lang="en-US" sz="2400" b="1" u="sng" dirty="0" smtClean="0"/>
                  <a:t>(any distribution)</a:t>
                </a:r>
                <a:r>
                  <a:rPr lang="en-US" sz="2400" b="1" dirty="0" smtClean="0"/>
                  <a:t>	</a:t>
                </a:r>
                <a:r>
                  <a:rPr lang="en-US" sz="2400" b="1" dirty="0" smtClean="0">
                    <a:solidFill>
                      <a:schemeClr val="accent1">
                        <a:lumMod val="75000"/>
                      </a:schemeClr>
                    </a:solidFill>
                  </a:rPr>
                  <a:t>(</a:t>
                </a:r>
                <a:r>
                  <a:rPr lang="en-US" sz="2400" b="1" u="sng" dirty="0" smtClean="0">
                    <a:solidFill>
                      <a:schemeClr val="accent1">
                        <a:lumMod val="75000"/>
                      </a:schemeClr>
                    </a:solidFill>
                  </a:rPr>
                  <a:t>normal)</a:t>
                </a:r>
                <a:r>
                  <a:rPr lang="en-US" sz="2400" dirty="0" smtClean="0"/>
                  <a:t/>
                </a:r>
                <a:br>
                  <a:rPr lang="en-US" sz="2400" dirty="0" smtClean="0"/>
                </a:br>
                <a:r>
                  <a:rPr lang="en-US" sz="2400" dirty="0" smtClean="0"/>
                  <a:t>(</a:t>
                </a: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oMath>
                </a14:m>
                <a:r>
                  <a:rPr lang="en-US" sz="2400" b="0" i="1" dirty="0" smtClean="0">
                    <a:latin typeface="Cambria Math" panose="02040503050406030204" pitchFamily="18" charset="0"/>
                    <a:ea typeface="Cambria Math" panose="02040503050406030204" pitchFamily="18" charset="0"/>
                  </a:rPr>
                  <a:t>		at least 0% 	</a:t>
                </a:r>
                <a:r>
                  <a:rPr lang="en-US" sz="2400" b="0" i="1" dirty="0" smtClean="0">
                    <a:solidFill>
                      <a:schemeClr val="accent1">
                        <a:lumMod val="75000"/>
                      </a:schemeClr>
                    </a:solidFill>
                    <a:latin typeface="Cambria Math" panose="02040503050406030204" pitchFamily="18" charset="0"/>
                    <a:ea typeface="Cambria Math" panose="02040503050406030204" pitchFamily="18" charset="0"/>
                  </a:rPr>
                  <a:t>~ 68%</a:t>
                </a:r>
                <a:br>
                  <a:rPr lang="en-US" sz="2400" b="0" i="1" dirty="0" smtClean="0">
                    <a:solidFill>
                      <a:schemeClr val="accent1">
                        <a:lumMod val="75000"/>
                      </a:schemeClr>
                    </a:solidFill>
                    <a:latin typeface="Cambria Math" panose="02040503050406030204" pitchFamily="18" charset="0"/>
                    <a:ea typeface="Cambria Math" panose="02040503050406030204" pitchFamily="18" charset="0"/>
                  </a:rPr>
                </a:br>
                <a:r>
                  <a:rPr lang="en-US" sz="2400" b="0" i="1" dirty="0" smtClean="0">
                    <a:latin typeface="Cambria Math" panose="02040503050406030204" pitchFamily="18" charset="0"/>
                    <a:ea typeface="Cambria Math" panose="02040503050406030204" pitchFamily="18" charset="0"/>
                  </a:rPr>
                  <a:t/>
                </a:r>
                <a:br>
                  <a:rPr lang="en-US" sz="2400" b="0" i="1" dirty="0" smtClean="0">
                    <a:latin typeface="Cambria Math" panose="02040503050406030204" pitchFamily="18" charset="0"/>
                    <a:ea typeface="Cambria Math" panose="02040503050406030204" pitchFamily="18" charset="0"/>
                  </a:rPr>
                </a:br>
                <a:r>
                  <a:rPr lang="en-US" sz="2400" dirty="0"/>
                  <a:t>(</a:t>
                </a:r>
                <a14:m>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 −2</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oMath>
                </a14:m>
                <a:r>
                  <a:rPr lang="en-US" sz="2400" i="1" dirty="0" smtClean="0">
                    <a:latin typeface="Cambria Math" panose="02040503050406030204" pitchFamily="18" charset="0"/>
                    <a:ea typeface="Cambria Math" panose="02040503050406030204" pitchFamily="18" charset="0"/>
                  </a:rPr>
                  <a:t>		at least 75%</a:t>
                </a:r>
                <a:r>
                  <a:rPr lang="en-US" sz="2400" dirty="0">
                    <a:ea typeface="Cambria Math" panose="02040503050406030204" pitchFamily="18" charset="0"/>
                  </a:rPr>
                  <a:t> </a:t>
                </a:r>
                <a:r>
                  <a:rPr lang="en-US" sz="2400" i="1" dirty="0" smtClean="0">
                    <a:latin typeface="Cambria Math" panose="02040503050406030204" pitchFamily="18" charset="0"/>
                    <a:ea typeface="Cambria Math" panose="02040503050406030204" pitchFamily="18" charset="0"/>
                  </a:rPr>
                  <a:t>	</a:t>
                </a:r>
                <a:r>
                  <a:rPr lang="en-US" sz="2400" i="1" dirty="0" smtClean="0">
                    <a:solidFill>
                      <a:schemeClr val="accent1">
                        <a:lumMod val="75000"/>
                      </a:schemeClr>
                    </a:solidFill>
                    <a:latin typeface="Cambria Math" panose="02040503050406030204" pitchFamily="18" charset="0"/>
                    <a:ea typeface="Cambria Math" panose="02040503050406030204" pitchFamily="18" charset="0"/>
                  </a:rPr>
                  <a:t>~ 95%</a:t>
                </a:r>
                <a:br>
                  <a:rPr lang="en-US" sz="2400" i="1" dirty="0" smtClean="0">
                    <a:solidFill>
                      <a:schemeClr val="accent1">
                        <a:lumMod val="75000"/>
                      </a:schemeClr>
                    </a:solidFill>
                    <a:latin typeface="Cambria Math" panose="02040503050406030204" pitchFamily="18" charset="0"/>
                    <a:ea typeface="Cambria Math" panose="02040503050406030204" pitchFamily="18" charset="0"/>
                  </a:rPr>
                </a:br>
                <a:r>
                  <a:rPr lang="en-US" sz="2400" i="1" dirty="0" smtClean="0">
                    <a:latin typeface="Cambria Math" panose="02040503050406030204" pitchFamily="18" charset="0"/>
                    <a:ea typeface="Cambria Math" panose="02040503050406030204" pitchFamily="18" charset="0"/>
                  </a:rPr>
                  <a:t/>
                </a:r>
                <a:br>
                  <a:rPr lang="en-US" sz="2400" i="1" dirty="0" smtClean="0">
                    <a:latin typeface="Cambria Math" panose="02040503050406030204" pitchFamily="18" charset="0"/>
                    <a:ea typeface="Cambria Math" panose="02040503050406030204" pitchFamily="18" charset="0"/>
                  </a:rPr>
                </a:br>
                <a14:m>
                  <m:oMath xmlns:m="http://schemas.openxmlformats.org/officeDocument/2006/math">
                    <m:r>
                      <m:rPr>
                        <m:nor/>
                      </m:rPr>
                      <a:rPr lang="en-US" sz="2400" dirty="0"/>
                      <m:t>(</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 −3</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oMath>
                </a14:m>
                <a:r>
                  <a:rPr lang="en-US" sz="2400" i="1" dirty="0" smtClean="0">
                    <a:latin typeface="Cambria Math" panose="02040503050406030204" pitchFamily="18" charset="0"/>
                    <a:ea typeface="Cambria Math" panose="02040503050406030204" pitchFamily="18" charset="0"/>
                  </a:rPr>
                  <a:t>		at least 88.89%</a:t>
                </a:r>
                <a:r>
                  <a:rPr lang="en-US" sz="2400" dirty="0">
                    <a:ea typeface="Cambria Math" panose="02040503050406030204" pitchFamily="18" charset="0"/>
                  </a:rPr>
                  <a:t> </a:t>
                </a:r>
                <a:r>
                  <a:rPr lang="en-US" sz="2400" i="1" dirty="0" smtClean="0">
                    <a:latin typeface="Cambria Math" panose="02040503050406030204" pitchFamily="18" charset="0"/>
                    <a:ea typeface="Cambria Math" panose="02040503050406030204" pitchFamily="18" charset="0"/>
                  </a:rPr>
                  <a:t>	</a:t>
                </a:r>
                <a:r>
                  <a:rPr lang="en-US" sz="2400" i="1" dirty="0" smtClean="0">
                    <a:solidFill>
                      <a:schemeClr val="accent1">
                        <a:lumMod val="75000"/>
                      </a:schemeClr>
                    </a:solidFill>
                    <a:latin typeface="Cambria Math" panose="02040503050406030204" pitchFamily="18" charset="0"/>
                    <a:ea typeface="Cambria Math" panose="02040503050406030204" pitchFamily="18" charset="0"/>
                  </a:rPr>
                  <a:t>~ 99.7%</a:t>
                </a:r>
                <a:r>
                  <a:rPr lang="en-US" sz="2400" i="1" dirty="0">
                    <a:solidFill>
                      <a:schemeClr val="accent1">
                        <a:lumMod val="75000"/>
                      </a:schemeClr>
                    </a:solidFill>
                    <a:latin typeface="Cambria Math" panose="02040503050406030204" pitchFamily="18" charset="0"/>
                    <a:ea typeface="Cambria Math" panose="02040503050406030204" pitchFamily="18" charset="0"/>
                  </a:rPr>
                  <a:t/>
                </a:r>
                <a:br>
                  <a:rPr lang="en-US" sz="2400" i="1" dirty="0">
                    <a:solidFill>
                      <a:schemeClr val="accent1">
                        <a:lumMod val="75000"/>
                      </a:schemeClr>
                    </a:solidFill>
                    <a:latin typeface="Cambria Math" panose="02040503050406030204" pitchFamily="18" charset="0"/>
                    <a:ea typeface="Cambria Math" panose="02040503050406030204" pitchFamily="18" charset="0"/>
                  </a:rPr>
                </a:br>
                <a:endParaRPr lang="en-US" sz="2400" dirty="0">
                  <a:solidFill>
                    <a:schemeClr val="accent1">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670216"/>
                <a:ext cx="8717280" cy="5724144"/>
              </a:xfrm>
              <a:blipFill rotWithShape="0">
                <a:blip r:embed="rId3"/>
                <a:stretch>
                  <a:fillRect l="-1049" t="-1597" r="-4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34</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879361" y="4246673"/>
                <a:ext cx="2164632" cy="483466"/>
              </a:xfrm>
              <a:prstGeom prst="rect">
                <a:avLst/>
              </a:prstGeom>
              <a:noFill/>
            </p:spPr>
            <p:txBody>
              <a:bodyPr wrap="none" rtlCol="0">
                <a:spAutoFit/>
              </a:bodyPr>
              <a:lstStyle/>
              <a:p>
                <a:r>
                  <a:rPr lang="en-US" dirty="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2</m:t>
                            </m:r>
                          </m:sup>
                        </m:sSup>
                      </m:den>
                    </m:f>
                    <m:r>
                      <a:rPr lang="en-US">
                        <a:latin typeface="Cambria Math" panose="02040503050406030204" pitchFamily="18" charset="0"/>
                        <a:ea typeface="Cambria Math" panose="02040503050406030204" pitchFamily="18" charset="0"/>
                      </a:rPr>
                      <m:t>=1−1=0</m:t>
                    </m:r>
                  </m:oMath>
                </a14:m>
                <a:r>
                  <a:rPr lang="en-US" dirty="0">
                    <a:ea typeface="Cambria Math" panose="02040503050406030204" pitchFamily="18" charset="0"/>
                  </a:rPr>
                  <a:t>)</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879361" y="4246673"/>
                <a:ext cx="2164632" cy="483466"/>
              </a:xfrm>
              <a:prstGeom prst="rect">
                <a:avLst/>
              </a:prstGeom>
              <a:blipFill rotWithShape="0">
                <a:blip r:embed="rId4"/>
                <a:stretch>
                  <a:fillRect l="-2247" r="-1685" b="-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79361" y="4827674"/>
                <a:ext cx="2453492" cy="483466"/>
              </a:xfrm>
              <a:prstGeom prst="rect">
                <a:avLst/>
              </a:prstGeom>
              <a:noFill/>
            </p:spPr>
            <p:txBody>
              <a:bodyPr wrap="none" rtlCol="0">
                <a:spAutoFit/>
              </a:bodyPr>
              <a:lstStyle/>
              <a:p>
                <a:r>
                  <a:rPr lang="en-US" dirty="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4</m:t>
                        </m:r>
                      </m:den>
                    </m:f>
                    <m:r>
                      <a:rPr lang="en-US" i="1">
                        <a:latin typeface="Cambria Math" panose="02040503050406030204" pitchFamily="18" charset="0"/>
                        <a:ea typeface="Cambria Math" panose="02040503050406030204" pitchFamily="18" charset="0"/>
                      </a:rPr>
                      <m:t>=0.75</m:t>
                    </m:r>
                  </m:oMath>
                </a14:m>
                <a:r>
                  <a:rPr lang="en-US" dirty="0">
                    <a:ea typeface="Cambria Math" panose="02040503050406030204" pitchFamily="18" charset="0"/>
                  </a:rPr>
                  <a: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879361" y="4827674"/>
                <a:ext cx="2453492" cy="483466"/>
              </a:xfrm>
              <a:prstGeom prst="rect">
                <a:avLst/>
              </a:prstGeom>
              <a:blipFill rotWithShape="0">
                <a:blip r:embed="rId5"/>
                <a:stretch>
                  <a:fillRect l="-1985" r="-1489" b="-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79361" y="5446759"/>
                <a:ext cx="2639441" cy="484941"/>
              </a:xfrm>
              <a:prstGeom prst="rect">
                <a:avLst/>
              </a:prstGeom>
              <a:noFill/>
            </p:spPr>
            <p:txBody>
              <a:bodyPr wrap="none" rtlCol="0">
                <a:spAutoFit/>
              </a:bodyPr>
              <a:lstStyle/>
              <a:p>
                <a:r>
                  <a:rPr lang="en-US" dirty="0" smtClean="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3</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9</m:t>
                        </m:r>
                      </m:den>
                    </m:f>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8889</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79361" y="5446759"/>
                <a:ext cx="2639441" cy="484941"/>
              </a:xfrm>
              <a:prstGeom prst="rect">
                <a:avLst/>
              </a:prstGeom>
              <a:blipFill rotWithShape="0">
                <a:blip r:embed="rId6"/>
                <a:stretch>
                  <a:fillRect l="-1848" b="-7500"/>
                </a:stretch>
              </a:blipFill>
            </p:spPr>
            <p:txBody>
              <a:bodyPr/>
              <a:lstStyle/>
              <a:p>
                <a:r>
                  <a:rPr lang="en-US">
                    <a:noFill/>
                  </a:rPr>
                  <a:t> </a:t>
                </a:r>
              </a:p>
            </p:txBody>
          </p:sp>
        </mc:Fallback>
      </mc:AlternateContent>
    </p:spTree>
    <p:extLst>
      <p:ext uri="{BB962C8B-B14F-4D97-AF65-F5344CB8AC3E}">
        <p14:creationId xmlns:p14="http://schemas.microsoft.com/office/powerpoint/2010/main" val="152131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1133856"/>
                <a:ext cx="8717280" cy="3878411"/>
              </a:xfrm>
            </p:spPr>
            <p:txBody>
              <a:bodyPr>
                <a:normAutofit/>
              </a:bodyPr>
              <a:lstStyle/>
              <a:p>
                <a:pPr marL="0" indent="0">
                  <a:buNone/>
                </a:pPr>
                <a:r>
                  <a:rPr lang="en-US" dirty="0" smtClean="0"/>
                  <a:t>A population of 2-liter bottles of cola is known to have a mean fill-weight of 2.06 liter and a standard deviation of 0.02 liter. However, the shape of the population is unknown, and you cannot assume that it is bell-shaped.  Describe the distribution of fill-weights.</a:t>
                </a:r>
              </a:p>
              <a:p>
                <a:r>
                  <a:rPr lang="en-US" sz="2400" dirty="0"/>
                  <a:t>(</a:t>
                </a:r>
                <a14:m>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oMath>
                </a14:m>
                <a:r>
                  <a:rPr lang="en-US" sz="2400" i="1" dirty="0">
                    <a:latin typeface="Cambria Math" panose="02040503050406030204" pitchFamily="18" charset="0"/>
                    <a:ea typeface="Cambria Math" panose="02040503050406030204" pitchFamily="18" charset="0"/>
                  </a:rPr>
                  <a:t>	</a:t>
                </a:r>
                <a:r>
                  <a:rPr lang="en-US" sz="2400" i="1" dirty="0" smtClean="0">
                    <a:latin typeface="Cambria Math" panose="02040503050406030204" pitchFamily="18" charset="0"/>
                    <a:ea typeface="Cambria Math" panose="02040503050406030204" pitchFamily="18" charset="0"/>
                  </a:rPr>
                  <a:t> </a:t>
                </a:r>
                <a:r>
                  <a:rPr lang="en-US" sz="2400" dirty="0" smtClean="0">
                    <a:latin typeface="Calibri" panose="020F0502020204030204" pitchFamily="34" charset="0"/>
                    <a:ea typeface="Cambria Math" panose="02040503050406030204" pitchFamily="18" charset="0"/>
                  </a:rPr>
                  <a:t>= 2.06 ±0.02 = (2.04 , 2.08)</a:t>
                </a:r>
              </a:p>
              <a:p>
                <a:r>
                  <a:rPr lang="en-US" sz="2400" dirty="0" smtClean="0"/>
                  <a:t>(</a:t>
                </a:r>
                <a14:m>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 −2</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oMath>
                </a14:m>
                <a:r>
                  <a:rPr lang="en-US" sz="2400" dirty="0">
                    <a:latin typeface="Calibri" panose="020F0502020204030204" pitchFamily="34" charset="0"/>
                    <a:ea typeface="Cambria Math" panose="02040503050406030204" pitchFamily="18" charset="0"/>
                  </a:rPr>
                  <a:t> = 2.06 </a:t>
                </a:r>
                <a:r>
                  <a:rPr lang="en-US" sz="2400" dirty="0" smtClean="0">
                    <a:latin typeface="Calibri" panose="020F0502020204030204" pitchFamily="34" charset="0"/>
                    <a:ea typeface="Cambria Math" panose="02040503050406030204" pitchFamily="18" charset="0"/>
                  </a:rPr>
                  <a:t>±2(0.02) </a:t>
                </a:r>
                <a:r>
                  <a:rPr lang="en-US" sz="2400" dirty="0">
                    <a:latin typeface="Calibri" panose="020F0502020204030204" pitchFamily="34" charset="0"/>
                    <a:ea typeface="Cambria Math" panose="02040503050406030204" pitchFamily="18" charset="0"/>
                  </a:rPr>
                  <a:t>= (</a:t>
                </a:r>
                <a:r>
                  <a:rPr lang="en-US" sz="2400" dirty="0" smtClean="0">
                    <a:latin typeface="Calibri" panose="020F0502020204030204" pitchFamily="34" charset="0"/>
                    <a:ea typeface="Cambria Math" panose="02040503050406030204" pitchFamily="18" charset="0"/>
                  </a:rPr>
                  <a:t>2.02 </a:t>
                </a:r>
                <a:r>
                  <a:rPr lang="en-US" sz="2400" dirty="0">
                    <a:latin typeface="Calibri" panose="020F0502020204030204" pitchFamily="34" charset="0"/>
                    <a:ea typeface="Cambria Math" panose="02040503050406030204" pitchFamily="18" charset="0"/>
                  </a:rPr>
                  <a:t>, </a:t>
                </a:r>
                <a:r>
                  <a:rPr lang="en-US" sz="2400" dirty="0" smtClean="0">
                    <a:latin typeface="Calibri" panose="020F0502020204030204" pitchFamily="34" charset="0"/>
                    <a:ea typeface="Cambria Math" panose="02040503050406030204" pitchFamily="18" charset="0"/>
                  </a:rPr>
                  <a:t>2.10)</a:t>
                </a:r>
              </a:p>
              <a:p>
                <a14:m>
                  <m:oMath xmlns:m="http://schemas.openxmlformats.org/officeDocument/2006/math">
                    <m:r>
                      <m:rPr>
                        <m:nor/>
                      </m:rPr>
                      <a:rPr lang="en-US" sz="2400" dirty="0"/>
                      <m:t>(</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 −3</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oMath>
                </a14:m>
                <a:r>
                  <a:rPr lang="en-US" sz="2400" dirty="0">
                    <a:latin typeface="Calibri" panose="020F0502020204030204" pitchFamily="34" charset="0"/>
                    <a:ea typeface="Cambria Math" panose="02040503050406030204" pitchFamily="18" charset="0"/>
                  </a:rPr>
                  <a:t> = 2.06 </a:t>
                </a:r>
                <a:r>
                  <a:rPr lang="en-US" sz="2400" dirty="0" smtClean="0">
                    <a:latin typeface="Calibri" panose="020F0502020204030204" pitchFamily="34" charset="0"/>
                    <a:ea typeface="Cambria Math" panose="02040503050406030204" pitchFamily="18" charset="0"/>
                  </a:rPr>
                  <a:t>±3(0.02</a:t>
                </a:r>
                <a:r>
                  <a:rPr lang="en-US" sz="2400" dirty="0">
                    <a:latin typeface="Calibri" panose="020F0502020204030204" pitchFamily="34" charset="0"/>
                    <a:ea typeface="Cambria Math" panose="02040503050406030204" pitchFamily="18" charset="0"/>
                  </a:rPr>
                  <a:t>) = (</a:t>
                </a:r>
                <a:r>
                  <a:rPr lang="en-US" sz="2400" dirty="0" smtClean="0">
                    <a:latin typeface="Calibri" panose="020F0502020204030204" pitchFamily="34" charset="0"/>
                    <a:ea typeface="Cambria Math" panose="02040503050406030204" pitchFamily="18" charset="0"/>
                  </a:rPr>
                  <a:t>2.00 </a:t>
                </a:r>
                <a:r>
                  <a:rPr lang="en-US" sz="2400" dirty="0">
                    <a:latin typeface="Calibri" panose="020F0502020204030204" pitchFamily="34" charset="0"/>
                    <a:ea typeface="Cambria Math" panose="02040503050406030204" pitchFamily="18" charset="0"/>
                  </a:rPr>
                  <a:t>, </a:t>
                </a:r>
                <a:r>
                  <a:rPr lang="en-US" sz="2400" dirty="0" smtClean="0">
                    <a:latin typeface="Calibri" panose="020F0502020204030204" pitchFamily="34" charset="0"/>
                    <a:ea typeface="Cambria Math" panose="02040503050406030204" pitchFamily="18" charset="0"/>
                  </a:rPr>
                  <a:t>2.12)</a:t>
                </a:r>
                <a:r>
                  <a:rPr lang="en-US" sz="2400" i="1" dirty="0">
                    <a:latin typeface="Cambria Math" panose="02040503050406030204" pitchFamily="18" charset="0"/>
                    <a:ea typeface="Cambria Math" panose="02040503050406030204" pitchFamily="18" charset="0"/>
                  </a:rPr>
                  <a:t/>
                </a:r>
                <a:br>
                  <a:rPr lang="en-US" sz="2400" i="1" dirty="0">
                    <a:latin typeface="Cambria Math" panose="02040503050406030204" pitchFamily="18" charset="0"/>
                    <a:ea typeface="Cambria Math" panose="02040503050406030204" pitchFamily="18" charset="0"/>
                  </a:rPr>
                </a:b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1133856"/>
                <a:ext cx="8717280" cy="3878411"/>
              </a:xfrm>
              <a:blipFill rotWithShape="0">
                <a:blip r:embed="rId2"/>
                <a:stretch>
                  <a:fillRect l="-1399" t="-25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35</a:t>
            </a:fld>
            <a:endParaRPr lang="en-US" dirty="0"/>
          </a:p>
        </p:txBody>
      </p:sp>
      <p:sp>
        <p:nvSpPr>
          <p:cNvPr id="5" name="TextBox 4"/>
          <p:cNvSpPr txBox="1"/>
          <p:nvPr/>
        </p:nvSpPr>
        <p:spPr>
          <a:xfrm>
            <a:off x="7866512" y="3098799"/>
            <a:ext cx="623889" cy="523220"/>
          </a:xfrm>
          <a:prstGeom prst="rect">
            <a:avLst/>
          </a:prstGeom>
          <a:noFill/>
        </p:spPr>
        <p:txBody>
          <a:bodyPr wrap="none" rtlCol="0">
            <a:spAutoFit/>
          </a:bodyPr>
          <a:lstStyle/>
          <a:p>
            <a:r>
              <a:rPr lang="en-US" sz="2800" dirty="0" smtClean="0"/>
              <a:t>0%</a:t>
            </a:r>
            <a:endParaRPr lang="en-US" sz="2800" dirty="0"/>
          </a:p>
        </p:txBody>
      </p:sp>
      <p:sp>
        <p:nvSpPr>
          <p:cNvPr id="6" name="TextBox 5"/>
          <p:cNvSpPr txBox="1"/>
          <p:nvPr/>
        </p:nvSpPr>
        <p:spPr>
          <a:xfrm>
            <a:off x="7714111" y="3554287"/>
            <a:ext cx="806631" cy="523220"/>
          </a:xfrm>
          <a:prstGeom prst="rect">
            <a:avLst/>
          </a:prstGeom>
          <a:noFill/>
        </p:spPr>
        <p:txBody>
          <a:bodyPr wrap="none" rtlCol="0">
            <a:spAutoFit/>
          </a:bodyPr>
          <a:lstStyle/>
          <a:p>
            <a:r>
              <a:rPr lang="en-US" sz="2800" dirty="0" smtClean="0"/>
              <a:t>75%</a:t>
            </a:r>
            <a:endParaRPr lang="en-US" sz="2800" dirty="0"/>
          </a:p>
        </p:txBody>
      </p:sp>
      <p:sp>
        <p:nvSpPr>
          <p:cNvPr id="7" name="TextBox 6"/>
          <p:cNvSpPr txBox="1"/>
          <p:nvPr/>
        </p:nvSpPr>
        <p:spPr>
          <a:xfrm>
            <a:off x="7268633" y="4026708"/>
            <a:ext cx="1263487" cy="523220"/>
          </a:xfrm>
          <a:prstGeom prst="rect">
            <a:avLst/>
          </a:prstGeom>
          <a:noFill/>
        </p:spPr>
        <p:txBody>
          <a:bodyPr wrap="none" rtlCol="0">
            <a:spAutoFit/>
          </a:bodyPr>
          <a:lstStyle/>
          <a:p>
            <a:r>
              <a:rPr lang="en-US" sz="2800" dirty="0" smtClean="0"/>
              <a:t>88.89%</a:t>
            </a:r>
            <a:endParaRPr lang="en-US" sz="2800" dirty="0"/>
          </a:p>
        </p:txBody>
      </p:sp>
      <p:sp>
        <p:nvSpPr>
          <p:cNvPr id="8" name="TextBox 7"/>
          <p:cNvSpPr txBox="1"/>
          <p:nvPr/>
        </p:nvSpPr>
        <p:spPr>
          <a:xfrm>
            <a:off x="231648" y="4954617"/>
            <a:ext cx="8886472"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Is it very likely that a bottle will contain less than 2 liters of cola?</a:t>
            </a:r>
          </a:p>
          <a:p>
            <a:pPr marL="285750" indent="-285750">
              <a:buFont typeface="Arial" panose="020B0604020202020204" pitchFamily="34" charset="0"/>
              <a:buChar char="•"/>
            </a:pPr>
            <a:r>
              <a:rPr lang="en-US" sz="2400" dirty="0" smtClean="0"/>
              <a:t>Between 0% and 11.11% of the bottles will contain less than 2 liters</a:t>
            </a:r>
            <a:endParaRPr lang="en-US" sz="2400" dirty="0"/>
          </a:p>
        </p:txBody>
      </p:sp>
    </p:spTree>
    <p:extLst>
      <p:ext uri="{BB962C8B-B14F-4D97-AF65-F5344CB8AC3E}">
        <p14:creationId xmlns:p14="http://schemas.microsoft.com/office/powerpoint/2010/main" val="242722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9765" y="422350"/>
            <a:ext cx="5867400" cy="1476375"/>
          </a:xfrm>
          <a:prstGeom prst="rect">
            <a:avLst/>
          </a:prstGeom>
        </p:spPr>
      </p:pic>
      <p:sp>
        <p:nvSpPr>
          <p:cNvPr id="2" name="Title 1"/>
          <p:cNvSpPr>
            <a:spLocks noGrp="1"/>
          </p:cNvSpPr>
          <p:nvPr>
            <p:ph type="title"/>
          </p:nvPr>
        </p:nvSpPr>
        <p:spPr>
          <a:xfrm>
            <a:off x="231648" y="-633"/>
            <a:ext cx="8717280" cy="610233"/>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4423035"/>
                <a:ext cx="8717280" cy="2434965"/>
              </a:xfrm>
            </p:spPr>
            <p:txBody>
              <a:bodyPr/>
              <a:lstStyle/>
              <a:p>
                <a:r>
                  <a:rPr lang="en-US" sz="2600" b="1" dirty="0" smtClean="0"/>
                  <a:t>Empirical Rule</a:t>
                </a:r>
                <a:r>
                  <a:rPr lang="en-US" sz="2600" dirty="0" smtClean="0"/>
                  <a:t>:</a:t>
                </a:r>
              </a:p>
              <a:p>
                <a:pPr lvl="1"/>
                <a:r>
                  <a:rPr lang="en-US" sz="2200" dirty="0" smtClean="0"/>
                  <a:t>Within </a:t>
                </a:r>
                <a:r>
                  <a:rPr lang="en-US" sz="2200" dirty="0"/>
                  <a:t>1 </a:t>
                </a:r>
                <a:r>
                  <a:rPr lang="en-US" sz="2200" dirty="0" err="1"/>
                  <a:t>std</a:t>
                </a:r>
                <a:r>
                  <a:rPr lang="en-US" sz="2200" dirty="0"/>
                  <a:t> dev of the mean (gray area)  ~ 68%</a:t>
                </a:r>
              </a:p>
              <a:p>
                <a:pPr lvl="1"/>
                <a:r>
                  <a:rPr lang="en-US" sz="2200" dirty="0"/>
                  <a:t>Within 2 </a:t>
                </a:r>
                <a:r>
                  <a:rPr lang="en-US" sz="2200" dirty="0" err="1"/>
                  <a:t>std</a:t>
                </a:r>
                <a:r>
                  <a:rPr lang="en-US" sz="2200" dirty="0"/>
                  <a:t> dev of the mean (gray + yellow) ~ 95%</a:t>
                </a:r>
              </a:p>
              <a:p>
                <a:pPr lvl="1"/>
                <a:r>
                  <a:rPr lang="en-US" sz="2200" dirty="0"/>
                  <a:t>Within 3 </a:t>
                </a:r>
                <a:r>
                  <a:rPr lang="en-US" sz="2200" dirty="0" err="1"/>
                  <a:t>std</a:t>
                </a:r>
                <a:r>
                  <a:rPr lang="en-US" sz="2200" dirty="0"/>
                  <a:t> dev of the mean (gray + yellow + orange) ~ 99.7%</a:t>
                </a:r>
              </a:p>
              <a:p>
                <a:r>
                  <a:rPr lang="en-US" sz="2200" b="1" dirty="0" smtClean="0"/>
                  <a:t>Chebyshev’s Rule</a:t>
                </a:r>
                <a:r>
                  <a:rPr lang="en-US" sz="2200" b="1" i="1" dirty="0" smtClean="0"/>
                  <a:t>: at least</a:t>
                </a:r>
                <a:r>
                  <a:rPr lang="en-US" sz="2200" dirty="0"/>
                  <a:t> </a:t>
                </a:r>
                <a:r>
                  <a:rPr lang="en-US" sz="2200" dirty="0" smtClean="0"/>
                  <a:t>% </a:t>
                </a:r>
                <a:r>
                  <a:rPr lang="en-US" sz="2200" dirty="0"/>
                  <a:t>(within </a:t>
                </a:r>
                <a:r>
                  <a:rPr lang="en-US" sz="2200" b="1" i="1" dirty="0"/>
                  <a:t>k</a:t>
                </a:r>
                <a:r>
                  <a:rPr lang="en-US" sz="2200" dirty="0"/>
                  <a:t> </a:t>
                </a:r>
                <a:r>
                  <a:rPr lang="en-US" sz="2200" dirty="0" err="1"/>
                  <a:t>std</a:t>
                </a:r>
                <a:r>
                  <a:rPr lang="en-US" sz="2200" dirty="0"/>
                  <a:t> dev) </a:t>
                </a:r>
                <a14:m>
                  <m:oMath xmlns:m="http://schemas.openxmlformats.org/officeDocument/2006/math">
                    <m:r>
                      <a:rPr lang="en-US" sz="2200" i="1">
                        <a:latin typeface="Cambria Math" panose="02040503050406030204" pitchFamily="18" charset="0"/>
                      </a:rPr>
                      <m:t>=</m:t>
                    </m:r>
                    <m:d>
                      <m:dPr>
                        <m:ctrlPr>
                          <a:rPr lang="en-US" sz="2200" i="1">
                            <a:latin typeface="Cambria Math" charset="0"/>
                          </a:rPr>
                        </m:ctrlPr>
                      </m:dPr>
                      <m:e>
                        <m:r>
                          <a:rPr lang="en-US" sz="2200" i="1">
                            <a:latin typeface="Cambria Math" panose="02040503050406030204" pitchFamily="18" charset="0"/>
                          </a:rPr>
                          <m:t> 1 − </m:t>
                        </m:r>
                        <m:f>
                          <m:fPr>
                            <m:ctrlPr>
                              <a:rPr lang="en-US" sz="2200" i="1">
                                <a:latin typeface="Cambria Math" charset="0"/>
                              </a:rPr>
                            </m:ctrlPr>
                          </m:fPr>
                          <m:num>
                            <m:r>
                              <a:rPr lang="en-US" sz="2200" i="1">
                                <a:latin typeface="Cambria Math" panose="02040503050406030204" pitchFamily="18" charset="0"/>
                              </a:rPr>
                              <m:t>1</m:t>
                            </m:r>
                          </m:num>
                          <m:den>
                            <m:sSup>
                              <m:sSupPr>
                                <m:ctrlPr>
                                  <a:rPr lang="en-US" sz="2200" i="1">
                                    <a:latin typeface="Cambria Math" charset="0"/>
                                  </a:rPr>
                                </m:ctrlPr>
                              </m:sSupPr>
                              <m:e>
                                <m:r>
                                  <a:rPr lang="en-US" sz="2200" i="1">
                                    <a:latin typeface="Cambria Math" panose="02040503050406030204" pitchFamily="18" charset="0"/>
                                  </a:rPr>
                                  <m:t>𝑘</m:t>
                                </m:r>
                              </m:e>
                              <m:sup>
                                <m:r>
                                  <a:rPr lang="en-US" sz="2200" i="1">
                                    <a:latin typeface="Cambria Math" panose="02040503050406030204" pitchFamily="18" charset="0"/>
                                  </a:rPr>
                                  <m:t>2</m:t>
                                </m:r>
                              </m:sup>
                            </m:sSup>
                          </m:den>
                        </m:f>
                      </m:e>
                    </m:d>
                    <m:r>
                      <m:rPr>
                        <m:nor/>
                      </m:rPr>
                      <a:rPr lang="en-US" sz="2200" dirty="0"/>
                      <m:t>×</m:t>
                    </m:r>
                  </m:oMath>
                </a14:m>
                <a:r>
                  <a:rPr lang="en-US" sz="2200" dirty="0"/>
                  <a:t> 100%</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4423035"/>
                <a:ext cx="8717280" cy="2434965"/>
              </a:xfrm>
              <a:blipFill rotWithShape="0">
                <a:blip r:embed="rId3"/>
                <a:stretch>
                  <a:fillRect l="-1049" t="-40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36</a:t>
            </a:fld>
            <a:endParaRPr lang="en-US" dirty="0"/>
          </a:p>
        </p:txBody>
      </p:sp>
      <p:pic>
        <p:nvPicPr>
          <p:cNvPr id="6" name="Picture 5"/>
          <p:cNvPicPr>
            <a:picLocks noChangeAspect="1"/>
          </p:cNvPicPr>
          <p:nvPr/>
        </p:nvPicPr>
        <p:blipFill>
          <a:blip r:embed="rId4"/>
          <a:stretch>
            <a:fillRect/>
          </a:stretch>
        </p:blipFill>
        <p:spPr>
          <a:xfrm>
            <a:off x="231648" y="2025787"/>
            <a:ext cx="5353050" cy="2143125"/>
          </a:xfrm>
          <a:prstGeom prst="rect">
            <a:avLst/>
          </a:prstGeom>
        </p:spPr>
      </p:pic>
    </p:spTree>
    <p:extLst>
      <p:ext uri="{BB962C8B-B14F-4D97-AF65-F5344CB8AC3E}">
        <p14:creationId xmlns:p14="http://schemas.microsoft.com/office/powerpoint/2010/main" val="2645396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37</a:t>
            </a:fld>
            <a:endParaRPr lang="en-US" dirty="0"/>
          </a:p>
        </p:txBody>
      </p:sp>
      <p:sp>
        <p:nvSpPr>
          <p:cNvPr id="10" name="Content Placeholder 2"/>
          <p:cNvSpPr txBox="1">
            <a:spLocks/>
          </p:cNvSpPr>
          <p:nvPr/>
        </p:nvSpPr>
        <p:spPr>
          <a:xfrm>
            <a:off x="235419" y="1912373"/>
            <a:ext cx="8717280" cy="3364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smtClean="0">
              <a:sym typeface="Wingdings"/>
            </a:endParaRPr>
          </a:p>
        </p:txBody>
      </p:sp>
      <p:sp>
        <p:nvSpPr>
          <p:cNvPr id="7" name="Rectangle 6"/>
          <p:cNvSpPr/>
          <p:nvPr/>
        </p:nvSpPr>
        <p:spPr>
          <a:xfrm>
            <a:off x="654349" y="5277335"/>
            <a:ext cx="7886962" cy="4607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231648" y="801358"/>
                <a:ext cx="8505952"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If your data contain an extreme value on the high side, what is the impact on the MEAN of your data set?</a:t>
                </a:r>
                <a:endParaRPr lang="en-US" sz="2800" dirty="0"/>
              </a:p>
              <a:p>
                <a:pPr marL="971550" lvl="1" indent="-514350">
                  <a:buFont typeface="+mj-lt"/>
                  <a:buAutoNum type="alphaUcPeriod"/>
                  <a:tabLst>
                    <a:tab pos="3657600" algn="l"/>
                  </a:tabLst>
                </a:pPr>
                <a:r>
                  <a:rPr lang="en-US" sz="2800" dirty="0"/>
                  <a:t> </a:t>
                </a:r>
                <a14:m>
                  <m:oMath xmlns:m="http://schemas.openxmlformats.org/officeDocument/2006/math">
                    <m:acc>
                      <m:accPr>
                        <m:chr m:val="̅"/>
                        <m:ctrlPr>
                          <a:rPr lang="en-US" sz="2800" i="1" dirty="0">
                            <a:latin typeface="Cambria Math" charset="0"/>
                          </a:rPr>
                        </m:ctrlPr>
                      </m:accPr>
                      <m:e>
                        <m:r>
                          <a:rPr lang="en-US" sz="2800" i="1" dirty="0">
                            <a:latin typeface="Cambria Math" panose="02040503050406030204" pitchFamily="18" charset="0"/>
                          </a:rPr>
                          <m:t>𝑋</m:t>
                        </m:r>
                      </m:e>
                    </m:acc>
                  </m:oMath>
                </a14:m>
                <a:r>
                  <a:rPr lang="en-US" sz="2800" dirty="0" smtClean="0"/>
                  <a:t> is pulled in the opposite direction of the extreme value</a:t>
                </a:r>
              </a:p>
              <a:p>
                <a:pPr marL="971550" lvl="1" indent="-514350">
                  <a:buFont typeface="+mj-lt"/>
                  <a:buAutoNum type="alphaUcPeriod"/>
                  <a:tabLst>
                    <a:tab pos="3657600" algn="l"/>
                  </a:tabLst>
                </a:pPr>
                <a:r>
                  <a:rPr lang="en-US" sz="2800" dirty="0" smtClean="0"/>
                  <a:t>There is little (no) impact on the value of </a:t>
                </a:r>
                <a:r>
                  <a:rPr lang="en-US" sz="2800" dirty="0"/>
                  <a:t> </a:t>
                </a:r>
                <a14:m>
                  <m:oMath xmlns:m="http://schemas.openxmlformats.org/officeDocument/2006/math">
                    <m:acc>
                      <m:accPr>
                        <m:chr m:val="̅"/>
                        <m:ctrlPr>
                          <a:rPr lang="en-US" sz="2800" i="1" dirty="0">
                            <a:latin typeface="Cambria Math" charset="0"/>
                          </a:rPr>
                        </m:ctrlPr>
                      </m:accPr>
                      <m:e>
                        <m:r>
                          <a:rPr lang="en-US" sz="2800" i="1" dirty="0">
                            <a:latin typeface="Cambria Math" panose="02040503050406030204" pitchFamily="18" charset="0"/>
                          </a:rPr>
                          <m:t>𝑋</m:t>
                        </m:r>
                      </m:e>
                    </m:acc>
                  </m:oMath>
                </a14:m>
                <a:endParaRPr lang="en-US" sz="2800" dirty="0"/>
              </a:p>
              <a:p>
                <a:pPr marL="971550" lvl="1" indent="-514350">
                  <a:buFont typeface="+mj-lt"/>
                  <a:buAutoNum type="alphaUcPeriod"/>
                  <a:tabLst>
                    <a:tab pos="3657600" algn="l"/>
                  </a:tabLst>
                </a:pPr>
                <a:r>
                  <a:rPr lang="en-US" sz="2800" dirty="0" smtClean="0"/>
                  <a:t> </a:t>
                </a:r>
                <a14:m>
                  <m:oMath xmlns:m="http://schemas.openxmlformats.org/officeDocument/2006/math">
                    <m:acc>
                      <m:accPr>
                        <m:chr m:val="̅"/>
                        <m:ctrlPr>
                          <a:rPr lang="en-US" sz="2800" i="1" dirty="0" smtClean="0">
                            <a:latin typeface="Cambria Math" charset="0"/>
                          </a:rPr>
                        </m:ctrlPr>
                      </m:accPr>
                      <m:e>
                        <m:r>
                          <a:rPr lang="en-US" sz="2800" b="0" i="1" dirty="0" smtClean="0">
                            <a:latin typeface="Cambria Math" panose="02040503050406030204" pitchFamily="18" charset="0"/>
                          </a:rPr>
                          <m:t>𝑋</m:t>
                        </m:r>
                      </m:e>
                    </m:acc>
                  </m:oMath>
                </a14:m>
                <a:r>
                  <a:rPr lang="en-US" sz="2800" dirty="0" smtClean="0"/>
                  <a:t> is pulled in the direction of the extreme value	</a:t>
                </a:r>
              </a:p>
            </p:txBody>
          </p:sp>
        </mc:Choice>
        <mc:Fallback xmlns="">
          <p:sp>
            <p:nvSpPr>
              <p:cNvPr id="8" name="TextBox 7"/>
              <p:cNvSpPr txBox="1">
                <a:spLocks noRot="1" noChangeAspect="1" noMove="1" noResize="1" noEditPoints="1" noAdjustHandles="1" noChangeArrowheads="1" noChangeShapeType="1" noTextEdit="1"/>
              </p:cNvSpPr>
              <p:nvPr/>
            </p:nvSpPr>
            <p:spPr>
              <a:xfrm>
                <a:off x="231648" y="801358"/>
                <a:ext cx="8505952" cy="2677656"/>
              </a:xfrm>
              <a:prstGeom prst="rect">
                <a:avLst/>
              </a:prstGeom>
              <a:blipFill rotWithShape="0">
                <a:blip r:embed="rId3"/>
                <a:stretch>
                  <a:fillRect l="-1290" t="-2045" r="-215" b="-5682"/>
                </a:stretch>
              </a:blipFill>
            </p:spPr>
            <p:txBody>
              <a:bodyPr/>
              <a:lstStyle/>
              <a:p>
                <a:r>
                  <a:rPr lang="en-US">
                    <a:noFill/>
                  </a:rPr>
                  <a:t> </a:t>
                </a:r>
              </a:p>
            </p:txBody>
          </p:sp>
        </mc:Fallback>
      </mc:AlternateContent>
      <p:sp>
        <p:nvSpPr>
          <p:cNvPr id="11" name="Rectangle 10"/>
          <p:cNvSpPr/>
          <p:nvPr/>
        </p:nvSpPr>
        <p:spPr>
          <a:xfrm>
            <a:off x="630505" y="2977044"/>
            <a:ext cx="7886962" cy="4876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Content Placeholder 4"/>
          <p:cNvSpPr>
            <a:spLocks noGrp="1"/>
          </p:cNvSpPr>
          <p:nvPr>
            <p:ph idx="1"/>
          </p:nvPr>
        </p:nvSpPr>
        <p:spPr>
          <a:xfrm>
            <a:off x="239190" y="3816156"/>
            <a:ext cx="8717280" cy="2936650"/>
          </a:xfrm>
        </p:spPr>
        <p:txBody>
          <a:bodyPr>
            <a:normAutofit lnSpcReduction="10000"/>
          </a:bodyPr>
          <a:lstStyle/>
          <a:p>
            <a:pPr marL="285750" indent="-285750"/>
            <a:r>
              <a:rPr lang="en-US" dirty="0"/>
              <a:t>If your data contain an extreme value on the high side, what is the impact on the MEDIAN of your data set?</a:t>
            </a:r>
          </a:p>
          <a:p>
            <a:pPr marL="971550" lvl="1" indent="-514350">
              <a:buFont typeface="+mj-lt"/>
              <a:buAutoNum type="alphaUcPeriod"/>
              <a:tabLst>
                <a:tab pos="3657600" algn="l"/>
              </a:tabLst>
            </a:pPr>
            <a:r>
              <a:rPr lang="en-US" sz="2800" dirty="0"/>
              <a:t>Median is pulled in the opposite direction of the extreme value</a:t>
            </a:r>
          </a:p>
          <a:p>
            <a:pPr marL="971550" lvl="1" indent="-514350">
              <a:buFont typeface="+mj-lt"/>
              <a:buAutoNum type="alphaUcPeriod"/>
              <a:tabLst>
                <a:tab pos="3657600" algn="l"/>
              </a:tabLst>
            </a:pPr>
            <a:r>
              <a:rPr lang="en-US" sz="2800" dirty="0"/>
              <a:t>There is little </a:t>
            </a:r>
            <a:r>
              <a:rPr lang="en-US" sz="2800" dirty="0" smtClean="0"/>
              <a:t>(no) impact </a:t>
            </a:r>
            <a:r>
              <a:rPr lang="en-US" sz="2800" dirty="0"/>
              <a:t>on the value of median</a:t>
            </a:r>
          </a:p>
          <a:p>
            <a:pPr marL="971550" lvl="1" indent="-514350">
              <a:buFont typeface="+mj-lt"/>
              <a:buAutoNum type="alphaUcPeriod"/>
              <a:tabLst>
                <a:tab pos="3657600" algn="l"/>
              </a:tabLst>
            </a:pPr>
            <a:r>
              <a:rPr lang="en-US" sz="2800" dirty="0"/>
              <a:t>Median is pulled in the direction of the extreme value</a:t>
            </a:r>
            <a:endParaRPr lang="en-US" dirty="0"/>
          </a:p>
        </p:txBody>
      </p:sp>
    </p:spTree>
    <p:extLst>
      <p:ext uri="{BB962C8B-B14F-4D97-AF65-F5344CB8AC3E}">
        <p14:creationId xmlns:p14="http://schemas.microsoft.com/office/powerpoint/2010/main" val="199205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2"/>
            <a:ext cx="8717280" cy="436256"/>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435623"/>
                <a:ext cx="8717280" cy="6239815"/>
              </a:xfrm>
            </p:spPr>
            <p:txBody>
              <a:bodyPr>
                <a:normAutofit fontScale="85000" lnSpcReduction="20000"/>
              </a:bodyPr>
              <a:lstStyle/>
              <a:p>
                <a:r>
                  <a:rPr lang="en-US" sz="2600" dirty="0" smtClean="0"/>
                  <a:t>Evaluation of data involves Central Tendency, Variation, Shape</a:t>
                </a:r>
              </a:p>
              <a:p>
                <a:r>
                  <a:rPr lang="en-US" sz="2600" b="1" dirty="0"/>
                  <a:t>Sample mean </a:t>
                </a:r>
                <a:r>
                  <a:rPr lang="en-US" sz="2600" dirty="0"/>
                  <a:t>is the sum of values in a sample divided by the number of values in the sample</a:t>
                </a:r>
                <a:r>
                  <a:rPr lang="en-US" sz="2600" dirty="0" smtClean="0"/>
                  <a:t>: </a:t>
                </a:r>
                <a:r>
                  <a:rPr lang="en-US" sz="2600" dirty="0"/>
                  <a:t>	 </a:t>
                </a:r>
                <a14:m>
                  <m:oMath xmlns:m="http://schemas.openxmlformats.org/officeDocument/2006/math">
                    <m:acc>
                      <m:accPr>
                        <m:chr m:val="̅"/>
                        <m:ctrlPr>
                          <a:rPr lang="en-US" sz="2100" i="1">
                            <a:latin typeface="Cambria Math" charset="0"/>
                          </a:rPr>
                        </m:ctrlPr>
                      </m:accPr>
                      <m:e>
                        <m:r>
                          <a:rPr lang="en-US" sz="2100" i="1">
                            <a:latin typeface="Cambria Math" panose="02040503050406030204" pitchFamily="18" charset="0"/>
                          </a:rPr>
                          <m:t>𝑋</m:t>
                        </m:r>
                      </m:e>
                    </m:acc>
                    <m:r>
                      <a:rPr lang="en-US" sz="2100" i="1">
                        <a:latin typeface="Cambria Math" panose="02040503050406030204" pitchFamily="18" charset="0"/>
                      </a:rPr>
                      <m:t>=</m:t>
                    </m:r>
                    <m:f>
                      <m:fPr>
                        <m:ctrlPr>
                          <a:rPr lang="en-US" sz="2100" i="1">
                            <a:latin typeface="Cambria Math" charset="0"/>
                          </a:rPr>
                        </m:ctrlPr>
                      </m:fPr>
                      <m:num>
                        <m:r>
                          <a:rPr lang="en-US" sz="2100" i="1">
                            <a:latin typeface="Cambria Math" panose="02040503050406030204" pitchFamily="18" charset="0"/>
                          </a:rPr>
                          <m:t>𝑠𝑢𝑚</m:t>
                        </m:r>
                        <m:r>
                          <a:rPr lang="en-US" sz="2100" i="1">
                            <a:latin typeface="Cambria Math" panose="02040503050406030204" pitchFamily="18" charset="0"/>
                          </a:rPr>
                          <m:t> </m:t>
                        </m:r>
                        <m:r>
                          <a:rPr lang="en-US" sz="2100" i="1">
                            <a:latin typeface="Cambria Math" panose="02040503050406030204" pitchFamily="18" charset="0"/>
                          </a:rPr>
                          <m:t>𝑜𝑓</m:t>
                        </m:r>
                        <m:r>
                          <a:rPr lang="en-US" sz="2100" i="1">
                            <a:latin typeface="Cambria Math" panose="02040503050406030204" pitchFamily="18" charset="0"/>
                          </a:rPr>
                          <m:t> </m:t>
                        </m:r>
                        <m:r>
                          <a:rPr lang="en-US" sz="2100" i="1">
                            <a:latin typeface="Cambria Math" panose="02040503050406030204" pitchFamily="18" charset="0"/>
                          </a:rPr>
                          <m:t>𝑣𝑎𝑙𝑢𝑒𝑠</m:t>
                        </m:r>
                      </m:num>
                      <m:den>
                        <m:r>
                          <a:rPr lang="en-US" sz="2100" i="1">
                            <a:latin typeface="Cambria Math" panose="02040503050406030204" pitchFamily="18" charset="0"/>
                          </a:rPr>
                          <m:t>𝑛𝑢𝑚𝑏𝑒𝑟</m:t>
                        </m:r>
                        <m:r>
                          <a:rPr lang="en-US" sz="2100" i="1">
                            <a:latin typeface="Cambria Math" panose="02040503050406030204" pitchFamily="18" charset="0"/>
                          </a:rPr>
                          <m:t> </m:t>
                        </m:r>
                        <m:r>
                          <a:rPr lang="en-US" sz="2100" i="1">
                            <a:latin typeface="Cambria Math" panose="02040503050406030204" pitchFamily="18" charset="0"/>
                          </a:rPr>
                          <m:t>𝑜𝑓</m:t>
                        </m:r>
                        <m:r>
                          <a:rPr lang="en-US" sz="2100" i="1">
                            <a:latin typeface="Cambria Math" panose="02040503050406030204" pitchFamily="18" charset="0"/>
                          </a:rPr>
                          <m:t> </m:t>
                        </m:r>
                        <m:r>
                          <a:rPr lang="en-US" sz="2100" i="1">
                            <a:latin typeface="Cambria Math" panose="02040503050406030204" pitchFamily="18" charset="0"/>
                          </a:rPr>
                          <m:t>𝑣𝑎𝑙𝑢𝑒𝑠</m:t>
                        </m:r>
                      </m:den>
                    </m:f>
                    <m:r>
                      <a:rPr lang="en-US" sz="2100" i="1">
                        <a:latin typeface="Cambria Math" panose="02040503050406030204" pitchFamily="18" charset="0"/>
                      </a:rPr>
                      <m:t>=</m:t>
                    </m:r>
                    <m:f>
                      <m:fPr>
                        <m:ctrlPr>
                          <a:rPr lang="en-US" sz="2100" i="1">
                            <a:latin typeface="Cambria Math" charset="0"/>
                          </a:rPr>
                        </m:ctrlPr>
                      </m:fPr>
                      <m:num>
                        <m:nary>
                          <m:naryPr>
                            <m:chr m:val="∑"/>
                            <m:subHide m:val="on"/>
                            <m:supHide m:val="on"/>
                            <m:ctrlPr>
                              <a:rPr lang="en-US" sz="2100" i="1">
                                <a:latin typeface="Cambria Math" charset="0"/>
                              </a:rPr>
                            </m:ctrlPr>
                          </m:naryPr>
                          <m:sub/>
                          <m:sup/>
                          <m:e>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𝑖</m:t>
                                </m:r>
                              </m:sub>
                            </m:sSub>
                          </m:e>
                        </m:nary>
                      </m:num>
                      <m:den>
                        <m:r>
                          <a:rPr lang="en-US" sz="2100" i="1">
                            <a:latin typeface="Cambria Math" panose="02040503050406030204" pitchFamily="18" charset="0"/>
                          </a:rPr>
                          <m:t>𝑛</m:t>
                        </m:r>
                      </m:den>
                    </m:f>
                    <m:r>
                      <a:rPr lang="en-US" sz="2100" i="1">
                        <a:latin typeface="Cambria Math" panose="02040503050406030204" pitchFamily="18" charset="0"/>
                      </a:rPr>
                      <m:t>=</m:t>
                    </m:r>
                    <m:f>
                      <m:fPr>
                        <m:ctrlPr>
                          <a:rPr lang="en-US" sz="2100" i="1">
                            <a:latin typeface="Cambria Math" charset="0"/>
                          </a:rPr>
                        </m:ctrlPr>
                      </m:fPr>
                      <m:num>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1</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2</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𝑛</m:t>
                            </m:r>
                          </m:sub>
                        </m:sSub>
                      </m:num>
                      <m:den>
                        <m:r>
                          <a:rPr lang="en-US" sz="2100" i="1">
                            <a:latin typeface="Cambria Math" panose="02040503050406030204" pitchFamily="18" charset="0"/>
                          </a:rPr>
                          <m:t>𝑛</m:t>
                        </m:r>
                      </m:den>
                    </m:f>
                  </m:oMath>
                </a14:m>
                <a:r>
                  <a:rPr lang="en-US" sz="2600" dirty="0"/>
                  <a:t> </a:t>
                </a:r>
              </a:p>
              <a:p>
                <a:pPr lvl="1"/>
                <a:r>
                  <a:rPr lang="en-US" sz="2600" b="1" dirty="0"/>
                  <a:t>MEAN</a:t>
                </a:r>
                <a:r>
                  <a:rPr lang="en-US" sz="2600" dirty="0"/>
                  <a:t> is </a:t>
                </a:r>
                <a:r>
                  <a:rPr lang="en-US" sz="2600" b="1" dirty="0"/>
                  <a:t>STRONGLY</a:t>
                </a:r>
                <a:r>
                  <a:rPr lang="en-US" sz="2600" dirty="0"/>
                  <a:t> affected by extreme </a:t>
                </a:r>
                <a:r>
                  <a:rPr lang="en-US" sz="2600" dirty="0" smtClean="0"/>
                  <a:t>values</a:t>
                </a:r>
              </a:p>
              <a:p>
                <a:r>
                  <a:rPr lang="en-US" sz="2600" dirty="0"/>
                  <a:t>MEDIAN: middle value in an ordered array of data </a:t>
                </a:r>
              </a:p>
              <a:p>
                <a:pPr lvl="1"/>
                <a:r>
                  <a:rPr lang="en-US" sz="2600" dirty="0"/>
                  <a:t>NOT strongly affected by extreme values</a:t>
                </a:r>
              </a:p>
              <a:p>
                <a:r>
                  <a:rPr lang="en-US" sz="2600" dirty="0"/>
                  <a:t>MODE: most frequently occurring value</a:t>
                </a:r>
              </a:p>
              <a:p>
                <a:pPr lvl="1"/>
                <a:r>
                  <a:rPr lang="en-US" sz="2600" dirty="0"/>
                  <a:t>NOT strongly affected by extreme values</a:t>
                </a:r>
              </a:p>
              <a:p>
                <a:pPr lvl="1"/>
                <a:r>
                  <a:rPr lang="en-US" sz="2600" dirty="0"/>
                  <a:t>May be used for categorical or numerical data</a:t>
                </a:r>
              </a:p>
              <a:p>
                <a:pPr lvl="1"/>
                <a:r>
                  <a:rPr lang="en-US" sz="2600" dirty="0"/>
                  <a:t>May be no mode, one mode, two modes, …</a:t>
                </a:r>
              </a:p>
              <a:p>
                <a:r>
                  <a:rPr lang="en-US" sz="2600" dirty="0"/>
                  <a:t>VARIABILITY: how spread out the data are</a:t>
                </a:r>
              </a:p>
              <a:p>
                <a:r>
                  <a:rPr lang="en-US" sz="2600" dirty="0"/>
                  <a:t>RANGE:  maximum – minimum</a:t>
                </a:r>
              </a:p>
              <a:p>
                <a:r>
                  <a:rPr lang="en-US" sz="2600" dirty="0"/>
                  <a:t>VARIANCE:</a:t>
                </a:r>
              </a:p>
              <a:p>
                <a:r>
                  <a:rPr lang="en-US" sz="2600" dirty="0"/>
                  <a:t>STANDARD DEVIATION</a:t>
                </a:r>
                <a:r>
                  <a:rPr lang="en-US" sz="2600" dirty="0" smtClean="0"/>
                  <a:t>:</a:t>
                </a:r>
                <a:br>
                  <a:rPr lang="en-US" sz="2600" dirty="0" smtClean="0"/>
                </a:br>
                <a:endParaRPr lang="en-US" dirty="0"/>
              </a:p>
              <a:p>
                <a:pPr lvl="1"/>
                <a:r>
                  <a:rPr lang="en-US" sz="2600" dirty="0"/>
                  <a:t>“Typical”/”average” distance of an observation from the mean</a:t>
                </a:r>
              </a:p>
              <a:p>
                <a:pPr lvl="1"/>
                <a:r>
                  <a:rPr lang="en-US" sz="2600" dirty="0"/>
                  <a:t>CANNOT be negative</a:t>
                </a:r>
              </a:p>
              <a:p>
                <a:pPr lvl="1"/>
                <a:r>
                  <a:rPr lang="en-US" sz="2600" dirty="0"/>
                  <a:t>larger the value of s, the more spread out or “variable” the data </a:t>
                </a:r>
                <a:r>
                  <a:rPr lang="en-US" sz="2600" dirty="0" smtClean="0"/>
                  <a:t>are</a:t>
                </a:r>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435623"/>
                <a:ext cx="8717280" cy="6239815"/>
              </a:xfrm>
              <a:blipFill rotWithShape="0">
                <a:blip r:embed="rId3"/>
                <a:stretch>
                  <a:fillRect l="-769" t="-19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38</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922534" y="4488252"/>
                <a:ext cx="2283189" cy="819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𝑠</m:t>
                      </m:r>
                      <m:r>
                        <a:rPr lang="en-US" sz="1600" i="1">
                          <a:latin typeface="Cambria Math" panose="02040503050406030204" pitchFamily="18" charset="0"/>
                        </a:rPr>
                        <m:t>=</m:t>
                      </m:r>
                      <m:rad>
                        <m:radPr>
                          <m:degHide m:val="on"/>
                          <m:ctrlPr>
                            <a:rPr lang="en-US" sz="1600" i="1">
                              <a:latin typeface="Cambria Math" charset="0"/>
                            </a:rPr>
                          </m:ctrlPr>
                        </m:radPr>
                        <m:deg/>
                        <m:e>
                          <m:sSup>
                            <m:sSupPr>
                              <m:ctrlPr>
                                <a:rPr lang="en-US" sz="1600" i="1">
                                  <a:latin typeface="Cambria Math" charset="0"/>
                                </a:rPr>
                              </m:ctrlPr>
                            </m:sSupPr>
                            <m:e>
                              <m:r>
                                <a:rPr lang="en-US" sz="1600" i="1">
                                  <a:latin typeface="Cambria Math" panose="02040503050406030204" pitchFamily="18" charset="0"/>
                                </a:rPr>
                                <m:t>𝑠</m:t>
                              </m:r>
                            </m:e>
                            <m:sup>
                              <m:r>
                                <a:rPr lang="en-US" sz="1600" i="1">
                                  <a:latin typeface="Cambria Math" panose="02040503050406030204" pitchFamily="18" charset="0"/>
                                </a:rPr>
                                <m:t>2</m:t>
                              </m:r>
                            </m:sup>
                          </m:sSup>
                        </m:e>
                      </m:rad>
                      <m:r>
                        <a:rPr lang="en-US" sz="1600" b="0" i="1" smtClean="0">
                          <a:latin typeface="Cambria Math" panose="02040503050406030204" pitchFamily="18" charset="0"/>
                        </a:rPr>
                        <m:t>=</m:t>
                      </m:r>
                      <m:rad>
                        <m:radPr>
                          <m:degHide m:val="on"/>
                          <m:ctrlPr>
                            <a:rPr lang="en-US" sz="1600" b="0" i="1" smtClean="0">
                              <a:latin typeface="Cambria Math" charset="0"/>
                            </a:rPr>
                          </m:ctrlPr>
                        </m:radPr>
                        <m:deg/>
                        <m:e>
                          <m:f>
                            <m:fPr>
                              <m:ctrlPr>
                                <a:rPr lang="en-US" sz="1600" i="1">
                                  <a:latin typeface="Cambria Math" charset="0"/>
                                </a:rPr>
                              </m:ctrlPr>
                            </m:fPr>
                            <m:num>
                              <m:nary>
                                <m:naryPr>
                                  <m:chr m:val="∑"/>
                                  <m:subHide m:val="on"/>
                                  <m:supHide m:val="on"/>
                                  <m:ctrlPr>
                                    <a:rPr lang="en-US" sz="1600" i="1">
                                      <a:latin typeface="Cambria Math" charset="0"/>
                                    </a:rPr>
                                  </m:ctrlPr>
                                </m:naryPr>
                                <m:sub/>
                                <m:sup/>
                                <m:e>
                                  <m:sSup>
                                    <m:sSupPr>
                                      <m:ctrlPr>
                                        <a:rPr lang="en-US" sz="1600" i="1">
                                          <a:latin typeface="Cambria Math" charset="0"/>
                                        </a:rPr>
                                      </m:ctrlPr>
                                    </m:sSupPr>
                                    <m:e>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acc>
                                        <m:accPr>
                                          <m:chr m:val="̅"/>
                                          <m:ctrlPr>
                                            <a:rPr lang="en-US" sz="1600" i="1">
                                              <a:latin typeface="Cambria Math" charset="0"/>
                                            </a:rPr>
                                          </m:ctrlPr>
                                        </m:accPr>
                                        <m:e>
                                          <m:r>
                                            <a:rPr lang="en-US" sz="1600" i="1">
                                              <a:latin typeface="Cambria Math" panose="02040503050406030204" pitchFamily="18" charset="0"/>
                                            </a:rPr>
                                            <m:t>𝑋</m:t>
                                          </m:r>
                                        </m:e>
                                      </m:acc>
                                      <m:r>
                                        <a:rPr lang="en-US" sz="1600" i="1">
                                          <a:latin typeface="Cambria Math" panose="02040503050406030204" pitchFamily="18" charset="0"/>
                                        </a:rPr>
                                        <m:t>)</m:t>
                                      </m:r>
                                    </m:e>
                                    <m:sup>
                                      <m:r>
                                        <a:rPr lang="en-US" sz="1600" i="1">
                                          <a:latin typeface="Cambria Math" panose="02040503050406030204" pitchFamily="18" charset="0"/>
                                        </a:rPr>
                                        <m:t>2</m:t>
                                      </m:r>
                                    </m:sup>
                                  </m:sSup>
                                </m:e>
                              </m:nary>
                            </m:num>
                            <m:den>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−1)</m:t>
                              </m:r>
                            </m:den>
                          </m:f>
                        </m:e>
                      </m:rad>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922534" y="4488252"/>
                <a:ext cx="2283189" cy="81984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25554" y="4268063"/>
                <a:ext cx="1931831" cy="63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
                        <m:fPr>
                          <m:ctrlPr>
                            <a:rPr lang="en-US" sz="1600" b="0" i="1" smtClean="0">
                              <a:latin typeface="Cambria Math" charset="0"/>
                            </a:rPr>
                          </m:ctrlPr>
                        </m:fPr>
                        <m:num>
                          <m:nary>
                            <m:naryPr>
                              <m:chr m:val="∑"/>
                              <m:subHide m:val="on"/>
                              <m:supHide m:val="on"/>
                              <m:ctrlPr>
                                <a:rPr lang="en-US" sz="1600" b="0" i="1" smtClean="0">
                                  <a:latin typeface="Cambria Math" charset="0"/>
                                </a:rPr>
                              </m:ctrlPr>
                            </m:naryPr>
                            <m:sub/>
                            <m:sup/>
                            <m:e>
                              <m:sSup>
                                <m:sSupPr>
                                  <m:ctrlPr>
                                    <a:rPr lang="en-US" sz="1600" b="0" i="1" smtClean="0">
                                      <a:latin typeface="Cambria Math" charset="0"/>
                                    </a:rPr>
                                  </m:ctrlPr>
                                </m:sSupPr>
                                <m:e>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acc>
                                    <m:accPr>
                                      <m:chr m:val="̅"/>
                                      <m:ctrlPr>
                                        <a:rPr lang="en-US" sz="1600" i="1">
                                          <a:latin typeface="Cambria Math" charset="0"/>
                                        </a:rPr>
                                      </m:ctrlPr>
                                    </m:accPr>
                                    <m:e>
                                      <m:r>
                                        <a:rPr lang="en-US" sz="1600" i="1">
                                          <a:latin typeface="Cambria Math" panose="02040503050406030204" pitchFamily="18" charset="0"/>
                                        </a:rPr>
                                        <m:t>𝑋</m:t>
                                      </m:r>
                                    </m:e>
                                  </m:acc>
                                  <m:r>
                                    <a:rPr lang="en-US" sz="1600" i="1">
                                      <a:latin typeface="Cambria Math" panose="02040503050406030204" pitchFamily="18" charset="0"/>
                                    </a:rPr>
                                    <m:t>)</m:t>
                                  </m:r>
                                </m:e>
                                <m:sup>
                                  <m:r>
                                    <a:rPr lang="en-US" sz="1600" b="0" i="1" smtClean="0">
                                      <a:latin typeface="Cambria Math" panose="02040503050406030204" pitchFamily="18" charset="0"/>
                                    </a:rPr>
                                    <m:t>2</m:t>
                                  </m:r>
                                </m:sup>
                              </m:sSup>
                            </m:e>
                          </m:nary>
                        </m:num>
                        <m:den>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den>
                      </m:f>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2325554" y="4268063"/>
                <a:ext cx="1931831" cy="630109"/>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209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srcRect/>
          <a:stretch>
            <a:fillRect/>
          </a:stretch>
        </p:blipFill>
        <p:spPr bwMode="auto">
          <a:xfrm>
            <a:off x="5372100" y="1371887"/>
            <a:ext cx="3086100" cy="1210169"/>
          </a:xfrm>
          <a:prstGeom prst="rect">
            <a:avLst/>
          </a:prstGeom>
          <a:noFill/>
          <a:ln w="9525">
            <a:noFill/>
            <a:miter lim="800000"/>
            <a:headEnd/>
            <a:tailEnd/>
          </a:ln>
        </p:spPr>
      </p:pic>
      <p:sp>
        <p:nvSpPr>
          <p:cNvPr id="2" name="Title 1"/>
          <p:cNvSpPr>
            <a:spLocks noGrp="1"/>
          </p:cNvSpPr>
          <p:nvPr>
            <p:ph type="title"/>
          </p:nvPr>
        </p:nvSpPr>
        <p:spPr>
          <a:xfrm>
            <a:off x="231648" y="-633"/>
            <a:ext cx="8717280" cy="594666"/>
          </a:xfrm>
        </p:spPr>
        <p:txBody>
          <a:bodyPr>
            <a:normAutofit fontScale="90000"/>
          </a:bodyPr>
          <a:lstStyle/>
          <a:p>
            <a:r>
              <a:rPr lang="en-US" dirty="0" smtClean="0"/>
              <a:t>Questions:</a:t>
            </a:r>
            <a:endParaRPr lang="en-US" dirty="0"/>
          </a:p>
        </p:txBody>
      </p:sp>
      <p:sp>
        <p:nvSpPr>
          <p:cNvPr id="3" name="Content Placeholder 2"/>
          <p:cNvSpPr>
            <a:spLocks noGrp="1"/>
          </p:cNvSpPr>
          <p:nvPr>
            <p:ph idx="1"/>
          </p:nvPr>
        </p:nvSpPr>
        <p:spPr>
          <a:xfrm>
            <a:off x="231648" y="487018"/>
            <a:ext cx="8912352" cy="3255250"/>
          </a:xfrm>
        </p:spPr>
        <p:txBody>
          <a:bodyPr>
            <a:normAutofit/>
          </a:bodyPr>
          <a:lstStyle/>
          <a:p>
            <a:r>
              <a:rPr lang="en-US" dirty="0" smtClean="0"/>
              <a:t>Which of the following graphics shows data with the </a:t>
            </a:r>
            <a:r>
              <a:rPr lang="en-US" b="1" dirty="0" smtClean="0"/>
              <a:t>lowest</a:t>
            </a:r>
            <a:r>
              <a:rPr lang="en-US" dirty="0" smtClean="0"/>
              <a:t> standard deviation?</a:t>
            </a:r>
          </a:p>
          <a:p>
            <a:endParaRPr lang="en-US" dirty="0" smtClean="0"/>
          </a:p>
          <a:p>
            <a:pPr marL="514350" indent="-514350">
              <a:buFont typeface="+mj-lt"/>
              <a:buAutoNum type="alphaUcPeriod"/>
            </a:pPr>
            <a:r>
              <a:rPr lang="en-US" dirty="0" smtClean="0"/>
              <a:t> 			B.			C.</a:t>
            </a:r>
          </a:p>
        </p:txBody>
      </p:sp>
      <p:sp>
        <p:nvSpPr>
          <p:cNvPr id="4" name="Slide Number Placeholder 3"/>
          <p:cNvSpPr>
            <a:spLocks noGrp="1"/>
          </p:cNvSpPr>
          <p:nvPr>
            <p:ph type="sldNum" sz="quarter" idx="12"/>
          </p:nvPr>
        </p:nvSpPr>
        <p:spPr/>
        <p:txBody>
          <a:bodyPr/>
          <a:lstStyle/>
          <a:p>
            <a:fld id="{8D75822C-2030-4887-9512-2AC67AD2736F}" type="slidenum">
              <a:rPr lang="en-US" smtClean="0"/>
              <a:t>39</a:t>
            </a:fld>
            <a:endParaRPr lang="en-US" dirty="0"/>
          </a:p>
        </p:txBody>
      </p:sp>
      <p:sp>
        <p:nvSpPr>
          <p:cNvPr id="10" name="Content Placeholder 2"/>
          <p:cNvSpPr txBox="1">
            <a:spLocks/>
          </p:cNvSpPr>
          <p:nvPr/>
        </p:nvSpPr>
        <p:spPr>
          <a:xfrm>
            <a:off x="231648" y="2059786"/>
            <a:ext cx="8717280" cy="3364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smtClean="0">
              <a:sym typeface="Wingdings"/>
            </a:endParaRPr>
          </a:p>
        </p:txBody>
      </p:sp>
      <p:sp>
        <p:nvSpPr>
          <p:cNvPr id="7" name="Rectangle 6"/>
          <p:cNvSpPr/>
          <p:nvPr/>
        </p:nvSpPr>
        <p:spPr>
          <a:xfrm>
            <a:off x="150551" y="1261659"/>
            <a:ext cx="2582710" cy="203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2"/>
          <p:cNvPicPr>
            <a:picLocks noChangeAspect="1" noChangeArrowheads="1"/>
          </p:cNvPicPr>
          <p:nvPr/>
        </p:nvPicPr>
        <p:blipFill>
          <a:blip r:embed="rId4" cstate="print"/>
          <a:srcRect/>
          <a:stretch>
            <a:fillRect/>
          </a:stretch>
        </p:blipFill>
        <p:spPr bwMode="auto">
          <a:xfrm>
            <a:off x="856343" y="1276272"/>
            <a:ext cx="1496291" cy="2018434"/>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3305176" y="1370418"/>
            <a:ext cx="1691120" cy="1648722"/>
          </a:xfrm>
          <a:prstGeom prst="rect">
            <a:avLst/>
          </a:prstGeom>
          <a:noFill/>
          <a:ln w="9525">
            <a:noFill/>
            <a:miter lim="800000"/>
            <a:headEnd/>
            <a:tailEnd/>
          </a:ln>
        </p:spPr>
      </p:pic>
      <p:sp>
        <p:nvSpPr>
          <p:cNvPr id="11" name="Rectangle 10"/>
          <p:cNvSpPr/>
          <p:nvPr/>
        </p:nvSpPr>
        <p:spPr>
          <a:xfrm>
            <a:off x="367911" y="4902050"/>
            <a:ext cx="3476976" cy="4607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ontent Placeholder 2"/>
          <p:cNvSpPr txBox="1">
            <a:spLocks/>
          </p:cNvSpPr>
          <p:nvPr/>
        </p:nvSpPr>
        <p:spPr>
          <a:xfrm>
            <a:off x="273330" y="3394841"/>
            <a:ext cx="4789398" cy="3145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t>Pictured at the right are two different normal distributions. What is different between the two distributions?</a:t>
            </a:r>
          </a:p>
          <a:p>
            <a:pPr marL="685800" indent="-457200">
              <a:buFont typeface="+mj-lt"/>
              <a:buAutoNum type="alphaUcPeriod"/>
            </a:pPr>
            <a:r>
              <a:rPr lang="en-US" sz="2600" dirty="0" smtClean="0"/>
              <a:t>Mean</a:t>
            </a:r>
          </a:p>
          <a:p>
            <a:pPr marL="685800" indent="-457200">
              <a:buFont typeface="+mj-lt"/>
              <a:buAutoNum type="alphaUcPeriod"/>
            </a:pPr>
            <a:r>
              <a:rPr lang="en-US" sz="2600" dirty="0" smtClean="0"/>
              <a:t>Standard deviation</a:t>
            </a:r>
          </a:p>
          <a:p>
            <a:pPr marL="685800" indent="-457200">
              <a:buFont typeface="+mj-lt"/>
              <a:buAutoNum type="alphaUcPeriod"/>
            </a:pPr>
            <a:r>
              <a:rPr lang="en-US" sz="2600" dirty="0" smtClean="0"/>
              <a:t>Both</a:t>
            </a:r>
          </a:p>
          <a:p>
            <a:pPr marL="0" indent="0">
              <a:buFont typeface="Arial" panose="020B0604020202020204" pitchFamily="34" charset="0"/>
              <a:buNone/>
            </a:pPr>
            <a:endParaRPr lang="en-US" sz="2000" dirty="0"/>
          </a:p>
        </p:txBody>
      </p:sp>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2691" y="3712889"/>
            <a:ext cx="3886200" cy="1910715"/>
          </a:xfrm>
          <a:prstGeom prst="rect">
            <a:avLst/>
          </a:prstGeom>
          <a:noFill/>
          <a:ln w="9525">
            <a:noFill/>
            <a:miter lim="800000"/>
            <a:headEnd/>
            <a:tailEnd/>
          </a:ln>
        </p:spPr>
      </p:pic>
    </p:spTree>
    <p:extLst>
      <p:ext uri="{BB962C8B-B14F-4D97-AF65-F5344CB8AC3E}">
        <p14:creationId xmlns:p14="http://schemas.microsoft.com/office/powerpoint/2010/main" val="213183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 example</a:t>
            </a:r>
            <a:endParaRPr lang="en-US" dirty="0"/>
          </a:p>
        </p:txBody>
      </p:sp>
      <p:sp>
        <p:nvSpPr>
          <p:cNvPr id="3" name="Content Placeholder 2"/>
          <p:cNvSpPr>
            <a:spLocks noGrp="1"/>
          </p:cNvSpPr>
          <p:nvPr>
            <p:ph idx="1"/>
          </p:nvPr>
        </p:nvSpPr>
        <p:spPr>
          <a:xfrm>
            <a:off x="231648" y="1133855"/>
            <a:ext cx="8717280" cy="1171193"/>
          </a:xfrm>
        </p:spPr>
        <p:txBody>
          <a:bodyPr>
            <a:normAutofit/>
          </a:bodyPr>
          <a:lstStyle/>
          <a:p>
            <a:r>
              <a:rPr lang="en-US" sz="2400" b="1" dirty="0" smtClean="0"/>
              <a:t>Example</a:t>
            </a:r>
            <a:r>
              <a:rPr lang="en-US" sz="2400" dirty="0" smtClean="0"/>
              <a:t>: what is the (typical) MEAN time it takes you to get ready in the morning? Measure time between when you get up until you leave your home (rounded to the nearest minute) for 10 days.</a:t>
            </a:r>
          </a:p>
          <a:p>
            <a:endParaRPr lang="en-US" sz="2400" dirty="0"/>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4</a:t>
            </a:fld>
            <a:endParaRPr lang="en-US" dirty="0"/>
          </a:p>
        </p:txBody>
      </p:sp>
      <p:graphicFrame>
        <p:nvGraphicFramePr>
          <p:cNvPr id="5" name="Table 4"/>
          <p:cNvGraphicFramePr>
            <a:graphicFrameLocks noGrp="1"/>
          </p:cNvGraphicFramePr>
          <p:nvPr>
            <p:extLst/>
          </p:nvPr>
        </p:nvGraphicFramePr>
        <p:xfrm>
          <a:off x="558800" y="2321982"/>
          <a:ext cx="5803897" cy="506730"/>
        </p:xfrm>
        <a:graphic>
          <a:graphicData uri="http://schemas.openxmlformats.org/drawingml/2006/table">
            <a:tbl>
              <a:tblPr>
                <a:tableStyleId>{5C22544A-7EE6-4342-B048-85BDC9FD1C3A}</a:tableStyleId>
              </a:tblPr>
              <a:tblGrid>
                <a:gridCol w="527627">
                  <a:extLst>
                    <a:ext uri="{9D8B030D-6E8A-4147-A177-3AD203B41FA5}">
                      <a16:colId xmlns="" xmlns:a16="http://schemas.microsoft.com/office/drawing/2014/main" val="20000"/>
                    </a:ext>
                  </a:extLst>
                </a:gridCol>
                <a:gridCol w="527627">
                  <a:extLst>
                    <a:ext uri="{9D8B030D-6E8A-4147-A177-3AD203B41FA5}">
                      <a16:colId xmlns="" xmlns:a16="http://schemas.microsoft.com/office/drawing/2014/main" val="20001"/>
                    </a:ext>
                  </a:extLst>
                </a:gridCol>
                <a:gridCol w="527627">
                  <a:extLst>
                    <a:ext uri="{9D8B030D-6E8A-4147-A177-3AD203B41FA5}">
                      <a16:colId xmlns="" xmlns:a16="http://schemas.microsoft.com/office/drawing/2014/main" val="20002"/>
                    </a:ext>
                  </a:extLst>
                </a:gridCol>
                <a:gridCol w="527627">
                  <a:extLst>
                    <a:ext uri="{9D8B030D-6E8A-4147-A177-3AD203B41FA5}">
                      <a16:colId xmlns="" xmlns:a16="http://schemas.microsoft.com/office/drawing/2014/main" val="20003"/>
                    </a:ext>
                  </a:extLst>
                </a:gridCol>
                <a:gridCol w="527627">
                  <a:extLst>
                    <a:ext uri="{9D8B030D-6E8A-4147-A177-3AD203B41FA5}">
                      <a16:colId xmlns="" xmlns:a16="http://schemas.microsoft.com/office/drawing/2014/main" val="20004"/>
                    </a:ext>
                  </a:extLst>
                </a:gridCol>
                <a:gridCol w="527627">
                  <a:extLst>
                    <a:ext uri="{9D8B030D-6E8A-4147-A177-3AD203B41FA5}">
                      <a16:colId xmlns="" xmlns:a16="http://schemas.microsoft.com/office/drawing/2014/main" val="20005"/>
                    </a:ext>
                  </a:extLst>
                </a:gridCol>
                <a:gridCol w="527627">
                  <a:extLst>
                    <a:ext uri="{9D8B030D-6E8A-4147-A177-3AD203B41FA5}">
                      <a16:colId xmlns="" xmlns:a16="http://schemas.microsoft.com/office/drawing/2014/main" val="20006"/>
                    </a:ext>
                  </a:extLst>
                </a:gridCol>
                <a:gridCol w="527627">
                  <a:extLst>
                    <a:ext uri="{9D8B030D-6E8A-4147-A177-3AD203B41FA5}">
                      <a16:colId xmlns="" xmlns:a16="http://schemas.microsoft.com/office/drawing/2014/main" val="20007"/>
                    </a:ext>
                  </a:extLst>
                </a:gridCol>
                <a:gridCol w="527627">
                  <a:extLst>
                    <a:ext uri="{9D8B030D-6E8A-4147-A177-3AD203B41FA5}">
                      <a16:colId xmlns="" xmlns:a16="http://schemas.microsoft.com/office/drawing/2014/main" val="20008"/>
                    </a:ext>
                  </a:extLst>
                </a:gridCol>
                <a:gridCol w="527627">
                  <a:extLst>
                    <a:ext uri="{9D8B030D-6E8A-4147-A177-3AD203B41FA5}">
                      <a16:colId xmlns="" xmlns:a16="http://schemas.microsoft.com/office/drawing/2014/main" val="20009"/>
                    </a:ext>
                  </a:extLst>
                </a:gridCol>
                <a:gridCol w="527627">
                  <a:extLst>
                    <a:ext uri="{9D8B030D-6E8A-4147-A177-3AD203B41FA5}">
                      <a16:colId xmlns="" xmlns:a16="http://schemas.microsoft.com/office/drawing/2014/main" val="20010"/>
                    </a:ext>
                  </a:extLst>
                </a:gridCol>
              </a:tblGrid>
              <a:tr h="190500">
                <a:tc>
                  <a:txBody>
                    <a:bodyPr/>
                    <a:lstStyle/>
                    <a:p>
                      <a:pPr algn="l" fontAlgn="b"/>
                      <a:r>
                        <a:rPr lang="en-US" sz="1600" b="1" u="none" strike="noStrike" dirty="0">
                          <a:effectLst/>
                        </a:rPr>
                        <a:t>Day</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190500">
                <a:tc>
                  <a:txBody>
                    <a:bodyPr/>
                    <a:lstStyle/>
                    <a:p>
                      <a:pPr algn="l" fontAlgn="b"/>
                      <a:r>
                        <a:rPr lang="en-US" sz="1600" b="1" u="none" strike="noStrike" dirty="0">
                          <a:effectLst/>
                        </a:rPr>
                        <a:t>Time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342901" y="3101707"/>
                <a:ext cx="8115300" cy="1581651"/>
              </a:xfrm>
              <a:prstGeom prst="rect">
                <a:avLst/>
              </a:prstGeom>
              <a:noFill/>
            </p:spPr>
            <p:txBody>
              <a:bodyPr wrap="square" rtlCol="0">
                <a:spAutoFit/>
              </a:bodyPr>
              <a:lstStyle/>
              <a:p>
                <a:r>
                  <a:rPr lang="en-US" sz="2400" dirty="0" smtClean="0"/>
                  <a:t> </a:t>
                </a: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b="0" i="1" smtClean="0">
                        <a:latin typeface="Cambria Math" panose="02040503050406030204" pitchFamily="18" charset="0"/>
                      </a:rPr>
                      <m:t>𝑠𝑎𝑚𝑝𝑙𝑒</m:t>
                    </m:r>
                    <m:r>
                      <a:rPr lang="en-US" sz="2400" b="0" i="1" smtClean="0">
                        <a:latin typeface="Cambria Math" panose="02040503050406030204" pitchFamily="18" charset="0"/>
                      </a:rPr>
                      <m:t> </m:t>
                    </m:r>
                    <m:r>
                      <a:rPr lang="en-US" sz="2400" b="0" i="1" smtClean="0">
                        <a:latin typeface="Cambria Math" panose="02040503050406030204" pitchFamily="18" charset="0"/>
                      </a:rPr>
                      <m:t>𝑚𝑒𝑎𝑛</m:t>
                    </m:r>
                    <m:r>
                      <a:rPr lang="en-US" sz="2400" b="0" i="1" smtClean="0">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rPr>
                          <m:t>𝑠𝑢𝑚</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𝑣𝑎𝑙𝑢𝑒𝑠</m:t>
                        </m:r>
                      </m:num>
                      <m:den>
                        <m:r>
                          <a:rPr lang="en-US" sz="2400" i="1">
                            <a:latin typeface="Cambria Math" panose="02040503050406030204" pitchFamily="18" charset="0"/>
                          </a:rPr>
                          <m:t>𝑛𝑢𝑚𝑏𝑒𝑟</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𝑣𝑎𝑙𝑢𝑒𝑠</m:t>
                        </m:r>
                      </m:den>
                    </m:f>
                    <m:r>
                      <a:rPr lang="en-US" sz="2400" i="1">
                        <a:latin typeface="Cambria Math" panose="02040503050406030204" pitchFamily="18" charset="0"/>
                      </a:rPr>
                      <m:t>=</m:t>
                    </m:r>
                    <m:f>
                      <m:fPr>
                        <m:ctrlPr>
                          <a:rPr lang="en-US" sz="2400" i="1">
                            <a:latin typeface="Cambria Math" charset="0"/>
                          </a:rPr>
                        </m:ctrlPr>
                      </m:fPr>
                      <m:num>
                        <m:nary>
                          <m:naryPr>
                            <m:chr m:val="∑"/>
                            <m:subHide m:val="on"/>
                            <m:supHide m:val="on"/>
                            <m:ctrlPr>
                              <a:rPr lang="en-US" sz="2400" i="1">
                                <a:latin typeface="Cambria Math" charset="0"/>
                              </a:rPr>
                            </m:ctrlPr>
                          </m:naryPr>
                          <m:sub/>
                          <m:sup/>
                          <m:e>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e>
                        </m:nary>
                      </m:num>
                      <m:den>
                        <m:r>
                          <a:rPr lang="en-US" sz="2400" i="1">
                            <a:latin typeface="Cambria Math" panose="02040503050406030204" pitchFamily="18" charset="0"/>
                          </a:rPr>
                          <m:t>𝑛</m:t>
                        </m:r>
                      </m:den>
                    </m:f>
                    <m:r>
                      <a:rPr lang="en-US" sz="2400" i="1">
                        <a:latin typeface="Cambria Math" panose="02040503050406030204" pitchFamily="18" charset="0"/>
                      </a:rPr>
                      <m:t>=</m:t>
                    </m:r>
                    <m:f>
                      <m:fPr>
                        <m:ctrlPr>
                          <a:rPr lang="en-US" sz="2400" i="1">
                            <a:latin typeface="Cambria Math" charset="0"/>
                          </a:rPr>
                        </m:ctrlPr>
                      </m:fPr>
                      <m:num>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num>
                      <m:den>
                        <m:r>
                          <a:rPr lang="en-US" sz="2400" i="1">
                            <a:latin typeface="Cambria Math" panose="02040503050406030204" pitchFamily="18" charset="0"/>
                          </a:rPr>
                          <m:t>𝑛</m:t>
                        </m:r>
                      </m:den>
                    </m:f>
                    <m:r>
                      <a:rPr lang="en-US" sz="2400" b="0" i="0" smtClean="0">
                        <a:latin typeface="Cambria Math" panose="02040503050406030204" pitchFamily="18" charset="0"/>
                      </a:rPr>
                      <m:t>= </m:t>
                    </m:r>
                  </m:oMath>
                </a14:m>
                <a:endParaRPr lang="en-US" sz="2400" b="0" dirty="0" smtClean="0"/>
              </a:p>
              <a:p>
                <a:r>
                  <a:rPr lang="en-US" sz="2400" b="0" dirty="0" smtClean="0"/>
                  <a:t/>
                </a:r>
                <a:br>
                  <a:rPr lang="en-US" sz="2400" b="0" dirty="0" smtClean="0"/>
                </a:br>
                <a:r>
                  <a:rPr lang="en-US" sz="2400" b="0" dirty="0" smtClean="0"/>
                  <a:t>          </a:t>
                </a:r>
                <a14:m>
                  <m:oMath xmlns:m="http://schemas.openxmlformats.org/officeDocument/2006/math">
                    <m:f>
                      <m:fPr>
                        <m:ctrlPr>
                          <a:rPr lang="en-US" sz="2400" b="0" i="1" smtClean="0">
                            <a:latin typeface="Cambria Math" charset="0"/>
                          </a:rPr>
                        </m:ctrlPr>
                      </m:fPr>
                      <m:num>
                        <m:r>
                          <a:rPr lang="en-US" sz="2400" i="1">
                            <a:latin typeface="Cambria Math" panose="02040503050406030204" pitchFamily="18" charset="0"/>
                          </a:rPr>
                          <m:t>39+</m:t>
                        </m:r>
                        <m:r>
                          <a:rPr lang="en-US" sz="2400" b="0" i="1" smtClean="0">
                            <a:latin typeface="Cambria Math" panose="02040503050406030204" pitchFamily="18" charset="0"/>
                          </a:rPr>
                          <m:t>20+43+52+39+44+40+31+44+35</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m:t>
                    </m:r>
                    <m:f>
                      <m:fPr>
                        <m:ctrlPr>
                          <a:rPr lang="en-US" sz="2400" i="1">
                            <a:latin typeface="Cambria Math" charset="0"/>
                          </a:rPr>
                        </m:ctrlPr>
                      </m:fPr>
                      <m:num>
                        <m:r>
                          <a:rPr lang="en-US" sz="2400" b="0" i="1" smtClean="0">
                            <a:latin typeface="Cambria Math" panose="02040503050406030204" pitchFamily="18" charset="0"/>
                          </a:rPr>
                          <m:t>396</m:t>
                        </m:r>
                      </m:num>
                      <m:den>
                        <m:r>
                          <a:rPr lang="en-US" sz="2400" i="1">
                            <a:latin typeface="Cambria Math" panose="02040503050406030204" pitchFamily="18" charset="0"/>
                          </a:rPr>
                          <m:t>10</m:t>
                        </m:r>
                      </m:den>
                    </m:f>
                    <m:r>
                      <a:rPr lang="en-US" sz="2400" b="0" i="0" smtClean="0">
                        <a:latin typeface="Cambria Math" panose="02040503050406030204" pitchFamily="18" charset="0"/>
                      </a:rPr>
                      <m:t> =</m:t>
                    </m:r>
                    <m:r>
                      <a:rPr lang="en-US" sz="2400" b="0" i="1" smtClean="0">
                        <a:latin typeface="Cambria Math" panose="02040503050406030204" pitchFamily="18" charset="0"/>
                      </a:rPr>
                      <m:t>39.6 </m:t>
                    </m:r>
                    <m:r>
                      <a:rPr lang="en-US" sz="2400" b="0" i="1" smtClean="0">
                        <a:latin typeface="Cambria Math" panose="02040503050406030204" pitchFamily="18" charset="0"/>
                      </a:rPr>
                      <m:t>𝑚𝑖𝑛𝑢𝑡𝑒𝑠</m:t>
                    </m:r>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42901" y="3101707"/>
                <a:ext cx="8115300" cy="1581651"/>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231648" y="4793349"/>
            <a:ext cx="7609199" cy="1569660"/>
          </a:xfrm>
          <a:prstGeom prst="rect">
            <a:avLst/>
          </a:prstGeom>
          <a:noFill/>
        </p:spPr>
        <p:txBody>
          <a:bodyPr wrap="none" rtlCol="0">
            <a:spAutoFit/>
          </a:bodyPr>
          <a:lstStyle/>
          <a:p>
            <a:pPr marL="228600" indent="-228600">
              <a:buFont typeface="Arial" panose="020B0604020202020204" pitchFamily="34" charset="0"/>
              <a:buChar char="•"/>
            </a:pPr>
            <a:r>
              <a:rPr lang="en-US" sz="2400" b="1" dirty="0" smtClean="0"/>
              <a:t>Notice</a:t>
            </a:r>
            <a:r>
              <a:rPr lang="en-US" sz="2400" dirty="0" smtClean="0"/>
              <a:t>: </a:t>
            </a:r>
          </a:p>
          <a:p>
            <a:pPr marL="685800" lvl="1" indent="-228600">
              <a:buFont typeface="Arial" panose="020B0604020202020204" pitchFamily="34" charset="0"/>
              <a:buChar char="•"/>
            </a:pPr>
            <a:r>
              <a:rPr lang="en-US" sz="2400" dirty="0" smtClean="0"/>
              <a:t>No individual day had a value of 39.6.  It is an </a:t>
            </a:r>
            <a:r>
              <a:rPr lang="en-US" sz="2400" b="1" i="1" dirty="0" smtClean="0"/>
              <a:t>average</a:t>
            </a:r>
            <a:endParaRPr lang="en-US" sz="2400" dirty="0"/>
          </a:p>
          <a:p>
            <a:pPr marL="685800" lvl="1" indent="-228600">
              <a:buFont typeface="Arial" panose="020B0604020202020204" pitchFamily="34" charset="0"/>
              <a:buChar char="•"/>
            </a:pPr>
            <a:r>
              <a:rPr lang="en-US" sz="2400" dirty="0" smtClean="0"/>
              <a:t>No very small or very large values in the data</a:t>
            </a:r>
          </a:p>
          <a:p>
            <a:pPr marL="685800" lvl="1" indent="-228600">
              <a:buFont typeface="Arial" panose="020B0604020202020204" pitchFamily="34" charset="0"/>
              <a:buChar char="•"/>
            </a:pPr>
            <a:r>
              <a:rPr lang="en-US" sz="2400" dirty="0" smtClean="0"/>
              <a:t>But what if there were?</a:t>
            </a:r>
          </a:p>
        </p:txBody>
      </p:sp>
    </p:spTree>
    <p:extLst>
      <p:ext uri="{BB962C8B-B14F-4D97-AF65-F5344CB8AC3E}">
        <p14:creationId xmlns:p14="http://schemas.microsoft.com/office/powerpoint/2010/main" val="4426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2"/>
            <a:ext cx="8717280" cy="436256"/>
          </a:xfrm>
        </p:spPr>
        <p:txBody>
          <a:bodyPr>
            <a:normAutofit fontScale="90000"/>
          </a:bodyPr>
          <a:lstStyle/>
          <a:p>
            <a:r>
              <a:rPr lang="en-US" dirty="0" smtClean="0"/>
              <a:t>Review:</a:t>
            </a:r>
            <a:endParaRPr lang="en-US" dirty="0"/>
          </a:p>
        </p:txBody>
      </p:sp>
      <p:sp>
        <p:nvSpPr>
          <p:cNvPr id="3" name="Content Placeholder 2"/>
          <p:cNvSpPr>
            <a:spLocks noGrp="1"/>
          </p:cNvSpPr>
          <p:nvPr>
            <p:ph idx="1"/>
          </p:nvPr>
        </p:nvSpPr>
        <p:spPr>
          <a:xfrm>
            <a:off x="231648" y="435623"/>
            <a:ext cx="8912352" cy="6422377"/>
          </a:xfrm>
        </p:spPr>
        <p:txBody>
          <a:bodyPr>
            <a:noAutofit/>
          </a:bodyPr>
          <a:lstStyle/>
          <a:p>
            <a:r>
              <a:rPr lang="en-US" sz="2000" b="1" dirty="0" smtClean="0"/>
              <a:t>VARIANCE</a:t>
            </a:r>
            <a:r>
              <a:rPr lang="en-US" sz="2000" dirty="0"/>
              <a:t>:</a:t>
            </a:r>
          </a:p>
          <a:p>
            <a:r>
              <a:rPr lang="en-US" sz="2000" b="1" dirty="0"/>
              <a:t>STANDARD DEVIATION</a:t>
            </a:r>
            <a:r>
              <a:rPr lang="en-US" sz="2000" dirty="0" smtClean="0"/>
              <a:t>:</a:t>
            </a:r>
            <a:endParaRPr lang="en-US" sz="2000" dirty="0"/>
          </a:p>
          <a:p>
            <a:pPr lvl="1"/>
            <a:r>
              <a:rPr lang="en-US" sz="2000" dirty="0"/>
              <a:t>“Typical”/”average” distance of an observation from the </a:t>
            </a:r>
            <a:r>
              <a:rPr lang="en-US" sz="2000" dirty="0" smtClean="0"/>
              <a:t>mean</a:t>
            </a:r>
            <a:endParaRPr lang="en-US" sz="2000" dirty="0"/>
          </a:p>
          <a:p>
            <a:r>
              <a:rPr lang="en-US" sz="2000" b="1" dirty="0" smtClean="0"/>
              <a:t> Z-scores:</a:t>
            </a:r>
          </a:p>
          <a:p>
            <a:pPr lvl="1">
              <a:tabLst>
                <a:tab pos="1320800" algn="l"/>
              </a:tabLst>
            </a:pPr>
            <a:r>
              <a:rPr lang="en-US" sz="2000" dirty="0"/>
              <a:t>Z is a </a:t>
            </a:r>
            <a:r>
              <a:rPr lang="en-US" sz="2000" b="1" i="1" dirty="0"/>
              <a:t>UNIT OF MEASURE </a:t>
            </a:r>
            <a:r>
              <a:rPr lang="en-US" sz="2000" dirty="0"/>
              <a:t>of the number of standard deviations</a:t>
            </a:r>
          </a:p>
          <a:p>
            <a:pPr lvl="1">
              <a:tabLst>
                <a:tab pos="1320800" algn="l"/>
              </a:tabLst>
            </a:pPr>
            <a:r>
              <a:rPr lang="en-US" sz="2000" dirty="0" smtClean="0"/>
              <a:t>In </a:t>
            </a:r>
            <a:r>
              <a:rPr lang="en-US" sz="2000" dirty="0"/>
              <a:t>general, Z &lt; -3.00 or Z &gt; 3.00 indicates an outlier value</a:t>
            </a:r>
            <a:r>
              <a:rPr lang="en-US" sz="2000" b="1" dirty="0" smtClean="0"/>
              <a:t> </a:t>
            </a:r>
            <a:endParaRPr lang="en-US" sz="2000" b="1" dirty="0"/>
          </a:p>
          <a:p>
            <a:r>
              <a:rPr lang="en-US" sz="2000" b="1" dirty="0" smtClean="0"/>
              <a:t>Skewness:</a:t>
            </a:r>
          </a:p>
          <a:p>
            <a:pPr lvl="1"/>
            <a:r>
              <a:rPr lang="en-US" sz="2000" b="1" dirty="0" smtClean="0"/>
              <a:t>Symmetric</a:t>
            </a:r>
            <a:r>
              <a:rPr lang="en-US" sz="2000" dirty="0" smtClean="0"/>
              <a:t> </a:t>
            </a:r>
            <a:r>
              <a:rPr lang="en-US" sz="2000" dirty="0"/>
              <a:t>if </a:t>
            </a:r>
            <a:r>
              <a:rPr lang="en-US" sz="2000" dirty="0" smtClean="0"/>
              <a:t>right </a:t>
            </a:r>
            <a:r>
              <a:rPr lang="en-US" sz="2000" dirty="0"/>
              <a:t>and left sides </a:t>
            </a:r>
            <a:r>
              <a:rPr lang="en-US" sz="2000" dirty="0" smtClean="0"/>
              <a:t/>
            </a:r>
            <a:br>
              <a:rPr lang="en-US" sz="2000" dirty="0" smtClean="0"/>
            </a:br>
            <a:r>
              <a:rPr lang="en-US" sz="2000" dirty="0" smtClean="0"/>
              <a:t>of histogram </a:t>
            </a:r>
            <a:r>
              <a:rPr lang="en-US" sz="2000" dirty="0"/>
              <a:t>are </a:t>
            </a:r>
            <a:r>
              <a:rPr lang="en-US" sz="2000" dirty="0" smtClean="0"/>
              <a:t>mirror </a:t>
            </a:r>
            <a:r>
              <a:rPr lang="en-US" sz="2000" dirty="0"/>
              <a:t>images </a:t>
            </a:r>
            <a:endParaRPr lang="en-US" sz="2000" dirty="0" smtClean="0"/>
          </a:p>
          <a:p>
            <a:pPr lvl="1"/>
            <a:r>
              <a:rPr lang="en-US" sz="2000" b="1" dirty="0" smtClean="0"/>
              <a:t>Skewed </a:t>
            </a:r>
            <a:r>
              <a:rPr lang="en-US" sz="2000" b="1" dirty="0"/>
              <a:t>to the right</a:t>
            </a:r>
            <a:r>
              <a:rPr lang="en-US" sz="2000" dirty="0"/>
              <a:t> if </a:t>
            </a:r>
            <a:r>
              <a:rPr lang="en-US" sz="2000" dirty="0" smtClean="0"/>
              <a:t>right </a:t>
            </a:r>
            <a:r>
              <a:rPr lang="en-US" sz="2000" dirty="0"/>
              <a:t>“tail” </a:t>
            </a:r>
            <a:r>
              <a:rPr lang="en-US" sz="2000" dirty="0" smtClean="0"/>
              <a:t/>
            </a:r>
            <a:br>
              <a:rPr lang="en-US" sz="2000" dirty="0" smtClean="0"/>
            </a:br>
            <a:r>
              <a:rPr lang="en-US" sz="2000" dirty="0" smtClean="0"/>
              <a:t>extends </a:t>
            </a:r>
            <a:r>
              <a:rPr lang="en-US" sz="2000" dirty="0"/>
              <a:t>much farther </a:t>
            </a:r>
            <a:r>
              <a:rPr lang="en-US" sz="2000" dirty="0" smtClean="0"/>
              <a:t>(high extremes)</a:t>
            </a:r>
            <a:endParaRPr lang="en-US" sz="2000" dirty="0"/>
          </a:p>
          <a:p>
            <a:pPr lvl="1"/>
            <a:r>
              <a:rPr lang="en-US" sz="2000" b="1" dirty="0"/>
              <a:t>Skewed to the left</a:t>
            </a:r>
            <a:r>
              <a:rPr lang="en-US" sz="2000" dirty="0"/>
              <a:t> if </a:t>
            </a:r>
            <a:r>
              <a:rPr lang="en-US" sz="2000" dirty="0" smtClean="0"/>
              <a:t>left </a:t>
            </a:r>
            <a:r>
              <a:rPr lang="en-US" sz="2000" dirty="0"/>
              <a:t>“tail” </a:t>
            </a:r>
            <a:r>
              <a:rPr lang="en-US" sz="2000" dirty="0" smtClean="0"/>
              <a:t/>
            </a:r>
            <a:br>
              <a:rPr lang="en-US" sz="2000" dirty="0" smtClean="0"/>
            </a:br>
            <a:r>
              <a:rPr lang="en-US" sz="2000" dirty="0" smtClean="0"/>
              <a:t>extends </a:t>
            </a:r>
            <a:r>
              <a:rPr lang="en-US" sz="2000" dirty="0"/>
              <a:t>much farther </a:t>
            </a:r>
            <a:r>
              <a:rPr lang="en-US" sz="2000" dirty="0" smtClean="0"/>
              <a:t>(low </a:t>
            </a:r>
            <a:r>
              <a:rPr lang="en-US" sz="2000" dirty="0"/>
              <a:t>extremes</a:t>
            </a:r>
            <a:r>
              <a:rPr lang="en-US" sz="2000" dirty="0" smtClean="0"/>
              <a:t>)</a:t>
            </a:r>
          </a:p>
          <a:p>
            <a:r>
              <a:rPr lang="en-US" sz="2000" b="1" dirty="0"/>
              <a:t>QUARTILES</a:t>
            </a:r>
            <a:r>
              <a:rPr lang="en-US" sz="2000" dirty="0"/>
              <a:t>: </a:t>
            </a:r>
            <a:r>
              <a:rPr lang="en-US" sz="2000" dirty="0" smtClean="0"/>
              <a:t>divide data into four parts</a:t>
            </a:r>
            <a:endParaRPr lang="en-US" sz="2000" b="1" dirty="0"/>
          </a:p>
          <a:p>
            <a:pPr lvl="1"/>
            <a:r>
              <a:rPr lang="en-US" sz="2000" b="1" dirty="0"/>
              <a:t>Q1</a:t>
            </a:r>
            <a:r>
              <a:rPr lang="en-US" sz="2000" dirty="0"/>
              <a:t> = observation at the 25</a:t>
            </a:r>
            <a:r>
              <a:rPr lang="en-US" sz="2000" baseline="30000" dirty="0"/>
              <a:t>th</a:t>
            </a:r>
            <a:r>
              <a:rPr lang="en-US" sz="2000" dirty="0"/>
              <a:t> percentile (median of lower half of data set)</a:t>
            </a:r>
          </a:p>
          <a:p>
            <a:pPr lvl="1"/>
            <a:r>
              <a:rPr lang="en-US" sz="2000" b="1" dirty="0"/>
              <a:t>Q2</a:t>
            </a:r>
            <a:r>
              <a:rPr lang="en-US" sz="2000" dirty="0"/>
              <a:t> = observation at the 50</a:t>
            </a:r>
            <a:r>
              <a:rPr lang="en-US" sz="2000" baseline="30000" dirty="0"/>
              <a:t>th</a:t>
            </a:r>
            <a:r>
              <a:rPr lang="en-US" sz="2000" dirty="0"/>
              <a:t> percentile (median of entire data set)</a:t>
            </a:r>
          </a:p>
          <a:p>
            <a:pPr lvl="1"/>
            <a:r>
              <a:rPr lang="en-US" sz="2000" b="1" dirty="0"/>
              <a:t>Q3</a:t>
            </a:r>
            <a:r>
              <a:rPr lang="en-US" sz="2000" dirty="0"/>
              <a:t> = observation at the 75</a:t>
            </a:r>
            <a:r>
              <a:rPr lang="en-US" sz="2000" baseline="30000" dirty="0"/>
              <a:t>th</a:t>
            </a:r>
            <a:r>
              <a:rPr lang="en-US" sz="2000" dirty="0"/>
              <a:t> percentile (median of upper half of data set</a:t>
            </a:r>
            <a:r>
              <a:rPr lang="en-US" sz="2000" dirty="0" smtClean="0"/>
              <a:t>)</a:t>
            </a:r>
          </a:p>
          <a:p>
            <a:r>
              <a:rPr lang="en-US" sz="2000" dirty="0" smtClean="0"/>
              <a:t>5-Number Summary: min, Q1, median, Q3, max (visualize with BOXPLOT)</a:t>
            </a:r>
            <a:endParaRPr lang="en-US" sz="2000" dirty="0"/>
          </a:p>
          <a:p>
            <a:endParaRPr lang="en-US" sz="2000" dirty="0"/>
          </a:p>
        </p:txBody>
      </p:sp>
      <p:sp>
        <p:nvSpPr>
          <p:cNvPr id="4" name="Slide Number Placeholder 3"/>
          <p:cNvSpPr>
            <a:spLocks noGrp="1"/>
          </p:cNvSpPr>
          <p:nvPr>
            <p:ph type="sldNum" sz="quarter" idx="12"/>
          </p:nvPr>
        </p:nvSpPr>
        <p:spPr/>
        <p:txBody>
          <a:bodyPr/>
          <a:lstStyle/>
          <a:p>
            <a:fld id="{8D75822C-2030-4887-9512-2AC67AD2736F}" type="slidenum">
              <a:rPr lang="en-US" smtClean="0"/>
              <a:t>40</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265954" y="435622"/>
                <a:ext cx="2283189" cy="819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𝑠</m:t>
                      </m:r>
                      <m:r>
                        <a:rPr lang="en-US" sz="1600" i="1">
                          <a:latin typeface="Cambria Math" panose="02040503050406030204" pitchFamily="18" charset="0"/>
                        </a:rPr>
                        <m:t>=</m:t>
                      </m:r>
                      <m:rad>
                        <m:radPr>
                          <m:degHide m:val="on"/>
                          <m:ctrlPr>
                            <a:rPr lang="en-US" sz="1600" i="1">
                              <a:latin typeface="Cambria Math" charset="0"/>
                            </a:rPr>
                          </m:ctrlPr>
                        </m:radPr>
                        <m:deg/>
                        <m:e>
                          <m:sSup>
                            <m:sSupPr>
                              <m:ctrlPr>
                                <a:rPr lang="en-US" sz="1600" i="1">
                                  <a:latin typeface="Cambria Math" charset="0"/>
                                </a:rPr>
                              </m:ctrlPr>
                            </m:sSupPr>
                            <m:e>
                              <m:r>
                                <a:rPr lang="en-US" sz="1600" i="1">
                                  <a:latin typeface="Cambria Math" panose="02040503050406030204" pitchFamily="18" charset="0"/>
                                </a:rPr>
                                <m:t>𝑠</m:t>
                              </m:r>
                            </m:e>
                            <m:sup>
                              <m:r>
                                <a:rPr lang="en-US" sz="1600" i="1">
                                  <a:latin typeface="Cambria Math" panose="02040503050406030204" pitchFamily="18" charset="0"/>
                                </a:rPr>
                                <m:t>2</m:t>
                              </m:r>
                            </m:sup>
                          </m:sSup>
                        </m:e>
                      </m:rad>
                      <m:r>
                        <a:rPr lang="en-US" sz="1600" b="0" i="1" smtClean="0">
                          <a:latin typeface="Cambria Math" panose="02040503050406030204" pitchFamily="18" charset="0"/>
                        </a:rPr>
                        <m:t>=</m:t>
                      </m:r>
                      <m:rad>
                        <m:radPr>
                          <m:degHide m:val="on"/>
                          <m:ctrlPr>
                            <a:rPr lang="en-US" sz="1600" b="0" i="1" smtClean="0">
                              <a:latin typeface="Cambria Math" charset="0"/>
                            </a:rPr>
                          </m:ctrlPr>
                        </m:radPr>
                        <m:deg/>
                        <m:e>
                          <m:f>
                            <m:fPr>
                              <m:ctrlPr>
                                <a:rPr lang="en-US" sz="1600" i="1">
                                  <a:latin typeface="Cambria Math" charset="0"/>
                                </a:rPr>
                              </m:ctrlPr>
                            </m:fPr>
                            <m:num>
                              <m:nary>
                                <m:naryPr>
                                  <m:chr m:val="∑"/>
                                  <m:subHide m:val="on"/>
                                  <m:supHide m:val="on"/>
                                  <m:ctrlPr>
                                    <a:rPr lang="en-US" sz="1600" i="1">
                                      <a:latin typeface="Cambria Math" charset="0"/>
                                    </a:rPr>
                                  </m:ctrlPr>
                                </m:naryPr>
                                <m:sub/>
                                <m:sup/>
                                <m:e>
                                  <m:sSup>
                                    <m:sSupPr>
                                      <m:ctrlPr>
                                        <a:rPr lang="en-US" sz="1600" i="1">
                                          <a:latin typeface="Cambria Math" charset="0"/>
                                        </a:rPr>
                                      </m:ctrlPr>
                                    </m:sSupPr>
                                    <m:e>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acc>
                                        <m:accPr>
                                          <m:chr m:val="̅"/>
                                          <m:ctrlPr>
                                            <a:rPr lang="en-US" sz="1600" i="1">
                                              <a:latin typeface="Cambria Math" charset="0"/>
                                            </a:rPr>
                                          </m:ctrlPr>
                                        </m:accPr>
                                        <m:e>
                                          <m:r>
                                            <a:rPr lang="en-US" sz="1600" i="1">
                                              <a:latin typeface="Cambria Math" panose="02040503050406030204" pitchFamily="18" charset="0"/>
                                            </a:rPr>
                                            <m:t>𝑋</m:t>
                                          </m:r>
                                        </m:e>
                                      </m:acc>
                                      <m:r>
                                        <a:rPr lang="en-US" sz="1600" i="1">
                                          <a:latin typeface="Cambria Math" panose="02040503050406030204" pitchFamily="18" charset="0"/>
                                        </a:rPr>
                                        <m:t>)</m:t>
                                      </m:r>
                                    </m:e>
                                    <m:sup>
                                      <m:r>
                                        <a:rPr lang="en-US" sz="1600" i="1">
                                          <a:latin typeface="Cambria Math" panose="02040503050406030204" pitchFamily="18" charset="0"/>
                                        </a:rPr>
                                        <m:t>2</m:t>
                                      </m:r>
                                    </m:sup>
                                  </m:sSup>
                                </m:e>
                              </m:nary>
                            </m:num>
                            <m:den>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−1)</m:t>
                              </m:r>
                            </m:den>
                          </m:f>
                        </m:e>
                      </m:rad>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65954" y="435622"/>
                <a:ext cx="2283189" cy="81984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81426" y="217496"/>
                <a:ext cx="1931831" cy="63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
                        <m:fPr>
                          <m:ctrlPr>
                            <a:rPr lang="en-US" sz="1600" b="0" i="1" smtClean="0">
                              <a:latin typeface="Cambria Math" charset="0"/>
                            </a:rPr>
                          </m:ctrlPr>
                        </m:fPr>
                        <m:num>
                          <m:nary>
                            <m:naryPr>
                              <m:chr m:val="∑"/>
                              <m:subHide m:val="on"/>
                              <m:supHide m:val="on"/>
                              <m:ctrlPr>
                                <a:rPr lang="en-US" sz="1600" b="0" i="1" smtClean="0">
                                  <a:latin typeface="Cambria Math" charset="0"/>
                                </a:rPr>
                              </m:ctrlPr>
                            </m:naryPr>
                            <m:sub/>
                            <m:sup/>
                            <m:e>
                              <m:sSup>
                                <m:sSupPr>
                                  <m:ctrlPr>
                                    <a:rPr lang="en-US" sz="1600" b="0" i="1" smtClean="0">
                                      <a:latin typeface="Cambria Math" charset="0"/>
                                    </a:rPr>
                                  </m:ctrlPr>
                                </m:sSupPr>
                                <m:e>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acc>
                                    <m:accPr>
                                      <m:chr m:val="̅"/>
                                      <m:ctrlPr>
                                        <a:rPr lang="en-US" sz="1600" i="1">
                                          <a:latin typeface="Cambria Math" charset="0"/>
                                        </a:rPr>
                                      </m:ctrlPr>
                                    </m:accPr>
                                    <m:e>
                                      <m:r>
                                        <a:rPr lang="en-US" sz="1600" i="1">
                                          <a:latin typeface="Cambria Math" panose="02040503050406030204" pitchFamily="18" charset="0"/>
                                        </a:rPr>
                                        <m:t>𝑋</m:t>
                                      </m:r>
                                    </m:e>
                                  </m:acc>
                                  <m:r>
                                    <a:rPr lang="en-US" sz="1600" i="1">
                                      <a:latin typeface="Cambria Math" panose="02040503050406030204" pitchFamily="18" charset="0"/>
                                    </a:rPr>
                                    <m:t>)</m:t>
                                  </m:r>
                                </m:e>
                                <m:sup>
                                  <m:r>
                                    <a:rPr lang="en-US" sz="1600" b="0" i="1" smtClean="0">
                                      <a:latin typeface="Cambria Math" panose="02040503050406030204" pitchFamily="18" charset="0"/>
                                    </a:rPr>
                                    <m:t>2</m:t>
                                  </m:r>
                                </m:sup>
                              </m:sSup>
                            </m:e>
                          </m:nary>
                        </m:num>
                        <m:den>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den>
                      </m:f>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81426" y="217496"/>
                <a:ext cx="1931831" cy="63010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812858" y="1370299"/>
                <a:ext cx="7472570" cy="6477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charset="0"/>
                            </a:rPr>
                          </m:ctrlPr>
                        </m:fPr>
                        <m:num>
                          <m:d>
                            <m:dPr>
                              <m:ctrlPr>
                                <a:rPr lang="en-US" b="0" i="1" smtClean="0">
                                  <a:latin typeface="Cambria Math"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acc>
                                <m:accPr>
                                  <m:chr m:val="̅"/>
                                  <m:ctrlPr>
                                    <a:rPr lang="en-US" i="1">
                                      <a:latin typeface="Cambria Math" charset="0"/>
                                    </a:rPr>
                                  </m:ctrlPr>
                                </m:accPr>
                                <m:e>
                                  <m:r>
                                    <a:rPr lang="en-US" i="1">
                                      <a:latin typeface="Cambria Math" panose="02040503050406030204" pitchFamily="18" charset="0"/>
                                    </a:rPr>
                                    <m:t>𝑋</m:t>
                                  </m:r>
                                </m:e>
                              </m:acc>
                            </m:e>
                          </m:d>
                        </m:num>
                        <m:den>
                          <m:r>
                            <a:rPr lang="en-US" b="0" i="1" smtClean="0">
                              <a:latin typeface="Cambria Math" panose="02040503050406030204" pitchFamily="18" charset="0"/>
                            </a:rPr>
                            <m:t>𝑠</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812858" y="1370299"/>
                <a:ext cx="7472570" cy="647741"/>
              </a:xfrm>
              <a:prstGeom prst="rect">
                <a:avLst/>
              </a:prstGeom>
              <a:blipFill rotWithShape="0">
                <a:blip r:embed="rId6"/>
                <a:stretch>
                  <a:fillRect/>
                </a:stretch>
              </a:blipFill>
            </p:spPr>
            <p:txBody>
              <a:bodyPr/>
              <a:lstStyle/>
              <a:p>
                <a:r>
                  <a:rPr lang="en-US">
                    <a:noFill/>
                  </a:rPr>
                  <a:t> </a:t>
                </a:r>
              </a:p>
            </p:txBody>
          </p:sp>
        </mc:Fallback>
      </mc:AlternateContent>
      <p:graphicFrame>
        <p:nvGraphicFramePr>
          <p:cNvPr id="8" name="Object 4"/>
          <p:cNvGraphicFramePr>
            <a:graphicFrameLocks/>
          </p:cNvGraphicFramePr>
          <p:nvPr>
            <p:extLst>
              <p:ext uri="{D42A27DB-BD31-4B8C-83A1-F6EECF244321}">
                <p14:modId xmlns:p14="http://schemas.microsoft.com/office/powerpoint/2010/main" val="66612881"/>
              </p:ext>
            </p:extLst>
          </p:nvPr>
        </p:nvGraphicFramePr>
        <p:xfrm>
          <a:off x="4530768" y="3152488"/>
          <a:ext cx="1741432" cy="442776"/>
        </p:xfrm>
        <a:graphic>
          <a:graphicData uri="http://schemas.openxmlformats.org/presentationml/2006/ole">
            <mc:AlternateContent xmlns:mc="http://schemas.openxmlformats.org/markup-compatibility/2006">
              <mc:Choice xmlns:v="urn:schemas-microsoft-com:vml" Requires="v">
                <p:oleObj spid="_x0000_s29840" name="Worksheet" r:id="rId7" imgW="14740200" imgH="11480400" progId="Excel.Sheet.8">
                  <p:embed/>
                </p:oleObj>
              </mc:Choice>
              <mc:Fallback>
                <p:oleObj name="Worksheet" r:id="rId7" imgW="14740200" imgH="11480400"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768" y="3152488"/>
                        <a:ext cx="1741432" cy="442776"/>
                      </a:xfrm>
                      <a:prstGeom prst="rect">
                        <a:avLst/>
                      </a:prstGeom>
                      <a:noFill/>
                      <a:ln>
                        <a:noFill/>
                      </a:ln>
                      <a:effectLst/>
                      <a:extLst/>
                    </p:spPr>
                  </p:pic>
                </p:oleObj>
              </mc:Fallback>
            </mc:AlternateContent>
          </a:graphicData>
        </a:graphic>
      </p:graphicFrame>
      <p:graphicFrame>
        <p:nvGraphicFramePr>
          <p:cNvPr id="9" name="Object 5"/>
          <p:cNvGraphicFramePr>
            <a:graphicFrameLocks/>
          </p:cNvGraphicFramePr>
          <p:nvPr>
            <p:extLst>
              <p:ext uri="{D42A27DB-BD31-4B8C-83A1-F6EECF244321}">
                <p14:modId xmlns:p14="http://schemas.microsoft.com/office/powerpoint/2010/main" val="175731040"/>
              </p:ext>
            </p:extLst>
          </p:nvPr>
        </p:nvGraphicFramePr>
        <p:xfrm>
          <a:off x="4987981" y="3721875"/>
          <a:ext cx="1750750" cy="442776"/>
        </p:xfrm>
        <a:graphic>
          <a:graphicData uri="http://schemas.openxmlformats.org/presentationml/2006/ole">
            <mc:AlternateContent xmlns:mc="http://schemas.openxmlformats.org/markup-compatibility/2006">
              <mc:Choice xmlns:v="urn:schemas-microsoft-com:vml" Requires="v">
                <p:oleObj spid="_x0000_s29841" name="Worksheet" r:id="rId9" imgW="14740200" imgH="11480400" progId="Excel.Sheet.8">
                  <p:embed/>
                </p:oleObj>
              </mc:Choice>
              <mc:Fallback>
                <p:oleObj name="Worksheet" r:id="rId9" imgW="14740200" imgH="11480400" progId="Excel.Shee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7981" y="3721875"/>
                        <a:ext cx="1750750" cy="442776"/>
                      </a:xfrm>
                      <a:prstGeom prst="rect">
                        <a:avLst/>
                      </a:prstGeom>
                      <a:noFill/>
                      <a:ln>
                        <a:noFill/>
                      </a:ln>
                      <a:effectLst/>
                      <a:extLst/>
                    </p:spPr>
                  </p:pic>
                </p:oleObj>
              </mc:Fallback>
            </mc:AlternateContent>
          </a:graphicData>
        </a:graphic>
      </p:graphicFrame>
      <p:graphicFrame>
        <p:nvGraphicFramePr>
          <p:cNvPr id="10" name="Object 6"/>
          <p:cNvGraphicFramePr>
            <a:graphicFrameLocks/>
          </p:cNvGraphicFramePr>
          <p:nvPr>
            <p:extLst>
              <p:ext uri="{D42A27DB-BD31-4B8C-83A1-F6EECF244321}">
                <p14:modId xmlns:p14="http://schemas.microsoft.com/office/powerpoint/2010/main" val="1941873611"/>
              </p:ext>
            </p:extLst>
          </p:nvPr>
        </p:nvGraphicFramePr>
        <p:xfrm>
          <a:off x="4987982" y="4384863"/>
          <a:ext cx="1750749" cy="442776"/>
        </p:xfrm>
        <a:graphic>
          <a:graphicData uri="http://schemas.openxmlformats.org/presentationml/2006/ole">
            <mc:AlternateContent xmlns:mc="http://schemas.openxmlformats.org/markup-compatibility/2006">
              <mc:Choice xmlns:v="urn:schemas-microsoft-com:vml" Requires="v">
                <p:oleObj spid="_x0000_s29842" name="Worksheet" r:id="rId11" imgW="14740200" imgH="11480400" progId="Excel.Sheet.8">
                  <p:embed/>
                </p:oleObj>
              </mc:Choice>
              <mc:Fallback>
                <p:oleObj name="Worksheet" r:id="rId11" imgW="14740200" imgH="11480400" progId="Excel.Shee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7982" y="4384863"/>
                        <a:ext cx="1750749" cy="44277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25439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 example</a:t>
            </a:r>
            <a:endParaRPr lang="en-US" dirty="0"/>
          </a:p>
        </p:txBody>
      </p:sp>
      <p:sp>
        <p:nvSpPr>
          <p:cNvPr id="3" name="Content Placeholder 2"/>
          <p:cNvSpPr>
            <a:spLocks noGrp="1"/>
          </p:cNvSpPr>
          <p:nvPr>
            <p:ph idx="1"/>
          </p:nvPr>
        </p:nvSpPr>
        <p:spPr>
          <a:xfrm>
            <a:off x="231648" y="751563"/>
            <a:ext cx="8717280" cy="1553486"/>
          </a:xfrm>
        </p:spPr>
        <p:txBody>
          <a:bodyPr>
            <a:normAutofit/>
          </a:bodyPr>
          <a:lstStyle/>
          <a:p>
            <a:r>
              <a:rPr lang="en-US" sz="2400" dirty="0"/>
              <a:t>Consider if on day 3, it took </a:t>
            </a:r>
            <a:r>
              <a:rPr lang="en-US" sz="2400" b="1" dirty="0">
                <a:solidFill>
                  <a:srgbClr val="FF0000"/>
                </a:solidFill>
              </a:rPr>
              <a:t>103</a:t>
            </a:r>
            <a:r>
              <a:rPr lang="en-US" sz="2400" dirty="0"/>
              <a:t> </a:t>
            </a:r>
            <a:r>
              <a:rPr lang="en-US" sz="2400" dirty="0" smtClean="0"/>
              <a:t>minutes.</a:t>
            </a:r>
            <a:endParaRPr lang="en-US" sz="2400" b="1" dirty="0" smtClean="0"/>
          </a:p>
          <a:p>
            <a:r>
              <a:rPr lang="en-US" sz="2400" b="1" dirty="0" smtClean="0"/>
              <a:t>Example</a:t>
            </a:r>
            <a:r>
              <a:rPr lang="en-US" sz="2400" dirty="0" smtClean="0"/>
              <a:t>: what is the (typical) MEAN time it takes you to get ready in the morning? Measure time between when you get up until you leave your home (rounded to the nearest minute) for 10 days.</a:t>
            </a:r>
          </a:p>
          <a:p>
            <a:endParaRPr lang="en-US" sz="2400" dirty="0"/>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5</a:t>
            </a:fld>
            <a:endParaRPr lang="en-US" dirty="0"/>
          </a:p>
        </p:txBody>
      </p:sp>
      <p:graphicFrame>
        <p:nvGraphicFramePr>
          <p:cNvPr id="5" name="Table 4"/>
          <p:cNvGraphicFramePr>
            <a:graphicFrameLocks noGrp="1"/>
          </p:cNvGraphicFramePr>
          <p:nvPr>
            <p:extLst/>
          </p:nvPr>
        </p:nvGraphicFramePr>
        <p:xfrm>
          <a:off x="558800" y="2305049"/>
          <a:ext cx="5803897" cy="506730"/>
        </p:xfrm>
        <a:graphic>
          <a:graphicData uri="http://schemas.openxmlformats.org/drawingml/2006/table">
            <a:tbl>
              <a:tblPr>
                <a:tableStyleId>{5C22544A-7EE6-4342-B048-85BDC9FD1C3A}</a:tableStyleId>
              </a:tblPr>
              <a:tblGrid>
                <a:gridCol w="527627">
                  <a:extLst>
                    <a:ext uri="{9D8B030D-6E8A-4147-A177-3AD203B41FA5}">
                      <a16:colId xmlns="" xmlns:a16="http://schemas.microsoft.com/office/drawing/2014/main" val="20000"/>
                    </a:ext>
                  </a:extLst>
                </a:gridCol>
                <a:gridCol w="527627">
                  <a:extLst>
                    <a:ext uri="{9D8B030D-6E8A-4147-A177-3AD203B41FA5}">
                      <a16:colId xmlns="" xmlns:a16="http://schemas.microsoft.com/office/drawing/2014/main" val="20001"/>
                    </a:ext>
                  </a:extLst>
                </a:gridCol>
                <a:gridCol w="527627">
                  <a:extLst>
                    <a:ext uri="{9D8B030D-6E8A-4147-A177-3AD203B41FA5}">
                      <a16:colId xmlns="" xmlns:a16="http://schemas.microsoft.com/office/drawing/2014/main" val="20002"/>
                    </a:ext>
                  </a:extLst>
                </a:gridCol>
                <a:gridCol w="527627">
                  <a:extLst>
                    <a:ext uri="{9D8B030D-6E8A-4147-A177-3AD203B41FA5}">
                      <a16:colId xmlns="" xmlns:a16="http://schemas.microsoft.com/office/drawing/2014/main" val="20003"/>
                    </a:ext>
                  </a:extLst>
                </a:gridCol>
                <a:gridCol w="527627">
                  <a:extLst>
                    <a:ext uri="{9D8B030D-6E8A-4147-A177-3AD203B41FA5}">
                      <a16:colId xmlns="" xmlns:a16="http://schemas.microsoft.com/office/drawing/2014/main" val="20004"/>
                    </a:ext>
                  </a:extLst>
                </a:gridCol>
                <a:gridCol w="527627">
                  <a:extLst>
                    <a:ext uri="{9D8B030D-6E8A-4147-A177-3AD203B41FA5}">
                      <a16:colId xmlns="" xmlns:a16="http://schemas.microsoft.com/office/drawing/2014/main" val="20005"/>
                    </a:ext>
                  </a:extLst>
                </a:gridCol>
                <a:gridCol w="527627">
                  <a:extLst>
                    <a:ext uri="{9D8B030D-6E8A-4147-A177-3AD203B41FA5}">
                      <a16:colId xmlns="" xmlns:a16="http://schemas.microsoft.com/office/drawing/2014/main" val="20006"/>
                    </a:ext>
                  </a:extLst>
                </a:gridCol>
                <a:gridCol w="527627">
                  <a:extLst>
                    <a:ext uri="{9D8B030D-6E8A-4147-A177-3AD203B41FA5}">
                      <a16:colId xmlns="" xmlns:a16="http://schemas.microsoft.com/office/drawing/2014/main" val="20007"/>
                    </a:ext>
                  </a:extLst>
                </a:gridCol>
                <a:gridCol w="527627">
                  <a:extLst>
                    <a:ext uri="{9D8B030D-6E8A-4147-A177-3AD203B41FA5}">
                      <a16:colId xmlns="" xmlns:a16="http://schemas.microsoft.com/office/drawing/2014/main" val="20008"/>
                    </a:ext>
                  </a:extLst>
                </a:gridCol>
                <a:gridCol w="527627">
                  <a:extLst>
                    <a:ext uri="{9D8B030D-6E8A-4147-A177-3AD203B41FA5}">
                      <a16:colId xmlns="" xmlns:a16="http://schemas.microsoft.com/office/drawing/2014/main" val="20009"/>
                    </a:ext>
                  </a:extLst>
                </a:gridCol>
                <a:gridCol w="527627">
                  <a:extLst>
                    <a:ext uri="{9D8B030D-6E8A-4147-A177-3AD203B41FA5}">
                      <a16:colId xmlns="" xmlns:a16="http://schemas.microsoft.com/office/drawing/2014/main" val="20010"/>
                    </a:ext>
                  </a:extLst>
                </a:gridCol>
              </a:tblGrid>
              <a:tr h="190500">
                <a:tc>
                  <a:txBody>
                    <a:bodyPr/>
                    <a:lstStyle/>
                    <a:p>
                      <a:pPr algn="l" fontAlgn="b"/>
                      <a:r>
                        <a:rPr lang="en-US" sz="1600" b="1" u="none" strike="noStrike" dirty="0">
                          <a:effectLst/>
                        </a:rPr>
                        <a:t>Day</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190500">
                <a:tc>
                  <a:txBody>
                    <a:bodyPr/>
                    <a:lstStyle/>
                    <a:p>
                      <a:pPr algn="l" fontAlgn="b"/>
                      <a:r>
                        <a:rPr lang="en-US" sz="1600" b="1" u="none" strike="noStrike" dirty="0">
                          <a:effectLst/>
                        </a:rPr>
                        <a:t>Time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smtClean="0">
                          <a:solidFill>
                            <a:srgbClr val="FF0000"/>
                          </a:solidFill>
                          <a:effectLst/>
                        </a:rPr>
                        <a:t>103</a:t>
                      </a:r>
                      <a:endParaRPr lang="en-US"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342901" y="3101707"/>
                <a:ext cx="8115300" cy="1581651"/>
              </a:xfrm>
              <a:prstGeom prst="rect">
                <a:avLst/>
              </a:prstGeom>
              <a:noFill/>
            </p:spPr>
            <p:txBody>
              <a:bodyPr wrap="square" rtlCol="0">
                <a:spAutoFit/>
              </a:bodyPr>
              <a:lstStyle/>
              <a:p>
                <a:r>
                  <a:rPr lang="en-US" sz="2400" dirty="0" smtClean="0"/>
                  <a:t> </a:t>
                </a: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rPr>
                          <m:t>𝑠𝑢𝑚</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𝑣𝑎𝑙𝑢𝑒𝑠</m:t>
                        </m:r>
                      </m:num>
                      <m:den>
                        <m:r>
                          <a:rPr lang="en-US" sz="2400" i="1">
                            <a:latin typeface="Cambria Math" panose="02040503050406030204" pitchFamily="18" charset="0"/>
                          </a:rPr>
                          <m:t>𝑛𝑢𝑚𝑏𝑒𝑟</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𝑣𝑎𝑙𝑢𝑒𝑠</m:t>
                        </m:r>
                      </m:den>
                    </m:f>
                    <m:r>
                      <a:rPr lang="en-US" sz="2400" i="1">
                        <a:latin typeface="Cambria Math" panose="02040503050406030204" pitchFamily="18" charset="0"/>
                      </a:rPr>
                      <m:t>=</m:t>
                    </m:r>
                    <m:f>
                      <m:fPr>
                        <m:ctrlPr>
                          <a:rPr lang="en-US" sz="2400" i="1">
                            <a:latin typeface="Cambria Math" charset="0"/>
                          </a:rPr>
                        </m:ctrlPr>
                      </m:fPr>
                      <m:num>
                        <m:nary>
                          <m:naryPr>
                            <m:chr m:val="∑"/>
                            <m:subHide m:val="on"/>
                            <m:supHide m:val="on"/>
                            <m:ctrlPr>
                              <a:rPr lang="en-US" sz="2400" i="1">
                                <a:latin typeface="Cambria Math" charset="0"/>
                              </a:rPr>
                            </m:ctrlPr>
                          </m:naryPr>
                          <m:sub/>
                          <m:sup/>
                          <m:e>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e>
                        </m:nary>
                      </m:num>
                      <m:den>
                        <m:r>
                          <a:rPr lang="en-US" sz="2400" i="1">
                            <a:latin typeface="Cambria Math" panose="02040503050406030204" pitchFamily="18" charset="0"/>
                          </a:rPr>
                          <m:t>𝑛</m:t>
                        </m:r>
                      </m:den>
                    </m:f>
                    <m:r>
                      <a:rPr lang="en-US" sz="2400" i="1">
                        <a:latin typeface="Cambria Math" panose="02040503050406030204" pitchFamily="18" charset="0"/>
                      </a:rPr>
                      <m:t>=</m:t>
                    </m:r>
                    <m:f>
                      <m:fPr>
                        <m:ctrlPr>
                          <a:rPr lang="en-US" sz="2400" i="1">
                            <a:latin typeface="Cambria Math" charset="0"/>
                          </a:rPr>
                        </m:ctrlPr>
                      </m:fPr>
                      <m:num>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num>
                      <m:den>
                        <m:r>
                          <a:rPr lang="en-US" sz="2400" i="1">
                            <a:latin typeface="Cambria Math" panose="02040503050406030204" pitchFamily="18" charset="0"/>
                          </a:rPr>
                          <m:t>𝑛</m:t>
                        </m:r>
                      </m:den>
                    </m:f>
                    <m:r>
                      <a:rPr lang="en-US" sz="2400" b="0" i="0" smtClean="0">
                        <a:latin typeface="Cambria Math" panose="02040503050406030204" pitchFamily="18" charset="0"/>
                      </a:rPr>
                      <m:t>= </m:t>
                    </m:r>
                  </m:oMath>
                </a14:m>
                <a:endParaRPr lang="en-US" sz="2400" b="0" dirty="0" smtClean="0"/>
              </a:p>
              <a:p>
                <a:r>
                  <a:rPr lang="en-US" sz="2400" b="0" dirty="0" smtClean="0"/>
                  <a:t/>
                </a:r>
                <a:br>
                  <a:rPr lang="en-US" sz="2400" b="0" dirty="0" smtClean="0"/>
                </a:br>
                <a:r>
                  <a:rPr lang="en-US" sz="2400" b="0" dirty="0" smtClean="0"/>
                  <a:t>          </a:t>
                </a:r>
                <a14:m>
                  <m:oMath xmlns:m="http://schemas.openxmlformats.org/officeDocument/2006/math">
                    <m:f>
                      <m:fPr>
                        <m:ctrlPr>
                          <a:rPr lang="en-US" sz="2400" b="0" i="1" smtClean="0">
                            <a:latin typeface="Cambria Math" charset="0"/>
                          </a:rPr>
                        </m:ctrlPr>
                      </m:fPr>
                      <m:num>
                        <m:r>
                          <a:rPr lang="en-US" sz="2400" i="1">
                            <a:latin typeface="Cambria Math" panose="02040503050406030204" pitchFamily="18" charset="0"/>
                          </a:rPr>
                          <m:t>39+</m:t>
                        </m:r>
                        <m:r>
                          <a:rPr lang="en-US" sz="2400" b="0" i="1" smtClean="0">
                            <a:latin typeface="Cambria Math" panose="02040503050406030204" pitchFamily="18" charset="0"/>
                          </a:rPr>
                          <m:t>20+</m:t>
                        </m:r>
                        <m:r>
                          <a:rPr lang="en-US" sz="2400" b="1" i="1" smtClean="0">
                            <a:solidFill>
                              <a:srgbClr val="FF0000"/>
                            </a:solidFill>
                            <a:latin typeface="Cambria Math" panose="02040503050406030204" pitchFamily="18" charset="0"/>
                          </a:rPr>
                          <m:t>𝟏𝟎𝟑</m:t>
                        </m:r>
                        <m:r>
                          <a:rPr lang="en-US" sz="2400" b="0" i="1" smtClean="0">
                            <a:latin typeface="Cambria Math" panose="02040503050406030204" pitchFamily="18" charset="0"/>
                          </a:rPr>
                          <m:t>+52+39+44+40+31+44+35</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m:t>
                    </m:r>
                    <m:f>
                      <m:fPr>
                        <m:ctrlPr>
                          <a:rPr lang="en-US" sz="2400" i="1">
                            <a:latin typeface="Cambria Math" charset="0"/>
                          </a:rPr>
                        </m:ctrlPr>
                      </m:fPr>
                      <m:num>
                        <m:r>
                          <a:rPr lang="en-US" sz="2400" b="0" i="1" smtClean="0">
                            <a:latin typeface="Cambria Math" panose="02040503050406030204" pitchFamily="18" charset="0"/>
                          </a:rPr>
                          <m:t>456</m:t>
                        </m:r>
                      </m:num>
                      <m:den>
                        <m:r>
                          <a:rPr lang="en-US" sz="2400" i="1">
                            <a:latin typeface="Cambria Math" panose="02040503050406030204" pitchFamily="18" charset="0"/>
                          </a:rPr>
                          <m:t>10</m:t>
                        </m:r>
                      </m:den>
                    </m:f>
                    <m:r>
                      <a:rPr lang="en-US" sz="2400" b="0" i="0" smtClean="0">
                        <a:latin typeface="Cambria Math" panose="02040503050406030204" pitchFamily="18" charset="0"/>
                      </a:rPr>
                      <m:t> =</m:t>
                    </m:r>
                    <m:r>
                      <a:rPr lang="en-US" sz="2400" b="0" i="1" smtClean="0">
                        <a:latin typeface="Cambria Math" panose="02040503050406030204" pitchFamily="18" charset="0"/>
                      </a:rPr>
                      <m:t>45.6 </m:t>
                    </m:r>
                    <m:r>
                      <a:rPr lang="en-US" sz="2400" b="0" i="1" smtClean="0">
                        <a:latin typeface="Cambria Math" panose="02040503050406030204" pitchFamily="18" charset="0"/>
                      </a:rPr>
                      <m:t>𝑚𝑖𝑛𝑢𝑡𝑒𝑠</m:t>
                    </m:r>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42901" y="3101707"/>
                <a:ext cx="8115300" cy="1581651"/>
              </a:xfrm>
              <a:prstGeom prst="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231648" y="4793349"/>
            <a:ext cx="7097969" cy="1200329"/>
          </a:xfrm>
          <a:prstGeom prst="rect">
            <a:avLst/>
          </a:prstGeom>
          <a:noFill/>
        </p:spPr>
        <p:txBody>
          <a:bodyPr wrap="none" rtlCol="0">
            <a:spAutoFit/>
          </a:bodyPr>
          <a:lstStyle/>
          <a:p>
            <a:pPr marL="228600" indent="-228600">
              <a:buFont typeface="Arial" panose="020B0604020202020204" pitchFamily="34" charset="0"/>
              <a:buChar char="•"/>
            </a:pPr>
            <a:r>
              <a:rPr lang="en-US" sz="2400" dirty="0" smtClean="0"/>
              <a:t>ONE extreme value changed the mean by 6 minutes…</a:t>
            </a:r>
          </a:p>
          <a:p>
            <a:pPr marL="228600" indent="-228600">
              <a:buFont typeface="Arial" panose="020B0604020202020204" pitchFamily="34" charset="0"/>
              <a:buChar char="•"/>
            </a:pPr>
            <a:r>
              <a:rPr lang="en-US" sz="2400" b="1" dirty="0" smtClean="0"/>
              <a:t> </a:t>
            </a:r>
            <a:r>
              <a:rPr lang="en-US" sz="2400" b="1" dirty="0" smtClean="0">
                <a:solidFill>
                  <a:srgbClr val="FF0000"/>
                </a:solidFill>
              </a:rPr>
              <a:t>MEAN</a:t>
            </a:r>
            <a:r>
              <a:rPr lang="en-US" sz="2400" dirty="0" smtClean="0"/>
              <a:t> is </a:t>
            </a:r>
            <a:r>
              <a:rPr lang="en-US" sz="2400" b="1" dirty="0" smtClean="0">
                <a:solidFill>
                  <a:srgbClr val="FF0000"/>
                </a:solidFill>
              </a:rPr>
              <a:t>STRONGLY AFFECTED</a:t>
            </a:r>
            <a:r>
              <a:rPr lang="en-US" sz="2400" dirty="0" smtClean="0">
                <a:solidFill>
                  <a:srgbClr val="FF0000"/>
                </a:solidFill>
              </a:rPr>
              <a:t> </a:t>
            </a:r>
            <a:r>
              <a:rPr lang="en-US" sz="2400" dirty="0" smtClean="0"/>
              <a:t>by </a:t>
            </a:r>
            <a:r>
              <a:rPr lang="en-US" sz="2400" b="1" dirty="0" smtClean="0">
                <a:solidFill>
                  <a:srgbClr val="FF0000"/>
                </a:solidFill>
              </a:rPr>
              <a:t>extreme values</a:t>
            </a:r>
          </a:p>
          <a:p>
            <a:pPr marL="228600" indent="-228600">
              <a:buFont typeface="Arial" panose="020B0604020202020204" pitchFamily="34" charset="0"/>
              <a:buChar char="•"/>
            </a:pPr>
            <a:r>
              <a:rPr lang="en-US" sz="2400" dirty="0" smtClean="0"/>
              <a:t>Is it still “central”?</a:t>
            </a:r>
            <a:endParaRPr lang="en-US" sz="2400" dirty="0"/>
          </a:p>
        </p:txBody>
      </p:sp>
    </p:spTree>
    <p:extLst>
      <p:ext uri="{BB962C8B-B14F-4D97-AF65-F5344CB8AC3E}">
        <p14:creationId xmlns:p14="http://schemas.microsoft.com/office/powerpoint/2010/main" val="6605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 middle value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MEDIAN – middle value in an ordered array of data (ranked from smallest to largest)</a:t>
                </a:r>
              </a:p>
              <a:p>
                <a:pPr lvl="1"/>
                <a:r>
                  <a:rPr lang="en-US" dirty="0" smtClean="0"/>
                  <a:t>Half values are smaller than or equal to median</a:t>
                </a:r>
              </a:p>
              <a:p>
                <a:pPr lvl="1"/>
                <a:r>
                  <a:rPr lang="en-US" dirty="0"/>
                  <a:t>Half values are </a:t>
                </a:r>
                <a:r>
                  <a:rPr lang="en-US" dirty="0" smtClean="0"/>
                  <a:t>larger </a:t>
                </a:r>
                <a:r>
                  <a:rPr lang="en-US" dirty="0"/>
                  <a:t>than or equal to </a:t>
                </a:r>
                <a:r>
                  <a:rPr lang="en-US" dirty="0" smtClean="0"/>
                  <a:t>median</a:t>
                </a:r>
              </a:p>
              <a:p>
                <a:r>
                  <a:rPr lang="en-US" dirty="0" smtClean="0"/>
                  <a:t>NOT affected by extreme values</a:t>
                </a:r>
              </a:p>
              <a:p>
                <a:r>
                  <a:rPr lang="en-US" dirty="0" smtClean="0"/>
                  <a:t>MUST RANK IN ORDER</a:t>
                </a:r>
              </a:p>
              <a:p>
                <a14:m>
                  <m:oMath xmlns:m="http://schemas.openxmlformats.org/officeDocument/2006/math">
                    <m:r>
                      <m:rPr>
                        <m:sty m:val="p"/>
                      </m:rPr>
                      <a:rPr lang="en-US" b="0" i="0" smtClean="0">
                        <a:latin typeface="Cambria Math" panose="02040503050406030204" pitchFamily="18" charset="0"/>
                      </a:rPr>
                      <m:t>MEDIAN</m:t>
                    </m:r>
                    <m:r>
                      <a:rPr lang="en-US" b="0" i="1" smtClean="0">
                        <a:latin typeface="Cambria Math" panose="02040503050406030204" pitchFamily="18" charset="0"/>
                      </a:rPr>
                      <m:t>= </m:t>
                    </m:r>
                    <m:f>
                      <m:fPr>
                        <m:ctrlPr>
                          <a:rPr lang="en-US" b="0" i="1" smtClean="0">
                            <a:latin typeface="Cambria Math"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ranked value</a:t>
                </a:r>
              </a:p>
              <a:p>
                <a:pPr lvl="1"/>
                <a:r>
                  <a:rPr lang="en-US" dirty="0" smtClean="0"/>
                  <a:t>If n is </a:t>
                </a:r>
                <a:r>
                  <a:rPr lang="en-US" b="1" i="1" dirty="0" smtClean="0"/>
                  <a:t>ODD,</a:t>
                </a:r>
                <a:r>
                  <a:rPr lang="en-US" dirty="0" smtClean="0"/>
                  <a:t> median is the measurement/value associated with the middle-ranked value</a:t>
                </a:r>
              </a:p>
              <a:p>
                <a:pPr lvl="1"/>
                <a:r>
                  <a:rPr lang="en-US" dirty="0" smtClean="0"/>
                  <a:t>If n is </a:t>
                </a:r>
                <a:r>
                  <a:rPr lang="en-US" b="1" i="1" dirty="0" smtClean="0"/>
                  <a:t>EVEN</a:t>
                </a:r>
                <a:r>
                  <a:rPr lang="en-US" dirty="0" smtClean="0"/>
                  <a:t>, median is the measurement associated with the average of the two middle-ranked values  </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18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6</a:t>
            </a:fld>
            <a:endParaRPr lang="en-US"/>
          </a:p>
        </p:txBody>
      </p:sp>
    </p:spTree>
    <p:extLst>
      <p:ext uri="{BB962C8B-B14F-4D97-AF65-F5344CB8AC3E}">
        <p14:creationId xmlns:p14="http://schemas.microsoft.com/office/powerpoint/2010/main" val="58909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648" y="2354798"/>
            <a:ext cx="4516814" cy="461665"/>
          </a:xfrm>
          <a:prstGeom prst="rect">
            <a:avLst/>
          </a:prstGeom>
          <a:noFill/>
        </p:spPr>
        <p:txBody>
          <a:bodyPr wrap="none" rtlCol="0">
            <a:spAutoFit/>
          </a:bodyPr>
          <a:lstStyle/>
          <a:p>
            <a:pPr marL="285750" indent="-285750">
              <a:buFont typeface="Arial" panose="020B0604020202020204" pitchFamily="34" charset="0"/>
              <a:buChar char="•"/>
            </a:pPr>
            <a:r>
              <a:rPr lang="en-US" sz="2400" b="1" dirty="0" smtClean="0"/>
              <a:t>Order Values </a:t>
            </a:r>
            <a:r>
              <a:rPr lang="en-US" sz="2400" dirty="0" smtClean="0"/>
              <a:t>smallest to largest</a:t>
            </a:r>
            <a:endParaRPr lang="en-US" sz="2400" dirty="0"/>
          </a:p>
        </p:txBody>
      </p:sp>
      <p:sp>
        <p:nvSpPr>
          <p:cNvPr id="2" name="Title 1"/>
          <p:cNvSpPr>
            <a:spLocks noGrp="1"/>
          </p:cNvSpPr>
          <p:nvPr>
            <p:ph type="title"/>
          </p:nvPr>
        </p:nvSpPr>
        <p:spPr/>
        <p:txBody>
          <a:bodyPr/>
          <a:lstStyle/>
          <a:p>
            <a:r>
              <a:rPr lang="en-US" dirty="0" smtClean="0"/>
              <a:t>MEDIAN – example</a:t>
            </a:r>
            <a:endParaRPr lang="en-US" dirty="0"/>
          </a:p>
        </p:txBody>
      </p:sp>
      <p:sp>
        <p:nvSpPr>
          <p:cNvPr id="3" name="Content Placeholder 2"/>
          <p:cNvSpPr>
            <a:spLocks noGrp="1"/>
          </p:cNvSpPr>
          <p:nvPr>
            <p:ph idx="1"/>
          </p:nvPr>
        </p:nvSpPr>
        <p:spPr>
          <a:xfrm>
            <a:off x="231648" y="713984"/>
            <a:ext cx="8717280" cy="1227550"/>
          </a:xfrm>
        </p:spPr>
        <p:txBody>
          <a:bodyPr>
            <a:normAutofit fontScale="92500"/>
          </a:bodyPr>
          <a:lstStyle/>
          <a:p>
            <a:r>
              <a:rPr lang="en-US" sz="2600" b="1" dirty="0" smtClean="0"/>
              <a:t>Example</a:t>
            </a:r>
            <a:r>
              <a:rPr lang="en-US" sz="2600" dirty="0" smtClean="0"/>
              <a:t>: what is the (typical) MEAN time it takes you to get ready in the morning? Measure time between when you get up until you leave your home (rounded to the nearest minute) for </a:t>
            </a:r>
            <a:r>
              <a:rPr lang="en-US" sz="2600" b="1" dirty="0" smtClean="0"/>
              <a:t>10</a:t>
            </a:r>
            <a:r>
              <a:rPr lang="en-US" sz="2600" dirty="0" smtClean="0"/>
              <a:t> days.</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02292620"/>
              </p:ext>
            </p:extLst>
          </p:nvPr>
        </p:nvGraphicFramePr>
        <p:xfrm>
          <a:off x="1435620" y="1817784"/>
          <a:ext cx="5803897" cy="506730"/>
        </p:xfrm>
        <a:graphic>
          <a:graphicData uri="http://schemas.openxmlformats.org/drawingml/2006/table">
            <a:tbl>
              <a:tblPr>
                <a:tableStyleId>{5C22544A-7EE6-4342-B048-85BDC9FD1C3A}</a:tableStyleId>
              </a:tblPr>
              <a:tblGrid>
                <a:gridCol w="527627">
                  <a:extLst>
                    <a:ext uri="{9D8B030D-6E8A-4147-A177-3AD203B41FA5}">
                      <a16:colId xmlns="" xmlns:a16="http://schemas.microsoft.com/office/drawing/2014/main" val="20000"/>
                    </a:ext>
                  </a:extLst>
                </a:gridCol>
                <a:gridCol w="527627">
                  <a:extLst>
                    <a:ext uri="{9D8B030D-6E8A-4147-A177-3AD203B41FA5}">
                      <a16:colId xmlns="" xmlns:a16="http://schemas.microsoft.com/office/drawing/2014/main" val="20001"/>
                    </a:ext>
                  </a:extLst>
                </a:gridCol>
                <a:gridCol w="527627">
                  <a:extLst>
                    <a:ext uri="{9D8B030D-6E8A-4147-A177-3AD203B41FA5}">
                      <a16:colId xmlns="" xmlns:a16="http://schemas.microsoft.com/office/drawing/2014/main" val="20002"/>
                    </a:ext>
                  </a:extLst>
                </a:gridCol>
                <a:gridCol w="527627">
                  <a:extLst>
                    <a:ext uri="{9D8B030D-6E8A-4147-A177-3AD203B41FA5}">
                      <a16:colId xmlns="" xmlns:a16="http://schemas.microsoft.com/office/drawing/2014/main" val="20003"/>
                    </a:ext>
                  </a:extLst>
                </a:gridCol>
                <a:gridCol w="527627">
                  <a:extLst>
                    <a:ext uri="{9D8B030D-6E8A-4147-A177-3AD203B41FA5}">
                      <a16:colId xmlns="" xmlns:a16="http://schemas.microsoft.com/office/drawing/2014/main" val="20004"/>
                    </a:ext>
                  </a:extLst>
                </a:gridCol>
                <a:gridCol w="527627">
                  <a:extLst>
                    <a:ext uri="{9D8B030D-6E8A-4147-A177-3AD203B41FA5}">
                      <a16:colId xmlns="" xmlns:a16="http://schemas.microsoft.com/office/drawing/2014/main" val="20005"/>
                    </a:ext>
                  </a:extLst>
                </a:gridCol>
                <a:gridCol w="527627">
                  <a:extLst>
                    <a:ext uri="{9D8B030D-6E8A-4147-A177-3AD203B41FA5}">
                      <a16:colId xmlns="" xmlns:a16="http://schemas.microsoft.com/office/drawing/2014/main" val="20006"/>
                    </a:ext>
                  </a:extLst>
                </a:gridCol>
                <a:gridCol w="527627">
                  <a:extLst>
                    <a:ext uri="{9D8B030D-6E8A-4147-A177-3AD203B41FA5}">
                      <a16:colId xmlns="" xmlns:a16="http://schemas.microsoft.com/office/drawing/2014/main" val="20007"/>
                    </a:ext>
                  </a:extLst>
                </a:gridCol>
                <a:gridCol w="527627">
                  <a:extLst>
                    <a:ext uri="{9D8B030D-6E8A-4147-A177-3AD203B41FA5}">
                      <a16:colId xmlns="" xmlns:a16="http://schemas.microsoft.com/office/drawing/2014/main" val="20008"/>
                    </a:ext>
                  </a:extLst>
                </a:gridCol>
                <a:gridCol w="527627">
                  <a:extLst>
                    <a:ext uri="{9D8B030D-6E8A-4147-A177-3AD203B41FA5}">
                      <a16:colId xmlns="" xmlns:a16="http://schemas.microsoft.com/office/drawing/2014/main" val="20009"/>
                    </a:ext>
                  </a:extLst>
                </a:gridCol>
                <a:gridCol w="527627">
                  <a:extLst>
                    <a:ext uri="{9D8B030D-6E8A-4147-A177-3AD203B41FA5}">
                      <a16:colId xmlns="" xmlns:a16="http://schemas.microsoft.com/office/drawing/2014/main" val="20010"/>
                    </a:ext>
                  </a:extLst>
                </a:gridCol>
              </a:tblGrid>
              <a:tr h="190500">
                <a:tc>
                  <a:txBody>
                    <a:bodyPr/>
                    <a:lstStyle/>
                    <a:p>
                      <a:pPr algn="l" fontAlgn="b"/>
                      <a:r>
                        <a:rPr lang="en-US" sz="1600" b="1" u="none" strike="noStrike" dirty="0">
                          <a:effectLst/>
                        </a:rPr>
                        <a:t>Day</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190500">
                <a:tc>
                  <a:txBody>
                    <a:bodyPr/>
                    <a:lstStyle/>
                    <a:p>
                      <a:pPr algn="l" fontAlgn="b"/>
                      <a:r>
                        <a:rPr lang="en-US" sz="1600" b="1" u="none" strike="noStrike" dirty="0">
                          <a:effectLst/>
                        </a:rPr>
                        <a:t>Time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bl>
          </a:graphicData>
        </a:graphic>
      </p:graphicFrame>
      <p:sp>
        <p:nvSpPr>
          <p:cNvPr id="9" name="Down Arrow 8"/>
          <p:cNvSpPr/>
          <p:nvPr/>
        </p:nvSpPr>
        <p:spPr>
          <a:xfrm>
            <a:off x="4652342" y="2483005"/>
            <a:ext cx="317500" cy="285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371647684"/>
              </p:ext>
            </p:extLst>
          </p:nvPr>
        </p:nvGraphicFramePr>
        <p:xfrm>
          <a:off x="1435623" y="2917253"/>
          <a:ext cx="5803893" cy="517520"/>
        </p:xfrm>
        <a:graphic>
          <a:graphicData uri="http://schemas.openxmlformats.org/drawingml/2006/table">
            <a:tbl>
              <a:tblPr>
                <a:tableStyleId>{5C22544A-7EE6-4342-B048-85BDC9FD1C3A}</a:tableStyleId>
              </a:tblPr>
              <a:tblGrid>
                <a:gridCol w="637223">
                  <a:extLst>
                    <a:ext uri="{9D8B030D-6E8A-4147-A177-3AD203B41FA5}">
                      <a16:colId xmlns="" xmlns:a16="http://schemas.microsoft.com/office/drawing/2014/main" val="20000"/>
                    </a:ext>
                  </a:extLst>
                </a:gridCol>
                <a:gridCol w="516667">
                  <a:extLst>
                    <a:ext uri="{9D8B030D-6E8A-4147-A177-3AD203B41FA5}">
                      <a16:colId xmlns="" xmlns:a16="http://schemas.microsoft.com/office/drawing/2014/main" val="20001"/>
                    </a:ext>
                  </a:extLst>
                </a:gridCol>
                <a:gridCol w="516667">
                  <a:extLst>
                    <a:ext uri="{9D8B030D-6E8A-4147-A177-3AD203B41FA5}">
                      <a16:colId xmlns="" xmlns:a16="http://schemas.microsoft.com/office/drawing/2014/main" val="20002"/>
                    </a:ext>
                  </a:extLst>
                </a:gridCol>
                <a:gridCol w="516667">
                  <a:extLst>
                    <a:ext uri="{9D8B030D-6E8A-4147-A177-3AD203B41FA5}">
                      <a16:colId xmlns="" xmlns:a16="http://schemas.microsoft.com/office/drawing/2014/main" val="20003"/>
                    </a:ext>
                  </a:extLst>
                </a:gridCol>
                <a:gridCol w="516667">
                  <a:extLst>
                    <a:ext uri="{9D8B030D-6E8A-4147-A177-3AD203B41FA5}">
                      <a16:colId xmlns="" xmlns:a16="http://schemas.microsoft.com/office/drawing/2014/main" val="20004"/>
                    </a:ext>
                  </a:extLst>
                </a:gridCol>
                <a:gridCol w="516667">
                  <a:extLst>
                    <a:ext uri="{9D8B030D-6E8A-4147-A177-3AD203B41FA5}">
                      <a16:colId xmlns="" xmlns:a16="http://schemas.microsoft.com/office/drawing/2014/main" val="20005"/>
                    </a:ext>
                  </a:extLst>
                </a:gridCol>
                <a:gridCol w="516667">
                  <a:extLst>
                    <a:ext uri="{9D8B030D-6E8A-4147-A177-3AD203B41FA5}">
                      <a16:colId xmlns="" xmlns:a16="http://schemas.microsoft.com/office/drawing/2014/main" val="20006"/>
                    </a:ext>
                  </a:extLst>
                </a:gridCol>
                <a:gridCol w="516667">
                  <a:extLst>
                    <a:ext uri="{9D8B030D-6E8A-4147-A177-3AD203B41FA5}">
                      <a16:colId xmlns="" xmlns:a16="http://schemas.microsoft.com/office/drawing/2014/main" val="20007"/>
                    </a:ext>
                  </a:extLst>
                </a:gridCol>
                <a:gridCol w="516667">
                  <a:extLst>
                    <a:ext uri="{9D8B030D-6E8A-4147-A177-3AD203B41FA5}">
                      <a16:colId xmlns="" xmlns:a16="http://schemas.microsoft.com/office/drawing/2014/main" val="20008"/>
                    </a:ext>
                  </a:extLst>
                </a:gridCol>
                <a:gridCol w="516667">
                  <a:extLst>
                    <a:ext uri="{9D8B030D-6E8A-4147-A177-3AD203B41FA5}">
                      <a16:colId xmlns="" xmlns:a16="http://schemas.microsoft.com/office/drawing/2014/main" val="20009"/>
                    </a:ext>
                  </a:extLst>
                </a:gridCol>
                <a:gridCol w="516667">
                  <a:extLst>
                    <a:ext uri="{9D8B030D-6E8A-4147-A177-3AD203B41FA5}">
                      <a16:colId xmlns="" xmlns:a16="http://schemas.microsoft.com/office/drawing/2014/main" val="20010"/>
                    </a:ext>
                  </a:extLst>
                </a:gridCol>
              </a:tblGrid>
              <a:tr h="258760">
                <a:tc>
                  <a:txBody>
                    <a:bodyPr/>
                    <a:lstStyle/>
                    <a:p>
                      <a:pPr algn="l" fontAlgn="b"/>
                      <a:r>
                        <a:rPr lang="en-US" sz="1600" b="1" u="none" strike="noStrike" dirty="0">
                          <a:effectLst/>
                        </a:rPr>
                        <a:t>Values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258760">
                <a:tc>
                  <a:txBody>
                    <a:bodyPr/>
                    <a:lstStyle/>
                    <a:p>
                      <a:pPr algn="l" fontAlgn="b"/>
                      <a:r>
                        <a:rPr lang="en-US" sz="1600" b="1" u="none" strike="noStrike" dirty="0">
                          <a:effectLst/>
                        </a:rPr>
                        <a:t>Ranks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320548" y="3655426"/>
                <a:ext cx="8278998" cy="2614305"/>
              </a:xfrm>
              <a:prstGeom prst="rect">
                <a:avLst/>
              </a:prstGeom>
              <a:noFill/>
            </p:spPr>
            <p:txBody>
              <a:bodyPr wrap="none" rtlCol="0">
                <a:spAutoFit/>
              </a:bodyPr>
              <a:lstStyle/>
              <a:p>
                <a:pPr marL="228600" indent="-228600">
                  <a:buFont typeface="Arial" panose="020B0604020202020204" pitchFamily="34" charset="0"/>
                  <a:buChar char="•"/>
                </a:pPr>
                <a14:m>
                  <m:oMath xmlns:m="http://schemas.openxmlformats.org/officeDocument/2006/math">
                    <m:r>
                      <m:rPr>
                        <m:sty m:val="p"/>
                      </m:rPr>
                      <a:rPr lang="en-US" sz="2400" smtClean="0">
                        <a:latin typeface="Cambria Math" panose="02040503050406030204" pitchFamily="18" charset="0"/>
                      </a:rPr>
                      <m:t>MEDIAN</m:t>
                    </m:r>
                    <m:r>
                      <a:rPr lang="en-US" sz="2400" i="1">
                        <a:latin typeface="Cambria Math" panose="02040503050406030204" pitchFamily="18" charset="0"/>
                      </a:rPr>
                      <m:t>= </m:t>
                    </m:r>
                    <m:f>
                      <m:fPr>
                        <m:ctrlPr>
                          <a:rPr lang="en-US" sz="2400" i="1">
                            <a:latin typeface="Cambria Math" charset="0"/>
                          </a:rPr>
                        </m:ctrlPr>
                      </m:fPr>
                      <m:num>
                        <m:r>
                          <a:rPr lang="en-US" sz="2400" i="1">
                            <a:latin typeface="Cambria Math" panose="02040503050406030204" pitchFamily="18" charset="0"/>
                          </a:rPr>
                          <m:t>𝑛</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t>  ranked value </a:t>
                </a:r>
                <a14:m>
                  <m:oMath xmlns:m="http://schemas.openxmlformats.org/officeDocument/2006/math">
                    <m:r>
                      <a:rPr lang="en-US" sz="2400" i="1">
                        <a:latin typeface="Cambria Math" panose="02040503050406030204" pitchFamily="18" charset="0"/>
                      </a:rPr>
                      <m:t>= </m:t>
                    </m:r>
                    <m:f>
                      <m:fPr>
                        <m:ctrlPr>
                          <a:rPr lang="en-US" sz="2400" i="1">
                            <a:latin typeface="Cambria Math" charset="0"/>
                          </a:rPr>
                        </m:ctrlPr>
                      </m:fPr>
                      <m:num>
                        <m:r>
                          <a:rPr lang="en-US" sz="2400" b="0" i="1" smtClean="0">
                            <a:latin typeface="Cambria Math" panose="02040503050406030204" pitchFamily="18" charset="0"/>
                          </a:rPr>
                          <m:t>10</m:t>
                        </m:r>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b="0" i="0" smtClean="0">
                        <a:latin typeface="Cambria Math" panose="02040503050406030204" pitchFamily="18" charset="0"/>
                      </a:rPr>
                      <m:t>=5.5</m:t>
                    </m:r>
                  </m:oMath>
                </a14:m>
                <a:r>
                  <a:rPr lang="en-US" sz="2400" dirty="0" smtClean="0"/>
                  <a:t/>
                </a:r>
                <a:br>
                  <a:rPr lang="en-US" sz="2400" dirty="0" smtClean="0"/>
                </a:br>
                <a:r>
                  <a:rPr lang="en-US" sz="2400" dirty="0" smtClean="0">
                    <a:sym typeface="Wingdings" panose="05000000000000000000" pitchFamily="2" charset="2"/>
                  </a:rPr>
                  <a:t> use Rule 2 (for n even)</a:t>
                </a:r>
                <a:br>
                  <a:rPr lang="en-US" sz="2400" dirty="0" smtClean="0">
                    <a:sym typeface="Wingdings" panose="05000000000000000000" pitchFamily="2" charset="2"/>
                  </a:rPr>
                </a:br>
                <a:r>
                  <a:rPr lang="en-US" sz="2400" dirty="0" smtClean="0">
                    <a:sym typeface="Wingdings" panose="05000000000000000000" pitchFamily="2" charset="2"/>
                  </a:rPr>
                  <a:t> MEDIAN = average of fifth and sixth ranked values</a:t>
                </a:r>
                <a:br>
                  <a:rPr lang="en-US" sz="2400" dirty="0" smtClean="0">
                    <a:sym typeface="Wingdings" panose="05000000000000000000" pitchFamily="2" charset="2"/>
                  </a:rPr>
                </a:br>
                <a14:m>
                  <m:oMath xmlns:m="http://schemas.openxmlformats.org/officeDocument/2006/math">
                    <m:r>
                      <a:rPr lang="en-US" sz="2400" i="1">
                        <a:latin typeface="Cambria Math" panose="02040503050406030204" pitchFamily="18" charset="0"/>
                      </a:rPr>
                      <m:t>= </m:t>
                    </m:r>
                    <m:f>
                      <m:fPr>
                        <m:ctrlPr>
                          <a:rPr lang="en-US" sz="2400" i="1">
                            <a:latin typeface="Cambria Math" charset="0"/>
                          </a:rPr>
                        </m:ctrlPr>
                      </m:fPr>
                      <m:num>
                        <m:r>
                          <a:rPr lang="en-US" sz="2400" b="0" i="1" smtClean="0">
                            <a:latin typeface="Cambria Math" panose="02040503050406030204" pitchFamily="18" charset="0"/>
                          </a:rPr>
                          <m:t>39+40</m:t>
                        </m:r>
                      </m:num>
                      <m:den>
                        <m:r>
                          <a:rPr lang="en-US" sz="2400" i="1">
                            <a:latin typeface="Cambria Math" panose="02040503050406030204" pitchFamily="18" charset="0"/>
                          </a:rPr>
                          <m:t>2</m:t>
                        </m:r>
                      </m:den>
                    </m:f>
                    <m:r>
                      <a:rPr lang="en-US" sz="2400" b="0" i="1" smtClean="0">
                        <a:latin typeface="Cambria Math" panose="02040503050406030204" pitchFamily="18" charset="0"/>
                      </a:rPr>
                      <m:t>=39.5</m:t>
                    </m:r>
                  </m:oMath>
                </a14:m>
                <a:r>
                  <a:rPr lang="en-US" sz="2400" b="0" dirty="0" smtClean="0"/>
                  <a:t>, which is </a:t>
                </a:r>
                <a:r>
                  <a:rPr lang="en-US" sz="2400" dirty="0" smtClean="0"/>
                  <a:t>VERY close to the mean value of 39.6</a:t>
                </a:r>
              </a:p>
              <a:p>
                <a:pPr marL="228600" indent="-228600">
                  <a:buFont typeface="Arial" panose="020B0604020202020204" pitchFamily="34" charset="0"/>
                  <a:buChar char="•"/>
                </a:pPr>
                <a:r>
                  <a:rPr lang="en-US" sz="2400" dirty="0" smtClean="0"/>
                  <a:t>Consider the extreme value example…</a:t>
                </a:r>
              </a:p>
              <a:p>
                <a:pPr marL="228600" indent="-228600">
                  <a:buFont typeface="Arial" panose="020B0604020202020204" pitchFamily="34" charset="0"/>
                  <a:buChar char="•"/>
                </a:pP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0548" y="3655426"/>
                <a:ext cx="8278998" cy="2614305"/>
              </a:xfrm>
              <a:prstGeom prst="rect">
                <a:avLst/>
              </a:prstGeom>
              <a:blipFill rotWithShape="0">
                <a:blip r:embed="rId3"/>
                <a:stretch>
                  <a:fillRect l="-1031" r="-147"/>
                </a:stretch>
              </a:blipFill>
            </p:spPr>
            <p:txBody>
              <a:bodyPr/>
              <a:lstStyle/>
              <a:p>
                <a:r>
                  <a:rPr lang="en-US">
                    <a:noFill/>
                  </a:rPr>
                  <a:t> </a:t>
                </a:r>
              </a:p>
            </p:txBody>
          </p:sp>
        </mc:Fallback>
      </mc:AlternateContent>
      <p:graphicFrame>
        <p:nvGraphicFramePr>
          <p:cNvPr id="12" name="Table 11"/>
          <p:cNvGraphicFramePr>
            <a:graphicFrameLocks noGrp="1"/>
          </p:cNvGraphicFramePr>
          <p:nvPr>
            <p:extLst/>
          </p:nvPr>
        </p:nvGraphicFramePr>
        <p:xfrm>
          <a:off x="558800" y="5940425"/>
          <a:ext cx="5803891" cy="552450"/>
        </p:xfrm>
        <a:graphic>
          <a:graphicData uri="http://schemas.openxmlformats.org/drawingml/2006/table">
            <a:tbl>
              <a:tblPr>
                <a:tableStyleId>{5C22544A-7EE6-4342-B048-85BDC9FD1C3A}</a:tableStyleId>
              </a:tblPr>
              <a:tblGrid>
                <a:gridCol w="843301">
                  <a:extLst>
                    <a:ext uri="{9D8B030D-6E8A-4147-A177-3AD203B41FA5}">
                      <a16:colId xmlns="" xmlns:a16="http://schemas.microsoft.com/office/drawing/2014/main" val="20000"/>
                    </a:ext>
                  </a:extLst>
                </a:gridCol>
                <a:gridCol w="496059">
                  <a:extLst>
                    <a:ext uri="{9D8B030D-6E8A-4147-A177-3AD203B41FA5}">
                      <a16:colId xmlns="" xmlns:a16="http://schemas.microsoft.com/office/drawing/2014/main" val="20001"/>
                    </a:ext>
                  </a:extLst>
                </a:gridCol>
                <a:gridCol w="496059">
                  <a:extLst>
                    <a:ext uri="{9D8B030D-6E8A-4147-A177-3AD203B41FA5}">
                      <a16:colId xmlns="" xmlns:a16="http://schemas.microsoft.com/office/drawing/2014/main" val="20002"/>
                    </a:ext>
                  </a:extLst>
                </a:gridCol>
                <a:gridCol w="496059">
                  <a:extLst>
                    <a:ext uri="{9D8B030D-6E8A-4147-A177-3AD203B41FA5}">
                      <a16:colId xmlns="" xmlns:a16="http://schemas.microsoft.com/office/drawing/2014/main" val="20003"/>
                    </a:ext>
                  </a:extLst>
                </a:gridCol>
                <a:gridCol w="496059">
                  <a:extLst>
                    <a:ext uri="{9D8B030D-6E8A-4147-A177-3AD203B41FA5}">
                      <a16:colId xmlns="" xmlns:a16="http://schemas.microsoft.com/office/drawing/2014/main" val="20004"/>
                    </a:ext>
                  </a:extLst>
                </a:gridCol>
                <a:gridCol w="496059">
                  <a:extLst>
                    <a:ext uri="{9D8B030D-6E8A-4147-A177-3AD203B41FA5}">
                      <a16:colId xmlns="" xmlns:a16="http://schemas.microsoft.com/office/drawing/2014/main" val="20005"/>
                    </a:ext>
                  </a:extLst>
                </a:gridCol>
                <a:gridCol w="496059">
                  <a:extLst>
                    <a:ext uri="{9D8B030D-6E8A-4147-A177-3AD203B41FA5}">
                      <a16:colId xmlns="" xmlns:a16="http://schemas.microsoft.com/office/drawing/2014/main" val="20006"/>
                    </a:ext>
                  </a:extLst>
                </a:gridCol>
                <a:gridCol w="496059">
                  <a:extLst>
                    <a:ext uri="{9D8B030D-6E8A-4147-A177-3AD203B41FA5}">
                      <a16:colId xmlns="" xmlns:a16="http://schemas.microsoft.com/office/drawing/2014/main" val="20007"/>
                    </a:ext>
                  </a:extLst>
                </a:gridCol>
                <a:gridCol w="496059">
                  <a:extLst>
                    <a:ext uri="{9D8B030D-6E8A-4147-A177-3AD203B41FA5}">
                      <a16:colId xmlns="" xmlns:a16="http://schemas.microsoft.com/office/drawing/2014/main" val="20008"/>
                    </a:ext>
                  </a:extLst>
                </a:gridCol>
                <a:gridCol w="496059">
                  <a:extLst>
                    <a:ext uri="{9D8B030D-6E8A-4147-A177-3AD203B41FA5}">
                      <a16:colId xmlns="" xmlns:a16="http://schemas.microsoft.com/office/drawing/2014/main" val="20009"/>
                    </a:ext>
                  </a:extLst>
                </a:gridCol>
                <a:gridCol w="496059">
                  <a:extLst>
                    <a:ext uri="{9D8B030D-6E8A-4147-A177-3AD203B41FA5}">
                      <a16:colId xmlns="" xmlns:a16="http://schemas.microsoft.com/office/drawing/2014/main" val="20010"/>
                    </a:ext>
                  </a:extLst>
                </a:gridCol>
              </a:tblGrid>
              <a:tr h="276225">
                <a:tc>
                  <a:txBody>
                    <a:bodyPr/>
                    <a:lstStyle/>
                    <a:p>
                      <a:pPr algn="l" fontAlgn="b"/>
                      <a:r>
                        <a:rPr lang="en-US" sz="1600" b="1" u="none" strike="noStrike" dirty="0">
                          <a:effectLst/>
                        </a:rPr>
                        <a:t>Ranks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276225">
                <a:tc>
                  <a:txBody>
                    <a:bodyPr/>
                    <a:lstStyle/>
                    <a:p>
                      <a:pPr algn="l" rtl="0" fontAlgn="b"/>
                      <a:r>
                        <a:rPr lang="en-US" sz="1600" b="1" u="none" strike="noStrike" dirty="0">
                          <a:effectLst/>
                        </a:rPr>
                        <a:t>Values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600" u="none" strike="noStrike" dirty="0">
                          <a:effectLst/>
                        </a:rPr>
                        <a:t>103</a:t>
                      </a:r>
                      <a:endParaRPr lang="en-US" sz="16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bl>
          </a:graphicData>
        </a:graphic>
      </p:graphicFrame>
      <p:sp>
        <p:nvSpPr>
          <p:cNvPr id="13" name="TextBox 12"/>
          <p:cNvSpPr txBox="1"/>
          <p:nvPr/>
        </p:nvSpPr>
        <p:spPr>
          <a:xfrm>
            <a:off x="6807038" y="5513353"/>
            <a:ext cx="2226379" cy="1015663"/>
          </a:xfrm>
          <a:prstGeom prst="rect">
            <a:avLst/>
          </a:prstGeom>
          <a:noFill/>
          <a:ln>
            <a:solidFill>
              <a:schemeClr val="tx1"/>
            </a:solidFill>
          </a:ln>
        </p:spPr>
        <p:txBody>
          <a:bodyPr wrap="none" rtlCol="0">
            <a:spAutoFit/>
          </a:bodyPr>
          <a:lstStyle/>
          <a:p>
            <a:r>
              <a:rPr lang="en-US" sz="2000" dirty="0" smtClean="0"/>
              <a:t>39.5 </a:t>
            </a:r>
            <a:r>
              <a:rPr lang="en-US" sz="2000" dirty="0" smtClean="0">
                <a:sym typeface="Wingdings" panose="05000000000000000000" pitchFamily="2" charset="2"/>
              </a:rPr>
              <a:t> NO change </a:t>
            </a:r>
            <a:br>
              <a:rPr lang="en-US" sz="2000" dirty="0" smtClean="0">
                <a:sym typeface="Wingdings" panose="05000000000000000000" pitchFamily="2" charset="2"/>
              </a:rPr>
            </a:br>
            <a:r>
              <a:rPr lang="en-US" sz="2000" dirty="0" smtClean="0">
                <a:sym typeface="Wingdings" panose="05000000000000000000" pitchFamily="2" charset="2"/>
              </a:rPr>
              <a:t>in the Median </a:t>
            </a:r>
            <a:br>
              <a:rPr lang="en-US" sz="2000" dirty="0" smtClean="0">
                <a:sym typeface="Wingdings" panose="05000000000000000000" pitchFamily="2" charset="2"/>
              </a:rPr>
            </a:br>
            <a:r>
              <a:rPr lang="en-US" sz="2000" dirty="0" smtClean="0">
                <a:sym typeface="Wingdings" panose="05000000000000000000" pitchFamily="2" charset="2"/>
              </a:rPr>
              <a:t>due to extreme</a:t>
            </a:r>
            <a:endParaRPr lang="en-US" sz="2000" dirty="0"/>
          </a:p>
        </p:txBody>
      </p:sp>
    </p:spTree>
    <p:extLst>
      <p:ext uri="{BB962C8B-B14F-4D97-AF65-F5344CB8AC3E}">
        <p14:creationId xmlns:p14="http://schemas.microsoft.com/office/powerpoint/2010/main" val="42514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build="p"/>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 example 2</a:t>
            </a:r>
            <a:endParaRPr lang="en-US" dirty="0"/>
          </a:p>
        </p:txBody>
      </p:sp>
      <p:sp>
        <p:nvSpPr>
          <p:cNvPr id="3" name="Content Placeholder 2"/>
          <p:cNvSpPr>
            <a:spLocks noGrp="1"/>
          </p:cNvSpPr>
          <p:nvPr>
            <p:ph idx="1"/>
          </p:nvPr>
        </p:nvSpPr>
        <p:spPr>
          <a:xfrm>
            <a:off x="231648" y="1133856"/>
            <a:ext cx="8717280" cy="542544"/>
          </a:xfrm>
        </p:spPr>
        <p:txBody>
          <a:bodyPr>
            <a:normAutofit/>
          </a:bodyPr>
          <a:lstStyle/>
          <a:p>
            <a:r>
              <a:rPr lang="en-US" sz="2400" dirty="0" smtClean="0"/>
              <a:t>Calories for 7 breakfast cereals. Compute the median.</a:t>
            </a:r>
          </a:p>
        </p:txBody>
      </p:sp>
      <p:sp>
        <p:nvSpPr>
          <p:cNvPr id="4" name="Slide Number Placeholder 3"/>
          <p:cNvSpPr>
            <a:spLocks noGrp="1"/>
          </p:cNvSpPr>
          <p:nvPr>
            <p:ph type="sldNum" sz="quarter" idx="12"/>
          </p:nvPr>
        </p:nvSpPr>
        <p:spPr/>
        <p:txBody>
          <a:bodyPr/>
          <a:lstStyle/>
          <a:p>
            <a:fld id="{8D75822C-2030-4887-9512-2AC67AD2736F}" type="slidenum">
              <a:rPr lang="en-US" smtClean="0"/>
              <a:t>8</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584200" y="2512426"/>
                <a:ext cx="6649193" cy="1352550"/>
              </a:xfrm>
              <a:prstGeom prst="rect">
                <a:avLst/>
              </a:prstGeom>
              <a:noFill/>
            </p:spPr>
            <p:txBody>
              <a:bodyPr wrap="none" rtlCol="0">
                <a:spAutoFit/>
              </a:bodyPr>
              <a:lstStyle/>
              <a:p>
                <a:pPr marL="228600" indent="-228600">
                  <a:buFont typeface="Arial" panose="020B0604020202020204" pitchFamily="34" charset="0"/>
                  <a:buChar char="•"/>
                </a:pPr>
                <a14:m>
                  <m:oMath xmlns:m="http://schemas.openxmlformats.org/officeDocument/2006/math">
                    <m:r>
                      <m:rPr>
                        <m:sty m:val="p"/>
                      </m:rPr>
                      <a:rPr lang="en-US" sz="2400" smtClean="0">
                        <a:latin typeface="Cambria Math" panose="02040503050406030204" pitchFamily="18" charset="0"/>
                      </a:rPr>
                      <m:t>MEDIAN</m:t>
                    </m:r>
                    <m:r>
                      <a:rPr lang="en-US" sz="2400" i="1">
                        <a:latin typeface="Cambria Math" panose="02040503050406030204" pitchFamily="18" charset="0"/>
                      </a:rPr>
                      <m:t>= </m:t>
                    </m:r>
                    <m:f>
                      <m:fPr>
                        <m:ctrlPr>
                          <a:rPr lang="en-US" sz="2400" i="1">
                            <a:latin typeface="Cambria Math" charset="0"/>
                          </a:rPr>
                        </m:ctrlPr>
                      </m:fPr>
                      <m:num>
                        <m:r>
                          <a:rPr lang="en-US" sz="2400" i="1">
                            <a:latin typeface="Cambria Math" panose="02040503050406030204" pitchFamily="18" charset="0"/>
                          </a:rPr>
                          <m:t>𝑛</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t>  ranked value </a:t>
                </a:r>
                <a14:m>
                  <m:oMath xmlns:m="http://schemas.openxmlformats.org/officeDocument/2006/math">
                    <m:r>
                      <a:rPr lang="en-US" sz="2400" i="1">
                        <a:latin typeface="Cambria Math" panose="02040503050406030204" pitchFamily="18" charset="0"/>
                      </a:rPr>
                      <m:t>= </m:t>
                    </m:r>
                    <m:f>
                      <m:fPr>
                        <m:ctrlPr>
                          <a:rPr lang="en-US" sz="2400" i="1">
                            <a:latin typeface="Cambria Math" charset="0"/>
                          </a:rPr>
                        </m:ctrlPr>
                      </m:fPr>
                      <m:num>
                        <m:r>
                          <a:rPr lang="en-US" sz="2400" b="0" i="1" smtClean="0">
                            <a:latin typeface="Cambria Math" panose="02040503050406030204" pitchFamily="18" charset="0"/>
                          </a:rPr>
                          <m:t>7</m:t>
                        </m:r>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b="0" i="0" smtClean="0">
                        <a:latin typeface="Cambria Math" panose="02040503050406030204" pitchFamily="18" charset="0"/>
                      </a:rPr>
                      <m:t>=4</m:t>
                    </m:r>
                  </m:oMath>
                </a14:m>
                <a:r>
                  <a:rPr lang="en-US" sz="2400" dirty="0" smtClean="0"/>
                  <a:t/>
                </a:r>
                <a:br>
                  <a:rPr lang="en-US" sz="2400" dirty="0" smtClean="0"/>
                </a:br>
                <a:r>
                  <a:rPr lang="en-US" sz="2400" dirty="0" smtClean="0">
                    <a:sym typeface="Wingdings" panose="05000000000000000000" pitchFamily="2" charset="2"/>
                  </a:rPr>
                  <a:t> use Rule 1 (for n odd)</a:t>
                </a:r>
                <a:br>
                  <a:rPr lang="en-US" sz="2400" dirty="0" smtClean="0">
                    <a:sym typeface="Wingdings" panose="05000000000000000000" pitchFamily="2" charset="2"/>
                  </a:rPr>
                </a:br>
                <a:r>
                  <a:rPr lang="en-US" sz="2400" dirty="0" smtClean="0">
                    <a:sym typeface="Wingdings" panose="05000000000000000000" pitchFamily="2" charset="2"/>
                  </a:rPr>
                  <a:t> MEDIAN = fourth ranked values </a:t>
                </a:r>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110</m:t>
                    </m:r>
                  </m:oMath>
                </a14:m>
                <a:r>
                  <a:rPr lang="en-US" sz="2400" dirty="0" smtClean="0"/>
                  <a:t> calories</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84200" y="2512426"/>
                <a:ext cx="6649193" cy="1352550"/>
              </a:xfrm>
              <a:prstGeom prst="rect">
                <a:avLst/>
              </a:prstGeom>
              <a:blipFill rotWithShape="0">
                <a:blip r:embed="rId2"/>
                <a:stretch>
                  <a:fillRect r="-367" b="-9459"/>
                </a:stretch>
              </a:blipFill>
            </p:spPr>
            <p:txBody>
              <a:bodyPr/>
              <a:lstStyle/>
              <a:p>
                <a:r>
                  <a:rPr lang="en-US">
                    <a:noFill/>
                  </a:rPr>
                  <a:t> </a:t>
                </a:r>
              </a:p>
            </p:txBody>
          </p:sp>
        </mc:Fallback>
      </mc:AlternateContent>
      <p:sp>
        <p:nvSpPr>
          <p:cNvPr id="7" name="TextBox 6"/>
          <p:cNvSpPr txBox="1"/>
          <p:nvPr/>
        </p:nvSpPr>
        <p:spPr>
          <a:xfrm>
            <a:off x="231648" y="3913804"/>
            <a:ext cx="5141792" cy="1200329"/>
          </a:xfrm>
          <a:prstGeom prst="rect">
            <a:avLst/>
          </a:prstGeom>
          <a:noFill/>
        </p:spPr>
        <p:txBody>
          <a:bodyPr wrap="none" rtlCol="0">
            <a:spAutoFit/>
          </a:bodyPr>
          <a:lstStyle/>
          <a:p>
            <a:pPr marL="228600" indent="-228600">
              <a:buFont typeface="Arial" panose="020B0604020202020204" pitchFamily="34" charset="0"/>
              <a:buChar char="•"/>
            </a:pPr>
            <a:r>
              <a:rPr lang="en-US" sz="2400" b="1" dirty="0" smtClean="0"/>
              <a:t>Notice</a:t>
            </a:r>
            <a:r>
              <a:rPr lang="en-US" sz="2400" dirty="0" smtClean="0"/>
              <a:t>: </a:t>
            </a:r>
          </a:p>
          <a:p>
            <a:pPr marL="685800" lvl="1" indent="-228600">
              <a:buFont typeface="Arial" panose="020B0604020202020204" pitchFamily="34" charset="0"/>
              <a:buChar char="•"/>
            </a:pPr>
            <a:r>
              <a:rPr lang="en-US" sz="2400" dirty="0" smtClean="0"/>
              <a:t>Data must be ordered</a:t>
            </a:r>
          </a:p>
          <a:p>
            <a:pPr marL="685800" lvl="1" indent="-228600">
              <a:buFont typeface="Arial" panose="020B0604020202020204" pitchFamily="34" charset="0"/>
              <a:buChar char="•"/>
            </a:pPr>
            <a:r>
              <a:rPr lang="en-US" sz="2400" dirty="0" smtClean="0"/>
              <a:t>Maintain duplicates of data values</a:t>
            </a:r>
            <a:endParaRPr lang="en-US" sz="2400" dirty="0"/>
          </a:p>
        </p:txBody>
      </p:sp>
      <p:pic>
        <p:nvPicPr>
          <p:cNvPr id="9" name="Picture 8"/>
          <p:cNvPicPr>
            <a:picLocks noChangeAspect="1"/>
          </p:cNvPicPr>
          <p:nvPr/>
        </p:nvPicPr>
        <p:blipFill>
          <a:blip r:embed="rId3"/>
          <a:stretch>
            <a:fillRect/>
          </a:stretch>
        </p:blipFill>
        <p:spPr>
          <a:xfrm>
            <a:off x="584200" y="1676400"/>
            <a:ext cx="5854700" cy="592304"/>
          </a:xfrm>
          <a:prstGeom prst="rect">
            <a:avLst/>
          </a:prstGeom>
        </p:spPr>
      </p:pic>
    </p:spTree>
    <p:extLst>
      <p:ext uri="{BB962C8B-B14F-4D97-AF65-F5344CB8AC3E}">
        <p14:creationId xmlns:p14="http://schemas.microsoft.com/office/powerpoint/2010/main" val="113980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 most frequently occurring value</a:t>
            </a:r>
            <a:endParaRPr lang="en-US" dirty="0"/>
          </a:p>
        </p:txBody>
      </p:sp>
      <p:sp>
        <p:nvSpPr>
          <p:cNvPr id="3" name="Content Placeholder 2"/>
          <p:cNvSpPr>
            <a:spLocks noGrp="1"/>
          </p:cNvSpPr>
          <p:nvPr>
            <p:ph idx="1"/>
          </p:nvPr>
        </p:nvSpPr>
        <p:spPr>
          <a:xfrm>
            <a:off x="231648" y="1133856"/>
            <a:ext cx="8717280" cy="2168144"/>
          </a:xfrm>
        </p:spPr>
        <p:txBody>
          <a:bodyPr/>
          <a:lstStyle/>
          <a:p>
            <a:r>
              <a:rPr lang="en-US" sz="2400" dirty="0" smtClean="0"/>
              <a:t>Extreme values do NOT affect the MODE</a:t>
            </a:r>
          </a:p>
          <a:p>
            <a:r>
              <a:rPr lang="en-US" sz="2400" dirty="0" smtClean="0"/>
              <a:t>There may be one mode, two modes (bi-modal), </a:t>
            </a:r>
            <a:br>
              <a:rPr lang="en-US" sz="2400" dirty="0" smtClean="0"/>
            </a:br>
            <a:r>
              <a:rPr lang="en-US" sz="2400" dirty="0" smtClean="0"/>
              <a:t>three modes (tri-modal), etc.</a:t>
            </a:r>
          </a:p>
          <a:p>
            <a:r>
              <a:rPr lang="en-US" sz="2400" b="1" dirty="0" smtClean="0"/>
              <a:t>OR</a:t>
            </a:r>
            <a:r>
              <a:rPr lang="en-US" sz="2400" dirty="0" smtClean="0"/>
              <a:t> there may be NO mode if all values are unique</a:t>
            </a:r>
          </a:p>
          <a:p>
            <a:r>
              <a:rPr lang="en-US" sz="2400" dirty="0" smtClean="0"/>
              <a:t>EXAMPLE: times to get ready in the morning (again)</a:t>
            </a:r>
          </a:p>
        </p:txBody>
      </p:sp>
      <p:sp>
        <p:nvSpPr>
          <p:cNvPr id="4" name="Slide Number Placeholder 3"/>
          <p:cNvSpPr>
            <a:spLocks noGrp="1"/>
          </p:cNvSpPr>
          <p:nvPr>
            <p:ph type="sldNum" sz="quarter" idx="12"/>
          </p:nvPr>
        </p:nvSpPr>
        <p:spPr/>
        <p:txBody>
          <a:bodyPr/>
          <a:lstStyle/>
          <a:p>
            <a:fld id="{8D75822C-2030-4887-9512-2AC67AD2736F}" type="slidenum">
              <a:rPr lang="en-US" smtClean="0"/>
              <a:t>9</a:t>
            </a:fld>
            <a:endParaRPr lang="en-US" dirty="0"/>
          </a:p>
        </p:txBody>
      </p:sp>
      <p:graphicFrame>
        <p:nvGraphicFramePr>
          <p:cNvPr id="5" name="Table 4"/>
          <p:cNvGraphicFramePr>
            <a:graphicFrameLocks noGrp="1"/>
          </p:cNvGraphicFramePr>
          <p:nvPr>
            <p:extLst/>
          </p:nvPr>
        </p:nvGraphicFramePr>
        <p:xfrm>
          <a:off x="596900" y="3412235"/>
          <a:ext cx="4457700" cy="253365"/>
        </p:xfrm>
        <a:graphic>
          <a:graphicData uri="http://schemas.openxmlformats.org/drawingml/2006/table">
            <a:tbl>
              <a:tblPr>
                <a:tableStyleId>{5C22544A-7EE6-4342-B048-85BDC9FD1C3A}</a:tableStyleId>
              </a:tblPr>
              <a:tblGrid>
                <a:gridCol w="647700">
                  <a:extLst>
                    <a:ext uri="{9D8B030D-6E8A-4147-A177-3AD203B41FA5}">
                      <a16:colId xmlns="" xmlns:a16="http://schemas.microsoft.com/office/drawing/2014/main" val="20000"/>
                    </a:ext>
                  </a:extLst>
                </a:gridCol>
                <a:gridCol w="381000">
                  <a:extLst>
                    <a:ext uri="{9D8B030D-6E8A-4147-A177-3AD203B41FA5}">
                      <a16:colId xmlns="" xmlns:a16="http://schemas.microsoft.com/office/drawing/2014/main" val="20001"/>
                    </a:ext>
                  </a:extLst>
                </a:gridCol>
                <a:gridCol w="381000">
                  <a:extLst>
                    <a:ext uri="{9D8B030D-6E8A-4147-A177-3AD203B41FA5}">
                      <a16:colId xmlns="" xmlns:a16="http://schemas.microsoft.com/office/drawing/2014/main" val="20002"/>
                    </a:ext>
                  </a:extLst>
                </a:gridCol>
                <a:gridCol w="381000">
                  <a:extLst>
                    <a:ext uri="{9D8B030D-6E8A-4147-A177-3AD203B41FA5}">
                      <a16:colId xmlns="" xmlns:a16="http://schemas.microsoft.com/office/drawing/2014/main" val="20003"/>
                    </a:ext>
                  </a:extLst>
                </a:gridCol>
                <a:gridCol w="381000">
                  <a:extLst>
                    <a:ext uri="{9D8B030D-6E8A-4147-A177-3AD203B41FA5}">
                      <a16:colId xmlns="" xmlns:a16="http://schemas.microsoft.com/office/drawing/2014/main" val="20004"/>
                    </a:ext>
                  </a:extLst>
                </a:gridCol>
                <a:gridCol w="381000">
                  <a:extLst>
                    <a:ext uri="{9D8B030D-6E8A-4147-A177-3AD203B41FA5}">
                      <a16:colId xmlns="" xmlns:a16="http://schemas.microsoft.com/office/drawing/2014/main" val="20005"/>
                    </a:ext>
                  </a:extLst>
                </a:gridCol>
                <a:gridCol w="381000">
                  <a:extLst>
                    <a:ext uri="{9D8B030D-6E8A-4147-A177-3AD203B41FA5}">
                      <a16:colId xmlns="" xmlns:a16="http://schemas.microsoft.com/office/drawing/2014/main" val="20006"/>
                    </a:ext>
                  </a:extLst>
                </a:gridCol>
                <a:gridCol w="381000">
                  <a:extLst>
                    <a:ext uri="{9D8B030D-6E8A-4147-A177-3AD203B41FA5}">
                      <a16:colId xmlns="" xmlns:a16="http://schemas.microsoft.com/office/drawing/2014/main" val="20007"/>
                    </a:ext>
                  </a:extLst>
                </a:gridCol>
                <a:gridCol w="381000">
                  <a:extLst>
                    <a:ext uri="{9D8B030D-6E8A-4147-A177-3AD203B41FA5}">
                      <a16:colId xmlns="" xmlns:a16="http://schemas.microsoft.com/office/drawing/2014/main" val="20008"/>
                    </a:ext>
                  </a:extLst>
                </a:gridCol>
                <a:gridCol w="381000">
                  <a:extLst>
                    <a:ext uri="{9D8B030D-6E8A-4147-A177-3AD203B41FA5}">
                      <a16:colId xmlns="" xmlns:a16="http://schemas.microsoft.com/office/drawing/2014/main" val="20009"/>
                    </a:ext>
                  </a:extLst>
                </a:gridCol>
                <a:gridCol w="381000">
                  <a:extLst>
                    <a:ext uri="{9D8B030D-6E8A-4147-A177-3AD203B41FA5}">
                      <a16:colId xmlns="" xmlns:a16="http://schemas.microsoft.com/office/drawing/2014/main" val="20010"/>
                    </a:ext>
                  </a:extLst>
                </a:gridCol>
              </a:tblGrid>
              <a:tr h="190500">
                <a:tc>
                  <a:txBody>
                    <a:bodyPr/>
                    <a:lstStyle/>
                    <a:p>
                      <a:pPr algn="l" fontAlgn="b"/>
                      <a:r>
                        <a:rPr lang="en-US" sz="1600" u="none" strike="noStrike" dirty="0">
                          <a:effectLst/>
                        </a:rPr>
                        <a:t>Values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596900" y="3412235"/>
          <a:ext cx="4457700" cy="253365"/>
        </p:xfrm>
        <a:graphic>
          <a:graphicData uri="http://schemas.openxmlformats.org/drawingml/2006/table">
            <a:tbl>
              <a:tblPr>
                <a:tableStyleId>{5C22544A-7EE6-4342-B048-85BDC9FD1C3A}</a:tableStyleId>
              </a:tblPr>
              <a:tblGrid>
                <a:gridCol w="647700">
                  <a:extLst>
                    <a:ext uri="{9D8B030D-6E8A-4147-A177-3AD203B41FA5}">
                      <a16:colId xmlns="" xmlns:a16="http://schemas.microsoft.com/office/drawing/2014/main" val="20000"/>
                    </a:ext>
                  </a:extLst>
                </a:gridCol>
                <a:gridCol w="381000">
                  <a:extLst>
                    <a:ext uri="{9D8B030D-6E8A-4147-A177-3AD203B41FA5}">
                      <a16:colId xmlns="" xmlns:a16="http://schemas.microsoft.com/office/drawing/2014/main" val="20001"/>
                    </a:ext>
                  </a:extLst>
                </a:gridCol>
                <a:gridCol w="381000">
                  <a:extLst>
                    <a:ext uri="{9D8B030D-6E8A-4147-A177-3AD203B41FA5}">
                      <a16:colId xmlns="" xmlns:a16="http://schemas.microsoft.com/office/drawing/2014/main" val="20002"/>
                    </a:ext>
                  </a:extLst>
                </a:gridCol>
                <a:gridCol w="381000">
                  <a:extLst>
                    <a:ext uri="{9D8B030D-6E8A-4147-A177-3AD203B41FA5}">
                      <a16:colId xmlns="" xmlns:a16="http://schemas.microsoft.com/office/drawing/2014/main" val="20003"/>
                    </a:ext>
                  </a:extLst>
                </a:gridCol>
                <a:gridCol w="381000">
                  <a:extLst>
                    <a:ext uri="{9D8B030D-6E8A-4147-A177-3AD203B41FA5}">
                      <a16:colId xmlns="" xmlns:a16="http://schemas.microsoft.com/office/drawing/2014/main" val="20004"/>
                    </a:ext>
                  </a:extLst>
                </a:gridCol>
                <a:gridCol w="381000">
                  <a:extLst>
                    <a:ext uri="{9D8B030D-6E8A-4147-A177-3AD203B41FA5}">
                      <a16:colId xmlns="" xmlns:a16="http://schemas.microsoft.com/office/drawing/2014/main" val="20005"/>
                    </a:ext>
                  </a:extLst>
                </a:gridCol>
                <a:gridCol w="381000">
                  <a:extLst>
                    <a:ext uri="{9D8B030D-6E8A-4147-A177-3AD203B41FA5}">
                      <a16:colId xmlns="" xmlns:a16="http://schemas.microsoft.com/office/drawing/2014/main" val="20006"/>
                    </a:ext>
                  </a:extLst>
                </a:gridCol>
                <a:gridCol w="381000">
                  <a:extLst>
                    <a:ext uri="{9D8B030D-6E8A-4147-A177-3AD203B41FA5}">
                      <a16:colId xmlns="" xmlns:a16="http://schemas.microsoft.com/office/drawing/2014/main" val="20007"/>
                    </a:ext>
                  </a:extLst>
                </a:gridCol>
                <a:gridCol w="381000">
                  <a:extLst>
                    <a:ext uri="{9D8B030D-6E8A-4147-A177-3AD203B41FA5}">
                      <a16:colId xmlns="" xmlns:a16="http://schemas.microsoft.com/office/drawing/2014/main" val="20008"/>
                    </a:ext>
                  </a:extLst>
                </a:gridCol>
                <a:gridCol w="381000">
                  <a:extLst>
                    <a:ext uri="{9D8B030D-6E8A-4147-A177-3AD203B41FA5}">
                      <a16:colId xmlns="" xmlns:a16="http://schemas.microsoft.com/office/drawing/2014/main" val="20009"/>
                    </a:ext>
                  </a:extLst>
                </a:gridCol>
                <a:gridCol w="381000">
                  <a:extLst>
                    <a:ext uri="{9D8B030D-6E8A-4147-A177-3AD203B41FA5}">
                      <a16:colId xmlns="" xmlns:a16="http://schemas.microsoft.com/office/drawing/2014/main" val="20010"/>
                    </a:ext>
                  </a:extLst>
                </a:gridCol>
              </a:tblGrid>
              <a:tr h="190500">
                <a:tc>
                  <a:txBody>
                    <a:bodyPr/>
                    <a:lstStyle/>
                    <a:p>
                      <a:pPr algn="l" fontAlgn="b"/>
                      <a:r>
                        <a:rPr lang="en-US" sz="1600" u="none" strike="noStrike" dirty="0">
                          <a:effectLst/>
                        </a:rPr>
                        <a:t>Values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39</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600" u="none" strike="noStrike" dirty="0">
                          <a:effectLst/>
                        </a:rPr>
                        <a:t>39</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600" u="none" strike="noStrike" dirty="0">
                          <a:effectLst/>
                        </a:rPr>
                        <a:t>52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bl>
          </a:graphicData>
        </a:graphic>
      </p:graphicFrame>
      <p:sp>
        <p:nvSpPr>
          <p:cNvPr id="8" name="TextBox 7"/>
          <p:cNvSpPr txBox="1"/>
          <p:nvPr/>
        </p:nvSpPr>
        <p:spPr>
          <a:xfrm>
            <a:off x="231648" y="4005949"/>
            <a:ext cx="3435749" cy="461665"/>
          </a:xfrm>
          <a:prstGeom prst="rect">
            <a:avLst/>
          </a:prstGeom>
          <a:noFill/>
        </p:spPr>
        <p:txBody>
          <a:bodyPr wrap="none" rtlCol="0">
            <a:spAutoFit/>
          </a:bodyPr>
          <a:lstStyle/>
          <a:p>
            <a:pPr marL="228600" indent="-228600">
              <a:buFont typeface="Arial" panose="020B0604020202020204" pitchFamily="34" charset="0"/>
              <a:buChar char="•"/>
            </a:pPr>
            <a:r>
              <a:rPr lang="en-US" sz="2400" dirty="0" smtClean="0"/>
              <a:t>Two modes </a:t>
            </a:r>
            <a:r>
              <a:rPr lang="en-US" sz="2400" dirty="0" smtClean="0">
                <a:sym typeface="Wingdings" panose="05000000000000000000" pitchFamily="2" charset="2"/>
              </a:rPr>
              <a:t> BI-modal</a:t>
            </a:r>
            <a:endParaRPr lang="en-US" sz="2400" dirty="0" smtClean="0"/>
          </a:p>
        </p:txBody>
      </p:sp>
    </p:spTree>
    <p:extLst>
      <p:ext uri="{BB962C8B-B14F-4D97-AF65-F5344CB8AC3E}">
        <p14:creationId xmlns:p14="http://schemas.microsoft.com/office/powerpoint/2010/main" val="215637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5207</TotalTime>
  <Words>3049</Words>
  <Application>Microsoft Macintosh PowerPoint</Application>
  <PresentationFormat>On-screen Show (4:3)</PresentationFormat>
  <Paragraphs>794</Paragraphs>
  <Slides>40</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51" baseType="lpstr">
      <vt:lpstr>Arial</vt:lpstr>
      <vt:lpstr>Calibri</vt:lpstr>
      <vt:lpstr>Calibri Light</vt:lpstr>
      <vt:lpstr>Cambria Math</vt:lpstr>
      <vt:lpstr>Symbol</vt:lpstr>
      <vt:lpstr>Times New Roman</vt:lpstr>
      <vt:lpstr>Wingdings</vt:lpstr>
      <vt:lpstr>Office Theme</vt:lpstr>
      <vt:lpstr>Equation</vt:lpstr>
      <vt:lpstr>Worksheet</vt:lpstr>
      <vt:lpstr>Bitmap Image</vt:lpstr>
      <vt:lpstr>STAT 206: Chapter 3 </vt:lpstr>
      <vt:lpstr>3.1 Central Tendency</vt:lpstr>
      <vt:lpstr>MEAN – arithmetic average</vt:lpstr>
      <vt:lpstr>MEAN – example</vt:lpstr>
      <vt:lpstr>MEAN – example</vt:lpstr>
      <vt:lpstr>Median – middle value</vt:lpstr>
      <vt:lpstr>MEDIAN – example</vt:lpstr>
      <vt:lpstr>Median – example 2</vt:lpstr>
      <vt:lpstr>MODE – most frequently occurring value</vt:lpstr>
      <vt:lpstr>Examples:</vt:lpstr>
      <vt:lpstr>Examples:</vt:lpstr>
      <vt:lpstr>EXCEL functions for Central Tendency</vt:lpstr>
      <vt:lpstr>3.2 Variation and Shape</vt:lpstr>
      <vt:lpstr>VARIANCE (s^2) and STANDARD DEVIATION, (s)</vt:lpstr>
      <vt:lpstr>EXCEL functions for Variation</vt:lpstr>
      <vt:lpstr>Example: Scores for CLASS A: 30, 65, 70, 76, 93, 99  Scores for CLASS B: 68, 72, 73, 73, 74, 77</vt:lpstr>
      <vt:lpstr>Standard deviation,  or s, controls the spread.  That is, the larger the value of s, the more spread out or “variable” the data are.</vt:lpstr>
      <vt:lpstr>Z scores</vt:lpstr>
      <vt:lpstr>Shape of a variable – pattern of distribution of values from the  lowest value to the highest value</vt:lpstr>
      <vt:lpstr>Examples: mean vs. median</vt:lpstr>
      <vt:lpstr>3.3 Exploring Numerical Data</vt:lpstr>
      <vt:lpstr>Example: Use the table  (at the right) to find the  5-number summaries for calories in hamburgers for each of the three restaurants.  (source: www.acoloriecounter.com/fast-food.php ).</vt:lpstr>
      <vt:lpstr>EXCEL functions for 5-Number Summary</vt:lpstr>
      <vt:lpstr>Use 5-Number summaries to construct boxplots.  To compare different groups (e.g., restaurants), side-by-side boxplots can be constructed. (We will use Burger King’s to identify the boxplot features with the  5-number summary.)</vt:lpstr>
      <vt:lpstr>Which restaurant has higher calories overall?     Which restaurant has the least variability in calories? </vt:lpstr>
      <vt:lpstr>Distribution Shape and  The Boxplot</vt:lpstr>
      <vt:lpstr>3.4 Numerical Descriptive Measures for a Population</vt:lpstr>
      <vt:lpstr>Population Variance and Standard Deviation</vt:lpstr>
      <vt:lpstr>Sample statistics versus population parameters</vt:lpstr>
      <vt:lpstr>Empirical Rule for normal distributions </vt:lpstr>
      <vt:lpstr>Example: The Health and Nutrition Examination Study of 1976-1980 (HANES) studied the heights of adults (aged 18-24) and found that the heights follow a normal distribution with the following:   Women   Mean (): 65.0 inches     standard deviation (): 2.5 inches  Men         Mean (): 70.0 inches     standard deviation (): 2.8 inches</vt:lpstr>
      <vt:lpstr>Questions:</vt:lpstr>
      <vt:lpstr>Questions:</vt:lpstr>
      <vt:lpstr>Chebyshev Rule</vt:lpstr>
      <vt:lpstr>Example:</vt:lpstr>
      <vt:lpstr>Review:</vt:lpstr>
      <vt:lpstr>Questions:</vt:lpstr>
      <vt:lpstr>Review:</vt:lpstr>
      <vt:lpstr>Questions:</vt:lpstr>
      <vt:lpstr>Review:</vt:lpstr>
    </vt:vector>
  </TitlesOfParts>
  <Company>University of South Carolina</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112: Statistics and the Media</dc:title>
  <dc:creator>wardbess</dc:creator>
  <cp:lastModifiedBy>WANG, DEWEI</cp:lastModifiedBy>
  <cp:revision>372</cp:revision>
  <cp:lastPrinted>2017-08-13T20:32:31Z</cp:lastPrinted>
  <dcterms:created xsi:type="dcterms:W3CDTF">2014-01-06T19:00:44Z</dcterms:created>
  <dcterms:modified xsi:type="dcterms:W3CDTF">2017-09-12T01:26:02Z</dcterms:modified>
</cp:coreProperties>
</file>