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emf" ContentType="image/x-emf"/>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37"/>
  </p:handoutMasterIdLst>
  <p:sldIdLst>
    <p:sldId id="256" r:id="rId3"/>
    <p:sldId id="355" r:id="rId4"/>
    <p:sldId id="358" r:id="rId5"/>
    <p:sldId id="359" r:id="rId6"/>
    <p:sldId id="432" r:id="rId7"/>
    <p:sldId id="360" r:id="rId8"/>
    <p:sldId id="431" r:id="rId9"/>
    <p:sldId id="388" r:id="rId10"/>
    <p:sldId id="390" r:id="rId11"/>
    <p:sldId id="361" r:id="rId12"/>
    <p:sldId id="391" r:id="rId13"/>
    <p:sldId id="392" r:id="rId14"/>
    <p:sldId id="364" r:id="rId15"/>
    <p:sldId id="365" r:id="rId16"/>
    <p:sldId id="366" r:id="rId17"/>
    <p:sldId id="367" r:id="rId18"/>
    <p:sldId id="368" r:id="rId20"/>
    <p:sldId id="369" r:id="rId21"/>
    <p:sldId id="397" r:id="rId22"/>
    <p:sldId id="398" r:id="rId23"/>
    <p:sldId id="396" r:id="rId24"/>
    <p:sldId id="393" r:id="rId25"/>
    <p:sldId id="401" r:id="rId26"/>
    <p:sldId id="456" r:id="rId27"/>
    <p:sldId id="457" r:id="rId28"/>
    <p:sldId id="402" r:id="rId29"/>
    <p:sldId id="474" r:id="rId30"/>
    <p:sldId id="476" r:id="rId31"/>
    <p:sldId id="448" r:id="rId32"/>
    <p:sldId id="468" r:id="rId33"/>
    <p:sldId id="469" r:id="rId34"/>
    <p:sldId id="477" r:id="rId35"/>
    <p:sldId id="454" r:id="rId3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224" autoAdjust="0"/>
    <p:restoredTop sz="94682" autoAdjust="0"/>
  </p:normalViewPr>
  <p:slideViewPr>
    <p:cSldViewPr snapToGrid="0">
      <p:cViewPr>
        <p:scale>
          <a:sx n="62" d="100"/>
          <a:sy n="62" d="100"/>
        </p:scale>
        <p:origin x="42" y="396"/>
      </p:cViewPr>
      <p:guideLst>
        <p:guide orient="horz" pos="2160"/>
        <p:guide pos="2880"/>
      </p:guideLst>
    </p:cSldViewPr>
  </p:slideViewPr>
  <p:outlineViewPr>
    <p:cViewPr>
      <p:scale>
        <a:sx n="33" d="100"/>
        <a:sy n="33" d="100"/>
      </p:scale>
      <p:origin x="0" y="3251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0" Type="http://schemas.openxmlformats.org/officeDocument/2006/relationships/tableStyles" Target="tableStyles.xml"/><Relationship Id="rId4" Type="http://schemas.openxmlformats.org/officeDocument/2006/relationships/slide" Target="slides/slide2.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image" Target="../media/image3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image" Target="../media/image48.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image" Target="../media/image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image" Target="../media/image5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emf"/><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A573834-F47D-4A18-A2FE-474580132449}" type="datetimeFigureOut">
              <a:rPr lang="en-US" smtClean="0"/>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15591CD-863E-4083-9D25-46774A4FCED6}"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9892BF8D-DF14-4844-B054-111C5A091AAB}" type="datetimeFigureOut">
              <a:rPr lang="en-US" smtClean="0"/>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68EFFD12-7F19-4BAD-806C-32A53236DCC5}"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EFFD12-7F19-4BAD-806C-32A53236DCC5}"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1036954"/>
          </a:xfrm>
        </p:spPr>
        <p:txBody>
          <a:bodyPr>
            <a:normAutofit/>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231648" y="1133856"/>
            <a:ext cx="8717280" cy="5352288"/>
          </a:xfrm>
        </p:spPr>
        <p:txBody>
          <a:body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6" name="Slide Number Placeholder 5"/>
          <p:cNvSpPr>
            <a:spLocks noGrp="1"/>
          </p:cNvSpPr>
          <p:nvPr>
            <p:ph type="sldNum" sz="quarter" idx="12"/>
          </p:nvPr>
        </p:nvSpPr>
        <p:spPr>
          <a:xfrm>
            <a:off x="6891528" y="6492875"/>
            <a:ext cx="2057400" cy="365125"/>
          </a:xfrm>
        </p:spPr>
        <p:txBody>
          <a:bodyPr/>
          <a:lstStyle/>
          <a:p>
            <a:fld id="{8D75822C-2030-4887-9512-2AC67AD2736F}"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75822C-2030-4887-9512-2AC67AD2736F}"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75822C-2030-4887-9512-2AC67AD2736F}"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75822C-2030-4887-9512-2AC67AD2736F}"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75822C-2030-4887-9512-2AC67AD2736F}"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75822C-2030-4887-9512-2AC67AD2736F}"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5822C-2030-4887-9512-2AC67AD2736F}"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11.xml.rels><?xml version="1.0" encoding="UTF-8" standalone="yes"?>
<Relationships xmlns="http://schemas.openxmlformats.org/package/2006/relationships"><Relationship Id="rId6" Type="http://schemas.openxmlformats.org/officeDocument/2006/relationships/vmlDrawing" Target="../drawings/vmlDrawing5.vml"/><Relationship Id="rId5" Type="http://schemas.openxmlformats.org/officeDocument/2006/relationships/slideLayout" Target="../slideLayouts/slideLayout2.xml"/><Relationship Id="rId4" Type="http://schemas.openxmlformats.org/officeDocument/2006/relationships/image" Target="../media/image19.emf"/><Relationship Id="rId3" Type="http://schemas.openxmlformats.org/officeDocument/2006/relationships/oleObject" Target="../embeddings/oleObject7.bin"/><Relationship Id="rId2" Type="http://schemas.openxmlformats.org/officeDocument/2006/relationships/image" Target="../media/image18.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2.xml"/><Relationship Id="rId4" Type="http://schemas.openxmlformats.org/officeDocument/2006/relationships/image" Target="../media/image21.emf"/><Relationship Id="rId3" Type="http://schemas.openxmlformats.org/officeDocument/2006/relationships/oleObject" Target="../embeddings/oleObject9.bin"/><Relationship Id="rId2" Type="http://schemas.openxmlformats.org/officeDocument/2006/relationships/image" Target="../media/image20.emf"/><Relationship Id="rId1"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5" Type="http://schemas.openxmlformats.org/officeDocument/2006/relationships/vmlDrawing" Target="../drawings/vmlDrawing7.vml"/><Relationship Id="rId4" Type="http://schemas.openxmlformats.org/officeDocument/2006/relationships/slideLayout" Target="../slideLayouts/slideLayout4.xml"/><Relationship Id="rId3" Type="http://schemas.openxmlformats.org/officeDocument/2006/relationships/image" Target="../media/image23.wmf"/><Relationship Id="rId2" Type="http://schemas.openxmlformats.org/officeDocument/2006/relationships/oleObject" Target="../embeddings/oleObject10.bin"/><Relationship Id="rId1" Type="http://schemas.openxmlformats.org/officeDocument/2006/relationships/image" Target="../media/image22.png"/></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4.xml"/><Relationship Id="rId2" Type="http://schemas.openxmlformats.org/officeDocument/2006/relationships/image" Target="../media/image24.wmf"/><Relationship Id="rId1" Type="http://schemas.openxmlformats.org/officeDocument/2006/relationships/oleObject" Target="../embeddings/oleObject11.bin"/></Relationships>
</file>

<file path=ppt/slides/_rels/slide15.xml.rels><?xml version="1.0" encoding="UTF-8" standalone="yes"?>
<Relationships xmlns="http://schemas.openxmlformats.org/package/2006/relationships"><Relationship Id="rId5" Type="http://schemas.openxmlformats.org/officeDocument/2006/relationships/vmlDrawing" Target="../drawings/vmlDrawing9.vml"/><Relationship Id="rId4" Type="http://schemas.openxmlformats.org/officeDocument/2006/relationships/slideLayout" Target="../slideLayouts/slideLayout4.xml"/><Relationship Id="rId3" Type="http://schemas.openxmlformats.org/officeDocument/2006/relationships/image" Target="../media/image26.wmf"/><Relationship Id="rId2" Type="http://schemas.openxmlformats.org/officeDocument/2006/relationships/oleObject" Target="../embeddings/oleObject12.bin"/><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vmlDrawing" Target="../drawings/vmlDrawing10.vml"/><Relationship Id="rId3" Type="http://schemas.openxmlformats.org/officeDocument/2006/relationships/slideLayout" Target="../slideLayouts/slideLayout4.xml"/><Relationship Id="rId2" Type="http://schemas.openxmlformats.org/officeDocument/2006/relationships/image" Target="../media/image27.wmf"/><Relationship Id="rId1" Type="http://schemas.openxmlformats.org/officeDocument/2006/relationships/oleObject" Target="../embeddings/oleObject13.bin"/></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4.xml"/><Relationship Id="rId2" Type="http://schemas.openxmlformats.org/officeDocument/2006/relationships/image" Target="../media/image28.wmf"/><Relationship Id="rId1"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8" Type="http://schemas.openxmlformats.org/officeDocument/2006/relationships/vmlDrawing" Target="../drawings/vmlDrawing12.vml"/><Relationship Id="rId7" Type="http://schemas.openxmlformats.org/officeDocument/2006/relationships/slideLayout" Target="../slideLayouts/slideLayout4.xml"/><Relationship Id="rId6" Type="http://schemas.openxmlformats.org/officeDocument/2006/relationships/image" Target="../media/image31.wmf"/><Relationship Id="rId5" Type="http://schemas.openxmlformats.org/officeDocument/2006/relationships/oleObject" Target="../embeddings/oleObject17.bin"/><Relationship Id="rId4" Type="http://schemas.openxmlformats.org/officeDocument/2006/relationships/image" Target="../media/image30.wmf"/><Relationship Id="rId3" Type="http://schemas.openxmlformats.org/officeDocument/2006/relationships/oleObject" Target="../embeddings/oleObject16.bin"/><Relationship Id="rId2" Type="http://schemas.openxmlformats.org/officeDocument/2006/relationships/image" Target="../media/image29.wmf"/><Relationship Id="rId1"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4" Type="http://schemas.openxmlformats.org/officeDocument/2006/relationships/vmlDrawing" Target="../drawings/vmlDrawing1.vml"/><Relationship Id="rId3" Type="http://schemas.openxmlformats.org/officeDocument/2006/relationships/slideLayout" Target="../slideLayouts/slideLayout2.xml"/><Relationship Id="rId2" Type="http://schemas.openxmlformats.org/officeDocument/2006/relationships/image" Target="../media/image1.emf"/><Relationship Id="rId1"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2.xml"/><Relationship Id="rId2" Type="http://schemas.openxmlformats.org/officeDocument/2006/relationships/image" Target="../media/image32.emf"/><Relationship Id="rId1" Type="http://schemas.openxmlformats.org/officeDocument/2006/relationships/oleObject" Target="../embeddings/oleObject18.bin"/></Relationships>
</file>

<file path=ppt/slides/_rels/slide21.xml.rels><?xml version="1.0" encoding="UTF-8" standalone="yes"?>
<Relationships xmlns="http://schemas.openxmlformats.org/package/2006/relationships"><Relationship Id="rId8" Type="http://schemas.openxmlformats.org/officeDocument/2006/relationships/vmlDrawing" Target="../drawings/vmlDrawing14.vml"/><Relationship Id="rId7"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oleObject" Target="../embeddings/oleObject21.bin"/><Relationship Id="rId4" Type="http://schemas.openxmlformats.org/officeDocument/2006/relationships/image" Target="../media/image34.emf"/><Relationship Id="rId3" Type="http://schemas.openxmlformats.org/officeDocument/2006/relationships/oleObject" Target="../embeddings/oleObject20.bin"/><Relationship Id="rId2" Type="http://schemas.openxmlformats.org/officeDocument/2006/relationships/image" Target="../media/image33.emf"/><Relationship Id="rId1" Type="http://schemas.openxmlformats.org/officeDocument/2006/relationships/oleObject" Target="../embeddings/oleObject19.bin"/></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2.xml"/><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2.png"/><Relationship Id="rId1" Type="http://schemas.openxmlformats.org/officeDocument/2006/relationships/image" Target="../media/image41.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3.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vmlDrawing" Target="../drawings/vmlDrawing15.vml"/><Relationship Id="rId6"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oleObject" Target="../embeddings/oleObject23.bin"/><Relationship Id="rId3" Type="http://schemas.openxmlformats.org/officeDocument/2006/relationships/image" Target="../media/image48.wmf"/><Relationship Id="rId2" Type="http://schemas.openxmlformats.org/officeDocument/2006/relationships/oleObject" Target="../embeddings/oleObject22.bin"/><Relationship Id="rId1" Type="http://schemas.openxmlformats.org/officeDocument/2006/relationships/image" Target="../media/image4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0.png"/><Relationship Id="rId1" Type="http://schemas.openxmlformats.org/officeDocument/2006/relationships/image" Target="../media/image4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51.png"/></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vmlDrawing" Target="../drawings/vmlDrawing16.vml"/><Relationship Id="rId6" Type="http://schemas.openxmlformats.org/officeDocument/2006/relationships/slideLayout" Target="../slideLayouts/slideLayout2.xml"/><Relationship Id="rId5" Type="http://schemas.openxmlformats.org/officeDocument/2006/relationships/image" Target="../media/image19.emf"/><Relationship Id="rId4" Type="http://schemas.openxmlformats.org/officeDocument/2006/relationships/oleObject" Target="../embeddings/oleObject25.bin"/><Relationship Id="rId3" Type="http://schemas.openxmlformats.org/officeDocument/2006/relationships/image" Target="../media/image10.png"/><Relationship Id="rId2" Type="http://schemas.openxmlformats.org/officeDocument/2006/relationships/image" Target="../media/image6.wmf"/><Relationship Id="rId1" Type="http://schemas.openxmlformats.org/officeDocument/2006/relationships/oleObject" Target="../embeddings/oleObject24.bin"/></Relationships>
</file>

<file path=ppt/slides/_rels/slide33.xml.rels><?xml version="1.0" encoding="UTF-8" standalone="yes"?>
<Relationships xmlns="http://schemas.openxmlformats.org/package/2006/relationships"><Relationship Id="rId6" Type="http://schemas.openxmlformats.org/officeDocument/2006/relationships/vmlDrawing" Target="../drawings/vmlDrawing17.vml"/><Relationship Id="rId5" Type="http://schemas.openxmlformats.org/officeDocument/2006/relationships/slideLayout" Target="../slideLayouts/slideLayout2.xml"/><Relationship Id="rId4" Type="http://schemas.openxmlformats.org/officeDocument/2006/relationships/image" Target="../media/image53.wmf"/><Relationship Id="rId3" Type="http://schemas.openxmlformats.org/officeDocument/2006/relationships/oleObject" Target="../embeddings/oleObject27.bin"/><Relationship Id="rId2" Type="http://schemas.openxmlformats.org/officeDocument/2006/relationships/image" Target="../media/image52.wmf"/><Relationship Id="rId1" Type="http://schemas.openxmlformats.org/officeDocument/2006/relationships/oleObject" Target="../embeddings/oleObject26.bin"/></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vmlDrawing" Target="../drawings/vmlDrawing2.vml"/><Relationship Id="rId7"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wmf"/><Relationship Id="rId1"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9" Type="http://schemas.openxmlformats.org/officeDocument/2006/relationships/vmlDrawing" Target="../drawings/vmlDrawing3.vml"/><Relationship Id="rId8" Type="http://schemas.openxmlformats.org/officeDocument/2006/relationships/slideLayout" Target="../slideLayouts/slideLayout2.xml"/><Relationship Id="rId7" Type="http://schemas.openxmlformats.org/officeDocument/2006/relationships/image" Target="../media/image14.png"/><Relationship Id="rId6" Type="http://schemas.openxmlformats.org/officeDocument/2006/relationships/image" Target="../media/image13.wmf"/><Relationship Id="rId5" Type="http://schemas.openxmlformats.org/officeDocument/2006/relationships/oleObject" Target="../embeddings/oleObject5.bin"/><Relationship Id="rId4" Type="http://schemas.openxmlformats.org/officeDocument/2006/relationships/image" Target="../media/image12.emf"/><Relationship Id="rId3" Type="http://schemas.openxmlformats.org/officeDocument/2006/relationships/oleObject" Target="../embeddings/oleObject4.bin"/><Relationship Id="rId2" Type="http://schemas.openxmlformats.org/officeDocument/2006/relationships/image" Target="../media/image11.emf"/><Relationship Id="rId1"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5" Type="http://schemas.openxmlformats.org/officeDocument/2006/relationships/vmlDrawing" Target="../drawings/vmlDrawing4.vml"/><Relationship Id="rId4" Type="http://schemas.openxmlformats.org/officeDocument/2006/relationships/slideLayout" Target="../slideLayouts/slideLayout2.xml"/><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STAT 206:</a:t>
            </a:r>
            <a:br>
              <a:rPr lang="en-US" dirty="0" smtClean="0"/>
            </a:br>
            <a:r>
              <a:rPr lang="en-US" dirty="0" smtClean="0"/>
              <a:t>Chapter 4</a:t>
            </a:r>
            <a:br>
              <a:rPr lang="en-US" dirty="0" smtClean="0"/>
            </a:br>
            <a:endParaRPr lang="en-US" dirty="0"/>
          </a:p>
        </p:txBody>
      </p:sp>
      <p:sp>
        <p:nvSpPr>
          <p:cNvPr id="3" name="Subtitle 2"/>
          <p:cNvSpPr>
            <a:spLocks noGrp="1"/>
          </p:cNvSpPr>
          <p:nvPr>
            <p:ph type="subTitle" idx="1"/>
          </p:nvPr>
        </p:nvSpPr>
        <p:spPr>
          <a:xfrm>
            <a:off x="1143000" y="3602038"/>
            <a:ext cx="6858000" cy="2112962"/>
          </a:xfrm>
        </p:spPr>
        <p:txBody>
          <a:bodyPr>
            <a:normAutofit/>
          </a:bodyPr>
          <a:lstStyle/>
          <a:p>
            <a:r>
              <a:rPr lang="en-US" dirty="0" smtClean="0"/>
              <a:t>Probability</a:t>
            </a:r>
            <a:endParaRPr lang="en-US" dirty="0" smtClean="0"/>
          </a:p>
          <a:p>
            <a:endParaRPr lang="en-US" dirty="0"/>
          </a:p>
          <a:p>
            <a:r>
              <a:rPr lang="en-US" dirty="0" smtClean="0"/>
              <a:t>Basic Probability Concepts</a:t>
            </a:r>
            <a:endParaRPr lang="en-US" dirty="0" smtClean="0"/>
          </a:p>
          <a:p>
            <a:r>
              <a:rPr lang="en-US" dirty="0" smtClean="0"/>
              <a:t>Conditional Probability</a:t>
            </a:r>
            <a:endParaRPr lang="en-US" dirty="0" smtClean="0"/>
          </a:p>
        </p:txBody>
      </p:sp>
      <p:sp>
        <p:nvSpPr>
          <p:cNvPr id="4" name="Slide Number Placeholder 3"/>
          <p:cNvSpPr>
            <a:spLocks noGrp="1"/>
          </p:cNvSpPr>
          <p:nvPr>
            <p:ph type="sldNum" sz="quarter" idx="12"/>
          </p:nvPr>
        </p:nvSpPr>
        <p:spPr/>
        <p:txBody>
          <a:bodyPr/>
          <a:lstStyle/>
          <a:p>
            <a:fld id="{8D75822C-2030-4887-9512-2AC67AD2736F}" type="slidenum">
              <a:rPr lang="en-US" smtClean="0"/>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a:blip r:embed="rId1" cstate="print"/>
          <a:srcRect/>
          <a:stretch>
            <a:fillRect/>
          </a:stretch>
        </p:blipFill>
        <p:spPr bwMode="auto">
          <a:xfrm>
            <a:off x="5252389" y="2125572"/>
            <a:ext cx="3108960" cy="2551176"/>
          </a:xfrm>
          <a:prstGeom prst="rect">
            <a:avLst/>
          </a:prstGeom>
          <a:noFill/>
        </p:spPr>
      </p:pic>
      <p:sp>
        <p:nvSpPr>
          <p:cNvPr id="2" name="Title 1"/>
          <p:cNvSpPr>
            <a:spLocks noGrp="1"/>
          </p:cNvSpPr>
          <p:nvPr>
            <p:ph type="title"/>
          </p:nvPr>
        </p:nvSpPr>
        <p:spPr>
          <a:xfrm>
            <a:off x="457200" y="274638"/>
            <a:ext cx="8229600" cy="639762"/>
          </a:xfrm>
        </p:spPr>
        <p:txBody>
          <a:bodyPr>
            <a:normAutofit fontScale="90000"/>
          </a:bodyPr>
          <a:lstStyle/>
          <a:p>
            <a:pPr algn="l"/>
            <a:r>
              <a:rPr lang="en-US" b="1" dirty="0" smtClean="0"/>
              <a:t>Example w/ Venn Diagram:</a:t>
            </a:r>
            <a:endParaRPr lang="en-US" dirty="0"/>
          </a:p>
        </p:txBody>
      </p:sp>
      <p:sp>
        <p:nvSpPr>
          <p:cNvPr id="4" name="TextBox 3"/>
          <p:cNvSpPr txBox="1"/>
          <p:nvPr/>
        </p:nvSpPr>
        <p:spPr>
          <a:xfrm>
            <a:off x="5537951" y="4408836"/>
            <a:ext cx="1285929" cy="461665"/>
          </a:xfrm>
          <a:prstGeom prst="rect">
            <a:avLst/>
          </a:prstGeom>
          <a:noFill/>
        </p:spPr>
        <p:txBody>
          <a:bodyPr wrap="none" rtlCol="0">
            <a:spAutoFit/>
          </a:bodyPr>
          <a:lstStyle/>
          <a:p>
            <a:r>
              <a:rPr lang="en-US" sz="2400" dirty="0" smtClean="0"/>
              <a:t>P(A </a:t>
            </a:r>
            <a:r>
              <a:rPr lang="en-US" sz="2400" b="1" dirty="0" smtClean="0"/>
              <a:t>or</a:t>
            </a:r>
            <a:r>
              <a:rPr lang="en-US" sz="2400" dirty="0" smtClean="0"/>
              <a:t> B)</a:t>
            </a:r>
            <a:endParaRPr lang="en-US" sz="2400" dirty="0"/>
          </a:p>
        </p:txBody>
      </p:sp>
      <p:sp>
        <p:nvSpPr>
          <p:cNvPr id="5" name="TextBox 4"/>
          <p:cNvSpPr txBox="1"/>
          <p:nvPr/>
        </p:nvSpPr>
        <p:spPr>
          <a:xfrm>
            <a:off x="5309351" y="4937771"/>
            <a:ext cx="3323346" cy="461665"/>
          </a:xfrm>
          <a:prstGeom prst="rect">
            <a:avLst/>
          </a:prstGeom>
          <a:noFill/>
        </p:spPr>
        <p:txBody>
          <a:bodyPr wrap="none" rtlCol="0">
            <a:spAutoFit/>
          </a:bodyPr>
          <a:lstStyle/>
          <a:p>
            <a:r>
              <a:rPr lang="en-US" sz="2400" dirty="0" smtClean="0"/>
              <a:t>= P(A) + P(B) – P(A and B)</a:t>
            </a:r>
            <a:endParaRPr lang="en-US" sz="2400" dirty="0"/>
          </a:p>
        </p:txBody>
      </p:sp>
      <p:sp>
        <p:nvSpPr>
          <p:cNvPr id="6" name="TextBox 5"/>
          <p:cNvSpPr txBox="1"/>
          <p:nvPr/>
        </p:nvSpPr>
        <p:spPr>
          <a:xfrm>
            <a:off x="5309351" y="6004571"/>
            <a:ext cx="2690160" cy="461665"/>
          </a:xfrm>
          <a:prstGeom prst="rect">
            <a:avLst/>
          </a:prstGeom>
          <a:noFill/>
        </p:spPr>
        <p:txBody>
          <a:bodyPr wrap="none" rtlCol="0">
            <a:spAutoFit/>
          </a:bodyPr>
          <a:lstStyle/>
          <a:p>
            <a:r>
              <a:rPr lang="en-US" sz="2400" dirty="0" smtClean="0"/>
              <a:t>= 0.25 + 0.30 – 0.20 </a:t>
            </a:r>
            <a:endParaRPr lang="en-US" sz="2400" dirty="0"/>
          </a:p>
        </p:txBody>
      </p:sp>
      <p:sp>
        <p:nvSpPr>
          <p:cNvPr id="8" name="TextBox 7"/>
          <p:cNvSpPr txBox="1"/>
          <p:nvPr/>
        </p:nvSpPr>
        <p:spPr>
          <a:xfrm>
            <a:off x="8000878" y="6004571"/>
            <a:ext cx="955711" cy="461665"/>
          </a:xfrm>
          <a:prstGeom prst="rect">
            <a:avLst/>
          </a:prstGeom>
          <a:noFill/>
        </p:spPr>
        <p:txBody>
          <a:bodyPr wrap="none" rtlCol="0">
            <a:spAutoFit/>
          </a:bodyPr>
          <a:lstStyle/>
          <a:p>
            <a:r>
              <a:rPr lang="en-US" sz="2400" dirty="0" smtClean="0"/>
              <a:t>= </a:t>
            </a:r>
            <a:r>
              <a:rPr lang="en-US" sz="2400" b="1" dirty="0" smtClean="0"/>
              <a:t>0.35</a:t>
            </a:r>
            <a:endParaRPr lang="en-US" sz="2400" b="1" dirty="0"/>
          </a:p>
        </p:txBody>
      </p:sp>
      <p:grpSp>
        <p:nvGrpSpPr>
          <p:cNvPr id="17" name="Group 16"/>
          <p:cNvGrpSpPr/>
          <p:nvPr/>
        </p:nvGrpSpPr>
        <p:grpSpPr>
          <a:xfrm>
            <a:off x="5552311" y="2915206"/>
            <a:ext cx="2517439" cy="826532"/>
            <a:chOff x="6019800" y="3657600"/>
            <a:chExt cx="2517439" cy="826532"/>
          </a:xfrm>
        </p:grpSpPr>
        <p:sp>
          <p:nvSpPr>
            <p:cNvPr id="11" name="TextBox 10"/>
            <p:cNvSpPr txBox="1"/>
            <p:nvPr/>
          </p:nvSpPr>
          <p:spPr>
            <a:xfrm>
              <a:off x="6019800" y="4114800"/>
              <a:ext cx="689612" cy="369332"/>
            </a:xfrm>
            <a:prstGeom prst="rect">
              <a:avLst/>
            </a:prstGeom>
            <a:noFill/>
          </p:spPr>
          <p:txBody>
            <a:bodyPr wrap="none" rtlCol="0">
              <a:spAutoFit/>
            </a:bodyPr>
            <a:lstStyle/>
            <a:p>
              <a:r>
                <a:rPr lang="en-US" dirty="0" smtClean="0">
                  <a:latin typeface="+mj-lt"/>
                </a:rPr>
                <a:t>Math</a:t>
              </a:r>
              <a:endParaRPr lang="en-US" dirty="0">
                <a:latin typeface="+mj-lt"/>
              </a:endParaRPr>
            </a:p>
          </p:txBody>
        </p:sp>
        <p:sp>
          <p:nvSpPr>
            <p:cNvPr id="12" name="TextBox 11"/>
            <p:cNvSpPr txBox="1"/>
            <p:nvPr/>
          </p:nvSpPr>
          <p:spPr>
            <a:xfrm>
              <a:off x="7620000" y="4114800"/>
              <a:ext cx="917239" cy="369332"/>
            </a:xfrm>
            <a:prstGeom prst="rect">
              <a:avLst/>
            </a:prstGeom>
            <a:noFill/>
          </p:spPr>
          <p:txBody>
            <a:bodyPr wrap="none" rtlCol="0">
              <a:spAutoFit/>
            </a:bodyPr>
            <a:lstStyle/>
            <a:p>
              <a:r>
                <a:rPr lang="en-US" dirty="0" smtClean="0">
                  <a:latin typeface="+mj-lt"/>
                </a:rPr>
                <a:t>Science</a:t>
              </a:r>
              <a:endParaRPr lang="en-US" dirty="0">
                <a:latin typeface="+mj-lt"/>
              </a:endParaRPr>
            </a:p>
          </p:txBody>
        </p:sp>
        <p:sp>
          <p:nvSpPr>
            <p:cNvPr id="13" name="TextBox 12"/>
            <p:cNvSpPr txBox="1"/>
            <p:nvPr/>
          </p:nvSpPr>
          <p:spPr>
            <a:xfrm>
              <a:off x="6851776" y="3657600"/>
              <a:ext cx="712246" cy="369332"/>
            </a:xfrm>
            <a:prstGeom prst="rect">
              <a:avLst/>
            </a:prstGeom>
            <a:noFill/>
          </p:spPr>
          <p:txBody>
            <a:bodyPr wrap="none" rtlCol="0">
              <a:spAutoFit/>
            </a:bodyPr>
            <a:lstStyle/>
            <a:p>
              <a:r>
                <a:rPr lang="en-US" dirty="0" smtClean="0">
                  <a:latin typeface="+mj-lt"/>
                </a:rPr>
                <a:t>BOTH</a:t>
              </a:r>
              <a:endParaRPr lang="en-US" dirty="0">
                <a:latin typeface="+mj-lt"/>
              </a:endParaRPr>
            </a:p>
          </p:txBody>
        </p:sp>
      </p:grpSp>
      <p:grpSp>
        <p:nvGrpSpPr>
          <p:cNvPr id="18" name="Group 17"/>
          <p:cNvGrpSpPr/>
          <p:nvPr/>
        </p:nvGrpSpPr>
        <p:grpSpPr>
          <a:xfrm>
            <a:off x="5620634" y="3143806"/>
            <a:ext cx="2193632" cy="826532"/>
            <a:chOff x="5943600" y="5040868"/>
            <a:chExt cx="2193632" cy="826532"/>
          </a:xfrm>
        </p:grpSpPr>
        <p:sp>
          <p:nvSpPr>
            <p:cNvPr id="14" name="TextBox 13"/>
            <p:cNvSpPr txBox="1"/>
            <p:nvPr/>
          </p:nvSpPr>
          <p:spPr>
            <a:xfrm>
              <a:off x="5943600" y="5498068"/>
              <a:ext cx="593432" cy="369332"/>
            </a:xfrm>
            <a:prstGeom prst="rect">
              <a:avLst/>
            </a:prstGeom>
            <a:noFill/>
          </p:spPr>
          <p:txBody>
            <a:bodyPr wrap="none" rtlCol="0">
              <a:spAutoFit/>
            </a:bodyPr>
            <a:lstStyle/>
            <a:p>
              <a:r>
                <a:rPr lang="en-US" dirty="0" smtClean="0">
                  <a:latin typeface="+mj-lt"/>
                </a:rPr>
                <a:t>0.25</a:t>
              </a:r>
              <a:endParaRPr lang="en-US" dirty="0">
                <a:latin typeface="+mj-lt"/>
              </a:endParaRPr>
            </a:p>
          </p:txBody>
        </p:sp>
        <p:sp>
          <p:nvSpPr>
            <p:cNvPr id="15" name="TextBox 14"/>
            <p:cNvSpPr txBox="1"/>
            <p:nvPr/>
          </p:nvSpPr>
          <p:spPr>
            <a:xfrm>
              <a:off x="7543800" y="5498068"/>
              <a:ext cx="593432" cy="369332"/>
            </a:xfrm>
            <a:prstGeom prst="rect">
              <a:avLst/>
            </a:prstGeom>
            <a:noFill/>
          </p:spPr>
          <p:txBody>
            <a:bodyPr wrap="none" rtlCol="0">
              <a:spAutoFit/>
            </a:bodyPr>
            <a:lstStyle/>
            <a:p>
              <a:r>
                <a:rPr lang="en-US" dirty="0" smtClean="0">
                  <a:latin typeface="+mj-lt"/>
                </a:rPr>
                <a:t>0.30</a:t>
              </a:r>
              <a:endParaRPr lang="en-US" dirty="0">
                <a:latin typeface="+mj-lt"/>
              </a:endParaRPr>
            </a:p>
          </p:txBody>
        </p:sp>
        <p:sp>
          <p:nvSpPr>
            <p:cNvPr id="16" name="TextBox 15"/>
            <p:cNvSpPr txBox="1"/>
            <p:nvPr/>
          </p:nvSpPr>
          <p:spPr>
            <a:xfrm>
              <a:off x="6775576" y="5040868"/>
              <a:ext cx="593432" cy="369332"/>
            </a:xfrm>
            <a:prstGeom prst="rect">
              <a:avLst/>
            </a:prstGeom>
            <a:noFill/>
          </p:spPr>
          <p:txBody>
            <a:bodyPr wrap="none" rtlCol="0">
              <a:spAutoFit/>
            </a:bodyPr>
            <a:lstStyle/>
            <a:p>
              <a:r>
                <a:rPr lang="en-US" dirty="0" smtClean="0">
                  <a:latin typeface="+mj-lt"/>
                </a:rPr>
                <a:t>0.20</a:t>
              </a:r>
              <a:endParaRPr lang="en-US" dirty="0">
                <a:latin typeface="+mj-lt"/>
              </a:endParaRPr>
            </a:p>
          </p:txBody>
        </p:sp>
      </p:grpSp>
      <p:sp>
        <p:nvSpPr>
          <p:cNvPr id="22" name="TextBox 21"/>
          <p:cNvSpPr txBox="1"/>
          <p:nvPr/>
        </p:nvSpPr>
        <p:spPr>
          <a:xfrm>
            <a:off x="5309351" y="5471171"/>
            <a:ext cx="3515386" cy="461665"/>
          </a:xfrm>
          <a:prstGeom prst="rect">
            <a:avLst/>
          </a:prstGeom>
          <a:noFill/>
        </p:spPr>
        <p:txBody>
          <a:bodyPr wrap="none" rtlCol="0">
            <a:spAutoFit/>
          </a:bodyPr>
          <a:lstStyle/>
          <a:p>
            <a:r>
              <a:rPr lang="en-US" sz="2400" dirty="0" smtClean="0"/>
              <a:t>= P(</a:t>
            </a:r>
            <a:r>
              <a:rPr lang="en-US" sz="1600" dirty="0" smtClean="0"/>
              <a:t>math</a:t>
            </a:r>
            <a:r>
              <a:rPr lang="en-US" sz="2400" dirty="0" smtClean="0"/>
              <a:t>) + P(</a:t>
            </a:r>
            <a:r>
              <a:rPr lang="en-US" sz="1600" dirty="0" smtClean="0"/>
              <a:t>science</a:t>
            </a:r>
            <a:r>
              <a:rPr lang="en-US" sz="2400" dirty="0" smtClean="0"/>
              <a:t>) – P(</a:t>
            </a:r>
            <a:r>
              <a:rPr lang="en-US" dirty="0" smtClean="0"/>
              <a:t>both</a:t>
            </a:r>
            <a:r>
              <a:rPr lang="en-US" sz="2400" dirty="0" smtClean="0"/>
              <a:t>)</a:t>
            </a:r>
            <a:endParaRPr lang="en-US" sz="2400" dirty="0"/>
          </a:p>
        </p:txBody>
      </p:sp>
      <p:sp>
        <p:nvSpPr>
          <p:cNvPr id="7" name="Content Placeholder 6"/>
          <p:cNvSpPr>
            <a:spLocks noGrp="1"/>
          </p:cNvSpPr>
          <p:nvPr>
            <p:ph idx="1"/>
          </p:nvPr>
        </p:nvSpPr>
        <p:spPr>
          <a:xfrm>
            <a:off x="628650" y="914400"/>
            <a:ext cx="7886700" cy="4351338"/>
          </a:xfrm>
        </p:spPr>
        <p:txBody>
          <a:bodyPr/>
          <a:lstStyle/>
          <a:p>
            <a:r>
              <a:rPr lang="en-US" dirty="0"/>
              <a:t>The probability a student is </a:t>
            </a:r>
            <a:r>
              <a:rPr lang="en-US" dirty="0" smtClean="0"/>
              <a:t>in </a:t>
            </a:r>
            <a:r>
              <a:rPr lang="en-US" dirty="0"/>
              <a:t>honors </a:t>
            </a:r>
            <a:r>
              <a:rPr lang="en-US" b="1" dirty="0"/>
              <a:t>math is 0.25</a:t>
            </a:r>
            <a:r>
              <a:rPr lang="en-US" dirty="0"/>
              <a:t>, </a:t>
            </a:r>
            <a:br>
              <a:rPr lang="en-US" dirty="0"/>
            </a:br>
            <a:r>
              <a:rPr lang="en-US" dirty="0"/>
              <a:t>in honors </a:t>
            </a:r>
            <a:r>
              <a:rPr lang="en-US" b="1" dirty="0"/>
              <a:t>science is </a:t>
            </a:r>
            <a:r>
              <a:rPr lang="en-US" b="1" dirty="0" smtClean="0"/>
              <a:t>0.30</a:t>
            </a:r>
            <a:r>
              <a:rPr lang="en-US" dirty="0" smtClean="0"/>
              <a:t>, and in </a:t>
            </a:r>
            <a:r>
              <a:rPr lang="en-US" b="1" dirty="0"/>
              <a:t>both is </a:t>
            </a:r>
            <a:r>
              <a:rPr lang="en-US" b="1" dirty="0" smtClean="0"/>
              <a:t>0.20</a:t>
            </a:r>
            <a:r>
              <a:rPr lang="en-US" dirty="0" smtClean="0"/>
              <a:t>.  </a:t>
            </a:r>
            <a:endParaRPr lang="en-US" dirty="0" smtClean="0"/>
          </a:p>
          <a:p>
            <a:r>
              <a:rPr lang="en-US" dirty="0" smtClean="0"/>
              <a:t>What </a:t>
            </a:r>
            <a:r>
              <a:rPr lang="en-US" dirty="0"/>
              <a:t>is the probability a student is in at least one honors class</a:t>
            </a:r>
            <a:r>
              <a:rPr lang="en-US" dirty="0" smtClean="0"/>
              <a:t>?</a:t>
            </a:r>
            <a:endParaRPr lang="en-US" dirty="0" smtClean="0"/>
          </a:p>
          <a:p>
            <a:pPr marL="914400" lvl="1" indent="-457200">
              <a:buFont typeface="+mj-lt"/>
              <a:buAutoNum type="alphaUcPeriod"/>
            </a:pPr>
            <a:r>
              <a:rPr lang="en-US" dirty="0"/>
              <a:t>0.55</a:t>
            </a:r>
            <a:endParaRPr lang="en-US" dirty="0"/>
          </a:p>
          <a:p>
            <a:pPr marL="914400" lvl="1" indent="-457200">
              <a:buFont typeface="+mj-lt"/>
              <a:buAutoNum type="alphaUcPeriod"/>
            </a:pPr>
            <a:r>
              <a:rPr lang="en-US" dirty="0"/>
              <a:t>0.35</a:t>
            </a:r>
            <a:endParaRPr lang="en-US" dirty="0"/>
          </a:p>
          <a:p>
            <a:pPr marL="914400" lvl="1" indent="-457200">
              <a:buFont typeface="+mj-lt"/>
              <a:buAutoNum type="alphaUcPeriod"/>
            </a:pPr>
            <a:r>
              <a:rPr lang="en-US" dirty="0"/>
              <a:t>0.25</a:t>
            </a:r>
            <a:endParaRPr lang="en-US" dirty="0"/>
          </a:p>
          <a:p>
            <a:pPr marL="914400" lvl="1" indent="-457200">
              <a:buFont typeface="+mj-lt"/>
              <a:buAutoNum type="alphaUcPeriod"/>
            </a:pPr>
            <a:r>
              <a:rPr lang="en-US" dirty="0"/>
              <a:t>0.30</a:t>
            </a:r>
            <a:br>
              <a:rPr lang="en-US" dirty="0"/>
            </a:br>
            <a:endParaRPr lang="en-US" dirty="0"/>
          </a:p>
          <a:p>
            <a:endParaRPr lang="en-US" dirty="0"/>
          </a:p>
        </p:txBody>
      </p:sp>
      <p:sp>
        <p:nvSpPr>
          <p:cNvPr id="19" name="Rectangle 18"/>
          <p:cNvSpPr/>
          <p:nvPr/>
        </p:nvSpPr>
        <p:spPr>
          <a:xfrm>
            <a:off x="1040152" y="2987904"/>
            <a:ext cx="1322048" cy="48713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p:bldP spid="22"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4.2 Conditional Probability</a:t>
            </a:r>
            <a:endParaRPr lang="en-US" dirty="0"/>
          </a:p>
        </p:txBody>
      </p:sp>
      <p:sp>
        <p:nvSpPr>
          <p:cNvPr id="3" name="Content Placeholder 2"/>
          <p:cNvSpPr>
            <a:spLocks noGrp="1"/>
          </p:cNvSpPr>
          <p:nvPr>
            <p:ph idx="1"/>
          </p:nvPr>
        </p:nvSpPr>
        <p:spPr>
          <a:xfrm>
            <a:off x="231648" y="1133856"/>
            <a:ext cx="8717280" cy="757530"/>
          </a:xfrm>
        </p:spPr>
        <p:txBody>
          <a:bodyPr>
            <a:normAutofit/>
          </a:bodyPr>
          <a:lstStyle/>
          <a:p>
            <a:r>
              <a:rPr lang="en-US" sz="2400" dirty="0" smtClean="0"/>
              <a:t>Conditional Probability – </a:t>
            </a:r>
            <a:endParaRPr lang="en-US" sz="2400" dirty="0" smtClean="0"/>
          </a:p>
        </p:txBody>
      </p:sp>
      <p:sp>
        <p:nvSpPr>
          <p:cNvPr id="4" name="Slide Number Placeholder 3"/>
          <p:cNvSpPr>
            <a:spLocks noGrp="1"/>
          </p:cNvSpPr>
          <p:nvPr>
            <p:ph type="sldNum" sz="quarter" idx="12"/>
          </p:nvPr>
        </p:nvSpPr>
        <p:spPr>
          <a:xfrm>
            <a:off x="6688332" y="6492875"/>
            <a:ext cx="2057400" cy="365125"/>
          </a:xfrm>
        </p:spPr>
        <p:txBody>
          <a:bodyPr/>
          <a:lstStyle/>
          <a:p>
            <a:fld id="{8D75822C-2030-4887-9512-2AC67AD2736F}" type="slidenum">
              <a:rPr lang="en-US" smtClean="0"/>
            </a:fld>
            <a:endParaRPr lang="en-US" dirty="0"/>
          </a:p>
        </p:txBody>
      </p:sp>
      <p:sp>
        <p:nvSpPr>
          <p:cNvPr id="5" name="Content Placeholder 2"/>
          <p:cNvSpPr txBox="1"/>
          <p:nvPr/>
        </p:nvSpPr>
        <p:spPr>
          <a:xfrm>
            <a:off x="278096" y="1137647"/>
            <a:ext cx="8717280" cy="5352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58545">
              <a:buNone/>
              <a:tabLst>
                <a:tab pos="2054225" algn="l"/>
                <a:tab pos="5607050" algn="l"/>
              </a:tabLst>
            </a:pPr>
            <a:endParaRPr lang="en-US" dirty="0" smtClean="0"/>
          </a:p>
        </p:txBody>
      </p:sp>
      <p:sp>
        <p:nvSpPr>
          <p:cNvPr id="7" name="TextBox 6"/>
          <p:cNvSpPr txBox="1"/>
          <p:nvPr/>
        </p:nvSpPr>
        <p:spPr>
          <a:xfrm>
            <a:off x="518305" y="1111864"/>
            <a:ext cx="8427260" cy="830997"/>
          </a:xfrm>
          <a:prstGeom prst="rect">
            <a:avLst/>
          </a:prstGeom>
          <a:noFill/>
        </p:spPr>
        <p:txBody>
          <a:bodyPr wrap="square" rtlCol="0">
            <a:spAutoFit/>
          </a:bodyPr>
          <a:lstStyle/>
          <a:p>
            <a:pPr>
              <a:tabLst>
                <a:tab pos="3201670" algn="l"/>
              </a:tabLst>
            </a:pPr>
            <a:r>
              <a:rPr lang="en-US" sz="2400" dirty="0" smtClean="0"/>
              <a:t>	probability of event A, given information about the occurrence of another event, B</a:t>
            </a:r>
            <a:endParaRPr lang="en-US" sz="2400" dirty="0"/>
          </a:p>
        </p:txBody>
      </p:sp>
      <p:grpSp>
        <p:nvGrpSpPr>
          <p:cNvPr id="8" name="Group 7"/>
          <p:cNvGrpSpPr/>
          <p:nvPr/>
        </p:nvGrpSpPr>
        <p:grpSpPr>
          <a:xfrm>
            <a:off x="4947538" y="2644895"/>
            <a:ext cx="2071869" cy="2552267"/>
            <a:chOff x="5150734" y="4177331"/>
            <a:chExt cx="2071869" cy="2552267"/>
          </a:xfrm>
        </p:grpSpPr>
        <p:pic>
          <p:nvPicPr>
            <p:cNvPr id="9" name="Picture 6"/>
            <p:cNvPicPr>
              <a:picLocks noChangeAspect="1" noChangeArrowheads="1"/>
            </p:cNvPicPr>
            <p:nvPr/>
          </p:nvPicPr>
          <p:blipFill>
            <a:blip r:embed="rId1" cstate="print"/>
            <a:srcRect/>
            <a:stretch>
              <a:fillRect/>
            </a:stretch>
          </p:blipFill>
          <p:spPr bwMode="auto">
            <a:xfrm>
              <a:off x="5296322" y="4177331"/>
              <a:ext cx="1830897" cy="1237092"/>
            </a:xfrm>
            <a:prstGeom prst="rect">
              <a:avLst/>
            </a:prstGeom>
            <a:noFill/>
            <a:ln w="9525">
              <a:noFill/>
              <a:miter lim="800000"/>
              <a:headEnd/>
              <a:tailEnd/>
            </a:ln>
          </p:spPr>
        </p:pic>
        <p:pic>
          <p:nvPicPr>
            <p:cNvPr id="10" name="Picture 9"/>
            <p:cNvPicPr>
              <a:picLocks noChangeAspect="1"/>
            </p:cNvPicPr>
            <p:nvPr/>
          </p:nvPicPr>
          <p:blipFill>
            <a:blip r:embed="rId2" cstate="print"/>
            <a:stretch>
              <a:fillRect/>
            </a:stretch>
          </p:blipFill>
          <p:spPr>
            <a:xfrm>
              <a:off x="5279369" y="5472298"/>
              <a:ext cx="1847850" cy="1257300"/>
            </a:xfrm>
            <a:prstGeom prst="rect">
              <a:avLst/>
            </a:prstGeom>
          </p:spPr>
        </p:pic>
        <p:cxnSp>
          <p:nvCxnSpPr>
            <p:cNvPr id="11" name="Straight Connector 10"/>
            <p:cNvCxnSpPr/>
            <p:nvPr/>
          </p:nvCxnSpPr>
          <p:spPr>
            <a:xfrm>
              <a:off x="5150734" y="5443451"/>
              <a:ext cx="20718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165658" y="3955724"/>
            <a:ext cx="2975433" cy="1313544"/>
            <a:chOff x="203196" y="5239657"/>
            <a:chExt cx="2975433" cy="1313544"/>
          </a:xfrm>
        </p:grpSpPr>
        <p:sp>
          <p:nvSpPr>
            <p:cNvPr id="13" name="Rectangular Callout 12"/>
            <p:cNvSpPr/>
            <p:nvPr/>
          </p:nvSpPr>
          <p:spPr>
            <a:xfrm>
              <a:off x="203200" y="5239657"/>
              <a:ext cx="2975429" cy="1306286"/>
            </a:xfrm>
            <a:prstGeom prst="wedgeRectCallout">
              <a:avLst>
                <a:gd name="adj1" fmla="val 35969"/>
                <a:gd name="adj2" fmla="val -6305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Denominator is always the “given” event.</a:t>
              </a:r>
              <a:endParaRPr lang="en-US" dirty="0" smtClean="0">
                <a:solidFill>
                  <a:schemeClr val="tx1"/>
                </a:solidFill>
              </a:endParaRPr>
            </a:p>
            <a:p>
              <a:pPr algn="ctr"/>
              <a:r>
                <a:rPr lang="en-US" dirty="0" smtClean="0">
                  <a:solidFill>
                    <a:schemeClr val="tx1"/>
                  </a:solidFill>
                </a:rPr>
                <a:t>Sample space is “reduced” to only those events in the given event.</a:t>
              </a:r>
              <a:endParaRPr lang="en-US" dirty="0">
                <a:solidFill>
                  <a:schemeClr val="tx1"/>
                </a:solidFill>
              </a:endParaRPr>
            </a:p>
          </p:txBody>
        </p:sp>
        <p:sp>
          <p:nvSpPr>
            <p:cNvPr id="14" name="Rectangular Callout 13"/>
            <p:cNvSpPr/>
            <p:nvPr/>
          </p:nvSpPr>
          <p:spPr>
            <a:xfrm>
              <a:off x="203196" y="5246915"/>
              <a:ext cx="2975429" cy="1306286"/>
            </a:xfrm>
            <a:prstGeom prst="wedgeRectCallout">
              <a:avLst>
                <a:gd name="adj1" fmla="val 127676"/>
                <a:gd name="adj2" fmla="val 1138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Denominator is always the “given” event.</a:t>
              </a:r>
              <a:endParaRPr lang="en-US" dirty="0" smtClean="0">
                <a:solidFill>
                  <a:schemeClr val="tx1"/>
                </a:solidFill>
              </a:endParaRPr>
            </a:p>
            <a:p>
              <a:pPr algn="ctr"/>
              <a:r>
                <a:rPr lang="en-US" dirty="0" smtClean="0">
                  <a:solidFill>
                    <a:schemeClr val="tx1"/>
                  </a:solidFill>
                </a:rPr>
                <a:t>Sample space is “reduced” to only those events in the given event.</a:t>
              </a:r>
              <a:endParaRPr lang="en-US" dirty="0">
                <a:solidFill>
                  <a:schemeClr val="tx1"/>
                </a:solidFill>
              </a:endParaRPr>
            </a:p>
          </p:txBody>
        </p:sp>
      </p:grpSp>
      <p:sp>
        <p:nvSpPr>
          <p:cNvPr id="15" name="Rectangular Callout 14"/>
          <p:cNvSpPr/>
          <p:nvPr/>
        </p:nvSpPr>
        <p:spPr>
          <a:xfrm>
            <a:off x="7315203" y="2807331"/>
            <a:ext cx="1451429" cy="2278743"/>
          </a:xfrm>
          <a:prstGeom prst="wedgeRectCallout">
            <a:avLst>
              <a:gd name="adj1" fmla="val -136833"/>
              <a:gd name="adj2" fmla="val -2683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Since sample space is reduced, only consider the events in A that are ALSO in B </a:t>
            </a:r>
            <a:r>
              <a:rPr lang="en-US" dirty="0" smtClean="0">
                <a:solidFill>
                  <a:schemeClr val="tx1"/>
                </a:solidFill>
                <a:sym typeface="Wingdings" panose="05000000000000000000" pitchFamily="2" charset="2"/>
              </a:rPr>
              <a:t> intersection.</a:t>
            </a:r>
            <a:endParaRPr lang="en-US" dirty="0">
              <a:solidFill>
                <a:schemeClr val="tx1"/>
              </a:solidFill>
            </a:endParaRPr>
          </a:p>
        </p:txBody>
      </p:sp>
      <p:sp>
        <p:nvSpPr>
          <p:cNvPr id="16" name="Content Placeholder 2"/>
          <p:cNvSpPr txBox="1"/>
          <p:nvPr/>
        </p:nvSpPr>
        <p:spPr>
          <a:xfrm>
            <a:off x="328828" y="2045571"/>
            <a:ext cx="8717280" cy="8122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Probability of A given B is equal to P(A </a:t>
            </a:r>
            <a:r>
              <a:rPr lang="en-US" sz="2400" b="1" i="1" dirty="0" smtClean="0"/>
              <a:t>and</a:t>
            </a:r>
            <a:r>
              <a:rPr lang="en-US" sz="2400" dirty="0" smtClean="0"/>
              <a:t> B) divided by the P(B). That is,</a:t>
            </a:r>
            <a:endParaRPr lang="en-US" sz="2400" dirty="0" smtClean="0"/>
          </a:p>
          <a:p>
            <a:endParaRPr lang="en-US" sz="2400" dirty="0" smtClean="0"/>
          </a:p>
        </p:txBody>
      </p:sp>
      <p:graphicFrame>
        <p:nvGraphicFramePr>
          <p:cNvPr id="17" name="Object 16"/>
          <p:cNvGraphicFramePr>
            <a:graphicFrameLocks noChangeAspect="1"/>
          </p:cNvGraphicFramePr>
          <p:nvPr/>
        </p:nvGraphicFramePr>
        <p:xfrm>
          <a:off x="678503" y="2860501"/>
          <a:ext cx="3724885" cy="991300"/>
        </p:xfrm>
        <a:graphic>
          <a:graphicData uri="http://schemas.openxmlformats.org/presentationml/2006/ole">
            <mc:AlternateContent xmlns:mc="http://schemas.openxmlformats.org/markup-compatibility/2006">
              <mc:Choice xmlns:v="urn:schemas-microsoft-com:vml" Requires="v">
                <p:oleObj spid="_x0000_s40059" name="Equation" r:id="rId3" imgW="1572895" imgH="420370" progId="Equation.3">
                  <p:embed/>
                </p:oleObj>
              </mc:Choice>
              <mc:Fallback>
                <p:oleObj name="Equation" r:id="rId3" imgW="1572895" imgH="420370" progId="Equation.3">
                  <p:embed/>
                  <p:pic>
                    <p:nvPicPr>
                      <p:cNvPr id="0" name="Picture 40058"/>
                      <p:cNvPicPr/>
                      <p:nvPr/>
                    </p:nvPicPr>
                    <p:blipFill>
                      <a:blip r:embed="rId4"/>
                      <a:stretch>
                        <a:fillRect/>
                      </a:stretch>
                    </p:blipFill>
                    <p:spPr>
                      <a:xfrm>
                        <a:off x="678503" y="2860501"/>
                        <a:ext cx="3724885" cy="991300"/>
                      </a:xfrm>
                      <a:prstGeom prst="rect">
                        <a:avLst/>
                      </a:prstGeom>
                    </p:spPr>
                  </p:pic>
                </p:oleObj>
              </mc:Fallback>
            </mc:AlternateContent>
          </a:graphicData>
        </a:graphic>
      </p:graphicFrame>
      <p:sp>
        <p:nvSpPr>
          <p:cNvPr id="18" name="Content Placeholder 2"/>
          <p:cNvSpPr txBox="1"/>
          <p:nvPr/>
        </p:nvSpPr>
        <p:spPr>
          <a:xfrm>
            <a:off x="191326" y="5483736"/>
            <a:ext cx="8717280" cy="114301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tabLst>
                <a:tab pos="1601470" algn="l"/>
              </a:tabLst>
            </a:pPr>
            <a:r>
              <a:rPr lang="en-US" sz="2400" dirty="0" smtClean="0"/>
              <a:t>Where:	P(A and B) = joint probability of A </a:t>
            </a:r>
            <a:r>
              <a:rPr lang="en-US" sz="2400" b="1" i="1" dirty="0" smtClean="0"/>
              <a:t>and</a:t>
            </a:r>
            <a:r>
              <a:rPr lang="en-US" sz="2400" dirty="0" smtClean="0"/>
              <a:t> B</a:t>
            </a:r>
            <a:br>
              <a:rPr lang="en-US" sz="2400" dirty="0" smtClean="0"/>
            </a:br>
            <a:r>
              <a:rPr lang="en-US" sz="2400" dirty="0" smtClean="0"/>
              <a:t>	P(A) = marginal probability of A</a:t>
            </a:r>
            <a:br>
              <a:rPr lang="en-US" sz="2400" dirty="0" smtClean="0"/>
            </a:br>
            <a:r>
              <a:rPr lang="en-US" sz="2400" dirty="0"/>
              <a:t>	</a:t>
            </a:r>
            <a:r>
              <a:rPr lang="en-US" sz="2400" dirty="0" smtClean="0"/>
              <a:t>P(B) = marginal probability of B</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Conditional Probability</a:t>
            </a:r>
            <a:br>
              <a:rPr lang="en-US" dirty="0" smtClean="0"/>
            </a:br>
            <a:r>
              <a:rPr lang="en-US" dirty="0" smtClean="0"/>
              <a:t>Example:</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fld>
            <a:endParaRPr lang="en-US"/>
          </a:p>
        </p:txBody>
      </p:sp>
      <p:graphicFrame>
        <p:nvGraphicFramePr>
          <p:cNvPr id="5" name="Content Placeholder 4"/>
          <p:cNvGraphicFramePr/>
          <p:nvPr/>
        </p:nvGraphicFramePr>
        <p:xfrm>
          <a:off x="5140173" y="144716"/>
          <a:ext cx="3736971" cy="1314360"/>
        </p:xfrm>
        <a:graphic>
          <a:graphicData uri="http://schemas.openxmlformats.org/drawingml/2006/table">
            <a:tbl>
              <a:tblPr/>
              <a:tblGrid>
                <a:gridCol w="1067706"/>
                <a:gridCol w="889755"/>
                <a:gridCol w="889755"/>
                <a:gridCol w="889755"/>
              </a:tblGrid>
              <a:tr h="262872">
                <a:tc rowSpan="2">
                  <a:txBody>
                    <a:bodyPr/>
                    <a:lstStyle/>
                    <a:p>
                      <a:pPr algn="l" fontAlgn="b"/>
                      <a:r>
                        <a:rPr lang="en-US" sz="1400" b="1" i="0" u="none" strike="noStrike">
                          <a:solidFill>
                            <a:srgbClr val="000000"/>
                          </a:solidFill>
                          <a:effectLst/>
                          <a:latin typeface="Calibri" panose="020F0502020204030204"/>
                        </a:rPr>
                        <a:t>Planned to Purchase</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1" i="0" u="none" strike="noStrike">
                          <a:solidFill>
                            <a:srgbClr val="000000"/>
                          </a:solidFill>
                          <a:effectLst/>
                          <a:latin typeface="Calibri" panose="020F0502020204030204"/>
                        </a:rPr>
                        <a:t>Actually Purchased</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r>
              <a:tr h="262872">
                <a:tc vMerge="1">
                  <a:tcPr/>
                </a:tc>
                <a:tc>
                  <a:txBody>
                    <a:bodyPr/>
                    <a:lstStyle/>
                    <a:p>
                      <a:pPr algn="r" fontAlgn="b"/>
                      <a:r>
                        <a:rPr lang="en-US" sz="1400" b="1" i="0" u="none" strike="noStrike">
                          <a:solidFill>
                            <a:srgbClr val="000000"/>
                          </a:solidFill>
                          <a:effectLst/>
                          <a:latin typeface="Calibri" panose="020F0502020204030204"/>
                        </a:rPr>
                        <a:t>Yes</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No</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Total</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72">
                <a:tc>
                  <a:txBody>
                    <a:bodyPr/>
                    <a:lstStyle/>
                    <a:p>
                      <a:pPr algn="l" fontAlgn="b"/>
                      <a:r>
                        <a:rPr lang="en-US" sz="1400" b="1" i="0" u="none" strike="noStrike">
                          <a:solidFill>
                            <a:srgbClr val="000000"/>
                          </a:solidFill>
                          <a:effectLst/>
                          <a:latin typeface="Calibri" panose="020F0502020204030204"/>
                        </a:rPr>
                        <a:t>Yes</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a:rPr>
                        <a:t>200</a:t>
                      </a:r>
                      <a:endParaRPr lang="en-US" sz="1400" b="0"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a:rPr>
                        <a:t>50</a:t>
                      </a:r>
                      <a:endParaRPr lang="en-US" sz="14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250</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72">
                <a:tc>
                  <a:txBody>
                    <a:bodyPr/>
                    <a:lstStyle/>
                    <a:p>
                      <a:pPr algn="l" fontAlgn="b"/>
                      <a:r>
                        <a:rPr lang="en-US" sz="1400" b="1" i="0" u="none" strike="noStrike">
                          <a:solidFill>
                            <a:srgbClr val="000000"/>
                          </a:solidFill>
                          <a:effectLst/>
                          <a:latin typeface="Calibri" panose="020F0502020204030204"/>
                        </a:rPr>
                        <a:t>No</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a:rPr>
                        <a:t>100</a:t>
                      </a:r>
                      <a:endParaRPr lang="en-US" sz="1400" b="0"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a:rPr>
                        <a:t>650</a:t>
                      </a:r>
                      <a:endParaRPr lang="en-US" sz="14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750</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72">
                <a:tc>
                  <a:txBody>
                    <a:bodyPr/>
                    <a:lstStyle/>
                    <a:p>
                      <a:pPr algn="l" fontAlgn="b"/>
                      <a:r>
                        <a:rPr lang="en-US" sz="1400" b="1" i="0" u="none" strike="noStrike">
                          <a:solidFill>
                            <a:srgbClr val="000000"/>
                          </a:solidFill>
                          <a:effectLst/>
                          <a:latin typeface="Calibri" panose="020F0502020204030204"/>
                        </a:rPr>
                        <a:t>Total</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300</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700</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1000</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Content Placeholder 5"/>
          <p:cNvSpPr>
            <a:spLocks noGrp="1"/>
          </p:cNvSpPr>
          <p:nvPr>
            <p:ph idx="1"/>
          </p:nvPr>
        </p:nvSpPr>
        <p:spPr>
          <a:xfrm>
            <a:off x="231648" y="1271916"/>
            <a:ext cx="8717280" cy="763286"/>
          </a:xfrm>
          <a:prstGeom prst="rect">
            <a:avLst/>
          </a:prstGeom>
        </p:spPr>
        <p:txBody>
          <a:bodyPr>
            <a:spAutoFit/>
          </a:bodyPr>
          <a:lstStyle/>
          <a:p>
            <a:r>
              <a:rPr lang="en-US" sz="2400" dirty="0" smtClean="0"/>
              <a:t>What is the probability that family</a:t>
            </a:r>
            <a:br>
              <a:rPr lang="en-US" sz="2400" dirty="0" smtClean="0"/>
            </a:br>
            <a:r>
              <a:rPr lang="en-US" sz="2400" dirty="0" smtClean="0"/>
              <a:t>“Actually purchases” GIVEN THAT “Planned to purchase”?</a:t>
            </a:r>
            <a:endParaRPr lang="en-US" sz="2400" dirty="0" smtClean="0"/>
          </a:p>
        </p:txBody>
      </p:sp>
      <p:sp>
        <p:nvSpPr>
          <p:cNvPr id="9" name="Content Placeholder 5"/>
          <p:cNvSpPr txBox="1"/>
          <p:nvPr/>
        </p:nvSpPr>
        <p:spPr>
          <a:xfrm>
            <a:off x="291604" y="2204935"/>
            <a:ext cx="8717280" cy="763286"/>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P(Actually Purchase </a:t>
            </a:r>
            <a:r>
              <a:rPr lang="en-US" sz="2400" b="1" dirty="0" smtClean="0"/>
              <a:t>GIVEN THAT </a:t>
            </a:r>
            <a:r>
              <a:rPr lang="en-US" sz="2400" dirty="0" smtClean="0"/>
              <a:t>Planned to Purchase)</a:t>
            </a:r>
            <a:br>
              <a:rPr lang="en-US" sz="2400" dirty="0" smtClean="0"/>
            </a:br>
            <a:r>
              <a:rPr lang="en-US" sz="2400" dirty="0" smtClean="0"/>
              <a:t>= P(Actually Purchased | Planned to Purchase)</a:t>
            </a:r>
            <a:endParaRPr lang="en-US" sz="2400" dirty="0" smtClean="0"/>
          </a:p>
        </p:txBody>
      </p:sp>
      <p:graphicFrame>
        <p:nvGraphicFramePr>
          <p:cNvPr id="3" name="Object 2"/>
          <p:cNvGraphicFramePr>
            <a:graphicFrameLocks noChangeAspect="1"/>
          </p:cNvGraphicFramePr>
          <p:nvPr/>
        </p:nvGraphicFramePr>
        <p:xfrm>
          <a:off x="621390" y="3012363"/>
          <a:ext cx="7080411" cy="825631"/>
        </p:xfrm>
        <a:graphic>
          <a:graphicData uri="http://schemas.openxmlformats.org/presentationml/2006/ole">
            <mc:AlternateContent xmlns:mc="http://schemas.openxmlformats.org/markup-compatibility/2006">
              <mc:Choice xmlns:v="urn:schemas-microsoft-com:vml" Requires="v">
                <p:oleObj spid="_x0000_s41202" name="Equation" r:id="rId1" imgW="3593465" imgH="420370" progId="Equation.3">
                  <p:embed/>
                </p:oleObj>
              </mc:Choice>
              <mc:Fallback>
                <p:oleObj name="Equation" r:id="rId1" imgW="3593465" imgH="420370" progId="Equation.3">
                  <p:embed/>
                  <p:pic>
                    <p:nvPicPr>
                      <p:cNvPr id="0" name="Picture 41201"/>
                      <p:cNvPicPr/>
                      <p:nvPr/>
                    </p:nvPicPr>
                    <p:blipFill>
                      <a:blip r:embed="rId2"/>
                      <a:stretch>
                        <a:fillRect/>
                      </a:stretch>
                    </p:blipFill>
                    <p:spPr>
                      <a:xfrm>
                        <a:off x="621390" y="3012363"/>
                        <a:ext cx="7080411" cy="825631"/>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642335" y="3922721"/>
          <a:ext cx="3112589" cy="1131850"/>
        </p:xfrm>
        <a:graphic>
          <a:graphicData uri="http://schemas.openxmlformats.org/presentationml/2006/ole">
            <mc:AlternateContent xmlns:mc="http://schemas.openxmlformats.org/markup-compatibility/2006">
              <mc:Choice xmlns:v="urn:schemas-microsoft-com:vml" Requires="v">
                <p:oleObj spid="_x0000_s41203" name="Equation" r:id="rId3" imgW="1536065" imgH="557530" progId="Equation.3">
                  <p:embed/>
                </p:oleObj>
              </mc:Choice>
              <mc:Fallback>
                <p:oleObj name="Equation" r:id="rId3" imgW="1536065" imgH="557530" progId="Equation.3">
                  <p:embed/>
                  <p:pic>
                    <p:nvPicPr>
                      <p:cNvPr id="0" name="Picture 41202"/>
                      <p:cNvPicPr/>
                      <p:nvPr/>
                    </p:nvPicPr>
                    <p:blipFill>
                      <a:blip r:embed="rId4"/>
                      <a:stretch>
                        <a:fillRect/>
                      </a:stretch>
                    </p:blipFill>
                    <p:spPr>
                      <a:xfrm>
                        <a:off x="642335" y="3922721"/>
                        <a:ext cx="3112589" cy="113185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2"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50874"/>
          </a:xfrm>
        </p:spPr>
        <p:txBody>
          <a:bodyPr>
            <a:normAutofit/>
          </a:bodyPr>
          <a:lstStyle/>
          <a:p>
            <a:r>
              <a:rPr lang="en-US" sz="3200" dirty="0" smtClean="0"/>
              <a:t>EXAMPLE: Seat belts and deaths</a:t>
            </a:r>
            <a:endParaRPr lang="en-US" sz="3200" dirty="0"/>
          </a:p>
        </p:txBody>
      </p:sp>
      <p:graphicFrame>
        <p:nvGraphicFramePr>
          <p:cNvPr id="6" name="Content Placeholder 5"/>
          <p:cNvGraphicFramePr>
            <a:graphicFrameLocks noGrp="1"/>
          </p:cNvGraphicFramePr>
          <p:nvPr>
            <p:ph sz="half" idx="1"/>
          </p:nvPr>
        </p:nvGraphicFramePr>
        <p:xfrm>
          <a:off x="606310" y="1056371"/>
          <a:ext cx="7899060" cy="2006148"/>
        </p:xfrm>
        <a:graphic>
          <a:graphicData uri="http://schemas.openxmlformats.org/drawingml/2006/table">
            <a:tbl>
              <a:tblPr/>
              <a:tblGrid>
                <a:gridCol w="2026824"/>
                <a:gridCol w="1957412"/>
                <a:gridCol w="1957412"/>
                <a:gridCol w="1957412"/>
              </a:tblGrid>
              <a:tr h="501537">
                <a:tc>
                  <a:txBody>
                    <a:bodyPr/>
                    <a:lstStyle/>
                    <a:p>
                      <a:pPr algn="ctr" fontAlgn="ctr"/>
                      <a:r>
                        <a:rPr lang="en-US" sz="2400" b="1" i="0" u="none" strike="noStrike" dirty="0">
                          <a:solidFill>
                            <a:srgbClr val="FFFFFF"/>
                          </a:solidFill>
                          <a:latin typeface="Calibri" panose="020F0502020204030204"/>
                        </a:rPr>
                        <a:t>Wore seat belt?</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dirty="0">
                          <a:solidFill>
                            <a:srgbClr val="FFFFFF"/>
                          </a:solidFill>
                          <a:latin typeface="Calibri" panose="020F0502020204030204"/>
                        </a:rPr>
                        <a:t>Survived (S)</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a:solidFill>
                            <a:srgbClr val="FFFFFF"/>
                          </a:solidFill>
                          <a:latin typeface="Calibri" panose="020F0502020204030204"/>
                        </a:rPr>
                        <a:t>Died (D)</a:t>
                      </a:r>
                      <a:endParaRPr lang="en-US" sz="2400" b="1" i="0" u="none" strike="noStrike">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dirty="0">
                          <a:solidFill>
                            <a:srgbClr val="FFFFFF"/>
                          </a:solidFill>
                          <a:latin typeface="Calibri" panose="020F0502020204030204"/>
                        </a:rPr>
                        <a:t>Total</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501537">
                <a:tc>
                  <a:txBody>
                    <a:bodyPr/>
                    <a:lstStyle/>
                    <a:p>
                      <a:pPr algn="l" fontAlgn="ctr"/>
                      <a:r>
                        <a:rPr lang="en-US" sz="2000" b="0" i="0" u="none" strike="noStrike">
                          <a:solidFill>
                            <a:srgbClr val="000000"/>
                          </a:solidFill>
                          <a:latin typeface="Calibri" panose="020F0502020204030204"/>
                        </a:rPr>
                        <a:t>Yes (Y)</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412,368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510</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412,878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537">
                <a:tc>
                  <a:txBody>
                    <a:bodyPr/>
                    <a:lstStyle/>
                    <a:p>
                      <a:pPr algn="l" fontAlgn="ctr"/>
                      <a:r>
                        <a:rPr lang="en-US" sz="2000" b="0" i="0" u="none" strike="noStrike">
                          <a:solidFill>
                            <a:srgbClr val="000000"/>
                          </a:solidFill>
                          <a:latin typeface="Calibri" panose="020F0502020204030204"/>
                        </a:rPr>
                        <a:t>No (N)</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162,527</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1,601</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164,128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537">
                <a:tc>
                  <a:txBody>
                    <a:bodyPr/>
                    <a:lstStyle/>
                    <a:p>
                      <a:pPr algn="l" fontAlgn="ctr"/>
                      <a:r>
                        <a:rPr lang="en-US" sz="2000" b="0" i="0" u="none" strike="noStrike">
                          <a:solidFill>
                            <a:srgbClr val="000000"/>
                          </a:solidFill>
                          <a:latin typeface="Calibri" panose="020F0502020204030204"/>
                        </a:rPr>
                        <a:t>Total</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574,895</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2,111</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577,006</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mc:Choice xmlns:a14="http://schemas.microsoft.com/office/drawing/2010/main" Requires="a14">
          <p:sp>
            <p:nvSpPr>
              <p:cNvPr id="5" name="Content Placeholder 4"/>
              <p:cNvSpPr>
                <a:spLocks noGrp="1"/>
              </p:cNvSpPr>
              <p:nvPr>
                <p:ph sz="half" idx="2"/>
              </p:nvPr>
            </p:nvSpPr>
            <p:spPr>
              <a:xfrm>
                <a:off x="609600" y="3207657"/>
                <a:ext cx="7905750" cy="3439886"/>
              </a:xfrm>
            </p:spPr>
            <p:txBody>
              <a:bodyPr>
                <a:normAutofit/>
              </a:bodyPr>
              <a:lstStyle/>
              <a:p>
                <a:pPr marL="341313" indent="-341313">
                  <a:buFont typeface="+mj-lt"/>
                  <a:buAutoNum type="arabicPeriod"/>
                </a:pPr>
                <a:r>
                  <a:rPr lang="en-US" sz="2400" dirty="0" smtClean="0"/>
                  <a:t>What is the probability that an individual wore a seat belt in the auto accident? That is, P(Y)?</a:t>
                </a:r>
              </a:p>
              <a:p>
                <a:pPr marL="627063" lvl="1" indent="-285750">
                  <a:buFont typeface="+mj-lt"/>
                  <a:buAutoNum type="alphaUcPeriod"/>
                </a:pPr>
                <a:r>
                  <a:rPr lang="en-US" sz="2000" b="0" dirty="0" smtClean="0"/>
                  <a:t> </a:t>
                </a:r>
                <a14:m>
                  <m:oMath xmlns:m="http://schemas.openxmlformats.org/officeDocument/2006/math">
                    <m:r>
                      <a:rPr lang="en-US" sz="2000" b="0" i="1" smtClean="0">
                        <a:latin typeface="Cambria Math" panose="02040503050406030204" pitchFamily="18" charset="0"/>
                      </a:rPr>
                      <m:t>𝑃</m:t>
                    </m:r>
                    <m:d>
                      <m:dPr>
                        <m:ctrlPr>
                          <a:rPr lang="en-US" sz="2000" b="0" i="1" smtClean="0">
                            <a:latin typeface="Cambria Math" panose="02040503050406030204" pitchFamily="18" charset="0"/>
                          </a:rPr>
                        </m:ctrlPr>
                      </m:dPr>
                      <m:e>
                        <m:r>
                          <a:rPr lang="en-US" sz="2000" b="0" i="1" smtClean="0">
                            <a:latin typeface="Cambria Math" panose="02040503050406030204" pitchFamily="18" charset="0"/>
                          </a:rPr>
                          <m:t>𝑌</m:t>
                        </m:r>
                      </m:e>
                    </m:d>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574,895</m:t>
                        </m:r>
                      </m:num>
                      <m:den>
                        <m:r>
                          <a:rPr lang="en-US" sz="2000" b="0" i="1" smtClean="0">
                            <a:latin typeface="Cambria Math" panose="02040503050406030204" pitchFamily="18" charset="0"/>
                          </a:rPr>
                          <m:t>577,006</m:t>
                        </m:r>
                      </m:den>
                    </m:f>
                    <m:r>
                      <a:rPr lang="en-US" sz="2000" b="0" i="1" smtClean="0">
                        <a:latin typeface="Cambria Math" panose="02040503050406030204" pitchFamily="18" charset="0"/>
                      </a:rPr>
                      <m:t>=0.99634</m:t>
                    </m:r>
                  </m:oMath>
                </a14:m>
                <a:endParaRPr lang="en-US" sz="2000" dirty="0" smtClean="0"/>
              </a:p>
              <a:p>
                <a:pPr marL="627063" lvl="1" indent="-285750">
                  <a:buFont typeface="+mj-lt"/>
                  <a:buAutoNum type="alphaUcPeriod"/>
                </a:pPr>
                <a:r>
                  <a:rPr lang="en-US" sz="2000" dirty="0" smtClean="0"/>
                  <a:t>           </a:t>
                </a: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𝑌</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412,878</m:t>
                        </m:r>
                      </m:num>
                      <m:den>
                        <m:r>
                          <a:rPr lang="en-US" sz="2000" i="1">
                            <a:latin typeface="Cambria Math" panose="02040503050406030204" pitchFamily="18" charset="0"/>
                          </a:rPr>
                          <m:t>577,006</m:t>
                        </m:r>
                      </m:den>
                    </m:f>
                    <m:r>
                      <a:rPr lang="en-US" sz="2000" i="1">
                        <a:latin typeface="Cambria Math" panose="02040503050406030204" pitchFamily="18" charset="0"/>
                      </a:rPr>
                      <m:t>=0.</m:t>
                    </m:r>
                    <m:r>
                      <a:rPr lang="en-US" sz="2000" b="0" i="1" smtClean="0">
                        <a:latin typeface="Cambria Math" panose="02040503050406030204" pitchFamily="18" charset="0"/>
                      </a:rPr>
                      <m:t>71555</m:t>
                    </m:r>
                  </m:oMath>
                </a14:m>
                <a:endParaRPr lang="en-US" sz="2000" dirty="0" smtClean="0"/>
              </a:p>
              <a:p>
                <a:pPr marL="627063" lvl="1" indent="-285750">
                  <a:buFont typeface="+mj-lt"/>
                  <a:buAutoNum type="alphaUcPeriod"/>
                </a:pPr>
                <a:r>
                  <a:rPr lang="en-US" sz="2000" dirty="0"/>
                  <a:t> </a:t>
                </a: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i="1">
                            <a:latin typeface="Cambria Math" panose="02040503050406030204" pitchFamily="18" charset="0"/>
                          </a:rPr>
                          <m:t>𝑌</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i="1">
                            <a:latin typeface="Cambria Math" panose="02040503050406030204" pitchFamily="18" charset="0"/>
                          </a:rPr>
                          <m:t>412,</m:t>
                        </m:r>
                        <m:r>
                          <a:rPr lang="en-US" sz="2000" b="0" i="1" smtClean="0">
                            <a:latin typeface="Cambria Math" panose="02040503050406030204" pitchFamily="18" charset="0"/>
                          </a:rPr>
                          <m:t>36</m:t>
                        </m:r>
                        <m:r>
                          <a:rPr lang="en-US" sz="2000" i="1">
                            <a:latin typeface="Cambria Math" panose="02040503050406030204" pitchFamily="18" charset="0"/>
                          </a:rPr>
                          <m:t>8</m:t>
                        </m:r>
                      </m:num>
                      <m:den>
                        <m:r>
                          <a:rPr lang="en-US" sz="2000" i="1">
                            <a:latin typeface="Cambria Math" panose="02040503050406030204" pitchFamily="18" charset="0"/>
                          </a:rPr>
                          <m:t>577,006</m:t>
                        </m:r>
                      </m:den>
                    </m:f>
                    <m:r>
                      <a:rPr lang="en-US" sz="2000" i="1">
                        <a:latin typeface="Cambria Math" panose="02040503050406030204" pitchFamily="18" charset="0"/>
                      </a:rPr>
                      <m:t>=0.</m:t>
                    </m:r>
                    <m:r>
                      <a:rPr lang="en-US" sz="2000" b="0" i="1" smtClean="0">
                        <a:latin typeface="Cambria Math" panose="02040503050406030204" pitchFamily="18" charset="0"/>
                      </a:rPr>
                      <m:t>71467</m:t>
                    </m:r>
                  </m:oMath>
                </a14:m>
                <a:endParaRPr lang="en-US" sz="2000" dirty="0" smtClean="0"/>
              </a:p>
            </p:txBody>
          </p:sp>
        </mc:Choice>
        <mc:Fallback>
          <p:sp>
            <p:nvSpPr>
              <p:cNvPr id="5" name="Content Placeholder 4"/>
              <p:cNvSpPr>
                <a:spLocks noGrp="1" noRot="1" noChangeAspect="1" noMove="1" noResize="1" noEditPoints="1" noAdjustHandles="1" noChangeArrowheads="1" noChangeShapeType="1" noTextEdit="1"/>
              </p:cNvSpPr>
              <p:nvPr>
                <p:ph sz="half" idx="2"/>
              </p:nvPr>
            </p:nvSpPr>
            <p:spPr>
              <a:xfrm>
                <a:off x="609600" y="3207657"/>
                <a:ext cx="7905750" cy="3439886"/>
              </a:xfrm>
              <a:blipFill rotWithShape="0">
                <a:blip r:embed="rId1"/>
                <a:stretch>
                  <a:fillRect l="-1234" t="-2660"/>
                </a:stretch>
              </a:blipFill>
            </p:spPr>
            <p:txBody>
              <a:bodyPr/>
              <a:lstStyle/>
              <a:p>
                <a:r>
                  <a:rPr lang="en-US">
                    <a:noFill/>
                  </a:rPr>
                  <a:t> </a:t>
                </a:r>
                <a:endParaRPr lang="en-US">
                  <a:noFill/>
                </a:endParaRPr>
              </a:p>
            </p:txBody>
          </p:sp>
        </mc:Fallback>
      </mc:AlternateContent>
      <p:graphicFrame>
        <p:nvGraphicFramePr>
          <p:cNvPr id="1027" name="Object 3"/>
          <p:cNvGraphicFramePr>
            <a:graphicFrameLocks noChangeAspect="1"/>
          </p:cNvGraphicFramePr>
          <p:nvPr/>
        </p:nvGraphicFramePr>
        <p:xfrm>
          <a:off x="3769753" y="5908681"/>
          <a:ext cx="5305425" cy="692150"/>
        </p:xfrm>
        <a:graphic>
          <a:graphicData uri="http://schemas.openxmlformats.org/presentationml/2006/ole">
            <mc:AlternateContent xmlns:mc="http://schemas.openxmlformats.org/markup-compatibility/2006">
              <mc:Choice xmlns:v="urn:schemas-microsoft-com:vml" Requires="v">
                <p:oleObj spid="_x0000_s22659" name="Equation" r:id="rId2" imgW="76809600" imgH="10058400" progId="Equation.3">
                  <p:embed/>
                </p:oleObj>
              </mc:Choice>
              <mc:Fallback>
                <p:oleObj name="Equation" r:id="rId2" imgW="76809600" imgH="10058400" progId="Equation.3">
                  <p:embed/>
                  <p:pic>
                    <p:nvPicPr>
                      <p:cNvPr id="0" name="Picture 22658"/>
                      <p:cNvPicPr>
                        <a:picLocks noChangeAspect="1" noChangeArrowheads="1"/>
                      </p:cNvPicPr>
                      <p:nvPr/>
                    </p:nvPicPr>
                    <p:blipFill>
                      <a:blip r:embed="rId3"/>
                      <a:srcRect/>
                      <a:stretch>
                        <a:fillRect/>
                      </a:stretch>
                    </p:blipFill>
                    <p:spPr bwMode="auto">
                      <a:xfrm>
                        <a:off x="3769753" y="5908681"/>
                        <a:ext cx="5305425" cy="692150"/>
                      </a:xfrm>
                      <a:prstGeom prst="rect">
                        <a:avLst/>
                      </a:prstGeom>
                      <a:solidFill>
                        <a:srgbClr val="FFFFFF"/>
                      </a:solidFill>
                    </p:spPr>
                  </p:pic>
                </p:oleObj>
              </mc:Fallback>
            </mc:AlternateContent>
          </a:graphicData>
        </a:graphic>
      </p:graphicFrame>
      <p:sp>
        <p:nvSpPr>
          <p:cNvPr id="7" name="Content Placeholder 4"/>
          <p:cNvSpPr txBox="1"/>
          <p:nvPr/>
        </p:nvSpPr>
        <p:spPr>
          <a:xfrm>
            <a:off x="5629837" y="3871701"/>
            <a:ext cx="3810000" cy="337456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dirty="0" smtClean="0"/>
              <a:t>How many people in the study wore a seatbelt?</a:t>
            </a:r>
            <a:endParaRPr lang="en-US" sz="2000" dirty="0" smtClean="0"/>
          </a:p>
          <a:p>
            <a:pPr marL="0" indent="0">
              <a:buNone/>
              <a:tabLst>
                <a:tab pos="1379220" algn="l"/>
              </a:tabLst>
            </a:pPr>
            <a:r>
              <a:rPr lang="en-US" sz="2000" dirty="0" smtClean="0"/>
              <a:t>	412,878</a:t>
            </a:r>
            <a:endParaRPr lang="en-US" sz="2000" dirty="0" smtClean="0"/>
          </a:p>
          <a:p>
            <a:pPr marL="0" indent="0">
              <a:buNone/>
            </a:pPr>
            <a:r>
              <a:rPr lang="en-US" sz="2000" dirty="0" smtClean="0"/>
              <a:t>How many were in the study?</a:t>
            </a:r>
            <a:endParaRPr lang="en-US" sz="2000" dirty="0" smtClean="0"/>
          </a:p>
          <a:p>
            <a:pPr marL="0" indent="0">
              <a:buNone/>
              <a:tabLst>
                <a:tab pos="1379220" algn="l"/>
              </a:tabLst>
            </a:pPr>
            <a:r>
              <a:rPr lang="en-US" sz="2000" dirty="0" smtClean="0"/>
              <a:t>	577,006</a:t>
            </a:r>
            <a:endParaRPr lang="en-US" sz="2000" dirty="0" smtClean="0"/>
          </a:p>
        </p:txBody>
      </p:sp>
      <p:sp>
        <p:nvSpPr>
          <p:cNvPr id="3" name="Rectangle 2"/>
          <p:cNvSpPr/>
          <p:nvPr/>
        </p:nvSpPr>
        <p:spPr>
          <a:xfrm>
            <a:off x="878541" y="4338919"/>
            <a:ext cx="4267200" cy="609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2" build="p"/>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50874"/>
          </a:xfrm>
        </p:spPr>
        <p:txBody>
          <a:bodyPr>
            <a:normAutofit/>
          </a:bodyPr>
          <a:lstStyle/>
          <a:p>
            <a:r>
              <a:rPr lang="en-US" sz="3200" dirty="0" smtClean="0"/>
              <a:t>EXAMPLE: Seat belts and deaths</a:t>
            </a:r>
            <a:endParaRPr lang="en-US" sz="3200" dirty="0"/>
          </a:p>
        </p:txBody>
      </p:sp>
      <p:graphicFrame>
        <p:nvGraphicFramePr>
          <p:cNvPr id="6" name="Content Placeholder 5"/>
          <p:cNvGraphicFramePr>
            <a:graphicFrameLocks noGrp="1"/>
          </p:cNvGraphicFramePr>
          <p:nvPr>
            <p:ph sz="half" idx="1"/>
          </p:nvPr>
        </p:nvGraphicFramePr>
        <p:xfrm>
          <a:off x="606310" y="1056371"/>
          <a:ext cx="7899060" cy="2006148"/>
        </p:xfrm>
        <a:graphic>
          <a:graphicData uri="http://schemas.openxmlformats.org/drawingml/2006/table">
            <a:tbl>
              <a:tblPr/>
              <a:tblGrid>
                <a:gridCol w="2026824"/>
                <a:gridCol w="1957412"/>
                <a:gridCol w="1957412"/>
                <a:gridCol w="1957412"/>
              </a:tblGrid>
              <a:tr h="501537">
                <a:tc>
                  <a:txBody>
                    <a:bodyPr/>
                    <a:lstStyle/>
                    <a:p>
                      <a:pPr algn="ctr" fontAlgn="ctr"/>
                      <a:r>
                        <a:rPr lang="en-US" sz="2400" b="1" i="0" u="none" strike="noStrike" dirty="0">
                          <a:solidFill>
                            <a:srgbClr val="FFFFFF"/>
                          </a:solidFill>
                          <a:latin typeface="Calibri" panose="020F0502020204030204"/>
                        </a:rPr>
                        <a:t>Wore seat belt?</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dirty="0">
                          <a:solidFill>
                            <a:srgbClr val="FFFFFF"/>
                          </a:solidFill>
                          <a:latin typeface="Calibri" panose="020F0502020204030204"/>
                        </a:rPr>
                        <a:t>Survived (S)</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a:solidFill>
                            <a:srgbClr val="FFFFFF"/>
                          </a:solidFill>
                          <a:latin typeface="Calibri" panose="020F0502020204030204"/>
                        </a:rPr>
                        <a:t>Died (D)</a:t>
                      </a:r>
                      <a:endParaRPr lang="en-US" sz="2400" b="1" i="0" u="none" strike="noStrike">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dirty="0">
                          <a:solidFill>
                            <a:srgbClr val="FFFFFF"/>
                          </a:solidFill>
                          <a:latin typeface="Calibri" panose="020F0502020204030204"/>
                        </a:rPr>
                        <a:t>Total</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501537">
                <a:tc>
                  <a:txBody>
                    <a:bodyPr/>
                    <a:lstStyle/>
                    <a:p>
                      <a:pPr algn="l" fontAlgn="ctr"/>
                      <a:r>
                        <a:rPr lang="en-US" sz="2000" b="0" i="0" u="none" strike="noStrike">
                          <a:solidFill>
                            <a:srgbClr val="000000"/>
                          </a:solidFill>
                          <a:latin typeface="Calibri" panose="020F0502020204030204"/>
                        </a:rPr>
                        <a:t>Yes (Y)</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412,368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510</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412,878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537">
                <a:tc>
                  <a:txBody>
                    <a:bodyPr/>
                    <a:lstStyle/>
                    <a:p>
                      <a:pPr algn="l" fontAlgn="ctr"/>
                      <a:r>
                        <a:rPr lang="en-US" sz="2000" b="0" i="0" u="none" strike="noStrike">
                          <a:solidFill>
                            <a:srgbClr val="000000"/>
                          </a:solidFill>
                          <a:latin typeface="Calibri" panose="020F0502020204030204"/>
                        </a:rPr>
                        <a:t>No (N)</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162,527</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1,601</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164,128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537">
                <a:tc>
                  <a:txBody>
                    <a:bodyPr/>
                    <a:lstStyle/>
                    <a:p>
                      <a:pPr algn="l" fontAlgn="ctr"/>
                      <a:r>
                        <a:rPr lang="en-US" sz="2000" b="0" i="0" u="none" strike="noStrike">
                          <a:solidFill>
                            <a:srgbClr val="000000"/>
                          </a:solidFill>
                          <a:latin typeface="Calibri" panose="020F0502020204030204"/>
                        </a:rPr>
                        <a:t>Total</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574,895</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2,111</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577,006</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Content Placeholder 4"/>
          <p:cNvSpPr>
            <a:spLocks noGrp="1"/>
          </p:cNvSpPr>
          <p:nvPr>
            <p:ph sz="half" idx="2"/>
          </p:nvPr>
        </p:nvSpPr>
        <p:spPr>
          <a:xfrm>
            <a:off x="609600" y="3207657"/>
            <a:ext cx="7905750" cy="3439886"/>
          </a:xfrm>
        </p:spPr>
        <p:txBody>
          <a:bodyPr>
            <a:normAutofit/>
          </a:bodyPr>
          <a:lstStyle/>
          <a:p>
            <a:pPr marL="341630" indent="-341630">
              <a:buFont typeface="+mj-lt"/>
              <a:buAutoNum type="arabicPeriod" startAt="2"/>
            </a:pPr>
            <a:r>
              <a:rPr lang="en-US" sz="2400" dirty="0" smtClean="0"/>
              <a:t>What is the probability that an individual survived  in the auto accident? That is, P(S)?</a:t>
            </a:r>
            <a:endParaRPr lang="en-US" sz="2400" dirty="0" smtClean="0"/>
          </a:p>
        </p:txBody>
      </p:sp>
      <p:graphicFrame>
        <p:nvGraphicFramePr>
          <p:cNvPr id="26627" name="Object 3"/>
          <p:cNvGraphicFramePr>
            <a:graphicFrameLocks noChangeAspect="1"/>
          </p:cNvGraphicFramePr>
          <p:nvPr/>
        </p:nvGraphicFramePr>
        <p:xfrm>
          <a:off x="970097" y="5254175"/>
          <a:ext cx="5502275" cy="787400"/>
        </p:xfrm>
        <a:graphic>
          <a:graphicData uri="http://schemas.openxmlformats.org/presentationml/2006/ole">
            <mc:AlternateContent xmlns:mc="http://schemas.openxmlformats.org/markup-compatibility/2006">
              <mc:Choice xmlns:v="urn:schemas-microsoft-com:vml" Requires="v">
                <p:oleObj spid="_x0000_s23684" name="Equation" r:id="rId1" imgW="60350400" imgH="10058400" progId="Equation.3">
                  <p:embed/>
                </p:oleObj>
              </mc:Choice>
              <mc:Fallback>
                <p:oleObj name="Equation" r:id="rId1" imgW="60350400" imgH="10058400" progId="Equation.3">
                  <p:embed/>
                  <p:pic>
                    <p:nvPicPr>
                      <p:cNvPr id="0" name="Picture 23683"/>
                      <p:cNvPicPr>
                        <a:picLocks noChangeAspect="1" noChangeArrowheads="1"/>
                      </p:cNvPicPr>
                      <p:nvPr/>
                    </p:nvPicPr>
                    <p:blipFill>
                      <a:blip r:embed="rId2"/>
                      <a:srcRect/>
                      <a:stretch>
                        <a:fillRect/>
                      </a:stretch>
                    </p:blipFill>
                    <p:spPr bwMode="auto">
                      <a:xfrm>
                        <a:off x="970097" y="5254175"/>
                        <a:ext cx="5502275" cy="787400"/>
                      </a:xfrm>
                      <a:prstGeom prst="rect">
                        <a:avLst/>
                      </a:prstGeom>
                      <a:solidFill>
                        <a:srgbClr val="FFFFFF"/>
                      </a:solidFill>
                    </p:spPr>
                  </p:pic>
                </p:oleObj>
              </mc:Fallback>
            </mc:AlternateContent>
          </a:graphicData>
        </a:graphic>
      </p:graphicFrame>
      <p:sp>
        <p:nvSpPr>
          <p:cNvPr id="3" name="TextBox 2"/>
          <p:cNvSpPr txBox="1"/>
          <p:nvPr/>
        </p:nvSpPr>
        <p:spPr>
          <a:xfrm>
            <a:off x="970097" y="3930736"/>
            <a:ext cx="3253069" cy="1323439"/>
          </a:xfrm>
          <a:prstGeom prst="rect">
            <a:avLst/>
          </a:prstGeom>
          <a:noFill/>
        </p:spPr>
        <p:txBody>
          <a:bodyPr wrap="square" rtlCol="0">
            <a:spAutoFit/>
          </a:bodyPr>
          <a:lstStyle/>
          <a:p>
            <a:pPr marL="0" lvl="1"/>
            <a:r>
              <a:rPr lang="en-US" sz="2000" dirty="0"/>
              <a:t>How many people survived?</a:t>
            </a:r>
            <a:endParaRPr lang="en-US" sz="2000" dirty="0"/>
          </a:p>
          <a:p>
            <a:pPr marL="0" lvl="1">
              <a:tabLst>
                <a:tab pos="1379220" algn="l"/>
              </a:tabLst>
            </a:pPr>
            <a:r>
              <a:rPr lang="en-US" sz="2000" dirty="0"/>
              <a:t>	</a:t>
            </a:r>
            <a:r>
              <a:rPr lang="en-US" sz="2000" dirty="0">
                <a:solidFill>
                  <a:srgbClr val="000000"/>
                </a:solidFill>
              </a:rPr>
              <a:t> 574,895</a:t>
            </a:r>
            <a:endParaRPr lang="en-US" sz="2000" dirty="0"/>
          </a:p>
          <a:p>
            <a:pPr marL="0" lvl="1"/>
            <a:r>
              <a:rPr lang="en-US" sz="2000" dirty="0"/>
              <a:t>How many were in the study?</a:t>
            </a:r>
            <a:endParaRPr lang="en-US" sz="2000" dirty="0"/>
          </a:p>
          <a:p>
            <a:pPr marL="0" lvl="1">
              <a:tabLst>
                <a:tab pos="1379220" algn="l"/>
              </a:tabLst>
            </a:pPr>
            <a:r>
              <a:rPr lang="en-US" sz="2000" dirty="0"/>
              <a:t>	</a:t>
            </a:r>
            <a:r>
              <a:rPr lang="en-US" sz="2000" dirty="0" smtClean="0"/>
              <a:t>577,006</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50874"/>
          </a:xfrm>
        </p:spPr>
        <p:txBody>
          <a:bodyPr>
            <a:normAutofit/>
          </a:bodyPr>
          <a:lstStyle/>
          <a:p>
            <a:r>
              <a:rPr lang="en-US" sz="3200" dirty="0" smtClean="0"/>
              <a:t>EXAMPLE: Seat belts and deaths</a:t>
            </a:r>
            <a:endParaRPr lang="en-US" sz="3200" dirty="0"/>
          </a:p>
        </p:txBody>
      </p:sp>
      <p:graphicFrame>
        <p:nvGraphicFramePr>
          <p:cNvPr id="6" name="Content Placeholder 5"/>
          <p:cNvGraphicFramePr>
            <a:graphicFrameLocks noGrp="1"/>
          </p:cNvGraphicFramePr>
          <p:nvPr>
            <p:ph sz="half" idx="1"/>
          </p:nvPr>
        </p:nvGraphicFramePr>
        <p:xfrm>
          <a:off x="606310" y="1056371"/>
          <a:ext cx="7899060" cy="2006148"/>
        </p:xfrm>
        <a:graphic>
          <a:graphicData uri="http://schemas.openxmlformats.org/drawingml/2006/table">
            <a:tbl>
              <a:tblPr/>
              <a:tblGrid>
                <a:gridCol w="2026824"/>
                <a:gridCol w="1957412"/>
                <a:gridCol w="1957412"/>
                <a:gridCol w="1957412"/>
              </a:tblGrid>
              <a:tr h="501537">
                <a:tc>
                  <a:txBody>
                    <a:bodyPr/>
                    <a:lstStyle/>
                    <a:p>
                      <a:pPr algn="ctr" fontAlgn="ctr"/>
                      <a:r>
                        <a:rPr lang="en-US" sz="2400" b="1" i="0" u="none" strike="noStrike" dirty="0">
                          <a:solidFill>
                            <a:srgbClr val="FFFFFF"/>
                          </a:solidFill>
                          <a:latin typeface="Calibri" panose="020F0502020204030204"/>
                        </a:rPr>
                        <a:t>Wore seat belt?</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dirty="0">
                          <a:solidFill>
                            <a:srgbClr val="FFFFFF"/>
                          </a:solidFill>
                          <a:latin typeface="Calibri" panose="020F0502020204030204"/>
                        </a:rPr>
                        <a:t>Survived (S)</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a:solidFill>
                            <a:srgbClr val="FFFFFF"/>
                          </a:solidFill>
                          <a:latin typeface="Calibri" panose="020F0502020204030204"/>
                        </a:rPr>
                        <a:t>Died (D)</a:t>
                      </a:r>
                      <a:endParaRPr lang="en-US" sz="2400" b="1" i="0" u="none" strike="noStrike">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dirty="0">
                          <a:solidFill>
                            <a:srgbClr val="FFFFFF"/>
                          </a:solidFill>
                          <a:latin typeface="Calibri" panose="020F0502020204030204"/>
                        </a:rPr>
                        <a:t>Total</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501537">
                <a:tc>
                  <a:txBody>
                    <a:bodyPr/>
                    <a:lstStyle/>
                    <a:p>
                      <a:pPr algn="l" fontAlgn="ctr"/>
                      <a:r>
                        <a:rPr lang="en-US" sz="2000" b="0" i="0" u="none" strike="noStrike">
                          <a:solidFill>
                            <a:srgbClr val="000000"/>
                          </a:solidFill>
                          <a:latin typeface="Calibri" panose="020F0502020204030204"/>
                        </a:rPr>
                        <a:t>Yes (Y)</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412,368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510</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412,878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537">
                <a:tc>
                  <a:txBody>
                    <a:bodyPr/>
                    <a:lstStyle/>
                    <a:p>
                      <a:pPr algn="l" fontAlgn="ctr"/>
                      <a:r>
                        <a:rPr lang="en-US" sz="2000" b="0" i="0" u="none" strike="noStrike">
                          <a:solidFill>
                            <a:srgbClr val="000000"/>
                          </a:solidFill>
                          <a:latin typeface="Calibri" panose="020F0502020204030204"/>
                        </a:rPr>
                        <a:t>No (N)</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162,527</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1,601</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164,128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537">
                <a:tc>
                  <a:txBody>
                    <a:bodyPr/>
                    <a:lstStyle/>
                    <a:p>
                      <a:pPr algn="l" fontAlgn="ctr"/>
                      <a:r>
                        <a:rPr lang="en-US" sz="2000" b="0" i="0" u="none" strike="noStrike">
                          <a:solidFill>
                            <a:srgbClr val="000000"/>
                          </a:solidFill>
                          <a:latin typeface="Calibri" panose="020F0502020204030204"/>
                        </a:rPr>
                        <a:t>Total</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574,895</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2,111</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577,006</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mc:Choice xmlns:a14="http://schemas.microsoft.com/office/drawing/2010/main" Requires="a14">
          <p:sp>
            <p:nvSpPr>
              <p:cNvPr id="5" name="Content Placeholder 4"/>
              <p:cNvSpPr>
                <a:spLocks noGrp="1"/>
              </p:cNvSpPr>
              <p:nvPr>
                <p:ph sz="half" idx="2"/>
              </p:nvPr>
            </p:nvSpPr>
            <p:spPr>
              <a:xfrm>
                <a:off x="599620" y="3102889"/>
                <a:ext cx="7905750" cy="3439886"/>
              </a:xfrm>
            </p:spPr>
            <p:txBody>
              <a:bodyPr>
                <a:normAutofit/>
              </a:bodyPr>
              <a:lstStyle/>
              <a:p>
                <a:pPr marL="341313" indent="-341313">
                  <a:buFont typeface="+mj-lt"/>
                  <a:buAutoNum type="arabicPeriod" startAt="3"/>
                </a:pPr>
                <a:r>
                  <a:rPr lang="en-US" sz="2400" dirty="0" smtClean="0"/>
                  <a:t>What is the probability that an individual did NOT survive the auto accident? That is, P(D)?</a:t>
                </a:r>
              </a:p>
              <a:p>
                <a:pPr marL="627063" lvl="1" indent="-285750">
                  <a:buFont typeface="+mj-lt"/>
                  <a:buAutoNum type="alphaUcPeriod"/>
                </a:pPr>
                <a:r>
                  <a:rPr lang="en-US" sz="2000" dirty="0"/>
                  <a:t> </a:t>
                </a: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b="0" i="1" smtClean="0">
                            <a:latin typeface="Cambria Math" panose="02040503050406030204" pitchFamily="18" charset="0"/>
                          </a:rPr>
                          <m:t>𝐷</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510</m:t>
                        </m:r>
                      </m:num>
                      <m:den>
                        <m:r>
                          <a:rPr lang="en-US" sz="2000" i="1">
                            <a:latin typeface="Cambria Math" panose="02040503050406030204" pitchFamily="18" charset="0"/>
                          </a:rPr>
                          <m:t>577,006</m:t>
                        </m:r>
                      </m:den>
                    </m:f>
                    <m:r>
                      <a:rPr lang="en-US" sz="2000" i="1">
                        <a:latin typeface="Cambria Math" panose="02040503050406030204" pitchFamily="18" charset="0"/>
                      </a:rPr>
                      <m:t>=0.</m:t>
                    </m:r>
                    <m:r>
                      <a:rPr lang="en-US" sz="2000" b="0" i="1" smtClean="0">
                        <a:latin typeface="Cambria Math" panose="02040503050406030204" pitchFamily="18" charset="0"/>
                      </a:rPr>
                      <m:t>000088</m:t>
                    </m:r>
                  </m:oMath>
                </a14:m>
                <a:endParaRPr lang="en-US" sz="2000" dirty="0"/>
              </a:p>
              <a:p>
                <a:pPr marL="627063" lvl="1" indent="-285750">
                  <a:buFont typeface="+mj-lt"/>
                  <a:buAutoNum type="alphaUcPeriod"/>
                </a:pPr>
                <a:r>
                  <a:rPr lang="en-US" sz="2000" dirty="0"/>
                  <a:t>           </a:t>
                </a: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b="0" i="1" smtClean="0">
                            <a:latin typeface="Cambria Math" panose="02040503050406030204" pitchFamily="18" charset="0"/>
                          </a:rPr>
                          <m:t>𝐷</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1,601</m:t>
                        </m:r>
                      </m:num>
                      <m:den>
                        <m:r>
                          <a:rPr lang="en-US" sz="2000" i="1">
                            <a:latin typeface="Cambria Math" panose="02040503050406030204" pitchFamily="18" charset="0"/>
                          </a:rPr>
                          <m:t>577,006</m:t>
                        </m:r>
                      </m:den>
                    </m:f>
                    <m:r>
                      <a:rPr lang="en-US" sz="2000" i="1">
                        <a:latin typeface="Cambria Math" panose="02040503050406030204" pitchFamily="18" charset="0"/>
                      </a:rPr>
                      <m:t>=0.</m:t>
                    </m:r>
                    <m:r>
                      <a:rPr lang="en-US" sz="2000" b="0" i="1" smtClean="0">
                        <a:latin typeface="Cambria Math" panose="02040503050406030204" pitchFamily="18" charset="0"/>
                      </a:rPr>
                      <m:t>00277</m:t>
                    </m:r>
                  </m:oMath>
                </a14:m>
                <a:endParaRPr lang="en-US" sz="2000" dirty="0"/>
              </a:p>
              <a:p>
                <a:pPr marL="627063" lvl="1" indent="-285750">
                  <a:buFont typeface="+mj-lt"/>
                  <a:buAutoNum type="alphaUcPeriod"/>
                </a:pPr>
                <a:r>
                  <a:rPr lang="en-US" sz="2000" dirty="0"/>
                  <a:t> </a:t>
                </a:r>
                <a14:m>
                  <m:oMath xmlns:m="http://schemas.openxmlformats.org/officeDocument/2006/math">
                    <m:r>
                      <a:rPr lang="en-US" sz="2000" i="1">
                        <a:latin typeface="Cambria Math" panose="02040503050406030204" pitchFamily="18" charset="0"/>
                      </a:rPr>
                      <m:t>𝑃</m:t>
                    </m:r>
                    <m:d>
                      <m:dPr>
                        <m:ctrlPr>
                          <a:rPr lang="en-US" sz="2000" i="1">
                            <a:latin typeface="Cambria Math" panose="02040503050406030204" pitchFamily="18" charset="0"/>
                          </a:rPr>
                        </m:ctrlPr>
                      </m:dPr>
                      <m:e>
                        <m:r>
                          <a:rPr lang="en-US" sz="2000" b="0" i="1" smtClean="0">
                            <a:latin typeface="Cambria Math" panose="02040503050406030204" pitchFamily="18" charset="0"/>
                          </a:rPr>
                          <m:t>𝐷</m:t>
                        </m:r>
                      </m:e>
                    </m:d>
                    <m:r>
                      <a:rPr lang="en-US" sz="2000" i="1">
                        <a:latin typeface="Cambria Math" panose="02040503050406030204" pitchFamily="18" charset="0"/>
                      </a:rPr>
                      <m:t>=</m:t>
                    </m:r>
                    <m:f>
                      <m:fPr>
                        <m:ctrlPr>
                          <a:rPr lang="en-US" sz="2000" i="1">
                            <a:latin typeface="Cambria Math" panose="02040503050406030204" pitchFamily="18" charset="0"/>
                          </a:rPr>
                        </m:ctrlPr>
                      </m:fPr>
                      <m:num>
                        <m:r>
                          <a:rPr lang="en-US" sz="2000" b="0" i="1" smtClean="0">
                            <a:latin typeface="Cambria Math" panose="02040503050406030204" pitchFamily="18" charset="0"/>
                          </a:rPr>
                          <m:t>2,111</m:t>
                        </m:r>
                      </m:num>
                      <m:den>
                        <m:r>
                          <a:rPr lang="en-US" sz="2000" i="1">
                            <a:latin typeface="Cambria Math" panose="02040503050406030204" pitchFamily="18" charset="0"/>
                          </a:rPr>
                          <m:t>577,006</m:t>
                        </m:r>
                      </m:den>
                    </m:f>
                    <m:r>
                      <a:rPr lang="en-US" sz="2000" i="1">
                        <a:latin typeface="Cambria Math" panose="02040503050406030204" pitchFamily="18" charset="0"/>
                      </a:rPr>
                      <m:t>=0.</m:t>
                    </m:r>
                    <m:r>
                      <a:rPr lang="en-US" sz="2000" b="0" i="1" smtClean="0">
                        <a:latin typeface="Cambria Math" panose="02040503050406030204" pitchFamily="18" charset="0"/>
                      </a:rPr>
                      <m:t>00366</m:t>
                    </m:r>
                  </m:oMath>
                </a14:m>
                <a:endParaRPr lang="en-US" sz="2000" dirty="0"/>
              </a:p>
            </p:txBody>
          </p:sp>
        </mc:Choice>
        <mc:Fallback>
          <p:sp>
            <p:nvSpPr>
              <p:cNvPr id="5" name="Content Placeholder 4"/>
              <p:cNvSpPr>
                <a:spLocks noGrp="1" noRot="1" noChangeAspect="1" noMove="1" noResize="1" noEditPoints="1" noAdjustHandles="1" noChangeArrowheads="1" noChangeShapeType="1" noTextEdit="1"/>
              </p:cNvSpPr>
              <p:nvPr>
                <p:ph sz="half" idx="2"/>
              </p:nvPr>
            </p:nvSpPr>
            <p:spPr>
              <a:xfrm>
                <a:off x="599620" y="3102889"/>
                <a:ext cx="7905750" cy="3439886"/>
              </a:xfrm>
              <a:blipFill rotWithShape="0">
                <a:blip r:embed="rId1"/>
                <a:stretch>
                  <a:fillRect l="-1234" t="-2660"/>
                </a:stretch>
              </a:blipFill>
            </p:spPr>
            <p:txBody>
              <a:bodyPr/>
              <a:lstStyle/>
              <a:p>
                <a:r>
                  <a:rPr lang="en-US">
                    <a:noFill/>
                  </a:rPr>
                  <a:t> </a:t>
                </a:r>
                <a:endParaRPr lang="en-US">
                  <a:noFill/>
                </a:endParaRPr>
              </a:p>
            </p:txBody>
          </p:sp>
        </mc:Fallback>
      </mc:AlternateContent>
      <p:graphicFrame>
        <p:nvGraphicFramePr>
          <p:cNvPr id="27651" name="Object 3"/>
          <p:cNvGraphicFramePr>
            <a:graphicFrameLocks noChangeAspect="1"/>
          </p:cNvGraphicFramePr>
          <p:nvPr/>
        </p:nvGraphicFramePr>
        <p:xfrm>
          <a:off x="4789020" y="5561846"/>
          <a:ext cx="4140200" cy="587375"/>
        </p:xfrm>
        <a:graphic>
          <a:graphicData uri="http://schemas.openxmlformats.org/presentationml/2006/ole">
            <mc:AlternateContent xmlns:mc="http://schemas.openxmlformats.org/markup-compatibility/2006">
              <mc:Choice xmlns:v="urn:schemas-microsoft-com:vml" Requires="v">
                <p:oleObj spid="_x0000_s24709" name="Equation" r:id="rId2" imgW="60960000" imgH="10058400" progId="Equation.3">
                  <p:embed/>
                </p:oleObj>
              </mc:Choice>
              <mc:Fallback>
                <p:oleObj name="Equation" r:id="rId2" imgW="60960000" imgH="10058400" progId="Equation.3">
                  <p:embed/>
                  <p:pic>
                    <p:nvPicPr>
                      <p:cNvPr id="0" name="Picture 24708"/>
                      <p:cNvPicPr>
                        <a:picLocks noChangeAspect="1" noChangeArrowheads="1"/>
                      </p:cNvPicPr>
                      <p:nvPr/>
                    </p:nvPicPr>
                    <p:blipFill>
                      <a:blip r:embed="rId3"/>
                      <a:srcRect/>
                      <a:stretch>
                        <a:fillRect/>
                      </a:stretch>
                    </p:blipFill>
                    <p:spPr bwMode="auto">
                      <a:xfrm>
                        <a:off x="4789020" y="5561846"/>
                        <a:ext cx="4140200" cy="587375"/>
                      </a:xfrm>
                      <a:prstGeom prst="rect">
                        <a:avLst/>
                      </a:prstGeom>
                      <a:solidFill>
                        <a:srgbClr val="FFFFFF"/>
                      </a:solidFill>
                    </p:spPr>
                  </p:pic>
                </p:oleObj>
              </mc:Fallback>
            </mc:AlternateContent>
          </a:graphicData>
        </a:graphic>
      </p:graphicFrame>
      <p:sp>
        <p:nvSpPr>
          <p:cNvPr id="7" name="TextBox 6"/>
          <p:cNvSpPr txBox="1"/>
          <p:nvPr/>
        </p:nvSpPr>
        <p:spPr>
          <a:xfrm>
            <a:off x="1544242" y="5494494"/>
            <a:ext cx="2674130" cy="1323439"/>
          </a:xfrm>
          <a:prstGeom prst="rect">
            <a:avLst/>
          </a:prstGeom>
          <a:noFill/>
          <a:ln>
            <a:solidFill>
              <a:schemeClr val="tx1"/>
            </a:solidFill>
          </a:ln>
        </p:spPr>
        <p:txBody>
          <a:bodyPr wrap="none" rtlCol="0">
            <a:spAutoFit/>
          </a:bodyPr>
          <a:lstStyle/>
          <a:p>
            <a:r>
              <a:rPr lang="en-US" sz="2000" dirty="0" smtClean="0"/>
              <a:t>Another way:</a:t>
            </a:r>
            <a:endParaRPr lang="en-US" sz="2000" dirty="0" smtClean="0"/>
          </a:p>
          <a:p>
            <a:r>
              <a:rPr lang="en-US" sz="2000" dirty="0" smtClean="0"/>
              <a:t>P(D) = P(died)</a:t>
            </a:r>
            <a:endParaRPr lang="en-US" sz="2000" dirty="0" smtClean="0"/>
          </a:p>
          <a:p>
            <a:r>
              <a:rPr lang="en-US" sz="2000" dirty="0" smtClean="0"/>
              <a:t>= P(S</a:t>
            </a:r>
            <a:r>
              <a:rPr lang="en-US" sz="2000" baseline="30000" dirty="0" smtClean="0"/>
              <a:t>c</a:t>
            </a:r>
            <a:r>
              <a:rPr lang="en-US" sz="2000" dirty="0" smtClean="0"/>
              <a:t>) = 1 – P(S)</a:t>
            </a:r>
            <a:endParaRPr lang="en-US" sz="2000" dirty="0" smtClean="0"/>
          </a:p>
          <a:p>
            <a:r>
              <a:rPr lang="en-US" sz="2000" dirty="0" smtClean="0"/>
              <a:t>= 1 – 0.99634 = 0.00366</a:t>
            </a:r>
            <a:endParaRPr lang="en-US" sz="2000" dirty="0"/>
          </a:p>
        </p:txBody>
      </p:sp>
      <p:sp>
        <p:nvSpPr>
          <p:cNvPr id="3" name="TextBox 2"/>
          <p:cNvSpPr txBox="1"/>
          <p:nvPr/>
        </p:nvSpPr>
        <p:spPr>
          <a:xfrm>
            <a:off x="5505693" y="3961408"/>
            <a:ext cx="3278590" cy="1600438"/>
          </a:xfrm>
          <a:prstGeom prst="rect">
            <a:avLst/>
          </a:prstGeom>
          <a:noFill/>
        </p:spPr>
        <p:txBody>
          <a:bodyPr wrap="none" rtlCol="0">
            <a:spAutoFit/>
          </a:bodyPr>
          <a:lstStyle/>
          <a:p>
            <a:pPr marL="0" lvl="1"/>
            <a:r>
              <a:rPr lang="en-US" sz="2000" dirty="0"/>
              <a:t>How many people died?</a:t>
            </a:r>
            <a:endParaRPr lang="en-US" sz="2000" dirty="0"/>
          </a:p>
          <a:p>
            <a:pPr marL="0" lvl="1">
              <a:tabLst>
                <a:tab pos="1379220" algn="l"/>
              </a:tabLst>
            </a:pPr>
            <a:r>
              <a:rPr lang="en-US" sz="2000" dirty="0"/>
              <a:t>	</a:t>
            </a:r>
            <a:r>
              <a:rPr lang="en-US" sz="2000" dirty="0">
                <a:solidFill>
                  <a:srgbClr val="000000"/>
                </a:solidFill>
              </a:rPr>
              <a:t> 2,111</a:t>
            </a:r>
            <a:endParaRPr lang="en-US" sz="2000" dirty="0"/>
          </a:p>
          <a:p>
            <a:pPr marL="0" lvl="1"/>
            <a:r>
              <a:rPr lang="en-US" sz="2000" dirty="0"/>
              <a:t>How many were in the study?</a:t>
            </a:r>
            <a:endParaRPr lang="en-US" sz="2000" dirty="0"/>
          </a:p>
          <a:p>
            <a:pPr marL="0" lvl="1">
              <a:tabLst>
                <a:tab pos="1379220" algn="l"/>
              </a:tabLst>
            </a:pPr>
            <a:r>
              <a:rPr lang="en-US" sz="2000" dirty="0"/>
              <a:t>	</a:t>
            </a:r>
            <a:r>
              <a:rPr lang="en-US" sz="2000" dirty="0" smtClean="0"/>
              <a:t>577,006</a:t>
            </a:r>
            <a:endParaRPr lang="en-US" dirty="0"/>
          </a:p>
          <a:p>
            <a:endParaRPr lang="en-US" dirty="0"/>
          </a:p>
        </p:txBody>
      </p:sp>
      <p:sp>
        <p:nvSpPr>
          <p:cNvPr id="8" name="Rectangle 7"/>
          <p:cNvSpPr/>
          <p:nvPr/>
        </p:nvSpPr>
        <p:spPr>
          <a:xfrm>
            <a:off x="878541" y="4706471"/>
            <a:ext cx="4267200" cy="6096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bg/>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build="p"/>
      <p:bldP spid="3" grpId="0" bldLvl="2" build="p"/>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50874"/>
          </a:xfrm>
        </p:spPr>
        <p:txBody>
          <a:bodyPr>
            <a:normAutofit/>
          </a:bodyPr>
          <a:lstStyle/>
          <a:p>
            <a:r>
              <a:rPr lang="en-US" sz="3200" dirty="0" smtClean="0"/>
              <a:t>EXAMPLE: Seat belts and deaths</a:t>
            </a:r>
            <a:endParaRPr lang="en-US" sz="3200" dirty="0"/>
          </a:p>
        </p:txBody>
      </p:sp>
      <p:graphicFrame>
        <p:nvGraphicFramePr>
          <p:cNvPr id="6" name="Content Placeholder 5"/>
          <p:cNvGraphicFramePr>
            <a:graphicFrameLocks noGrp="1"/>
          </p:cNvGraphicFramePr>
          <p:nvPr>
            <p:ph sz="half" idx="1"/>
          </p:nvPr>
        </p:nvGraphicFramePr>
        <p:xfrm>
          <a:off x="606310" y="1056371"/>
          <a:ext cx="7899060" cy="2006148"/>
        </p:xfrm>
        <a:graphic>
          <a:graphicData uri="http://schemas.openxmlformats.org/drawingml/2006/table">
            <a:tbl>
              <a:tblPr/>
              <a:tblGrid>
                <a:gridCol w="2026824"/>
                <a:gridCol w="1957412"/>
                <a:gridCol w="1957412"/>
                <a:gridCol w="1957412"/>
              </a:tblGrid>
              <a:tr h="501537">
                <a:tc>
                  <a:txBody>
                    <a:bodyPr/>
                    <a:lstStyle/>
                    <a:p>
                      <a:pPr algn="ctr" fontAlgn="ctr"/>
                      <a:r>
                        <a:rPr lang="en-US" sz="2400" b="1" i="0" u="none" strike="noStrike" dirty="0">
                          <a:solidFill>
                            <a:srgbClr val="FFFFFF"/>
                          </a:solidFill>
                          <a:latin typeface="Calibri" panose="020F0502020204030204"/>
                        </a:rPr>
                        <a:t>Wore seat belt?</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dirty="0">
                          <a:solidFill>
                            <a:srgbClr val="FFFFFF"/>
                          </a:solidFill>
                          <a:latin typeface="Calibri" panose="020F0502020204030204"/>
                        </a:rPr>
                        <a:t>Survived (S)</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a:solidFill>
                            <a:srgbClr val="FFFFFF"/>
                          </a:solidFill>
                          <a:latin typeface="Calibri" panose="020F0502020204030204"/>
                        </a:rPr>
                        <a:t>Died (D)</a:t>
                      </a:r>
                      <a:endParaRPr lang="en-US" sz="2400" b="1" i="0" u="none" strike="noStrike">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dirty="0">
                          <a:solidFill>
                            <a:srgbClr val="FFFFFF"/>
                          </a:solidFill>
                          <a:latin typeface="Calibri" panose="020F0502020204030204"/>
                        </a:rPr>
                        <a:t>Total</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501537">
                <a:tc>
                  <a:txBody>
                    <a:bodyPr/>
                    <a:lstStyle/>
                    <a:p>
                      <a:pPr algn="l" fontAlgn="ctr"/>
                      <a:r>
                        <a:rPr lang="en-US" sz="2000" b="0" i="0" u="none" strike="noStrike">
                          <a:solidFill>
                            <a:srgbClr val="000000"/>
                          </a:solidFill>
                          <a:latin typeface="Calibri" panose="020F0502020204030204"/>
                        </a:rPr>
                        <a:t>Yes (Y)</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412,368</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510</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412,878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537">
                <a:tc>
                  <a:txBody>
                    <a:bodyPr/>
                    <a:lstStyle/>
                    <a:p>
                      <a:pPr algn="l" fontAlgn="ctr"/>
                      <a:r>
                        <a:rPr lang="en-US" sz="2000" b="0" i="0" u="none" strike="noStrike">
                          <a:solidFill>
                            <a:srgbClr val="000000"/>
                          </a:solidFill>
                          <a:latin typeface="Calibri" panose="020F0502020204030204"/>
                        </a:rPr>
                        <a:t>No (N)</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162,527</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1,601</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164,128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537">
                <a:tc>
                  <a:txBody>
                    <a:bodyPr/>
                    <a:lstStyle/>
                    <a:p>
                      <a:pPr algn="l" fontAlgn="ctr"/>
                      <a:r>
                        <a:rPr lang="en-US" sz="2000" b="0" i="0" u="none" strike="noStrike">
                          <a:solidFill>
                            <a:srgbClr val="000000"/>
                          </a:solidFill>
                          <a:latin typeface="Calibri" panose="020F0502020204030204"/>
                        </a:rPr>
                        <a:t>Total</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574,895</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2,111</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577,006</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Content Placeholder 4"/>
          <p:cNvSpPr>
            <a:spLocks noGrp="1"/>
          </p:cNvSpPr>
          <p:nvPr>
            <p:ph sz="half" idx="2"/>
          </p:nvPr>
        </p:nvSpPr>
        <p:spPr>
          <a:xfrm>
            <a:off x="609600" y="3207657"/>
            <a:ext cx="7905750" cy="3439886"/>
          </a:xfrm>
        </p:spPr>
        <p:txBody>
          <a:bodyPr>
            <a:normAutofit/>
          </a:bodyPr>
          <a:lstStyle/>
          <a:p>
            <a:pPr marL="341630" indent="-341630">
              <a:buFont typeface="+mj-lt"/>
              <a:buAutoNum type="arabicPeriod" startAt="4"/>
            </a:pPr>
            <a:r>
              <a:rPr lang="en-US" sz="2400" dirty="0" smtClean="0"/>
              <a:t>What is the probability that an individual wore a seat belt </a:t>
            </a:r>
            <a:r>
              <a:rPr lang="en-US" sz="2400" b="1" dirty="0" smtClean="0"/>
              <a:t>and</a:t>
            </a:r>
            <a:r>
              <a:rPr lang="en-US" sz="2400" dirty="0" smtClean="0"/>
              <a:t> survived  in the auto accident? That is, P(S and Y)?</a:t>
            </a:r>
            <a:endParaRPr lang="en-US" sz="2000" dirty="0" smtClean="0"/>
          </a:p>
        </p:txBody>
      </p:sp>
      <p:graphicFrame>
        <p:nvGraphicFramePr>
          <p:cNvPr id="26627" name="Object 3"/>
          <p:cNvGraphicFramePr>
            <a:graphicFrameLocks noChangeAspect="1"/>
          </p:cNvGraphicFramePr>
          <p:nvPr/>
        </p:nvGraphicFramePr>
        <p:xfrm>
          <a:off x="1031081" y="5455136"/>
          <a:ext cx="7081838" cy="549275"/>
        </p:xfrm>
        <a:graphic>
          <a:graphicData uri="http://schemas.openxmlformats.org/presentationml/2006/ole">
            <mc:AlternateContent xmlns:mc="http://schemas.openxmlformats.org/markup-compatibility/2006">
              <mc:Choice xmlns:v="urn:schemas-microsoft-com:vml" Requires="v">
                <p:oleObj spid="_x0000_s25732" name="Equation" r:id="rId1" imgW="111252000" imgH="10058400" progId="Equation.3">
                  <p:embed/>
                </p:oleObj>
              </mc:Choice>
              <mc:Fallback>
                <p:oleObj name="Equation" r:id="rId1" imgW="111252000" imgH="10058400" progId="Equation.3">
                  <p:embed/>
                  <p:pic>
                    <p:nvPicPr>
                      <p:cNvPr id="0" name="Picture 25731"/>
                      <p:cNvPicPr>
                        <a:picLocks noChangeAspect="1" noChangeArrowheads="1"/>
                      </p:cNvPicPr>
                      <p:nvPr/>
                    </p:nvPicPr>
                    <p:blipFill>
                      <a:blip r:embed="rId2"/>
                      <a:srcRect/>
                      <a:stretch>
                        <a:fillRect/>
                      </a:stretch>
                    </p:blipFill>
                    <p:spPr bwMode="auto">
                      <a:xfrm>
                        <a:off x="1031081" y="5455136"/>
                        <a:ext cx="7081838" cy="549275"/>
                      </a:xfrm>
                      <a:prstGeom prst="rect">
                        <a:avLst/>
                      </a:prstGeom>
                      <a:solidFill>
                        <a:srgbClr val="FFFFFF"/>
                      </a:solidFill>
                    </p:spPr>
                  </p:pic>
                </p:oleObj>
              </mc:Fallback>
            </mc:AlternateContent>
          </a:graphicData>
        </a:graphic>
      </p:graphicFrame>
      <p:sp>
        <p:nvSpPr>
          <p:cNvPr id="8" name="Content Placeholder 4"/>
          <p:cNvSpPr txBox="1"/>
          <p:nvPr/>
        </p:nvSpPr>
        <p:spPr>
          <a:xfrm>
            <a:off x="442753" y="3942026"/>
            <a:ext cx="6944810" cy="22877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r>
              <a:rPr lang="en-US" sz="2000" dirty="0" smtClean="0"/>
              <a:t>How many people wore a seat belt </a:t>
            </a:r>
            <a:r>
              <a:rPr lang="en-US" sz="2000" b="1" dirty="0" smtClean="0"/>
              <a:t>and</a:t>
            </a:r>
            <a:r>
              <a:rPr lang="en-US" sz="2000" dirty="0" smtClean="0"/>
              <a:t> survived?</a:t>
            </a:r>
            <a:endParaRPr lang="en-US" sz="2000" dirty="0" smtClean="0"/>
          </a:p>
          <a:p>
            <a:pPr marL="971550" lvl="1" indent="-514350">
              <a:buFont typeface="Arial" panose="020B0604020202020204" pitchFamily="34" charset="0"/>
              <a:buNone/>
              <a:tabLst>
                <a:tab pos="1379220" algn="l"/>
              </a:tabLst>
            </a:pPr>
            <a:r>
              <a:rPr lang="en-US" sz="2000" dirty="0" smtClean="0"/>
              <a:t>	</a:t>
            </a:r>
            <a:r>
              <a:rPr lang="en-US" sz="2000" dirty="0" smtClean="0">
                <a:solidFill>
                  <a:srgbClr val="000000"/>
                </a:solidFill>
              </a:rPr>
              <a:t> 412,368</a:t>
            </a:r>
            <a:endParaRPr lang="en-US" sz="2000" dirty="0" smtClean="0"/>
          </a:p>
          <a:p>
            <a:pPr marL="457200" lvl="1" indent="0">
              <a:buNone/>
            </a:pPr>
            <a:r>
              <a:rPr lang="en-US" sz="2000" dirty="0" smtClean="0"/>
              <a:t>How many were in the study?</a:t>
            </a:r>
            <a:endParaRPr lang="en-US" sz="2000" dirty="0" smtClean="0"/>
          </a:p>
          <a:p>
            <a:pPr marL="971550" lvl="1" indent="-514350">
              <a:buFont typeface="Arial" panose="020B0604020202020204" pitchFamily="34" charset="0"/>
              <a:buNone/>
              <a:tabLst>
                <a:tab pos="1379220" algn="l"/>
              </a:tabLst>
            </a:pPr>
            <a:r>
              <a:rPr lang="en-US" sz="2000" dirty="0" smtClean="0"/>
              <a:t>	577,006</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2"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50874"/>
          </a:xfrm>
        </p:spPr>
        <p:txBody>
          <a:bodyPr>
            <a:normAutofit/>
          </a:bodyPr>
          <a:lstStyle/>
          <a:p>
            <a:r>
              <a:rPr lang="en-US" sz="3200" dirty="0" smtClean="0"/>
              <a:t>EXAMPLE: Seat belts and deaths</a:t>
            </a:r>
            <a:endParaRPr lang="en-US" sz="3200" dirty="0"/>
          </a:p>
        </p:txBody>
      </p:sp>
      <p:graphicFrame>
        <p:nvGraphicFramePr>
          <p:cNvPr id="6" name="Content Placeholder 5"/>
          <p:cNvGraphicFramePr>
            <a:graphicFrameLocks noGrp="1"/>
          </p:cNvGraphicFramePr>
          <p:nvPr>
            <p:ph sz="half" idx="1"/>
          </p:nvPr>
        </p:nvGraphicFramePr>
        <p:xfrm>
          <a:off x="606310" y="1056371"/>
          <a:ext cx="7899060" cy="2006148"/>
        </p:xfrm>
        <a:graphic>
          <a:graphicData uri="http://schemas.openxmlformats.org/drawingml/2006/table">
            <a:tbl>
              <a:tblPr/>
              <a:tblGrid>
                <a:gridCol w="2026824"/>
                <a:gridCol w="1957412"/>
                <a:gridCol w="1957412"/>
                <a:gridCol w="1957412"/>
              </a:tblGrid>
              <a:tr h="501537">
                <a:tc>
                  <a:txBody>
                    <a:bodyPr/>
                    <a:lstStyle/>
                    <a:p>
                      <a:pPr algn="ctr" fontAlgn="ctr"/>
                      <a:r>
                        <a:rPr lang="en-US" sz="2400" b="1" i="0" u="none" strike="noStrike" dirty="0">
                          <a:solidFill>
                            <a:srgbClr val="FFFFFF"/>
                          </a:solidFill>
                          <a:latin typeface="Calibri" panose="020F0502020204030204"/>
                        </a:rPr>
                        <a:t>Wore seat belt?</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dirty="0">
                          <a:solidFill>
                            <a:srgbClr val="FFFFFF"/>
                          </a:solidFill>
                          <a:latin typeface="Calibri" panose="020F0502020204030204"/>
                        </a:rPr>
                        <a:t>Survived (S)</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a:solidFill>
                            <a:srgbClr val="FFFFFF"/>
                          </a:solidFill>
                          <a:latin typeface="Calibri" panose="020F0502020204030204"/>
                        </a:rPr>
                        <a:t>Died (D)</a:t>
                      </a:r>
                      <a:endParaRPr lang="en-US" sz="2400" b="1" i="0" u="none" strike="noStrike">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dirty="0">
                          <a:solidFill>
                            <a:srgbClr val="FFFFFF"/>
                          </a:solidFill>
                          <a:latin typeface="Calibri" panose="020F0502020204030204"/>
                        </a:rPr>
                        <a:t>Total</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501537">
                <a:tc>
                  <a:txBody>
                    <a:bodyPr/>
                    <a:lstStyle/>
                    <a:p>
                      <a:pPr algn="l" fontAlgn="ctr"/>
                      <a:r>
                        <a:rPr lang="en-US" sz="2000" b="0" i="0" u="none" strike="noStrike">
                          <a:solidFill>
                            <a:srgbClr val="000000"/>
                          </a:solidFill>
                          <a:latin typeface="Calibri" panose="020F0502020204030204"/>
                        </a:rPr>
                        <a:t>Yes (Y)</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412,368</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510</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412,878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537">
                <a:tc>
                  <a:txBody>
                    <a:bodyPr/>
                    <a:lstStyle/>
                    <a:p>
                      <a:pPr algn="l" fontAlgn="ctr"/>
                      <a:r>
                        <a:rPr lang="en-US" sz="2000" b="0" i="0" u="none" strike="noStrike">
                          <a:solidFill>
                            <a:srgbClr val="000000"/>
                          </a:solidFill>
                          <a:latin typeface="Calibri" panose="020F0502020204030204"/>
                        </a:rPr>
                        <a:t>No (N)</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162,527</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1,601</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164,128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537">
                <a:tc>
                  <a:txBody>
                    <a:bodyPr/>
                    <a:lstStyle/>
                    <a:p>
                      <a:pPr algn="l" fontAlgn="ctr"/>
                      <a:r>
                        <a:rPr lang="en-US" sz="2000" b="0" i="0" u="none" strike="noStrike">
                          <a:solidFill>
                            <a:srgbClr val="000000"/>
                          </a:solidFill>
                          <a:latin typeface="Calibri" panose="020F0502020204030204"/>
                        </a:rPr>
                        <a:t>Total</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574,895</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2,111</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577,006</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Content Placeholder 4"/>
          <p:cNvSpPr>
            <a:spLocks noGrp="1"/>
          </p:cNvSpPr>
          <p:nvPr>
            <p:ph sz="half" idx="2"/>
          </p:nvPr>
        </p:nvSpPr>
        <p:spPr>
          <a:xfrm>
            <a:off x="609600" y="3207657"/>
            <a:ext cx="7905750" cy="3439886"/>
          </a:xfrm>
        </p:spPr>
        <p:txBody>
          <a:bodyPr>
            <a:normAutofit/>
          </a:bodyPr>
          <a:lstStyle/>
          <a:p>
            <a:pPr marL="341630" indent="-341630">
              <a:buFont typeface="+mj-lt"/>
              <a:buAutoNum type="arabicPeriod" startAt="5"/>
            </a:pPr>
            <a:r>
              <a:rPr lang="en-US" sz="2400" dirty="0" smtClean="0"/>
              <a:t>What is the probability that an individual wore a seat belt </a:t>
            </a:r>
            <a:r>
              <a:rPr lang="en-US" sz="2400" b="1" dirty="0" smtClean="0"/>
              <a:t>or</a:t>
            </a:r>
            <a:r>
              <a:rPr lang="en-US" sz="2400" dirty="0" smtClean="0"/>
              <a:t> survived  in the auto accident? That is, P(S </a:t>
            </a:r>
            <a:r>
              <a:rPr lang="en-US" sz="2400" b="1" dirty="0" smtClean="0"/>
              <a:t>or</a:t>
            </a:r>
            <a:r>
              <a:rPr lang="en-US" sz="2400" dirty="0" smtClean="0"/>
              <a:t> Y)?</a:t>
            </a:r>
            <a:endParaRPr lang="en-US" sz="2400" dirty="0" smtClean="0"/>
          </a:p>
        </p:txBody>
      </p:sp>
      <p:graphicFrame>
        <p:nvGraphicFramePr>
          <p:cNvPr id="26627" name="Object 3"/>
          <p:cNvGraphicFramePr>
            <a:graphicFrameLocks noChangeAspect="1"/>
          </p:cNvGraphicFramePr>
          <p:nvPr/>
        </p:nvGraphicFramePr>
        <p:xfrm>
          <a:off x="510172" y="6052542"/>
          <a:ext cx="8269287" cy="665162"/>
        </p:xfrm>
        <a:graphic>
          <a:graphicData uri="http://schemas.openxmlformats.org/presentationml/2006/ole">
            <mc:AlternateContent xmlns:mc="http://schemas.openxmlformats.org/markup-compatibility/2006">
              <mc:Choice xmlns:v="urn:schemas-microsoft-com:vml" Requires="v">
                <p:oleObj spid="_x0000_s26753" name="Equation" r:id="rId1" imgW="4483100" imgH="419100" progId="Equation.3">
                  <p:embed/>
                </p:oleObj>
              </mc:Choice>
              <mc:Fallback>
                <p:oleObj name="Equation" r:id="rId1" imgW="4483100" imgH="419100" progId="Equation.3">
                  <p:embed/>
                  <p:pic>
                    <p:nvPicPr>
                      <p:cNvPr id="0" name="Picture 2675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172" y="6052542"/>
                        <a:ext cx="8269287" cy="665162"/>
                      </a:xfrm>
                      <a:prstGeom prst="rect">
                        <a:avLst/>
                      </a:prstGeom>
                      <a:solidFill>
                        <a:srgbClr val="FFFFFF"/>
                      </a:solidFill>
                    </p:spPr>
                  </p:pic>
                </p:oleObj>
              </mc:Fallback>
            </mc:AlternateContent>
          </a:graphicData>
        </a:graphic>
      </p:graphicFrame>
      <p:sp>
        <p:nvSpPr>
          <p:cNvPr id="3" name="TextBox 2"/>
          <p:cNvSpPr txBox="1"/>
          <p:nvPr/>
        </p:nvSpPr>
        <p:spPr>
          <a:xfrm>
            <a:off x="510172" y="3901077"/>
            <a:ext cx="4772460" cy="1631216"/>
          </a:xfrm>
          <a:prstGeom prst="rect">
            <a:avLst/>
          </a:prstGeom>
          <a:noFill/>
        </p:spPr>
        <p:txBody>
          <a:bodyPr wrap="none" rtlCol="0">
            <a:spAutoFit/>
          </a:bodyPr>
          <a:lstStyle/>
          <a:p>
            <a:pPr marL="971550" lvl="1" indent="-514350">
              <a:tabLst>
                <a:tab pos="2060575" algn="l"/>
              </a:tabLst>
            </a:pPr>
            <a:r>
              <a:rPr lang="en-US" sz="2000" dirty="0" smtClean="0"/>
              <a:t>P(S </a:t>
            </a:r>
            <a:r>
              <a:rPr lang="en-US" sz="2000" dirty="0"/>
              <a:t>or Y) = P(S) + P(Y) – P(S and Y)</a:t>
            </a:r>
            <a:endParaRPr lang="en-US" sz="2000" dirty="0"/>
          </a:p>
          <a:p>
            <a:pPr marL="465455" lvl="1" indent="-8255">
              <a:buNone/>
              <a:tabLst>
                <a:tab pos="2060575" algn="l"/>
              </a:tabLst>
            </a:pPr>
            <a:r>
              <a:rPr lang="en-US" sz="2000" dirty="0"/>
              <a:t> </a:t>
            </a:r>
            <a:r>
              <a:rPr lang="en-US" sz="2000" dirty="0" smtClean="0"/>
              <a:t>               = </a:t>
            </a:r>
            <a:r>
              <a:rPr lang="en-US" sz="2000" dirty="0"/>
              <a:t>0.99634 + 0.71555 – 0.71467</a:t>
            </a:r>
            <a:endParaRPr lang="en-US" sz="2000" dirty="0"/>
          </a:p>
          <a:p>
            <a:pPr marL="465455" lvl="1" indent="-8255">
              <a:buNone/>
              <a:tabLst>
                <a:tab pos="2060575" algn="l"/>
              </a:tabLst>
            </a:pPr>
            <a:r>
              <a:rPr lang="en-US" sz="2000" dirty="0"/>
              <a:t> </a:t>
            </a:r>
            <a:r>
              <a:rPr lang="en-US" sz="2000" dirty="0" smtClean="0"/>
              <a:t>               = </a:t>
            </a:r>
            <a:r>
              <a:rPr lang="en-US" sz="2000" dirty="0"/>
              <a:t>1.71189 – 0.71467 = 0.99722</a:t>
            </a:r>
            <a:endParaRPr lang="en-US" sz="2000" dirty="0"/>
          </a:p>
          <a:p>
            <a:pPr marL="465455" lvl="1" indent="-8255">
              <a:buNone/>
              <a:tabLst>
                <a:tab pos="2060575" algn="l"/>
              </a:tabLst>
            </a:pPr>
            <a:endParaRPr lang="en-US" sz="2000" dirty="0"/>
          </a:p>
          <a:p>
            <a:endParaRPr lang="en-US" sz="2000" dirty="0"/>
          </a:p>
        </p:txBody>
      </p:sp>
      <p:sp>
        <p:nvSpPr>
          <p:cNvPr id="4" name="TextBox 3"/>
          <p:cNvSpPr txBox="1"/>
          <p:nvPr/>
        </p:nvSpPr>
        <p:spPr>
          <a:xfrm>
            <a:off x="510172" y="5012043"/>
            <a:ext cx="6995120" cy="1292662"/>
          </a:xfrm>
          <a:prstGeom prst="rect">
            <a:avLst/>
          </a:prstGeom>
          <a:noFill/>
        </p:spPr>
        <p:txBody>
          <a:bodyPr wrap="none" rtlCol="0">
            <a:spAutoFit/>
          </a:bodyPr>
          <a:lstStyle/>
          <a:p>
            <a:pPr marL="976630" lvl="1" indent="-519430">
              <a:tabLst>
                <a:tab pos="2060575" algn="l"/>
              </a:tabLst>
            </a:pPr>
            <a:r>
              <a:rPr lang="en-US" sz="2000" b="1" dirty="0"/>
              <a:t>Check</a:t>
            </a:r>
            <a:r>
              <a:rPr lang="en-US" sz="2000" dirty="0"/>
              <a:t>:  # seat belt </a:t>
            </a:r>
            <a:r>
              <a:rPr lang="en-US" sz="2000" b="1" u="sng" dirty="0"/>
              <a:t>OR</a:t>
            </a:r>
            <a:r>
              <a:rPr lang="en-US" sz="2000" dirty="0"/>
              <a:t> survived</a:t>
            </a:r>
            <a:endParaRPr lang="en-US" sz="2000" dirty="0"/>
          </a:p>
          <a:p>
            <a:pPr marL="1379855" lvl="1" indent="38100">
              <a:buNone/>
              <a:tabLst>
                <a:tab pos="1766570" algn="l"/>
              </a:tabLst>
            </a:pPr>
            <a:r>
              <a:rPr lang="en-US" sz="2000" dirty="0"/>
              <a:t>	= # wore seat belt  + # no seat belt who survived</a:t>
            </a:r>
            <a:endParaRPr lang="en-US" sz="2000" dirty="0"/>
          </a:p>
          <a:p>
            <a:pPr marL="1379855" lvl="1" indent="38100">
              <a:buNone/>
              <a:tabLst>
                <a:tab pos="1766570" algn="l"/>
              </a:tabLst>
            </a:pPr>
            <a:r>
              <a:rPr lang="en-US" sz="2000" dirty="0"/>
              <a:t>	=  412,878 + 162,527 = 575,405</a:t>
            </a:r>
            <a:endParaRPr lang="en-US" sz="2000" dirty="0"/>
          </a:p>
          <a:p>
            <a:endParaRPr lang="en-US" dirty="0"/>
          </a:p>
        </p:txBody>
      </p:sp>
      <p:sp>
        <p:nvSpPr>
          <p:cNvPr id="8" name="TextBox 7"/>
          <p:cNvSpPr txBox="1"/>
          <p:nvPr/>
        </p:nvSpPr>
        <p:spPr>
          <a:xfrm>
            <a:off x="510172" y="3901077"/>
            <a:ext cx="1519968" cy="707886"/>
          </a:xfrm>
          <a:prstGeom prst="rect">
            <a:avLst/>
          </a:prstGeom>
          <a:noFill/>
        </p:spPr>
        <p:txBody>
          <a:bodyPr wrap="none" rtlCol="0">
            <a:spAutoFit/>
          </a:bodyPr>
          <a:lstStyle/>
          <a:p>
            <a:pPr marL="971550" lvl="1" indent="-514350">
              <a:tabLst>
                <a:tab pos="2060575" algn="l"/>
              </a:tabLst>
            </a:pPr>
            <a:r>
              <a:rPr lang="en-US" sz="2000" dirty="0" smtClean="0"/>
              <a:t>P(S </a:t>
            </a:r>
            <a:r>
              <a:rPr lang="en-US" sz="2000" dirty="0"/>
              <a:t>or Y</a:t>
            </a:r>
            <a:r>
              <a:rPr lang="en-US" sz="2000" dirty="0" smtClean="0"/>
              <a:t>)</a:t>
            </a:r>
            <a:endParaRPr lang="en-US" sz="2000" dirty="0"/>
          </a:p>
          <a:p>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build="p"/>
      <p:bldP spid="4"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650874"/>
          </a:xfrm>
        </p:spPr>
        <p:txBody>
          <a:bodyPr>
            <a:normAutofit/>
          </a:bodyPr>
          <a:lstStyle/>
          <a:p>
            <a:r>
              <a:rPr lang="en-US" sz="3200" dirty="0" smtClean="0"/>
              <a:t>EXAMPLE: Seat belts and deaths</a:t>
            </a:r>
            <a:endParaRPr lang="en-US" sz="3200" dirty="0"/>
          </a:p>
        </p:txBody>
      </p:sp>
      <p:graphicFrame>
        <p:nvGraphicFramePr>
          <p:cNvPr id="6" name="Content Placeholder 5"/>
          <p:cNvGraphicFramePr>
            <a:graphicFrameLocks noGrp="1"/>
          </p:cNvGraphicFramePr>
          <p:nvPr>
            <p:ph sz="half" idx="1"/>
          </p:nvPr>
        </p:nvGraphicFramePr>
        <p:xfrm>
          <a:off x="606310" y="1056371"/>
          <a:ext cx="7899060" cy="2006148"/>
        </p:xfrm>
        <a:graphic>
          <a:graphicData uri="http://schemas.openxmlformats.org/drawingml/2006/table">
            <a:tbl>
              <a:tblPr/>
              <a:tblGrid>
                <a:gridCol w="2026824"/>
                <a:gridCol w="1957412"/>
                <a:gridCol w="1957412"/>
                <a:gridCol w="1957412"/>
              </a:tblGrid>
              <a:tr h="501537">
                <a:tc>
                  <a:txBody>
                    <a:bodyPr/>
                    <a:lstStyle/>
                    <a:p>
                      <a:pPr algn="ctr" fontAlgn="ctr"/>
                      <a:r>
                        <a:rPr lang="en-US" sz="2400" b="1" i="0" u="none" strike="noStrike" dirty="0">
                          <a:solidFill>
                            <a:srgbClr val="FFFFFF"/>
                          </a:solidFill>
                          <a:latin typeface="Calibri" panose="020F0502020204030204"/>
                        </a:rPr>
                        <a:t>Wore seat belt?</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dirty="0">
                          <a:solidFill>
                            <a:srgbClr val="FFFFFF"/>
                          </a:solidFill>
                          <a:latin typeface="Calibri" panose="020F0502020204030204"/>
                        </a:rPr>
                        <a:t>Survived (S)</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a:solidFill>
                            <a:srgbClr val="FFFFFF"/>
                          </a:solidFill>
                          <a:latin typeface="Calibri" panose="020F0502020204030204"/>
                        </a:rPr>
                        <a:t>Died (D)</a:t>
                      </a:r>
                      <a:endParaRPr lang="en-US" sz="2400" b="1" i="0" u="none" strike="noStrike">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c>
                  <a:txBody>
                    <a:bodyPr/>
                    <a:lstStyle/>
                    <a:p>
                      <a:pPr algn="ctr" fontAlgn="ctr"/>
                      <a:r>
                        <a:rPr lang="en-US" sz="2400" b="1" i="0" u="none" strike="noStrike" dirty="0">
                          <a:solidFill>
                            <a:srgbClr val="FFFFFF"/>
                          </a:solidFill>
                          <a:latin typeface="Calibri" panose="020F0502020204030204"/>
                        </a:rPr>
                        <a:t>Total</a:t>
                      </a:r>
                      <a:endParaRPr lang="en-US" sz="2400" b="1" i="0" u="none" strike="noStrike" dirty="0">
                        <a:solidFill>
                          <a:srgbClr val="FFFFFF"/>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tr>
              <a:tr h="501537">
                <a:tc>
                  <a:txBody>
                    <a:bodyPr/>
                    <a:lstStyle/>
                    <a:p>
                      <a:pPr algn="l" fontAlgn="ctr"/>
                      <a:r>
                        <a:rPr lang="en-US" sz="2000" b="0" i="0" u="none" strike="noStrike">
                          <a:solidFill>
                            <a:srgbClr val="000000"/>
                          </a:solidFill>
                          <a:latin typeface="Calibri" panose="020F0502020204030204"/>
                        </a:rPr>
                        <a:t>Yes (Y)</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412,368</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510</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412,878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537">
                <a:tc>
                  <a:txBody>
                    <a:bodyPr/>
                    <a:lstStyle/>
                    <a:p>
                      <a:pPr algn="l" fontAlgn="ctr"/>
                      <a:r>
                        <a:rPr lang="en-US" sz="2000" b="0" i="0" u="none" strike="noStrike">
                          <a:solidFill>
                            <a:srgbClr val="000000"/>
                          </a:solidFill>
                          <a:latin typeface="Calibri" panose="020F0502020204030204"/>
                        </a:rPr>
                        <a:t>No (N)</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162,527</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1,601</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a:solidFill>
                            <a:srgbClr val="000000"/>
                          </a:solidFill>
                          <a:latin typeface="Calibri" panose="020F0502020204030204"/>
                        </a:rPr>
                        <a:t>164,128</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1537">
                <a:tc>
                  <a:txBody>
                    <a:bodyPr/>
                    <a:lstStyle/>
                    <a:p>
                      <a:pPr algn="l" fontAlgn="ctr"/>
                      <a:r>
                        <a:rPr lang="en-US" sz="2000" b="0" i="0" u="none" strike="noStrike">
                          <a:solidFill>
                            <a:srgbClr val="000000"/>
                          </a:solidFill>
                          <a:latin typeface="Calibri" panose="020F0502020204030204"/>
                        </a:rPr>
                        <a:t>Total</a:t>
                      </a:r>
                      <a:endParaRPr lang="en-US" sz="2000" b="0" i="0" u="none" strike="noStrike">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574,895</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2,111</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2000" b="0" i="0" u="none" strike="noStrike" dirty="0">
                          <a:solidFill>
                            <a:srgbClr val="000000"/>
                          </a:solidFill>
                          <a:latin typeface="Calibri" panose="020F0502020204030204"/>
                        </a:rPr>
                        <a:t>577,006</a:t>
                      </a:r>
                      <a:endParaRPr lang="en-US" sz="2000" b="0" i="0" u="none" strike="noStrike" dirty="0">
                        <a:solidFill>
                          <a:srgbClr val="000000"/>
                        </a:solidFill>
                        <a:latin typeface="Calibri" panose="020F0502020204030204"/>
                      </a:endParaRPr>
                    </a:p>
                  </a:txBody>
                  <a:tcPr marL="8548" marR="8548" marT="85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Content Placeholder 4"/>
          <p:cNvSpPr>
            <a:spLocks noGrp="1"/>
          </p:cNvSpPr>
          <p:nvPr>
            <p:ph sz="half" idx="2"/>
          </p:nvPr>
        </p:nvSpPr>
        <p:spPr>
          <a:xfrm>
            <a:off x="609600" y="3207657"/>
            <a:ext cx="7905750" cy="790906"/>
          </a:xfrm>
        </p:spPr>
        <p:txBody>
          <a:bodyPr>
            <a:normAutofit/>
          </a:bodyPr>
          <a:lstStyle/>
          <a:p>
            <a:pPr marL="341630" indent="-341630">
              <a:buFont typeface="+mj-lt"/>
              <a:buAutoNum type="arabicPeriod" startAt="6"/>
            </a:pPr>
            <a:r>
              <a:rPr lang="en-US" sz="2400" dirty="0" smtClean="0"/>
              <a:t>What is the probability of surviving GIVEN that the person wore a seatbelt? That is, P(S |Y)?</a:t>
            </a:r>
            <a:endParaRPr lang="en-US" sz="2400" dirty="0" smtClean="0"/>
          </a:p>
        </p:txBody>
      </p:sp>
      <p:graphicFrame>
        <p:nvGraphicFramePr>
          <p:cNvPr id="26627" name="Object 3"/>
          <p:cNvGraphicFramePr>
            <a:graphicFrameLocks noChangeAspect="1"/>
          </p:cNvGraphicFramePr>
          <p:nvPr/>
        </p:nvGraphicFramePr>
        <p:xfrm>
          <a:off x="1194177" y="3930085"/>
          <a:ext cx="6580598" cy="812395"/>
        </p:xfrm>
        <a:graphic>
          <a:graphicData uri="http://schemas.openxmlformats.org/presentationml/2006/ole">
            <mc:AlternateContent xmlns:mc="http://schemas.openxmlformats.org/markup-compatibility/2006">
              <mc:Choice xmlns:v="urn:schemas-microsoft-com:vml" Requires="v">
                <p:oleObj spid="_x0000_s27955" name="Equation" r:id="rId1" imgW="2921000" imgH="419100" progId="Equation.3">
                  <p:embed/>
                </p:oleObj>
              </mc:Choice>
              <mc:Fallback>
                <p:oleObj name="Equation" r:id="rId1" imgW="2921000" imgH="419100" progId="Equation.3">
                  <p:embed/>
                  <p:pic>
                    <p:nvPicPr>
                      <p:cNvPr id="0" name="Picture 2795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4177" y="3930085"/>
                        <a:ext cx="6580598" cy="812395"/>
                      </a:xfrm>
                      <a:prstGeom prst="rect">
                        <a:avLst/>
                      </a:prstGeom>
                      <a:solidFill>
                        <a:srgbClr val="FFFFFF"/>
                      </a:solidFill>
                    </p:spPr>
                  </p:pic>
                </p:oleObj>
              </mc:Fallback>
            </mc:AlternateContent>
          </a:graphicData>
        </a:graphic>
      </p:graphicFrame>
      <p:sp>
        <p:nvSpPr>
          <p:cNvPr id="7" name="Content Placeholder 4"/>
          <p:cNvSpPr txBox="1"/>
          <p:nvPr/>
        </p:nvSpPr>
        <p:spPr>
          <a:xfrm>
            <a:off x="653514" y="4704106"/>
            <a:ext cx="7905750" cy="1479719"/>
          </a:xfrm>
          <a:prstGeom prst="rect">
            <a:avLst/>
          </a:prstGeom>
        </p:spPr>
        <p:txBody>
          <a:bodyPr vert="horz" lIns="91440" tIns="45720" rIns="91440" bIns="45720" rtlCol="0">
            <a:normAutofit lnSpcReduction="10000"/>
          </a:bodyPr>
          <a:lstStyle/>
          <a:p>
            <a:pPr marL="971550" lvl="1" indent="-514350"/>
            <a:r>
              <a:rPr kumimoji="0" lang="en-US" sz="2400" b="1" i="0" u="none" strike="noStrike" kern="1200" cap="none" spc="0" normalizeH="0" baseline="0" noProof="0" dirty="0" smtClean="0">
                <a:ln>
                  <a:noFill/>
                </a:ln>
                <a:solidFill>
                  <a:schemeClr val="tx1"/>
                </a:solidFill>
                <a:effectLst/>
                <a:uLnTx/>
                <a:uFillTx/>
                <a:latin typeface="+mn-lt"/>
                <a:ea typeface="+mn-ea"/>
                <a:cs typeface="+mn-cs"/>
              </a:rPr>
              <a:t>Check</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lang="en-US" sz="2400" dirty="0" smtClean="0"/>
              <a:t>How many survived and wore a seat belt?</a:t>
            </a:r>
            <a:endParaRPr lang="en-US" sz="2400" dirty="0" smtClean="0"/>
          </a:p>
          <a:p>
            <a:pPr marL="971550" lvl="1" indent="-514350">
              <a:buNone/>
              <a:tabLst>
                <a:tab pos="1379220" algn="l"/>
              </a:tabLst>
            </a:pPr>
            <a:r>
              <a:rPr lang="en-US" sz="2400" dirty="0" smtClean="0"/>
              <a:t>	</a:t>
            </a:r>
            <a:r>
              <a:rPr lang="en-US" sz="2400" dirty="0" smtClean="0">
                <a:solidFill>
                  <a:srgbClr val="000000"/>
                </a:solidFill>
              </a:rPr>
              <a:t>412,368</a:t>
            </a:r>
            <a:endParaRPr lang="en-US" sz="2400" dirty="0" smtClean="0"/>
          </a:p>
          <a:p>
            <a:pPr marL="971550" lvl="1" indent="-514350">
              <a:buNone/>
              <a:tabLst>
                <a:tab pos="1379220" algn="l"/>
              </a:tabLst>
            </a:pPr>
            <a:r>
              <a:rPr lang="en-US" sz="2400" dirty="0" smtClean="0"/>
              <a:t>How many people in the study wore a seatbelt?</a:t>
            </a:r>
            <a:endParaRPr lang="en-US" sz="2400" dirty="0" smtClean="0"/>
          </a:p>
          <a:p>
            <a:pPr marL="971550" lvl="1" indent="-514350">
              <a:buNone/>
              <a:tabLst>
                <a:tab pos="1379220" algn="l"/>
              </a:tabLst>
            </a:pPr>
            <a:r>
              <a:rPr lang="en-US" sz="2400" dirty="0" smtClean="0"/>
              <a:t>	412,878</a:t>
            </a:r>
            <a:endParaRPr lang="en-US" sz="2400" dirty="0" smtClean="0"/>
          </a:p>
        </p:txBody>
      </p:sp>
      <p:graphicFrame>
        <p:nvGraphicFramePr>
          <p:cNvPr id="30723" name="Object 3"/>
          <p:cNvGraphicFramePr>
            <a:graphicFrameLocks noChangeAspect="1"/>
          </p:cNvGraphicFramePr>
          <p:nvPr/>
        </p:nvGraphicFramePr>
        <p:xfrm>
          <a:off x="482600" y="6075363"/>
          <a:ext cx="8258175" cy="704850"/>
        </p:xfrm>
        <a:graphic>
          <a:graphicData uri="http://schemas.openxmlformats.org/presentationml/2006/ole">
            <mc:AlternateContent xmlns:mc="http://schemas.openxmlformats.org/markup-compatibility/2006">
              <mc:Choice xmlns:v="urn:schemas-microsoft-com:vml" Requires="v">
                <p:oleObj spid="_x0000_s27956" name="Equation" r:id="rId3" imgW="101193600" imgH="10058400" progId="Equation.3">
                  <p:embed/>
                </p:oleObj>
              </mc:Choice>
              <mc:Fallback>
                <p:oleObj name="Equation" r:id="rId3" imgW="101193600" imgH="10058400" progId="Equation.3">
                  <p:embed/>
                  <p:pic>
                    <p:nvPicPr>
                      <p:cNvPr id="0" name="Picture 27955"/>
                      <p:cNvPicPr>
                        <a:picLocks noChangeAspect="1" noChangeArrowheads="1"/>
                      </p:cNvPicPr>
                      <p:nvPr/>
                    </p:nvPicPr>
                    <p:blipFill>
                      <a:blip r:embed="rId4"/>
                      <a:srcRect/>
                      <a:stretch>
                        <a:fillRect/>
                      </a:stretch>
                    </p:blipFill>
                    <p:spPr bwMode="auto">
                      <a:xfrm>
                        <a:off x="482600" y="6075363"/>
                        <a:ext cx="8258175" cy="704850"/>
                      </a:xfrm>
                      <a:prstGeom prst="rect">
                        <a:avLst/>
                      </a:prstGeom>
                      <a:solidFill>
                        <a:srgbClr val="FFFFFF"/>
                      </a:solidFill>
                    </p:spPr>
                  </p:pic>
                </p:oleObj>
              </mc:Fallback>
            </mc:AlternateContent>
          </a:graphicData>
        </a:graphic>
      </p:graphicFrame>
      <p:graphicFrame>
        <p:nvGraphicFramePr>
          <p:cNvPr id="8" name="Object 3"/>
          <p:cNvGraphicFramePr>
            <a:graphicFrameLocks noChangeAspect="1"/>
          </p:cNvGraphicFramePr>
          <p:nvPr/>
        </p:nvGraphicFramePr>
        <p:xfrm>
          <a:off x="1194177" y="4120632"/>
          <a:ext cx="1458913" cy="393700"/>
        </p:xfrm>
        <a:graphic>
          <a:graphicData uri="http://schemas.openxmlformats.org/presentationml/2006/ole">
            <mc:AlternateContent xmlns:mc="http://schemas.openxmlformats.org/markup-compatibility/2006">
              <mc:Choice xmlns:v="urn:schemas-microsoft-com:vml" Requires="v">
                <p:oleObj spid="_x0000_s27957" name="Equation" r:id="rId5" imgW="15544800" imgH="4876800" progId="Equation.3">
                  <p:embed/>
                </p:oleObj>
              </mc:Choice>
              <mc:Fallback>
                <p:oleObj name="Equation" r:id="rId5" imgW="15544800" imgH="4876800" progId="Equation.3">
                  <p:embed/>
                  <p:pic>
                    <p:nvPicPr>
                      <p:cNvPr id="0" name="Picture 27956"/>
                      <p:cNvPicPr>
                        <a:picLocks noChangeAspect="1" noChangeArrowheads="1"/>
                      </p:cNvPicPr>
                      <p:nvPr/>
                    </p:nvPicPr>
                    <p:blipFill>
                      <a:blip r:embed="rId6"/>
                      <a:srcRect/>
                      <a:stretch>
                        <a:fillRect/>
                      </a:stretch>
                    </p:blipFill>
                    <p:spPr bwMode="auto">
                      <a:xfrm>
                        <a:off x="1194177" y="4120632"/>
                        <a:ext cx="1458913" cy="393700"/>
                      </a:xfrm>
                      <a:prstGeom prst="rect">
                        <a:avLst/>
                      </a:prstGeom>
                      <a:solidFill>
                        <a:srgbClr val="FFFFFF"/>
                      </a:solidFill>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2"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Independence of events</a:t>
            </a:r>
            <a:endParaRPr lang="en-US" dirty="0"/>
          </a:p>
        </p:txBody>
      </p:sp>
      <p:sp>
        <p:nvSpPr>
          <p:cNvPr id="3" name="Content Placeholder 2"/>
          <p:cNvSpPr>
            <a:spLocks noGrp="1"/>
          </p:cNvSpPr>
          <p:nvPr>
            <p:ph idx="1"/>
          </p:nvPr>
        </p:nvSpPr>
        <p:spPr/>
        <p:txBody>
          <a:bodyPr>
            <a:normAutofit/>
          </a:bodyPr>
          <a:lstStyle/>
          <a:p>
            <a:pPr>
              <a:tabLst>
                <a:tab pos="1766570" algn="l"/>
              </a:tabLst>
            </a:pPr>
            <a:r>
              <a:rPr lang="en-US" sz="2400" dirty="0"/>
              <a:t>Two events, A and B, are independent if the outcome of one of the events has no impact on the outcome of the other </a:t>
            </a:r>
            <a:r>
              <a:rPr lang="en-US" sz="2400" dirty="0" smtClean="0"/>
              <a:t>event</a:t>
            </a:r>
            <a:endParaRPr lang="en-US" sz="2400" dirty="0" smtClean="0"/>
          </a:p>
          <a:p>
            <a:pPr>
              <a:tabLst>
                <a:tab pos="1766570" algn="l"/>
              </a:tabLst>
            </a:pPr>
            <a:endParaRPr lang="en-US" sz="2400" dirty="0" smtClean="0"/>
          </a:p>
          <a:p>
            <a:pPr>
              <a:tabLst>
                <a:tab pos="1090295" algn="l"/>
              </a:tabLst>
            </a:pPr>
            <a:r>
              <a:rPr lang="en-US" sz="2400" dirty="0" smtClean="0"/>
              <a:t>Two events, A and B, are independent if and only if</a:t>
            </a:r>
            <a:br>
              <a:rPr lang="en-US" sz="2400" dirty="0" smtClean="0"/>
            </a:br>
            <a:r>
              <a:rPr lang="en-US" sz="2400" dirty="0" smtClean="0"/>
              <a:t> 	P(A|B)=P(A), where</a:t>
            </a:r>
            <a:br>
              <a:rPr lang="en-US" sz="2400" dirty="0" smtClean="0"/>
            </a:br>
            <a:br>
              <a:rPr lang="en-US" sz="2400" dirty="0" smtClean="0"/>
            </a:br>
            <a:r>
              <a:rPr lang="en-US" sz="2400" dirty="0" smtClean="0"/>
              <a:t>  	P(A|B) = conditional probability of A given B, and </a:t>
            </a:r>
            <a:br>
              <a:rPr lang="en-US" sz="2400" dirty="0" smtClean="0"/>
            </a:br>
            <a:r>
              <a:rPr lang="en-US" sz="2400" dirty="0" smtClean="0"/>
              <a:t> 	P(A) = marginal probability of A</a:t>
            </a:r>
            <a:endParaRPr lang="en-US" sz="2400" dirty="0" smtClean="0"/>
          </a:p>
          <a:p>
            <a:pPr marL="228600" lvl="1">
              <a:spcBef>
                <a:spcPts val="1000"/>
              </a:spcBef>
              <a:tabLst>
                <a:tab pos="1766570" algn="l"/>
              </a:tabLst>
            </a:pPr>
            <a:endParaRPr lang="en-US" dirty="0" smtClean="0"/>
          </a:p>
          <a:p>
            <a:pPr marL="228600" lvl="1">
              <a:spcBef>
                <a:spcPts val="1000"/>
              </a:spcBef>
              <a:tabLst>
                <a:tab pos="1766570" algn="l"/>
              </a:tabLst>
            </a:pPr>
            <a:r>
              <a:rPr lang="en-US" dirty="0" smtClean="0"/>
              <a:t>If one of the following is true, the all three are true:</a:t>
            </a:r>
            <a:endParaRPr lang="en-US" dirty="0" smtClean="0"/>
          </a:p>
          <a:p>
            <a:pPr marL="914400" lvl="2" indent="-457200">
              <a:spcBef>
                <a:spcPts val="1000"/>
              </a:spcBef>
              <a:buFont typeface="+mj-lt"/>
              <a:buAutoNum type="arabicPeriod"/>
              <a:tabLst>
                <a:tab pos="1766570" algn="l"/>
              </a:tabLst>
            </a:pPr>
            <a:r>
              <a:rPr lang="en-US" sz="2400" dirty="0" smtClean="0"/>
              <a:t>P(A|B) = P(A)</a:t>
            </a:r>
            <a:endParaRPr lang="en-US" sz="2400" dirty="0" smtClean="0"/>
          </a:p>
          <a:p>
            <a:pPr marL="914400" lvl="2" indent="-457200">
              <a:spcBef>
                <a:spcPts val="1000"/>
              </a:spcBef>
              <a:buFont typeface="+mj-lt"/>
              <a:buAutoNum type="arabicPeriod"/>
              <a:tabLst>
                <a:tab pos="1766570" algn="l"/>
              </a:tabLst>
            </a:pPr>
            <a:r>
              <a:rPr lang="en-US" sz="2400" dirty="0" smtClean="0"/>
              <a:t>P(B|A) = P(B)</a:t>
            </a:r>
            <a:endParaRPr lang="en-US" sz="2400" dirty="0" smtClean="0"/>
          </a:p>
          <a:p>
            <a:pPr marL="914400" lvl="2" indent="-457200">
              <a:spcBef>
                <a:spcPts val="1000"/>
              </a:spcBef>
              <a:buFont typeface="+mj-lt"/>
              <a:buAutoNum type="arabicPeriod"/>
              <a:tabLst>
                <a:tab pos="1766570" algn="l"/>
              </a:tabLst>
            </a:pPr>
            <a:r>
              <a:rPr lang="en-US" sz="2400" dirty="0" smtClean="0"/>
              <a:t>P</a:t>
            </a:r>
            <a:r>
              <a:rPr lang="en-US" sz="2400" dirty="0"/>
              <a:t>(A and B) = P(A) x P(B</a:t>
            </a:r>
            <a:r>
              <a:rPr lang="en-US" sz="2400" dirty="0" smtClean="0"/>
              <a:t>)</a:t>
            </a:r>
            <a:endParaRPr lang="en-US" sz="2400" dirty="0" smtClean="0"/>
          </a:p>
        </p:txBody>
      </p:sp>
      <p:sp>
        <p:nvSpPr>
          <p:cNvPr id="4" name="Slide Number Placeholder 3"/>
          <p:cNvSpPr>
            <a:spLocks noGrp="1"/>
          </p:cNvSpPr>
          <p:nvPr>
            <p:ph type="sldNum" sz="quarter" idx="12"/>
          </p:nvPr>
        </p:nvSpPr>
        <p:spPr/>
        <p:txBody>
          <a:bodyPr/>
          <a:lstStyle/>
          <a:p>
            <a:fld id="{8D75822C-2030-4887-9512-2AC67AD2736F}" type="slidenum">
              <a:rPr lang="en-US" smtClean="0"/>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4.1 Basic Probability Concepts</a:t>
            </a:r>
            <a:endParaRPr lang="en-US" dirty="0"/>
          </a:p>
        </p:txBody>
      </p:sp>
      <p:sp>
        <p:nvSpPr>
          <p:cNvPr id="3" name="Content Placeholder 2"/>
          <p:cNvSpPr>
            <a:spLocks noGrp="1"/>
          </p:cNvSpPr>
          <p:nvPr>
            <p:ph idx="1"/>
          </p:nvPr>
        </p:nvSpPr>
        <p:spPr>
          <a:xfrm>
            <a:off x="231648" y="854456"/>
            <a:ext cx="8717280" cy="5352288"/>
          </a:xfrm>
        </p:spPr>
        <p:txBody>
          <a:bodyPr>
            <a:normAutofit/>
          </a:bodyPr>
          <a:lstStyle/>
          <a:p>
            <a:r>
              <a:rPr lang="en-US" sz="2400" dirty="0" smtClean="0"/>
              <a:t>Probability – </a:t>
            </a:r>
            <a:endParaRPr lang="en-US" sz="2400" dirty="0" smtClean="0"/>
          </a:p>
          <a:p>
            <a:endParaRPr lang="en-US" sz="2400" dirty="0"/>
          </a:p>
          <a:p>
            <a:endParaRPr lang="en-US" sz="2400" dirty="0" smtClean="0"/>
          </a:p>
          <a:p>
            <a:r>
              <a:rPr lang="en-US" sz="2400" dirty="0" smtClean="0"/>
              <a:t>3 types of probability:</a:t>
            </a:r>
            <a:endParaRPr lang="en-US" sz="2400" dirty="0" smtClean="0"/>
          </a:p>
          <a:p>
            <a:endParaRPr lang="en-US" sz="2400" dirty="0"/>
          </a:p>
          <a:p>
            <a:endParaRPr lang="en-US" sz="2400" dirty="0" smtClean="0"/>
          </a:p>
          <a:p>
            <a:endParaRPr lang="en-US" sz="2400" dirty="0"/>
          </a:p>
          <a:p>
            <a:endParaRPr lang="en-US" sz="2400" dirty="0" smtClean="0"/>
          </a:p>
          <a:p>
            <a:endParaRPr lang="en-US" sz="2400" dirty="0" smtClean="0"/>
          </a:p>
          <a:p>
            <a:r>
              <a:rPr lang="en-US" sz="2400" dirty="0" smtClean="0"/>
              <a:t>Probability of an occurrence (outcome)</a:t>
            </a:r>
            <a:endParaRPr lang="en-US" sz="2400" dirty="0" smtClean="0"/>
          </a:p>
        </p:txBody>
      </p:sp>
      <p:sp>
        <p:nvSpPr>
          <p:cNvPr id="4" name="Slide Number Placeholder 3"/>
          <p:cNvSpPr>
            <a:spLocks noGrp="1"/>
          </p:cNvSpPr>
          <p:nvPr>
            <p:ph type="sldNum" sz="quarter" idx="12"/>
          </p:nvPr>
        </p:nvSpPr>
        <p:spPr/>
        <p:txBody>
          <a:bodyPr/>
          <a:lstStyle/>
          <a:p>
            <a:fld id="{8D75822C-2030-4887-9512-2AC67AD2736F}" type="slidenum">
              <a:rPr lang="en-US" smtClean="0"/>
            </a:fld>
            <a:endParaRPr lang="en-US" dirty="0"/>
          </a:p>
        </p:txBody>
      </p:sp>
      <p:sp>
        <p:nvSpPr>
          <p:cNvPr id="5" name="Content Placeholder 2"/>
          <p:cNvSpPr txBox="1"/>
          <p:nvPr/>
        </p:nvSpPr>
        <p:spPr>
          <a:xfrm>
            <a:off x="231648" y="854456"/>
            <a:ext cx="8717280" cy="535228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058545">
              <a:buNone/>
              <a:tabLst>
                <a:tab pos="2054225" algn="l"/>
                <a:tab pos="5607050" algn="l"/>
              </a:tabLst>
            </a:pPr>
            <a:r>
              <a:rPr lang="en-US" sz="2400" dirty="0" smtClean="0"/>
              <a:t> 	numerical representation of chance,</a:t>
            </a:r>
            <a:br>
              <a:rPr lang="en-US" sz="2400" dirty="0" smtClean="0"/>
            </a:br>
            <a:r>
              <a:rPr lang="en-US" sz="2400" dirty="0"/>
              <a:t>	</a:t>
            </a:r>
            <a:r>
              <a:rPr lang="en-US" sz="2400" dirty="0" smtClean="0"/>
              <a:t>	likelihood,</a:t>
            </a:r>
            <a:br>
              <a:rPr lang="en-US" sz="2400" dirty="0" smtClean="0"/>
            </a:br>
            <a:r>
              <a:rPr lang="en-US" sz="2400" dirty="0" smtClean="0"/>
              <a:t>		possibility</a:t>
            </a:r>
            <a:br>
              <a:rPr lang="en-US" sz="2400" dirty="0" smtClean="0"/>
            </a:br>
            <a:r>
              <a:rPr lang="en-US" sz="2400" dirty="0" smtClean="0"/>
              <a:t> 	an outcome or event will occur</a:t>
            </a:r>
            <a:endParaRPr lang="en-US" sz="2400" dirty="0" smtClean="0"/>
          </a:p>
          <a:p>
            <a:pPr marL="0" indent="0" defTabSz="1058545">
              <a:buNone/>
              <a:tabLst>
                <a:tab pos="2054225" algn="l"/>
                <a:tab pos="5607050" algn="l"/>
              </a:tabLst>
            </a:pPr>
            <a:endParaRPr lang="en-US" sz="2400" dirty="0"/>
          </a:p>
          <a:p>
            <a:pPr lvl="1" defTabSz="1058545">
              <a:tabLst>
                <a:tab pos="850900" algn="l"/>
                <a:tab pos="5607050" algn="l"/>
              </a:tabLst>
            </a:pPr>
            <a:r>
              <a:rPr lang="en-US" i="1" dirty="0" smtClean="0"/>
              <a:t>A priori </a:t>
            </a:r>
            <a:r>
              <a:rPr lang="en-US" dirty="0" smtClean="0"/>
              <a:t>(theoretical) – determined by knowledge of a process</a:t>
            </a:r>
            <a:endParaRPr lang="en-US" dirty="0" smtClean="0"/>
          </a:p>
          <a:p>
            <a:pPr lvl="2" defTabSz="1058545">
              <a:tabLst>
                <a:tab pos="850900" algn="l"/>
                <a:tab pos="5607050" algn="l"/>
              </a:tabLst>
            </a:pPr>
            <a:r>
              <a:rPr lang="en-US" sz="2400" dirty="0" smtClean="0"/>
              <a:t>Coin toss / roll die / draw a card</a:t>
            </a:r>
            <a:endParaRPr lang="en-US" sz="2400" dirty="0" smtClean="0"/>
          </a:p>
          <a:p>
            <a:pPr lvl="1" defTabSz="1058545">
              <a:tabLst>
                <a:tab pos="850900" algn="l"/>
                <a:tab pos="5607050" algn="l"/>
              </a:tabLst>
            </a:pPr>
            <a:r>
              <a:rPr lang="en-US" dirty="0" smtClean="0"/>
              <a:t>Empirical probability (experimental/observed)</a:t>
            </a:r>
            <a:endParaRPr lang="en-US" dirty="0" smtClean="0"/>
          </a:p>
          <a:p>
            <a:pPr lvl="2" defTabSz="1058545">
              <a:tabLst>
                <a:tab pos="850900" algn="l"/>
                <a:tab pos="5607050" algn="l"/>
              </a:tabLst>
            </a:pPr>
            <a:r>
              <a:rPr lang="en-US" b="1" dirty="0" smtClean="0"/>
              <a:t>DO</a:t>
            </a:r>
            <a:r>
              <a:rPr lang="en-US" dirty="0" smtClean="0"/>
              <a:t> something and </a:t>
            </a:r>
            <a:r>
              <a:rPr lang="en-US" b="1" dirty="0" smtClean="0"/>
              <a:t>COUNT</a:t>
            </a:r>
            <a:r>
              <a:rPr lang="en-US" dirty="0" smtClean="0"/>
              <a:t> successes</a:t>
            </a:r>
            <a:endParaRPr lang="en-US" dirty="0" smtClean="0"/>
          </a:p>
          <a:p>
            <a:pPr lvl="1" defTabSz="1058545">
              <a:tabLst>
                <a:tab pos="850900" algn="l"/>
                <a:tab pos="5607050" algn="l"/>
              </a:tabLst>
            </a:pPr>
            <a:r>
              <a:rPr lang="en-US" dirty="0" smtClean="0"/>
              <a:t>Subjective (personal) </a:t>
            </a:r>
            <a:endParaRPr lang="en-US" dirty="0" smtClean="0"/>
          </a:p>
        </p:txBody>
      </p:sp>
      <p:graphicFrame>
        <p:nvGraphicFramePr>
          <p:cNvPr id="6" name="Object 5"/>
          <p:cNvGraphicFramePr>
            <a:graphicFrameLocks noChangeAspect="1"/>
          </p:cNvGraphicFramePr>
          <p:nvPr/>
        </p:nvGraphicFramePr>
        <p:xfrm>
          <a:off x="544049" y="5516145"/>
          <a:ext cx="7840161" cy="874072"/>
        </p:xfrm>
        <a:graphic>
          <a:graphicData uri="http://schemas.openxmlformats.org/presentationml/2006/ole">
            <mc:AlternateContent xmlns:mc="http://schemas.openxmlformats.org/markup-compatibility/2006">
              <mc:Choice xmlns:v="urn:schemas-microsoft-com:vml" Requires="v">
                <p:oleObj spid="_x0000_s1158" name="Equation" r:id="rId1" imgW="3757930" imgH="420370" progId="Equation.3">
                  <p:embed/>
                </p:oleObj>
              </mc:Choice>
              <mc:Fallback>
                <p:oleObj name="Equation" r:id="rId1" imgW="3757930" imgH="420370" progId="Equation.3">
                  <p:embed/>
                  <p:pic>
                    <p:nvPicPr>
                      <p:cNvPr id="0" name="Picture 1157"/>
                      <p:cNvPicPr/>
                      <p:nvPr/>
                    </p:nvPicPr>
                    <p:blipFill>
                      <a:blip r:embed="rId2"/>
                      <a:stretch>
                        <a:fillRect/>
                      </a:stretch>
                    </p:blipFill>
                    <p:spPr>
                      <a:xfrm>
                        <a:off x="544049" y="5516145"/>
                        <a:ext cx="7840161" cy="874072"/>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602203"/>
          </a:xfrm>
        </p:spPr>
        <p:txBody>
          <a:bodyPr>
            <a:normAutofit fontScale="90000"/>
          </a:bodyPr>
          <a:lstStyle/>
          <a:p>
            <a:r>
              <a:rPr lang="en-US" dirty="0" smtClean="0"/>
              <a:t>Example:</a:t>
            </a:r>
            <a:endParaRPr lang="en-US" dirty="0"/>
          </a:p>
        </p:txBody>
      </p:sp>
      <p:sp>
        <p:nvSpPr>
          <p:cNvPr id="3" name="Content Placeholder 2"/>
          <p:cNvSpPr>
            <a:spLocks noGrp="1"/>
          </p:cNvSpPr>
          <p:nvPr>
            <p:ph idx="1"/>
          </p:nvPr>
        </p:nvSpPr>
        <p:spPr>
          <a:xfrm>
            <a:off x="231649" y="601570"/>
            <a:ext cx="4655276" cy="2151909"/>
          </a:xfrm>
        </p:spPr>
        <p:txBody>
          <a:bodyPr>
            <a:normAutofit/>
          </a:bodyPr>
          <a:lstStyle/>
          <a:p>
            <a:pPr marL="0" indent="0">
              <a:buNone/>
            </a:pPr>
            <a:r>
              <a:rPr lang="en-US" sz="2400" dirty="0" smtClean="0"/>
              <a:t>Of the 300 households that purchased HDTV, they either purchased a standard refresh rate or a faster refresh rate. The contingency table shows satisfaction.</a:t>
            </a:r>
            <a:endParaRPr lang="en-US" sz="2400" dirty="0"/>
          </a:p>
        </p:txBody>
      </p:sp>
      <p:sp>
        <p:nvSpPr>
          <p:cNvPr id="4" name="Slide Number Placeholder 3"/>
          <p:cNvSpPr>
            <a:spLocks noGrp="1"/>
          </p:cNvSpPr>
          <p:nvPr>
            <p:ph type="sldNum" sz="quarter" idx="12"/>
          </p:nvPr>
        </p:nvSpPr>
        <p:spPr/>
        <p:txBody>
          <a:bodyPr/>
          <a:lstStyle/>
          <a:p>
            <a:fld id="{8D75822C-2030-4887-9512-2AC67AD2736F}" type="slidenum">
              <a:rPr lang="en-US" smtClean="0"/>
            </a:fld>
            <a:endParaRPr lang="en-US"/>
          </a:p>
        </p:txBody>
      </p:sp>
      <p:graphicFrame>
        <p:nvGraphicFramePr>
          <p:cNvPr id="6" name="Table 5"/>
          <p:cNvGraphicFramePr>
            <a:graphicFrameLocks noGrp="1"/>
          </p:cNvGraphicFramePr>
          <p:nvPr/>
        </p:nvGraphicFramePr>
        <p:xfrm>
          <a:off x="5135410" y="605757"/>
          <a:ext cx="3806868" cy="1435100"/>
        </p:xfrm>
        <a:graphic>
          <a:graphicData uri="http://schemas.openxmlformats.org/drawingml/2006/table">
            <a:tbl>
              <a:tblPr/>
              <a:tblGrid>
                <a:gridCol w="1087677"/>
                <a:gridCol w="906397"/>
                <a:gridCol w="906397"/>
                <a:gridCol w="906397"/>
              </a:tblGrid>
              <a:tr h="272159">
                <a:tc rowSpan="2">
                  <a:txBody>
                    <a:bodyPr/>
                    <a:lstStyle/>
                    <a:p>
                      <a:pPr algn="l" fontAlgn="b"/>
                      <a:r>
                        <a:rPr lang="en-US" sz="1800" b="1" i="0" u="none" strike="noStrike">
                          <a:solidFill>
                            <a:srgbClr val="000000"/>
                          </a:solidFill>
                          <a:effectLst/>
                          <a:latin typeface="Calibri" panose="020F0502020204030204"/>
                        </a:rPr>
                        <a:t>TV Refresh Rate</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800" b="1" i="0" u="none" strike="noStrike">
                          <a:solidFill>
                            <a:srgbClr val="000000"/>
                          </a:solidFill>
                          <a:effectLst/>
                          <a:latin typeface="Calibri" panose="020F0502020204030204"/>
                        </a:rPr>
                        <a:t>Satisfied with Purchase</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r>
              <a:tr h="272159">
                <a:tc vMerge="1">
                  <a:tcPr/>
                </a:tc>
                <a:tc>
                  <a:txBody>
                    <a:bodyPr/>
                    <a:lstStyle/>
                    <a:p>
                      <a:pPr algn="r" fontAlgn="b"/>
                      <a:r>
                        <a:rPr lang="en-US" sz="1800" b="1" i="0" u="none" strike="noStrike">
                          <a:solidFill>
                            <a:srgbClr val="000000"/>
                          </a:solidFill>
                          <a:effectLst/>
                          <a:latin typeface="Calibri" panose="020F0502020204030204"/>
                        </a:rPr>
                        <a:t>Yes</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a:rPr>
                        <a:t>No</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a:rPr>
                        <a:t>Total</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159">
                <a:tc>
                  <a:txBody>
                    <a:bodyPr/>
                    <a:lstStyle/>
                    <a:p>
                      <a:pPr algn="l" fontAlgn="b"/>
                      <a:r>
                        <a:rPr lang="en-US" sz="1800" b="1" i="0" u="none" strike="noStrike">
                          <a:solidFill>
                            <a:srgbClr val="000000"/>
                          </a:solidFill>
                          <a:effectLst/>
                          <a:latin typeface="Calibri" panose="020F0502020204030204"/>
                        </a:rPr>
                        <a:t>Faster</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a:rPr>
                        <a:t>64</a:t>
                      </a:r>
                      <a:endParaRPr lang="en-US" sz="18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a:rPr>
                        <a:t>16</a:t>
                      </a:r>
                      <a:endParaRPr lang="en-US" sz="18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a:rPr>
                        <a:t>80</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159">
                <a:tc>
                  <a:txBody>
                    <a:bodyPr/>
                    <a:lstStyle/>
                    <a:p>
                      <a:pPr algn="l" fontAlgn="b"/>
                      <a:r>
                        <a:rPr lang="en-US" sz="1800" b="1" i="0" u="none" strike="noStrike">
                          <a:solidFill>
                            <a:srgbClr val="000000"/>
                          </a:solidFill>
                          <a:effectLst/>
                          <a:latin typeface="Calibri" panose="020F0502020204030204"/>
                        </a:rPr>
                        <a:t>Standard</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a:rPr>
                        <a:t>176</a:t>
                      </a:r>
                      <a:endParaRPr lang="en-US" sz="1800" b="0"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a:rPr>
                        <a:t>44</a:t>
                      </a:r>
                      <a:endParaRPr lang="en-US" sz="18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a:rPr>
                        <a:t>220</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159">
                <a:tc>
                  <a:txBody>
                    <a:bodyPr/>
                    <a:lstStyle/>
                    <a:p>
                      <a:pPr algn="l" fontAlgn="b"/>
                      <a:r>
                        <a:rPr lang="en-US" sz="1800" b="1" i="0" u="none" strike="noStrike">
                          <a:solidFill>
                            <a:srgbClr val="000000"/>
                          </a:solidFill>
                          <a:effectLst/>
                          <a:latin typeface="Calibri" panose="020F0502020204030204"/>
                        </a:rPr>
                        <a:t>Total</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a:rPr>
                        <a:t>240</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a:rPr>
                        <a:t>60</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panose="020F0502020204030204"/>
                        </a:rPr>
                        <a:t>300</a:t>
                      </a:r>
                      <a:endParaRPr lang="en-US" sz="18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Content Placeholder 2"/>
          <p:cNvSpPr txBox="1"/>
          <p:nvPr/>
        </p:nvSpPr>
        <p:spPr>
          <a:xfrm>
            <a:off x="370243" y="2659162"/>
            <a:ext cx="8575311" cy="11159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What is the probability that a family was satisfied with the purchase?</a:t>
            </a:r>
            <a:endParaRPr lang="en-US" sz="2400" dirty="0" smtClean="0"/>
          </a:p>
          <a:p>
            <a:pPr marL="292100" lvl="1" indent="0">
              <a:buNone/>
            </a:pPr>
            <a:r>
              <a:rPr lang="en-US" dirty="0" smtClean="0"/>
              <a:t>P(Satisfied) = 240/300 = 0.80</a:t>
            </a:r>
            <a:endParaRPr lang="en-US" dirty="0"/>
          </a:p>
        </p:txBody>
      </p:sp>
      <p:sp>
        <p:nvSpPr>
          <p:cNvPr id="8" name="Content Placeholder 2"/>
          <p:cNvSpPr txBox="1"/>
          <p:nvPr/>
        </p:nvSpPr>
        <p:spPr>
          <a:xfrm>
            <a:off x="356984" y="3943632"/>
            <a:ext cx="8575311" cy="111594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smtClean="0"/>
              <a:t>What is the probability that a family that bought a TV with faster refresh rate was satisfied with the purchase?</a:t>
            </a:r>
            <a:endParaRPr lang="en-US" sz="2400" dirty="0" smtClean="0"/>
          </a:p>
        </p:txBody>
      </p:sp>
      <p:graphicFrame>
        <p:nvGraphicFramePr>
          <p:cNvPr id="9" name="Object 8"/>
          <p:cNvGraphicFramePr>
            <a:graphicFrameLocks noChangeAspect="1"/>
          </p:cNvGraphicFramePr>
          <p:nvPr/>
        </p:nvGraphicFramePr>
        <p:xfrm>
          <a:off x="679450" y="4716274"/>
          <a:ext cx="7124700" cy="674688"/>
        </p:xfrm>
        <a:graphic>
          <a:graphicData uri="http://schemas.openxmlformats.org/presentationml/2006/ole">
            <mc:AlternateContent xmlns:mc="http://schemas.openxmlformats.org/markup-compatibility/2006">
              <mc:Choice xmlns:v="urn:schemas-microsoft-com:vml" Requires="v">
                <p:oleObj spid="_x0000_s45174" name="Equation" r:id="rId1" imgW="4425950" imgH="420370" progId="Equation.3">
                  <p:embed/>
                </p:oleObj>
              </mc:Choice>
              <mc:Fallback>
                <p:oleObj name="Equation" r:id="rId1" imgW="4425950" imgH="420370" progId="Equation.3">
                  <p:embed/>
                  <p:pic>
                    <p:nvPicPr>
                      <p:cNvPr id="0" name="Picture 45173"/>
                      <p:cNvPicPr/>
                      <p:nvPr/>
                    </p:nvPicPr>
                    <p:blipFill>
                      <a:blip r:embed="rId2"/>
                      <a:stretch>
                        <a:fillRect/>
                      </a:stretch>
                    </p:blipFill>
                    <p:spPr>
                      <a:xfrm>
                        <a:off x="679450" y="4716274"/>
                        <a:ext cx="7124700" cy="674688"/>
                      </a:xfrm>
                      <a:prstGeom prst="rect">
                        <a:avLst/>
                      </a:prstGeom>
                    </p:spPr>
                  </p:pic>
                </p:oleObj>
              </mc:Fallback>
            </mc:AlternateContent>
          </a:graphicData>
        </a:graphic>
      </p:graphicFrame>
      <p:sp>
        <p:nvSpPr>
          <p:cNvPr id="10" name="TextBox 9"/>
          <p:cNvSpPr txBox="1"/>
          <p:nvPr/>
        </p:nvSpPr>
        <p:spPr>
          <a:xfrm>
            <a:off x="356984" y="5407107"/>
            <a:ext cx="7327647" cy="830997"/>
          </a:xfrm>
          <a:prstGeom prst="rect">
            <a:avLst/>
          </a:prstGeom>
          <a:noFill/>
        </p:spPr>
        <p:txBody>
          <a:bodyPr wrap="none" rtlCol="0">
            <a:spAutoFit/>
          </a:bodyPr>
          <a:lstStyle/>
          <a:p>
            <a:pPr marL="234950" indent="-234950">
              <a:buFont typeface="Arial" panose="020B0604020202020204"/>
              <a:buChar char="•"/>
            </a:pPr>
            <a:r>
              <a:rPr lang="en-US" sz="2400" dirty="0" smtClean="0"/>
              <a:t>Are the events “being satisfied with the purchase” and </a:t>
            </a:r>
            <a:br>
              <a:rPr lang="en-US" sz="2400" dirty="0" smtClean="0"/>
            </a:br>
            <a:r>
              <a:rPr lang="en-US" sz="2400" dirty="0" smtClean="0"/>
              <a:t>the “refresh rate of the TV” independent? </a:t>
            </a:r>
            <a:endParaRPr lang="en-US" sz="2400" dirty="0"/>
          </a:p>
        </p:txBody>
      </p:sp>
      <p:sp>
        <p:nvSpPr>
          <p:cNvPr id="11" name="TextBox 10"/>
          <p:cNvSpPr txBox="1"/>
          <p:nvPr/>
        </p:nvSpPr>
        <p:spPr>
          <a:xfrm>
            <a:off x="6312263" y="6262042"/>
            <a:ext cx="2480679" cy="461665"/>
          </a:xfrm>
          <a:prstGeom prst="rect">
            <a:avLst/>
          </a:prstGeom>
          <a:noFill/>
        </p:spPr>
        <p:txBody>
          <a:bodyPr wrap="none" rtlCol="0">
            <a:spAutoFit/>
          </a:bodyPr>
          <a:lstStyle/>
          <a:p>
            <a:r>
              <a:rPr lang="en-US" sz="2400" dirty="0" smtClean="0"/>
              <a:t>YES, Independent!</a:t>
            </a:r>
            <a:endParaRPr lang="en-US" sz="2400" dirty="0"/>
          </a:p>
        </p:txBody>
      </p:sp>
      <p:sp>
        <p:nvSpPr>
          <p:cNvPr id="12" name="TextBox 11"/>
          <p:cNvSpPr txBox="1"/>
          <p:nvPr/>
        </p:nvSpPr>
        <p:spPr>
          <a:xfrm>
            <a:off x="679450" y="6249728"/>
            <a:ext cx="5548955" cy="461665"/>
          </a:xfrm>
          <a:prstGeom prst="rect">
            <a:avLst/>
          </a:prstGeom>
          <a:noFill/>
        </p:spPr>
        <p:txBody>
          <a:bodyPr wrap="none" rtlCol="0">
            <a:spAutoFit/>
          </a:bodyPr>
          <a:lstStyle/>
          <a:p>
            <a:r>
              <a:rPr lang="en-US" sz="2400" dirty="0" smtClean="0"/>
              <a:t>P(Satisfied) = 0.80 = P(Satisfied | Faster) </a:t>
            </a:r>
            <a:r>
              <a:rPr lang="en-US" sz="2400" dirty="0" smtClean="0">
                <a:sym typeface="Wingdings" panose="05000000000000000000" pitchFamily="2" charset="2"/>
              </a:rPr>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2" uiExpand="1" build="p"/>
      <p:bldP spid="8" grpId="0" bldLvl="2" build="p"/>
      <p:bldP spid="10" grpId="0"/>
      <p:bldP spid="11"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787560"/>
          </a:xfrm>
        </p:spPr>
        <p:txBody>
          <a:bodyPr/>
          <a:lstStyle/>
          <a:p>
            <a:r>
              <a:rPr lang="en-US" dirty="0" smtClean="0"/>
              <a:t>General Multiplication Rule</a:t>
            </a:r>
            <a:endParaRPr lang="en-US" dirty="0"/>
          </a:p>
        </p:txBody>
      </p:sp>
      <p:sp>
        <p:nvSpPr>
          <p:cNvPr id="4" name="Slide Number Placeholder 3"/>
          <p:cNvSpPr>
            <a:spLocks noGrp="1"/>
          </p:cNvSpPr>
          <p:nvPr>
            <p:ph type="sldNum" sz="quarter" idx="12"/>
          </p:nvPr>
        </p:nvSpPr>
        <p:spPr>
          <a:xfrm>
            <a:off x="6877723" y="6492875"/>
            <a:ext cx="2057400" cy="365125"/>
          </a:xfrm>
        </p:spPr>
        <p:txBody>
          <a:bodyPr/>
          <a:lstStyle/>
          <a:p>
            <a:fld id="{8D75822C-2030-4887-9512-2AC67AD2736F}" type="slidenum">
              <a:rPr lang="en-US" smtClean="0"/>
            </a:fld>
            <a:endParaRPr lang="en-US" dirty="0"/>
          </a:p>
        </p:txBody>
      </p:sp>
      <p:graphicFrame>
        <p:nvGraphicFramePr>
          <p:cNvPr id="6" name="Object 5"/>
          <p:cNvGraphicFramePr>
            <a:graphicFrameLocks noChangeAspect="1"/>
          </p:cNvGraphicFramePr>
          <p:nvPr/>
        </p:nvGraphicFramePr>
        <p:xfrm>
          <a:off x="4579752" y="994223"/>
          <a:ext cx="4564248" cy="496789"/>
        </p:xfrm>
        <a:graphic>
          <a:graphicData uri="http://schemas.openxmlformats.org/presentationml/2006/ole">
            <mc:AlternateContent xmlns:mc="http://schemas.openxmlformats.org/markup-compatibility/2006">
              <mc:Choice xmlns:v="urn:schemas-microsoft-com:vml" Requires="v">
                <p:oleObj spid="_x0000_s44389" name="Equation" r:id="rId1" imgW="1865630" imgH="201295" progId="Equation.3">
                  <p:embed/>
                </p:oleObj>
              </mc:Choice>
              <mc:Fallback>
                <p:oleObj name="Equation" r:id="rId1" imgW="1865630" imgH="201295" progId="Equation.3">
                  <p:embed/>
                  <p:pic>
                    <p:nvPicPr>
                      <p:cNvPr id="0" name="Picture 44388"/>
                      <p:cNvPicPr/>
                      <p:nvPr/>
                    </p:nvPicPr>
                    <p:blipFill>
                      <a:blip r:embed="rId2"/>
                      <a:stretch>
                        <a:fillRect/>
                      </a:stretch>
                    </p:blipFill>
                    <p:spPr>
                      <a:xfrm>
                        <a:off x="4579752" y="994223"/>
                        <a:ext cx="4564248" cy="496789"/>
                      </a:xfrm>
                      <a:prstGeom prst="rect">
                        <a:avLst/>
                      </a:prstGeom>
                    </p:spPr>
                  </p:pic>
                </p:oleObj>
              </mc:Fallback>
            </mc:AlternateContent>
          </a:graphicData>
        </a:graphic>
      </p:graphicFrame>
      <p:sp>
        <p:nvSpPr>
          <p:cNvPr id="7" name="TextBox 6"/>
          <p:cNvSpPr txBox="1"/>
          <p:nvPr/>
        </p:nvSpPr>
        <p:spPr>
          <a:xfrm>
            <a:off x="4017218" y="1063036"/>
            <a:ext cx="513181" cy="461665"/>
          </a:xfrm>
          <a:prstGeom prst="rect">
            <a:avLst/>
          </a:prstGeom>
          <a:noFill/>
        </p:spPr>
        <p:txBody>
          <a:bodyPr wrap="none" rtlCol="0">
            <a:spAutoFit/>
          </a:bodyPr>
          <a:lstStyle/>
          <a:p>
            <a:r>
              <a:rPr lang="en-US" sz="2400" dirty="0" smtClean="0">
                <a:sym typeface="Wingdings" panose="05000000000000000000"/>
              </a:rPr>
              <a:t></a:t>
            </a:r>
            <a:endParaRPr lang="en-US" sz="2400" dirty="0"/>
          </a:p>
        </p:txBody>
      </p:sp>
      <p:sp>
        <p:nvSpPr>
          <p:cNvPr id="8" name="TextBox 7"/>
          <p:cNvSpPr txBox="1"/>
          <p:nvPr/>
        </p:nvSpPr>
        <p:spPr>
          <a:xfrm>
            <a:off x="496975" y="1877561"/>
            <a:ext cx="4376144" cy="1200328"/>
          </a:xfrm>
          <a:prstGeom prst="rect">
            <a:avLst/>
          </a:prstGeom>
          <a:noFill/>
        </p:spPr>
        <p:txBody>
          <a:bodyPr wrap="square" rtlCol="0">
            <a:spAutoFit/>
          </a:bodyPr>
          <a:lstStyle/>
          <a:p>
            <a:r>
              <a:rPr lang="en-US" sz="2400" b="1" dirty="0" smtClean="0"/>
              <a:t>Example</a:t>
            </a:r>
            <a:r>
              <a:rPr lang="en-US" sz="2400" dirty="0" smtClean="0"/>
              <a:t>: Previous contingency table, but only considering FASTER rate.</a:t>
            </a:r>
            <a:endParaRPr lang="en-US" sz="2400" dirty="0"/>
          </a:p>
        </p:txBody>
      </p:sp>
      <p:graphicFrame>
        <p:nvGraphicFramePr>
          <p:cNvPr id="9" name="Table 8"/>
          <p:cNvGraphicFramePr>
            <a:graphicFrameLocks noGrp="1"/>
          </p:cNvGraphicFramePr>
          <p:nvPr/>
        </p:nvGraphicFramePr>
        <p:xfrm>
          <a:off x="5107801" y="1842116"/>
          <a:ext cx="3806868" cy="1435100"/>
        </p:xfrm>
        <a:graphic>
          <a:graphicData uri="http://schemas.openxmlformats.org/drawingml/2006/table">
            <a:tbl>
              <a:tblPr/>
              <a:tblGrid>
                <a:gridCol w="1087677"/>
                <a:gridCol w="906397"/>
                <a:gridCol w="906397"/>
                <a:gridCol w="906397"/>
              </a:tblGrid>
              <a:tr h="272159">
                <a:tc rowSpan="2">
                  <a:txBody>
                    <a:bodyPr/>
                    <a:lstStyle/>
                    <a:p>
                      <a:pPr algn="l" fontAlgn="b"/>
                      <a:r>
                        <a:rPr lang="en-US" sz="1800" b="1" i="0" u="none" strike="noStrike" dirty="0">
                          <a:solidFill>
                            <a:srgbClr val="000000"/>
                          </a:solidFill>
                          <a:effectLst/>
                          <a:latin typeface="Calibri" panose="020F0502020204030204"/>
                        </a:rPr>
                        <a:t>TV Refresh Rate</a:t>
                      </a:r>
                      <a:endParaRPr lang="en-US" sz="18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800" b="1" i="0" u="none" strike="noStrike" dirty="0">
                          <a:solidFill>
                            <a:srgbClr val="000000"/>
                          </a:solidFill>
                          <a:effectLst/>
                          <a:latin typeface="Calibri" panose="020F0502020204030204"/>
                        </a:rPr>
                        <a:t>Satisfied with Purchase</a:t>
                      </a:r>
                      <a:endParaRPr lang="en-US" sz="18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hMerge="1">
                  <a:tcPr/>
                </a:tc>
                <a:tc hMerge="1">
                  <a:tcPr/>
                </a:tc>
              </a:tr>
              <a:tr h="272159">
                <a:tc vMerge="1">
                  <a:tcPr/>
                </a:tc>
                <a:tc>
                  <a:txBody>
                    <a:bodyPr/>
                    <a:lstStyle/>
                    <a:p>
                      <a:pPr algn="r" fontAlgn="b"/>
                      <a:r>
                        <a:rPr lang="en-US" sz="1800" b="1" i="0" u="none" strike="noStrike">
                          <a:solidFill>
                            <a:srgbClr val="000000"/>
                          </a:solidFill>
                          <a:effectLst/>
                          <a:latin typeface="Calibri" panose="020F0502020204030204"/>
                        </a:rPr>
                        <a:t>Yes</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800" b="1" i="0" u="none" strike="noStrike" dirty="0">
                          <a:solidFill>
                            <a:srgbClr val="000000"/>
                          </a:solidFill>
                          <a:effectLst/>
                          <a:latin typeface="Calibri" panose="020F0502020204030204"/>
                        </a:rPr>
                        <a:t>No</a:t>
                      </a:r>
                      <a:endParaRPr lang="en-US" sz="18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800" b="1" i="0" u="none" strike="noStrike" dirty="0">
                          <a:solidFill>
                            <a:srgbClr val="000000"/>
                          </a:solidFill>
                          <a:effectLst/>
                          <a:latin typeface="Calibri" panose="020F0502020204030204"/>
                        </a:rPr>
                        <a:t>Total</a:t>
                      </a:r>
                      <a:endParaRPr lang="en-US" sz="18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2159">
                <a:tc>
                  <a:txBody>
                    <a:bodyPr/>
                    <a:lstStyle/>
                    <a:p>
                      <a:pPr algn="l" fontAlgn="b"/>
                      <a:r>
                        <a:rPr lang="en-US" sz="1800" b="1" i="0" u="none" strike="noStrike" dirty="0">
                          <a:solidFill>
                            <a:srgbClr val="000000"/>
                          </a:solidFill>
                          <a:effectLst/>
                          <a:latin typeface="Calibri" panose="020F0502020204030204"/>
                        </a:rPr>
                        <a:t>Faster</a:t>
                      </a:r>
                      <a:endParaRPr lang="en-US" sz="18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800" b="0" i="0" u="none" strike="noStrike" dirty="0">
                          <a:solidFill>
                            <a:srgbClr val="000000"/>
                          </a:solidFill>
                          <a:effectLst/>
                          <a:latin typeface="Calibri" panose="020F0502020204030204"/>
                        </a:rPr>
                        <a:t>64</a:t>
                      </a:r>
                      <a:endParaRPr lang="en-US" sz="1800" b="0"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800" b="0" i="0" u="none" strike="noStrike" dirty="0">
                          <a:solidFill>
                            <a:srgbClr val="000000"/>
                          </a:solidFill>
                          <a:effectLst/>
                          <a:latin typeface="Calibri" panose="020F0502020204030204"/>
                        </a:rPr>
                        <a:t>16</a:t>
                      </a:r>
                      <a:endParaRPr lang="en-US" sz="1800" b="0"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r" fontAlgn="b"/>
                      <a:r>
                        <a:rPr lang="en-US" sz="1800" b="1" i="0" u="none" strike="noStrike" dirty="0">
                          <a:solidFill>
                            <a:srgbClr val="000000"/>
                          </a:solidFill>
                          <a:effectLst/>
                          <a:latin typeface="Calibri" panose="020F0502020204030204"/>
                        </a:rPr>
                        <a:t>80</a:t>
                      </a:r>
                      <a:endParaRPr lang="en-US" sz="18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72159">
                <a:tc>
                  <a:txBody>
                    <a:bodyPr/>
                    <a:lstStyle/>
                    <a:p>
                      <a:pPr algn="l" fontAlgn="b"/>
                      <a:r>
                        <a:rPr lang="en-US" sz="1800" b="1" i="0" u="none" strike="noStrike" dirty="0">
                          <a:solidFill>
                            <a:srgbClr val="000000"/>
                          </a:solidFill>
                          <a:effectLst/>
                          <a:latin typeface="Calibri" panose="020F0502020204030204"/>
                        </a:rPr>
                        <a:t>Standard</a:t>
                      </a:r>
                      <a:endParaRPr lang="en-US" sz="18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dirty="0">
                          <a:solidFill>
                            <a:srgbClr val="000000"/>
                          </a:solidFill>
                          <a:effectLst/>
                          <a:latin typeface="Calibri" panose="020F0502020204030204"/>
                        </a:rPr>
                        <a:t>176</a:t>
                      </a:r>
                      <a:endParaRPr lang="en-US" sz="1800" b="0"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0" i="0" u="none" strike="noStrike">
                          <a:solidFill>
                            <a:srgbClr val="000000"/>
                          </a:solidFill>
                          <a:effectLst/>
                          <a:latin typeface="Calibri" panose="020F0502020204030204"/>
                        </a:rPr>
                        <a:t>44</a:t>
                      </a:r>
                      <a:endParaRPr lang="en-US" sz="18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a:rPr>
                        <a:t>220</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2159">
                <a:tc>
                  <a:txBody>
                    <a:bodyPr/>
                    <a:lstStyle/>
                    <a:p>
                      <a:pPr algn="l" fontAlgn="b"/>
                      <a:r>
                        <a:rPr lang="en-US" sz="1800" b="1" i="0" u="none" strike="noStrike">
                          <a:solidFill>
                            <a:srgbClr val="000000"/>
                          </a:solidFill>
                          <a:effectLst/>
                          <a:latin typeface="Calibri" panose="020F0502020204030204"/>
                        </a:rPr>
                        <a:t>Total</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a:rPr>
                        <a:t>240</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a:solidFill>
                            <a:srgbClr val="000000"/>
                          </a:solidFill>
                          <a:effectLst/>
                          <a:latin typeface="Calibri" panose="020F0502020204030204"/>
                        </a:rPr>
                        <a:t>60</a:t>
                      </a:r>
                      <a:endParaRPr lang="en-US" sz="18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800" b="1" i="0" u="none" strike="noStrike" dirty="0">
                          <a:solidFill>
                            <a:srgbClr val="000000"/>
                          </a:solidFill>
                          <a:effectLst/>
                          <a:latin typeface="Calibri" panose="020F0502020204030204"/>
                        </a:rPr>
                        <a:t>300</a:t>
                      </a:r>
                      <a:endParaRPr lang="en-US" sz="18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0" name="TextBox 9"/>
          <p:cNvSpPr txBox="1"/>
          <p:nvPr/>
        </p:nvSpPr>
        <p:spPr>
          <a:xfrm>
            <a:off x="497522" y="2954950"/>
            <a:ext cx="8434227" cy="1569660"/>
          </a:xfrm>
          <a:prstGeom prst="rect">
            <a:avLst/>
          </a:prstGeom>
          <a:noFill/>
        </p:spPr>
        <p:txBody>
          <a:bodyPr wrap="square" rtlCol="0">
            <a:spAutoFit/>
          </a:bodyPr>
          <a:lstStyle/>
          <a:p>
            <a:r>
              <a:rPr lang="en-US" sz="2400" dirty="0" smtClean="0"/>
              <a:t>Suppose 2 households are chosen </a:t>
            </a:r>
            <a:br>
              <a:rPr lang="en-US" sz="2400" dirty="0" smtClean="0"/>
            </a:br>
            <a:r>
              <a:rPr lang="en-US" sz="2400" dirty="0" smtClean="0"/>
              <a:t>at random from the 80 households. Find the probability that both households are satisfied with their purchases. Let:</a:t>
            </a:r>
            <a:endParaRPr lang="en-US" sz="2400" dirty="0" smtClean="0"/>
          </a:p>
          <a:p>
            <a:pPr algn="ctr"/>
            <a:r>
              <a:rPr lang="en-US" sz="2400" dirty="0" smtClean="0"/>
              <a:t>A = 2</a:t>
            </a:r>
            <a:r>
              <a:rPr lang="en-US" sz="2400" baseline="30000" dirty="0" smtClean="0"/>
              <a:t>nd</a:t>
            </a:r>
            <a:r>
              <a:rPr lang="en-US" sz="2400" dirty="0" smtClean="0"/>
              <a:t> household is satisfied </a:t>
            </a:r>
            <a:r>
              <a:rPr lang="en-US" sz="2400" b="1" dirty="0" smtClean="0"/>
              <a:t>AND</a:t>
            </a:r>
            <a:r>
              <a:rPr lang="en-US" sz="2400" dirty="0" smtClean="0"/>
              <a:t> B = 1</a:t>
            </a:r>
            <a:r>
              <a:rPr lang="en-US" sz="2400" baseline="30000" dirty="0" smtClean="0"/>
              <a:t>st</a:t>
            </a:r>
            <a:r>
              <a:rPr lang="en-US" sz="2400" dirty="0" smtClean="0"/>
              <a:t> household is satisfied</a:t>
            </a:r>
            <a:endParaRPr lang="en-US" sz="2400" dirty="0"/>
          </a:p>
        </p:txBody>
      </p:sp>
      <p:sp>
        <p:nvSpPr>
          <p:cNvPr id="11" name="TextBox 10"/>
          <p:cNvSpPr txBox="1"/>
          <p:nvPr/>
        </p:nvSpPr>
        <p:spPr>
          <a:xfrm>
            <a:off x="484262" y="5498418"/>
            <a:ext cx="3836661" cy="461665"/>
          </a:xfrm>
          <a:prstGeom prst="rect">
            <a:avLst/>
          </a:prstGeom>
          <a:noFill/>
        </p:spPr>
        <p:txBody>
          <a:bodyPr wrap="square" rtlCol="0">
            <a:spAutoFit/>
          </a:bodyPr>
          <a:lstStyle/>
          <a:p>
            <a:r>
              <a:rPr lang="en-US" sz="2400" dirty="0" smtClean="0"/>
              <a:t>P(both satisfied) = P(A and B)</a:t>
            </a:r>
            <a:endParaRPr lang="en-US" sz="2400" dirty="0"/>
          </a:p>
        </p:txBody>
      </p:sp>
      <p:sp>
        <p:nvSpPr>
          <p:cNvPr id="12" name="TextBox 11"/>
          <p:cNvSpPr txBox="1"/>
          <p:nvPr/>
        </p:nvSpPr>
        <p:spPr>
          <a:xfrm>
            <a:off x="4143135" y="5498952"/>
            <a:ext cx="3836661" cy="461665"/>
          </a:xfrm>
          <a:prstGeom prst="rect">
            <a:avLst/>
          </a:prstGeom>
          <a:noFill/>
        </p:spPr>
        <p:txBody>
          <a:bodyPr wrap="square" rtlCol="0">
            <a:spAutoFit/>
          </a:bodyPr>
          <a:lstStyle/>
          <a:p>
            <a:r>
              <a:rPr lang="en-US" sz="2400" dirty="0" smtClean="0"/>
              <a:t>= P(A|B)P(B)</a:t>
            </a:r>
            <a:endParaRPr lang="en-US" sz="2400" dirty="0"/>
          </a:p>
        </p:txBody>
      </p:sp>
      <p:sp>
        <p:nvSpPr>
          <p:cNvPr id="13" name="TextBox 12"/>
          <p:cNvSpPr txBox="1"/>
          <p:nvPr/>
        </p:nvSpPr>
        <p:spPr>
          <a:xfrm>
            <a:off x="498615" y="4474314"/>
            <a:ext cx="5202795" cy="461665"/>
          </a:xfrm>
          <a:prstGeom prst="rect">
            <a:avLst/>
          </a:prstGeom>
          <a:noFill/>
        </p:spPr>
        <p:txBody>
          <a:bodyPr wrap="square" rtlCol="0">
            <a:spAutoFit/>
          </a:bodyPr>
          <a:lstStyle/>
          <a:p>
            <a:r>
              <a:rPr lang="en-US" sz="2400" dirty="0" smtClean="0"/>
              <a:t>P(1</a:t>
            </a:r>
            <a:r>
              <a:rPr lang="en-US" sz="2400" baseline="30000" dirty="0" smtClean="0"/>
              <a:t>st</a:t>
            </a:r>
            <a:r>
              <a:rPr lang="en-US" sz="2400" dirty="0" smtClean="0"/>
              <a:t> satisfied) = 64/80 = </a:t>
            </a:r>
            <a:r>
              <a:rPr lang="en-US" sz="2400" dirty="0"/>
              <a:t>P(B</a:t>
            </a:r>
            <a:r>
              <a:rPr lang="en-US" sz="2400" dirty="0" smtClean="0"/>
              <a:t>)</a:t>
            </a:r>
            <a:endParaRPr lang="en-US" sz="2400" dirty="0"/>
          </a:p>
        </p:txBody>
      </p:sp>
      <p:sp>
        <p:nvSpPr>
          <p:cNvPr id="14" name="TextBox 13"/>
          <p:cNvSpPr txBox="1"/>
          <p:nvPr/>
        </p:nvSpPr>
        <p:spPr>
          <a:xfrm>
            <a:off x="499162" y="4963947"/>
            <a:ext cx="8046052" cy="461665"/>
          </a:xfrm>
          <a:prstGeom prst="rect">
            <a:avLst/>
          </a:prstGeom>
          <a:noFill/>
        </p:spPr>
        <p:txBody>
          <a:bodyPr wrap="square" rtlCol="0">
            <a:spAutoFit/>
          </a:bodyPr>
          <a:lstStyle/>
          <a:p>
            <a:r>
              <a:rPr lang="en-US" sz="2400" dirty="0" smtClean="0"/>
              <a:t>P(2</a:t>
            </a:r>
            <a:r>
              <a:rPr lang="en-US" sz="2400" baseline="30000" dirty="0" smtClean="0"/>
              <a:t>nd</a:t>
            </a:r>
            <a:r>
              <a:rPr lang="en-US" sz="2400" dirty="0" smtClean="0"/>
              <a:t>  satisfied | 1</a:t>
            </a:r>
            <a:r>
              <a:rPr lang="en-US" sz="2400" baseline="30000" dirty="0" smtClean="0"/>
              <a:t>st</a:t>
            </a:r>
            <a:r>
              <a:rPr lang="en-US" sz="2400" dirty="0" smtClean="0"/>
              <a:t> satisfied) = (64-1)/(80-1) = 63/79 = </a:t>
            </a:r>
            <a:r>
              <a:rPr lang="en-US" sz="2400" dirty="0"/>
              <a:t>P(A|B</a:t>
            </a:r>
            <a:r>
              <a:rPr lang="en-US" sz="2400" dirty="0" smtClean="0"/>
              <a:t>)</a:t>
            </a:r>
            <a:endParaRPr lang="en-US" sz="2400" dirty="0"/>
          </a:p>
        </p:txBody>
      </p:sp>
      <p:graphicFrame>
        <p:nvGraphicFramePr>
          <p:cNvPr id="18" name="Object 17"/>
          <p:cNvGraphicFramePr>
            <a:graphicFrameLocks noChangeAspect="1"/>
          </p:cNvGraphicFramePr>
          <p:nvPr/>
        </p:nvGraphicFramePr>
        <p:xfrm>
          <a:off x="4205127" y="5927625"/>
          <a:ext cx="3392565" cy="756615"/>
        </p:xfrm>
        <a:graphic>
          <a:graphicData uri="http://schemas.openxmlformats.org/presentationml/2006/ole">
            <mc:AlternateContent xmlns:mc="http://schemas.openxmlformats.org/markup-compatibility/2006">
              <mc:Choice xmlns:v="urn:schemas-microsoft-com:vml" Requires="v">
                <p:oleObj spid="_x0000_s44390" name="Equation" r:id="rId3" imgW="1764665" imgH="393065" progId="Equation.3">
                  <p:embed/>
                </p:oleObj>
              </mc:Choice>
              <mc:Fallback>
                <p:oleObj name="Equation" r:id="rId3" imgW="1764665" imgH="393065" progId="Equation.3">
                  <p:embed/>
                  <p:pic>
                    <p:nvPicPr>
                      <p:cNvPr id="0" name="Picture 44389"/>
                      <p:cNvPicPr/>
                      <p:nvPr/>
                    </p:nvPicPr>
                    <p:blipFill>
                      <a:blip r:embed="rId4"/>
                      <a:stretch>
                        <a:fillRect/>
                      </a:stretch>
                    </p:blipFill>
                    <p:spPr>
                      <a:xfrm>
                        <a:off x="4205127" y="5927625"/>
                        <a:ext cx="3392565" cy="756615"/>
                      </a:xfrm>
                      <a:prstGeom prst="rect">
                        <a:avLst/>
                      </a:prstGeom>
                    </p:spPr>
                  </p:pic>
                </p:oleObj>
              </mc:Fallback>
            </mc:AlternateContent>
          </a:graphicData>
        </a:graphic>
      </p:graphicFrame>
      <p:graphicFrame>
        <p:nvGraphicFramePr>
          <p:cNvPr id="19" name="Object 18"/>
          <p:cNvGraphicFramePr>
            <a:graphicFrameLocks noChangeAspect="1"/>
          </p:cNvGraphicFramePr>
          <p:nvPr/>
        </p:nvGraphicFramePr>
        <p:xfrm>
          <a:off x="623285" y="858666"/>
          <a:ext cx="3413626" cy="908465"/>
        </p:xfrm>
        <a:graphic>
          <a:graphicData uri="http://schemas.openxmlformats.org/presentationml/2006/ole">
            <mc:AlternateContent xmlns:mc="http://schemas.openxmlformats.org/markup-compatibility/2006">
              <mc:Choice xmlns:v="urn:schemas-microsoft-com:vml" Requires="v">
                <p:oleObj spid="_x0000_s44391" name="Equation" r:id="rId5" imgW="1572895" imgH="420370" progId="Equation.3">
                  <p:embed/>
                </p:oleObj>
              </mc:Choice>
              <mc:Fallback>
                <p:oleObj name="Equation" r:id="rId5" imgW="1572895" imgH="420370" progId="Equation.3">
                  <p:embed/>
                  <p:pic>
                    <p:nvPicPr>
                      <p:cNvPr id="0" name="Picture 44390"/>
                      <p:cNvPicPr/>
                      <p:nvPr/>
                    </p:nvPicPr>
                    <p:blipFill>
                      <a:blip r:embed="rId6"/>
                      <a:stretch>
                        <a:fillRect/>
                      </a:stretch>
                    </p:blipFill>
                    <p:spPr>
                      <a:xfrm>
                        <a:off x="623285" y="858666"/>
                        <a:ext cx="3413626" cy="908465"/>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43" y="0"/>
            <a:ext cx="8717280" cy="1036954"/>
          </a:xfrm>
        </p:spPr>
        <p:txBody>
          <a:bodyPr>
            <a:normAutofit/>
          </a:bodyPr>
          <a:lstStyle/>
          <a:p>
            <a:pPr defTabSz="966470">
              <a:tabLst>
                <a:tab pos="2290445" algn="l"/>
              </a:tabLst>
            </a:pPr>
            <a:r>
              <a:rPr lang="en-US" sz="3200" dirty="0" smtClean="0"/>
              <a:t>Decision Trees/Tree diagram – </a:t>
            </a:r>
            <a:br>
              <a:rPr lang="en-US" sz="3200" dirty="0" smtClean="0"/>
            </a:br>
            <a:r>
              <a:rPr lang="en-US" sz="2800" dirty="0" smtClean="0"/>
              <a:t>alternative to Contingency Tables</a:t>
            </a:r>
            <a:endParaRPr lang="en-US" sz="2800" dirty="0"/>
          </a:p>
        </p:txBody>
      </p:sp>
      <p:sp>
        <p:nvSpPr>
          <p:cNvPr id="5" name="Slide Number Placeholder 4"/>
          <p:cNvSpPr>
            <a:spLocks noGrp="1"/>
          </p:cNvSpPr>
          <p:nvPr>
            <p:ph type="sldNum" sz="quarter" idx="12"/>
          </p:nvPr>
        </p:nvSpPr>
        <p:spPr/>
        <p:txBody>
          <a:bodyPr/>
          <a:lstStyle/>
          <a:p>
            <a:fld id="{8D75822C-2030-4887-9512-2AC67AD2736F}" type="slidenum">
              <a:rPr lang="en-US" smtClean="0"/>
            </a:fld>
            <a:endParaRPr lang="en-US" dirty="0"/>
          </a:p>
        </p:txBody>
      </p:sp>
      <p:grpSp>
        <p:nvGrpSpPr>
          <p:cNvPr id="7" name="Group 29"/>
          <p:cNvGrpSpPr/>
          <p:nvPr/>
        </p:nvGrpSpPr>
        <p:grpSpPr>
          <a:xfrm>
            <a:off x="628650" y="2211679"/>
            <a:ext cx="2282908" cy="3070732"/>
            <a:chOff x="628650" y="2346485"/>
            <a:chExt cx="2282908" cy="3070732"/>
          </a:xfrm>
        </p:grpSpPr>
        <p:cxnSp>
          <p:nvCxnSpPr>
            <p:cNvPr id="8" name="Straight Connector 7"/>
            <p:cNvCxnSpPr/>
            <p:nvPr/>
          </p:nvCxnSpPr>
          <p:spPr>
            <a:xfrm flipV="1">
              <a:off x="628650" y="2991173"/>
              <a:ext cx="1618604" cy="930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28650" y="3921919"/>
              <a:ext cx="1665099" cy="882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01816" y="2346485"/>
              <a:ext cx="1291489" cy="646331"/>
            </a:xfrm>
            <a:prstGeom prst="rect">
              <a:avLst/>
            </a:prstGeom>
            <a:noFill/>
          </p:spPr>
          <p:txBody>
            <a:bodyPr wrap="none" rtlCol="0">
              <a:spAutoFit/>
            </a:bodyPr>
            <a:lstStyle/>
            <a:p>
              <a:r>
                <a:rPr lang="en-US" dirty="0" smtClean="0"/>
                <a:t>Planned to</a:t>
              </a:r>
              <a:br>
                <a:rPr lang="en-US" dirty="0" smtClean="0"/>
              </a:br>
              <a:r>
                <a:rPr lang="en-US" dirty="0" smtClean="0"/>
                <a:t>to Purchase</a:t>
              </a:r>
              <a:endParaRPr lang="en-US" dirty="0"/>
            </a:p>
          </p:txBody>
        </p:sp>
        <p:sp>
          <p:nvSpPr>
            <p:cNvPr id="11" name="TextBox 10"/>
            <p:cNvSpPr txBox="1"/>
            <p:nvPr/>
          </p:nvSpPr>
          <p:spPr>
            <a:xfrm>
              <a:off x="1620069" y="4770886"/>
              <a:ext cx="1291489" cy="646331"/>
            </a:xfrm>
            <a:prstGeom prst="rect">
              <a:avLst/>
            </a:prstGeom>
            <a:noFill/>
          </p:spPr>
          <p:txBody>
            <a:bodyPr wrap="none" rtlCol="0">
              <a:spAutoFit/>
            </a:bodyPr>
            <a:lstStyle/>
            <a:p>
              <a:r>
                <a:rPr lang="en-US" dirty="0" smtClean="0"/>
                <a:t>No Plan to</a:t>
              </a:r>
              <a:br>
                <a:rPr lang="en-US" dirty="0" smtClean="0"/>
              </a:br>
              <a:r>
                <a:rPr lang="en-US" dirty="0" smtClean="0"/>
                <a:t>to Purchase</a:t>
              </a:r>
              <a:endParaRPr lang="en-US" dirty="0"/>
            </a:p>
          </p:txBody>
        </p:sp>
      </p:grpSp>
      <p:sp>
        <p:nvSpPr>
          <p:cNvPr id="12" name="TextBox 11"/>
          <p:cNvSpPr txBox="1"/>
          <p:nvPr/>
        </p:nvSpPr>
        <p:spPr>
          <a:xfrm>
            <a:off x="937216" y="2807318"/>
            <a:ext cx="1092780" cy="369332"/>
          </a:xfrm>
          <a:prstGeom prst="rect">
            <a:avLst/>
          </a:prstGeom>
          <a:noFill/>
        </p:spPr>
        <p:txBody>
          <a:bodyPr wrap="none" rtlCol="0">
            <a:spAutoFit/>
          </a:bodyPr>
          <a:lstStyle/>
          <a:p>
            <a:r>
              <a:rPr lang="en-US" dirty="0" smtClean="0"/>
              <a:t>250/1000</a:t>
            </a:r>
            <a:endParaRPr lang="en-US" dirty="0"/>
          </a:p>
        </p:txBody>
      </p:sp>
      <p:sp>
        <p:nvSpPr>
          <p:cNvPr id="13" name="TextBox 12"/>
          <p:cNvSpPr txBox="1"/>
          <p:nvPr/>
        </p:nvSpPr>
        <p:spPr>
          <a:xfrm>
            <a:off x="1003659" y="4339038"/>
            <a:ext cx="1092780" cy="369332"/>
          </a:xfrm>
          <a:prstGeom prst="rect">
            <a:avLst/>
          </a:prstGeom>
          <a:noFill/>
        </p:spPr>
        <p:txBody>
          <a:bodyPr wrap="none" rtlCol="0">
            <a:spAutoFit/>
          </a:bodyPr>
          <a:lstStyle/>
          <a:p>
            <a:r>
              <a:rPr lang="en-US" dirty="0" smtClean="0"/>
              <a:t>750/1000</a:t>
            </a:r>
            <a:endParaRPr lang="en-US" dirty="0"/>
          </a:p>
        </p:txBody>
      </p:sp>
      <p:grpSp>
        <p:nvGrpSpPr>
          <p:cNvPr id="14" name="Group 30"/>
          <p:cNvGrpSpPr/>
          <p:nvPr/>
        </p:nvGrpSpPr>
        <p:grpSpPr>
          <a:xfrm>
            <a:off x="2826829" y="1133477"/>
            <a:ext cx="3506066" cy="2490013"/>
            <a:chOff x="2826829" y="1268283"/>
            <a:chExt cx="3506066" cy="2490013"/>
          </a:xfrm>
        </p:grpSpPr>
        <p:cxnSp>
          <p:nvCxnSpPr>
            <p:cNvPr id="15" name="Straight Connector 14"/>
            <p:cNvCxnSpPr/>
            <p:nvPr/>
          </p:nvCxnSpPr>
          <p:spPr>
            <a:xfrm flipV="1">
              <a:off x="2826829" y="1609246"/>
              <a:ext cx="1618604" cy="930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826829" y="2539992"/>
              <a:ext cx="1665099" cy="882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476432" y="1268283"/>
              <a:ext cx="1601783" cy="369332"/>
            </a:xfrm>
            <a:prstGeom prst="rect">
              <a:avLst/>
            </a:prstGeom>
            <a:noFill/>
          </p:spPr>
          <p:txBody>
            <a:bodyPr wrap="none" rtlCol="0">
              <a:spAutoFit/>
            </a:bodyPr>
            <a:lstStyle/>
            <a:p>
              <a:r>
                <a:rPr lang="en-US" dirty="0" err="1" smtClean="0"/>
                <a:t>Purchase|Plan</a:t>
              </a:r>
              <a:endParaRPr lang="en-US" dirty="0"/>
            </a:p>
          </p:txBody>
        </p:sp>
        <p:sp>
          <p:nvSpPr>
            <p:cNvPr id="18" name="TextBox 17"/>
            <p:cNvSpPr txBox="1"/>
            <p:nvPr/>
          </p:nvSpPr>
          <p:spPr>
            <a:xfrm>
              <a:off x="4458351" y="3388964"/>
              <a:ext cx="1874544" cy="369332"/>
            </a:xfrm>
            <a:prstGeom prst="rect">
              <a:avLst/>
            </a:prstGeom>
            <a:noFill/>
          </p:spPr>
          <p:txBody>
            <a:bodyPr wrap="none" rtlCol="0">
              <a:spAutoFit/>
            </a:bodyPr>
            <a:lstStyle/>
            <a:p>
              <a:r>
                <a:rPr lang="en-US" dirty="0" err="1" smtClean="0"/>
                <a:t>NoPurchase|Plan</a:t>
              </a:r>
              <a:endParaRPr lang="en-US" dirty="0"/>
            </a:p>
          </p:txBody>
        </p:sp>
      </p:grpSp>
      <p:sp>
        <p:nvSpPr>
          <p:cNvPr id="19" name="TextBox 18"/>
          <p:cNvSpPr txBox="1"/>
          <p:nvPr/>
        </p:nvSpPr>
        <p:spPr>
          <a:xfrm>
            <a:off x="3131748" y="1383973"/>
            <a:ext cx="976549" cy="369332"/>
          </a:xfrm>
          <a:prstGeom prst="rect">
            <a:avLst/>
          </a:prstGeom>
          <a:noFill/>
        </p:spPr>
        <p:txBody>
          <a:bodyPr wrap="none" rtlCol="0">
            <a:spAutoFit/>
          </a:bodyPr>
          <a:lstStyle/>
          <a:p>
            <a:r>
              <a:rPr lang="en-US" dirty="0" smtClean="0"/>
              <a:t>200/250</a:t>
            </a:r>
            <a:endParaRPr lang="en-US" dirty="0"/>
          </a:p>
        </p:txBody>
      </p:sp>
      <p:sp>
        <p:nvSpPr>
          <p:cNvPr id="20" name="TextBox 19"/>
          <p:cNvSpPr txBox="1"/>
          <p:nvPr/>
        </p:nvSpPr>
        <p:spPr>
          <a:xfrm>
            <a:off x="3243253" y="2957111"/>
            <a:ext cx="859531" cy="369332"/>
          </a:xfrm>
          <a:prstGeom prst="rect">
            <a:avLst/>
          </a:prstGeom>
          <a:noFill/>
        </p:spPr>
        <p:txBody>
          <a:bodyPr wrap="none" rtlCol="0">
            <a:spAutoFit/>
          </a:bodyPr>
          <a:lstStyle/>
          <a:p>
            <a:r>
              <a:rPr lang="en-US" dirty="0" smtClean="0"/>
              <a:t>50/250</a:t>
            </a:r>
            <a:endParaRPr lang="en-US" dirty="0"/>
          </a:p>
        </p:txBody>
      </p:sp>
      <p:grpSp>
        <p:nvGrpSpPr>
          <p:cNvPr id="21" name="Group 31"/>
          <p:cNvGrpSpPr/>
          <p:nvPr/>
        </p:nvGrpSpPr>
        <p:grpSpPr>
          <a:xfrm>
            <a:off x="2826827" y="3830175"/>
            <a:ext cx="3774769" cy="2490013"/>
            <a:chOff x="2826827" y="3964981"/>
            <a:chExt cx="3774769" cy="2490013"/>
          </a:xfrm>
        </p:grpSpPr>
        <p:cxnSp>
          <p:nvCxnSpPr>
            <p:cNvPr id="22" name="Straight Connector 21"/>
            <p:cNvCxnSpPr/>
            <p:nvPr/>
          </p:nvCxnSpPr>
          <p:spPr>
            <a:xfrm flipV="1">
              <a:off x="2826827" y="4305944"/>
              <a:ext cx="1618604" cy="930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826827" y="5236690"/>
              <a:ext cx="1665099" cy="88255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476430" y="3964981"/>
              <a:ext cx="1875558" cy="369332"/>
            </a:xfrm>
            <a:prstGeom prst="rect">
              <a:avLst/>
            </a:prstGeom>
            <a:noFill/>
          </p:spPr>
          <p:txBody>
            <a:bodyPr wrap="none" rtlCol="0">
              <a:spAutoFit/>
            </a:bodyPr>
            <a:lstStyle/>
            <a:p>
              <a:r>
                <a:rPr lang="en-US" dirty="0" err="1" smtClean="0"/>
                <a:t>Purchase|NoPlan</a:t>
              </a:r>
              <a:endParaRPr lang="en-US" dirty="0"/>
            </a:p>
          </p:txBody>
        </p:sp>
        <p:sp>
          <p:nvSpPr>
            <p:cNvPr id="25" name="TextBox 24"/>
            <p:cNvSpPr txBox="1"/>
            <p:nvPr/>
          </p:nvSpPr>
          <p:spPr>
            <a:xfrm>
              <a:off x="4458349" y="6085662"/>
              <a:ext cx="2143247" cy="369332"/>
            </a:xfrm>
            <a:prstGeom prst="rect">
              <a:avLst/>
            </a:prstGeom>
            <a:noFill/>
          </p:spPr>
          <p:txBody>
            <a:bodyPr wrap="none" rtlCol="0">
              <a:spAutoFit/>
            </a:bodyPr>
            <a:lstStyle/>
            <a:p>
              <a:r>
                <a:rPr lang="en-US" dirty="0" err="1" smtClean="0"/>
                <a:t>NoPurchase|NoPlan</a:t>
              </a:r>
              <a:endParaRPr lang="en-US" dirty="0"/>
            </a:p>
          </p:txBody>
        </p:sp>
      </p:grpSp>
      <p:sp>
        <p:nvSpPr>
          <p:cNvPr id="26" name="TextBox 25"/>
          <p:cNvSpPr txBox="1"/>
          <p:nvPr/>
        </p:nvSpPr>
        <p:spPr>
          <a:xfrm>
            <a:off x="3137086" y="4085747"/>
            <a:ext cx="976549" cy="369332"/>
          </a:xfrm>
          <a:prstGeom prst="rect">
            <a:avLst/>
          </a:prstGeom>
          <a:noFill/>
        </p:spPr>
        <p:txBody>
          <a:bodyPr wrap="none" rtlCol="0">
            <a:spAutoFit/>
          </a:bodyPr>
          <a:lstStyle/>
          <a:p>
            <a:r>
              <a:rPr lang="en-US" dirty="0" smtClean="0"/>
              <a:t>100/750</a:t>
            </a:r>
            <a:endParaRPr lang="en-US" dirty="0"/>
          </a:p>
        </p:txBody>
      </p:sp>
      <p:sp>
        <p:nvSpPr>
          <p:cNvPr id="27" name="TextBox 26"/>
          <p:cNvSpPr txBox="1">
            <a:spLocks noChangeAspect="1"/>
          </p:cNvSpPr>
          <p:nvPr/>
        </p:nvSpPr>
        <p:spPr>
          <a:xfrm>
            <a:off x="3136197" y="5653809"/>
            <a:ext cx="976549" cy="369332"/>
          </a:xfrm>
          <a:prstGeom prst="rect">
            <a:avLst/>
          </a:prstGeom>
          <a:noFill/>
        </p:spPr>
        <p:txBody>
          <a:bodyPr wrap="none" rtlCol="0">
            <a:spAutoFit/>
          </a:bodyPr>
          <a:lstStyle/>
          <a:p>
            <a:r>
              <a:rPr lang="en-US" dirty="0" smtClean="0"/>
              <a:t>650/750</a:t>
            </a:r>
            <a:endParaRPr lang="en-US" dirty="0"/>
          </a:p>
        </p:txBody>
      </p:sp>
      <mc:AlternateContent xmlns:mc="http://schemas.openxmlformats.org/markup-compatibility/2006">
        <mc:Choice xmlns:a14="http://schemas.microsoft.com/office/drawing/2010/main" Requires="a14">
          <p:sp>
            <p:nvSpPr>
              <p:cNvPr id="29" name="TextBox 28"/>
              <p:cNvSpPr txBox="1"/>
              <p:nvPr/>
            </p:nvSpPr>
            <p:spPr>
              <a:xfrm>
                <a:off x="6291072" y="2502130"/>
                <a:ext cx="2659895" cy="953274"/>
              </a:xfrm>
              <a:prstGeom prst="rect">
                <a:avLst/>
              </a:prstGeom>
              <a:solidFill>
                <a:schemeClr val="bg1">
                  <a:lumMod val="85000"/>
                </a:schemeClr>
              </a:solidFill>
            </p:spPr>
            <p:txBody>
              <a:bodyPr wrap="none" rtlCol="0">
                <a:spAutoFit/>
              </a:bodyPr>
              <a:lstStyle/>
              <a:p>
                <a:r>
                  <a:rPr lang="en-US" sz="1600" dirty="0" smtClean="0"/>
                  <a:t>P(</a:t>
                </a:r>
                <a:r>
                  <a:rPr lang="en-US" sz="1600" dirty="0" err="1" smtClean="0"/>
                  <a:t>NoPurchase&amp;Plan</a:t>
                </a:r>
                <a:r>
                  <a:rPr lang="en-US" sz="1600" dirty="0"/>
                  <a:t>) =</a:t>
                </a:r>
              </a:p>
              <a:p>
                <a:r>
                  <a:rPr lang="en-US" sz="1600" dirty="0" smtClean="0"/>
                  <a:t>P(</a:t>
                </a:r>
                <a:r>
                  <a:rPr lang="en-US" sz="1600" dirty="0" err="1" smtClean="0"/>
                  <a:t>NoPurchase|Plan</a:t>
                </a:r>
                <a:r>
                  <a:rPr lang="en-US" sz="1600" dirty="0" smtClean="0"/>
                  <a:t>)*P(Plan)=</a:t>
                </a:r>
                <a:endParaRPr lang="en-US" sz="1600" dirty="0"/>
              </a:p>
              <a:p>
                <a:r>
                  <a:rPr lang="en-US" sz="1600" dirty="0"/>
                  <a:t>(</a:t>
                </a:r>
                <a14:m>
                  <m:oMath xmlns:m="http://schemas.openxmlformats.org/officeDocument/2006/math">
                    <m:f>
                      <m:fPr>
                        <m:ctrlPr>
                          <a:rPr lang="en-US" sz="1600" i="1">
                            <a:latin typeface="Cambria Math" panose="02040503050406030204" pitchFamily="18" charset="0"/>
                          </a:rPr>
                        </m:ctrlPr>
                      </m:fPr>
                      <m:num>
                        <m:r>
                          <a:rPr lang="en-US" sz="1600" b="0" i="1" smtClean="0">
                            <a:latin typeface="Cambria Math" panose="02040503050406030204" pitchFamily="18" charset="0"/>
                          </a:rPr>
                          <m:t>50</m:t>
                        </m:r>
                      </m:num>
                      <m:den>
                        <m:r>
                          <a:rPr lang="en-US" sz="1600" i="1">
                            <a:latin typeface="Cambria Math" panose="02040503050406030204" pitchFamily="18" charset="0"/>
                          </a:rPr>
                          <m:t>250</m:t>
                        </m:r>
                      </m:den>
                    </m:f>
                    <m:r>
                      <a:rPr lang="en-US" sz="1600" i="1">
                        <a:latin typeface="Cambria Math" panose="02040503050406030204" pitchFamily="18" charset="0"/>
                      </a:rPr>
                      <m:t>)</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i="1">
                                <a:latin typeface="Cambria Math" panose="02040503050406030204" pitchFamily="18" charset="0"/>
                              </a:rPr>
                              <m:t>250</m:t>
                            </m:r>
                          </m:num>
                          <m:den>
                            <m:r>
                              <a:rPr lang="en-US" sz="1600" i="1">
                                <a:latin typeface="Cambria Math" panose="02040503050406030204" pitchFamily="18" charset="0"/>
                              </a:rPr>
                              <m:t>1000</m:t>
                            </m:r>
                          </m:den>
                        </m:f>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50</m:t>
                        </m:r>
                      </m:num>
                      <m:den>
                        <m:r>
                          <a:rPr lang="en-US" sz="1600" i="1">
                            <a:latin typeface="Cambria Math" panose="02040503050406030204" pitchFamily="18" charset="0"/>
                          </a:rPr>
                          <m:t>1000</m:t>
                        </m:r>
                      </m:den>
                    </m:f>
                  </m:oMath>
                </a14:m>
                <a:r>
                  <a:rPr lang="en-US" sz="1600" dirty="0"/>
                  <a:t>=</a:t>
                </a:r>
                <a:r>
                  <a:rPr lang="en-US" sz="1600" dirty="0" smtClean="0"/>
                  <a:t>0.05</a:t>
                </a:r>
                <a:endParaRPr lang="en-US" sz="1600" dirty="0"/>
              </a:p>
            </p:txBody>
          </p:sp>
        </mc:Choice>
        <mc:Fallback>
          <p:sp>
            <p:nvSpPr>
              <p:cNvPr id="29" name="TextBox 28"/>
              <p:cNvSpPr txBox="1">
                <a:spLocks noRot="1" noChangeAspect="1" noMove="1" noResize="1" noEditPoints="1" noAdjustHandles="1" noChangeArrowheads="1" noChangeShapeType="1" noTextEdit="1"/>
              </p:cNvSpPr>
              <p:nvPr/>
            </p:nvSpPr>
            <p:spPr>
              <a:xfrm>
                <a:off x="6291072" y="2502130"/>
                <a:ext cx="2659895" cy="953274"/>
              </a:xfrm>
              <a:prstGeom prst="rect">
                <a:avLst/>
              </a:prstGeom>
              <a:blipFill rotWithShape="0">
                <a:blip r:embed="rId1"/>
                <a:stretch>
                  <a:fillRect l="-1147" t="-1911" b="-1274"/>
                </a:stretch>
              </a:blipFill>
            </p:spPr>
            <p:txBody>
              <a:bodyPr/>
              <a:lstStyle/>
              <a:p>
                <a:r>
                  <a:rPr lang="en-US">
                    <a:noFill/>
                  </a:rPr>
                  <a:t> </a:t>
                </a:r>
                <a:endParaRPr lang="en-US">
                  <a:noFill/>
                </a:endParaRPr>
              </a:p>
            </p:txBody>
          </p:sp>
        </mc:Fallback>
      </mc:AlternateContent>
      <mc:AlternateContent xmlns:mc="http://schemas.openxmlformats.org/markup-compatibility/2006">
        <mc:Choice xmlns:a14="http://schemas.microsoft.com/office/drawing/2010/main" Requires="a14">
          <p:sp>
            <p:nvSpPr>
              <p:cNvPr id="30" name="TextBox 29"/>
              <p:cNvSpPr txBox="1"/>
              <p:nvPr/>
            </p:nvSpPr>
            <p:spPr>
              <a:xfrm>
                <a:off x="6295068" y="3904228"/>
                <a:ext cx="2901948" cy="953274"/>
              </a:xfrm>
              <a:prstGeom prst="rect">
                <a:avLst/>
              </a:prstGeom>
              <a:solidFill>
                <a:schemeClr val="bg1">
                  <a:lumMod val="85000"/>
                </a:schemeClr>
              </a:solidFill>
            </p:spPr>
            <p:txBody>
              <a:bodyPr wrap="none" rtlCol="0">
                <a:spAutoFit/>
              </a:bodyPr>
              <a:lstStyle/>
              <a:p>
                <a:r>
                  <a:rPr lang="en-US" sz="1600" dirty="0" smtClean="0"/>
                  <a:t>P(</a:t>
                </a:r>
                <a:r>
                  <a:rPr lang="en-US" sz="1600" dirty="0" err="1" smtClean="0"/>
                  <a:t>Purchase&amp;NoPlan</a:t>
                </a:r>
                <a:r>
                  <a:rPr lang="en-US" sz="1600" dirty="0"/>
                  <a:t>) =</a:t>
                </a:r>
              </a:p>
              <a:p>
                <a:r>
                  <a:rPr lang="en-US" sz="1600" dirty="0" smtClean="0"/>
                  <a:t>P(</a:t>
                </a:r>
                <a:r>
                  <a:rPr lang="en-US" sz="1600" dirty="0" err="1" smtClean="0"/>
                  <a:t>Purchase|NoPlan</a:t>
                </a:r>
                <a:r>
                  <a:rPr lang="en-US" sz="1600" dirty="0" smtClean="0"/>
                  <a:t>)*P(</a:t>
                </a:r>
                <a:r>
                  <a:rPr lang="en-US" sz="1600" dirty="0" err="1" smtClean="0"/>
                  <a:t>NoPlan</a:t>
                </a:r>
                <a:r>
                  <a:rPr lang="en-US" sz="1600" dirty="0" smtClean="0"/>
                  <a:t>)=</a:t>
                </a:r>
                <a:endParaRPr lang="en-US" sz="1600" dirty="0"/>
              </a:p>
              <a:p>
                <a:r>
                  <a:rPr lang="en-US" sz="1600" dirty="0"/>
                  <a:t>(</a:t>
                </a:r>
                <a14:m>
                  <m:oMath xmlns:m="http://schemas.openxmlformats.org/officeDocument/2006/math">
                    <m:f>
                      <m:fPr>
                        <m:ctrlPr>
                          <a:rPr lang="en-US" sz="1600" i="1">
                            <a:latin typeface="Cambria Math" panose="02040503050406030204" pitchFamily="18" charset="0"/>
                          </a:rPr>
                        </m:ctrlPr>
                      </m:fPr>
                      <m:num>
                        <m:r>
                          <a:rPr lang="en-US" sz="1600" b="0" i="1" smtClean="0">
                            <a:latin typeface="Cambria Math" panose="02040503050406030204" pitchFamily="18" charset="0"/>
                          </a:rPr>
                          <m:t>1</m:t>
                        </m:r>
                        <m:r>
                          <a:rPr lang="en-US" sz="1600" i="1">
                            <a:latin typeface="Cambria Math" panose="02040503050406030204" pitchFamily="18" charset="0"/>
                          </a:rPr>
                          <m:t>00</m:t>
                        </m:r>
                      </m:num>
                      <m:den>
                        <m:r>
                          <a:rPr lang="en-US" sz="1600" b="0" i="1" smtClean="0">
                            <a:latin typeface="Cambria Math" panose="02040503050406030204" pitchFamily="18" charset="0"/>
                          </a:rPr>
                          <m:t>7</m:t>
                        </m:r>
                        <m:r>
                          <a:rPr lang="en-US" sz="1600" i="1">
                            <a:latin typeface="Cambria Math" panose="02040503050406030204" pitchFamily="18" charset="0"/>
                          </a:rPr>
                          <m:t>50</m:t>
                        </m:r>
                      </m:den>
                    </m:f>
                    <m:r>
                      <a:rPr lang="en-US" sz="1600" i="1">
                        <a:latin typeface="Cambria Math" panose="02040503050406030204" pitchFamily="18" charset="0"/>
                      </a:rPr>
                      <m:t>)</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b="0" i="1" smtClean="0">
                                <a:latin typeface="Cambria Math" panose="02040503050406030204" pitchFamily="18" charset="0"/>
                              </a:rPr>
                              <m:t>7</m:t>
                            </m:r>
                            <m:r>
                              <a:rPr lang="en-US" sz="1600" i="1">
                                <a:latin typeface="Cambria Math" panose="02040503050406030204" pitchFamily="18" charset="0"/>
                              </a:rPr>
                              <m:t>50</m:t>
                            </m:r>
                          </m:num>
                          <m:den>
                            <m:r>
                              <a:rPr lang="en-US" sz="1600" i="1">
                                <a:latin typeface="Cambria Math" panose="02040503050406030204" pitchFamily="18" charset="0"/>
                              </a:rPr>
                              <m:t>1000</m:t>
                            </m:r>
                          </m:den>
                        </m:f>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1</m:t>
                        </m:r>
                        <m:r>
                          <a:rPr lang="en-US" sz="1600" i="1">
                            <a:latin typeface="Cambria Math" panose="02040503050406030204" pitchFamily="18" charset="0"/>
                          </a:rPr>
                          <m:t>00</m:t>
                        </m:r>
                      </m:num>
                      <m:den>
                        <m:r>
                          <a:rPr lang="en-US" sz="1600" i="1">
                            <a:latin typeface="Cambria Math" panose="02040503050406030204" pitchFamily="18" charset="0"/>
                          </a:rPr>
                          <m:t>1000</m:t>
                        </m:r>
                      </m:den>
                    </m:f>
                  </m:oMath>
                </a14:m>
                <a:r>
                  <a:rPr lang="en-US" sz="1600" dirty="0"/>
                  <a:t>=</a:t>
                </a:r>
                <a:r>
                  <a:rPr lang="en-US" sz="1600" dirty="0" smtClean="0"/>
                  <a:t>0.10</a:t>
                </a:r>
                <a:endParaRPr lang="en-US" sz="1600" dirty="0"/>
              </a:p>
            </p:txBody>
          </p:sp>
        </mc:Choice>
        <mc:Fallback>
          <p:sp>
            <p:nvSpPr>
              <p:cNvPr id="30" name="TextBox 29"/>
              <p:cNvSpPr txBox="1">
                <a:spLocks noRot="1" noChangeAspect="1" noMove="1" noResize="1" noEditPoints="1" noAdjustHandles="1" noChangeArrowheads="1" noChangeShapeType="1" noTextEdit="1"/>
              </p:cNvSpPr>
              <p:nvPr/>
            </p:nvSpPr>
            <p:spPr>
              <a:xfrm>
                <a:off x="6295068" y="3904228"/>
                <a:ext cx="2901948" cy="953274"/>
              </a:xfrm>
              <a:prstGeom prst="rect">
                <a:avLst/>
              </a:prstGeom>
              <a:blipFill rotWithShape="0">
                <a:blip r:embed="rId2"/>
                <a:stretch>
                  <a:fillRect l="-1261" t="-1911" b="-1274"/>
                </a:stretch>
              </a:blipFill>
            </p:spPr>
            <p:txBody>
              <a:bodyPr/>
              <a:lstStyle/>
              <a:p>
                <a:r>
                  <a:rPr lang="en-US">
                    <a:noFill/>
                  </a:rPr>
                  <a:t> </a:t>
                </a:r>
                <a:endParaRPr lang="en-US">
                  <a:noFill/>
                </a:endParaRP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6292488" y="5296228"/>
                <a:ext cx="3139193" cy="953274"/>
              </a:xfrm>
              <a:prstGeom prst="rect">
                <a:avLst/>
              </a:prstGeom>
              <a:solidFill>
                <a:schemeClr val="bg1">
                  <a:lumMod val="85000"/>
                </a:schemeClr>
              </a:solidFill>
            </p:spPr>
            <p:txBody>
              <a:bodyPr wrap="none" rtlCol="0">
                <a:spAutoFit/>
              </a:bodyPr>
              <a:lstStyle/>
              <a:p>
                <a:r>
                  <a:rPr lang="en-US" sz="1600" dirty="0" smtClean="0"/>
                  <a:t>P(</a:t>
                </a:r>
                <a:r>
                  <a:rPr lang="en-US" sz="1600" dirty="0" err="1" smtClean="0"/>
                  <a:t>NoPurchase&amp;NoPlan</a:t>
                </a:r>
                <a:r>
                  <a:rPr lang="en-US" sz="1600" dirty="0"/>
                  <a:t>) =</a:t>
                </a:r>
              </a:p>
              <a:p>
                <a:r>
                  <a:rPr lang="en-US" sz="1600" dirty="0" smtClean="0"/>
                  <a:t>P(NoPurchase|N0Plan)*P(</a:t>
                </a:r>
                <a:r>
                  <a:rPr lang="en-US" sz="1600" dirty="0" err="1" smtClean="0"/>
                  <a:t>NoPlan</a:t>
                </a:r>
                <a:r>
                  <a:rPr lang="en-US" sz="1600" dirty="0"/>
                  <a:t>)=</a:t>
                </a:r>
              </a:p>
              <a:p>
                <a:r>
                  <a:rPr lang="en-US" sz="1600" dirty="0"/>
                  <a:t>(</a:t>
                </a:r>
                <a14:m>
                  <m:oMath xmlns:m="http://schemas.openxmlformats.org/officeDocument/2006/math">
                    <m:f>
                      <m:fPr>
                        <m:ctrlPr>
                          <a:rPr lang="en-US" sz="1600" i="1">
                            <a:latin typeface="Cambria Math" panose="02040503050406030204" pitchFamily="18" charset="0"/>
                          </a:rPr>
                        </m:ctrlPr>
                      </m:fPr>
                      <m:num>
                        <m:r>
                          <a:rPr lang="en-US" sz="1600" b="0" i="1" smtClean="0">
                            <a:latin typeface="Cambria Math" panose="02040503050406030204" pitchFamily="18" charset="0"/>
                          </a:rPr>
                          <m:t>650</m:t>
                        </m:r>
                      </m:num>
                      <m:den>
                        <m:r>
                          <a:rPr lang="en-US" sz="1600" b="0" i="1" smtClean="0">
                            <a:latin typeface="Cambria Math" panose="02040503050406030204" pitchFamily="18" charset="0"/>
                          </a:rPr>
                          <m:t>750</m:t>
                        </m:r>
                      </m:den>
                    </m:f>
                    <m:r>
                      <a:rPr lang="en-US" sz="1600" i="1">
                        <a:latin typeface="Cambria Math" panose="02040503050406030204" pitchFamily="18" charset="0"/>
                      </a:rPr>
                      <m:t>)</m:t>
                    </m:r>
                    <m:d>
                      <m:dPr>
                        <m:ctrlPr>
                          <a:rPr lang="en-US" sz="1600" i="1">
                            <a:latin typeface="Cambria Math" panose="02040503050406030204" pitchFamily="18" charset="0"/>
                          </a:rPr>
                        </m:ctrlPr>
                      </m:dPr>
                      <m:e>
                        <m:f>
                          <m:fPr>
                            <m:ctrlPr>
                              <a:rPr lang="en-US" sz="1600" i="1">
                                <a:latin typeface="Cambria Math" panose="02040503050406030204" pitchFamily="18" charset="0"/>
                              </a:rPr>
                            </m:ctrlPr>
                          </m:fPr>
                          <m:num>
                            <m:r>
                              <a:rPr lang="en-US" sz="1600" b="0" i="1" smtClean="0">
                                <a:latin typeface="Cambria Math" panose="02040503050406030204" pitchFamily="18" charset="0"/>
                              </a:rPr>
                              <m:t>7</m:t>
                            </m:r>
                            <m:r>
                              <a:rPr lang="en-US" sz="1600" i="1">
                                <a:latin typeface="Cambria Math" panose="02040503050406030204" pitchFamily="18" charset="0"/>
                              </a:rPr>
                              <m:t>50</m:t>
                            </m:r>
                          </m:num>
                          <m:den>
                            <m:r>
                              <a:rPr lang="en-US" sz="1600" i="1">
                                <a:latin typeface="Cambria Math" panose="02040503050406030204" pitchFamily="18" charset="0"/>
                              </a:rPr>
                              <m:t>1000</m:t>
                            </m:r>
                          </m:den>
                        </m:f>
                      </m:e>
                    </m:d>
                    <m:r>
                      <a:rPr lang="en-US" sz="1600" i="1">
                        <a:latin typeface="Cambria Math" panose="02040503050406030204" pitchFamily="18" charset="0"/>
                      </a:rPr>
                      <m:t>=</m:t>
                    </m:r>
                    <m:f>
                      <m:fPr>
                        <m:ctrlPr>
                          <a:rPr lang="en-US" sz="1600" i="1">
                            <a:latin typeface="Cambria Math" panose="02040503050406030204" pitchFamily="18" charset="0"/>
                          </a:rPr>
                        </m:ctrlPr>
                      </m:fPr>
                      <m:num>
                        <m:r>
                          <a:rPr lang="en-US" sz="1600" b="0" i="1" smtClean="0">
                            <a:latin typeface="Cambria Math" panose="02040503050406030204" pitchFamily="18" charset="0"/>
                          </a:rPr>
                          <m:t>650</m:t>
                        </m:r>
                      </m:num>
                      <m:den>
                        <m:r>
                          <a:rPr lang="en-US" sz="1600" i="1">
                            <a:latin typeface="Cambria Math" panose="02040503050406030204" pitchFamily="18" charset="0"/>
                          </a:rPr>
                          <m:t>1000</m:t>
                        </m:r>
                      </m:den>
                    </m:f>
                  </m:oMath>
                </a14:m>
                <a:r>
                  <a:rPr lang="en-US" sz="1600" dirty="0"/>
                  <a:t>=</a:t>
                </a:r>
                <a:r>
                  <a:rPr lang="en-US" sz="1600" dirty="0" smtClean="0"/>
                  <a:t>0.65</a:t>
                </a:r>
                <a:endParaRPr lang="en-US" sz="1600" dirty="0"/>
              </a:p>
            </p:txBody>
          </p:sp>
        </mc:Choice>
        <mc:Fallback>
          <p:sp>
            <p:nvSpPr>
              <p:cNvPr id="31" name="TextBox 30"/>
              <p:cNvSpPr txBox="1">
                <a:spLocks noRot="1" noChangeAspect="1" noMove="1" noResize="1" noEditPoints="1" noAdjustHandles="1" noChangeArrowheads="1" noChangeShapeType="1" noTextEdit="1"/>
              </p:cNvSpPr>
              <p:nvPr/>
            </p:nvSpPr>
            <p:spPr>
              <a:xfrm>
                <a:off x="6292488" y="5296228"/>
                <a:ext cx="3139193" cy="953274"/>
              </a:xfrm>
              <a:prstGeom prst="rect">
                <a:avLst/>
              </a:prstGeom>
              <a:blipFill rotWithShape="0">
                <a:blip r:embed="rId3"/>
                <a:stretch>
                  <a:fillRect l="-971" t="-1923" b="-1923"/>
                </a:stretch>
              </a:blipFill>
            </p:spPr>
            <p:txBody>
              <a:bodyPr/>
              <a:lstStyle/>
              <a:p>
                <a:r>
                  <a:rPr lang="en-US">
                    <a:noFill/>
                  </a:rPr>
                  <a:t> </a:t>
                </a:r>
                <a:endParaRPr lang="en-US">
                  <a:noFill/>
                </a:endParaRPr>
              </a:p>
            </p:txBody>
          </p:sp>
        </mc:Fallback>
      </mc:AlternateContent>
      <p:sp>
        <p:nvSpPr>
          <p:cNvPr id="32" name="TextBox 31"/>
          <p:cNvSpPr txBox="1"/>
          <p:nvPr/>
        </p:nvSpPr>
        <p:spPr>
          <a:xfrm rot="16200000">
            <a:off x="-248490" y="3511369"/>
            <a:ext cx="1261884" cy="646331"/>
          </a:xfrm>
          <a:prstGeom prst="rect">
            <a:avLst/>
          </a:prstGeom>
          <a:noFill/>
        </p:spPr>
        <p:txBody>
          <a:bodyPr wrap="none" rtlCol="0">
            <a:spAutoFit/>
          </a:bodyPr>
          <a:lstStyle/>
          <a:p>
            <a:pPr algn="ctr"/>
            <a:r>
              <a:rPr lang="en-US" dirty="0" smtClean="0"/>
              <a:t>All</a:t>
            </a:r>
            <a:br>
              <a:rPr lang="en-US" dirty="0" smtClean="0"/>
            </a:br>
            <a:r>
              <a:rPr lang="en-US" dirty="0" smtClean="0"/>
              <a:t>households</a:t>
            </a:r>
            <a:endParaRPr lang="en-US" dirty="0"/>
          </a:p>
        </p:txBody>
      </p:sp>
      <p:graphicFrame>
        <p:nvGraphicFramePr>
          <p:cNvPr id="33" name="Content Placeholder 4"/>
          <p:cNvGraphicFramePr/>
          <p:nvPr/>
        </p:nvGraphicFramePr>
        <p:xfrm>
          <a:off x="5858442" y="55224"/>
          <a:ext cx="3147510" cy="1130300"/>
        </p:xfrm>
        <a:graphic>
          <a:graphicData uri="http://schemas.openxmlformats.org/drawingml/2006/table">
            <a:tbl>
              <a:tblPr/>
              <a:tblGrid>
                <a:gridCol w="899289"/>
                <a:gridCol w="749407"/>
                <a:gridCol w="749407"/>
                <a:gridCol w="749407"/>
              </a:tblGrid>
              <a:tr h="196041">
                <a:tc rowSpan="2">
                  <a:txBody>
                    <a:bodyPr/>
                    <a:lstStyle/>
                    <a:p>
                      <a:pPr algn="l" fontAlgn="b"/>
                      <a:r>
                        <a:rPr lang="en-US" sz="1400" b="1" i="0" u="none" strike="noStrike">
                          <a:solidFill>
                            <a:srgbClr val="000000"/>
                          </a:solidFill>
                          <a:effectLst/>
                          <a:latin typeface="Calibri" panose="020F0502020204030204"/>
                        </a:rPr>
                        <a:t>Planned to Purchase</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1" i="0" u="none" strike="noStrike">
                          <a:solidFill>
                            <a:srgbClr val="000000"/>
                          </a:solidFill>
                          <a:effectLst/>
                          <a:latin typeface="Calibri" panose="020F0502020204030204"/>
                        </a:rPr>
                        <a:t>Actually Purchased</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r>
              <a:tr h="196041">
                <a:tc vMerge="1">
                  <a:tcPr/>
                </a:tc>
                <a:tc>
                  <a:txBody>
                    <a:bodyPr/>
                    <a:lstStyle/>
                    <a:p>
                      <a:pPr algn="r" fontAlgn="b"/>
                      <a:r>
                        <a:rPr lang="en-US" sz="1400" b="1" i="0" u="none" strike="noStrike">
                          <a:solidFill>
                            <a:srgbClr val="000000"/>
                          </a:solidFill>
                          <a:effectLst/>
                          <a:latin typeface="Calibri" panose="020F0502020204030204"/>
                        </a:rPr>
                        <a:t>Yes</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No</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Total</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041">
                <a:tc>
                  <a:txBody>
                    <a:bodyPr/>
                    <a:lstStyle/>
                    <a:p>
                      <a:pPr algn="l" fontAlgn="b"/>
                      <a:r>
                        <a:rPr lang="en-US" sz="1400" b="1" i="0" u="none" strike="noStrike">
                          <a:solidFill>
                            <a:srgbClr val="000000"/>
                          </a:solidFill>
                          <a:effectLst/>
                          <a:latin typeface="Calibri" panose="020F0502020204030204"/>
                        </a:rPr>
                        <a:t>Yes</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a:rPr>
                        <a:t>200</a:t>
                      </a:r>
                      <a:endParaRPr lang="en-US" sz="1400" b="0"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a:rPr>
                        <a:t>50</a:t>
                      </a:r>
                      <a:endParaRPr lang="en-US" sz="1400" b="0"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250</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041">
                <a:tc>
                  <a:txBody>
                    <a:bodyPr/>
                    <a:lstStyle/>
                    <a:p>
                      <a:pPr algn="l" fontAlgn="b"/>
                      <a:r>
                        <a:rPr lang="en-US" sz="1400" b="1" i="0" u="none" strike="noStrike">
                          <a:solidFill>
                            <a:srgbClr val="000000"/>
                          </a:solidFill>
                          <a:effectLst/>
                          <a:latin typeface="Calibri" panose="020F0502020204030204"/>
                        </a:rPr>
                        <a:t>No</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a:rPr>
                        <a:t>100</a:t>
                      </a:r>
                      <a:endParaRPr lang="en-US" sz="1400" b="0"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a:rPr>
                        <a:t>650</a:t>
                      </a:r>
                      <a:endParaRPr lang="en-US" sz="14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750</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6041">
                <a:tc>
                  <a:txBody>
                    <a:bodyPr/>
                    <a:lstStyle/>
                    <a:p>
                      <a:pPr algn="l" fontAlgn="b"/>
                      <a:r>
                        <a:rPr lang="en-US" sz="1400" b="1" i="0" u="none" strike="noStrike">
                          <a:solidFill>
                            <a:srgbClr val="000000"/>
                          </a:solidFill>
                          <a:effectLst/>
                          <a:latin typeface="Calibri" panose="020F0502020204030204"/>
                        </a:rPr>
                        <a:t>Total</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300</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700</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1000</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mc:AlternateContent xmlns:mc="http://schemas.openxmlformats.org/markup-compatibility/2006">
        <mc:Choice xmlns:a14="http://schemas.microsoft.com/office/drawing/2010/main" Requires="a14">
          <p:sp>
            <p:nvSpPr>
              <p:cNvPr id="28" name="TextBox 27"/>
              <p:cNvSpPr txBox="1"/>
              <p:nvPr/>
            </p:nvSpPr>
            <p:spPr>
              <a:xfrm>
                <a:off x="6291072" y="1237130"/>
                <a:ext cx="2464329" cy="953274"/>
              </a:xfrm>
              <a:prstGeom prst="rect">
                <a:avLst/>
              </a:prstGeom>
              <a:solidFill>
                <a:schemeClr val="bg1">
                  <a:lumMod val="85000"/>
                </a:schemeClr>
              </a:solidFill>
            </p:spPr>
            <p:txBody>
              <a:bodyPr wrap="none" rtlCol="0">
                <a:spAutoFit/>
              </a:bodyPr>
              <a:lstStyle/>
              <a:p>
                <a:r>
                  <a:rPr lang="en-US" sz="1600" dirty="0" smtClean="0"/>
                  <a:t>P(</a:t>
                </a:r>
                <a:r>
                  <a:rPr lang="en-US" sz="1600" dirty="0" err="1" smtClean="0"/>
                  <a:t>Purchase&amp;Plan</a:t>
                </a:r>
                <a:r>
                  <a:rPr lang="en-US" sz="1600" dirty="0" smtClean="0"/>
                  <a:t>) =</a:t>
                </a:r>
              </a:p>
              <a:p>
                <a:r>
                  <a:rPr lang="en-US" sz="1600" dirty="0" smtClean="0"/>
                  <a:t>P(</a:t>
                </a:r>
                <a:r>
                  <a:rPr lang="en-US" sz="1600" dirty="0" err="1" smtClean="0"/>
                  <a:t>Purchase|Plan</a:t>
                </a:r>
                <a:r>
                  <a:rPr lang="en-US" sz="1600" dirty="0" smtClean="0"/>
                  <a:t>)*P(Plan) =</a:t>
                </a:r>
              </a:p>
              <a:p>
                <a:r>
                  <a:rPr lang="en-US" sz="1600" dirty="0" smtClean="0"/>
                  <a:t>(</a:t>
                </a:r>
                <a14:m>
                  <m:oMath xmlns:m="http://schemas.openxmlformats.org/officeDocument/2006/math">
                    <m:f>
                      <m:fPr>
                        <m:ctrlPr>
                          <a:rPr lang="en-US" sz="1600" i="1" smtClean="0">
                            <a:latin typeface="Cambria Math" panose="02040503050406030204" pitchFamily="18" charset="0"/>
                          </a:rPr>
                        </m:ctrlPr>
                      </m:fPr>
                      <m:num>
                        <m:r>
                          <a:rPr lang="en-US" sz="1600" b="0" i="1" smtClean="0">
                            <a:latin typeface="Cambria Math" panose="02040503050406030204" pitchFamily="18" charset="0"/>
                          </a:rPr>
                          <m:t>200</m:t>
                        </m:r>
                      </m:num>
                      <m:den>
                        <m:r>
                          <a:rPr lang="en-US" sz="1600" b="0" i="1" smtClean="0">
                            <a:latin typeface="Cambria Math" panose="02040503050406030204" pitchFamily="18" charset="0"/>
                          </a:rPr>
                          <m:t>250</m:t>
                        </m:r>
                      </m:den>
                    </m:f>
                    <m:r>
                      <a:rPr lang="en-US" sz="1600" b="0" i="1" smtClean="0">
                        <a:latin typeface="Cambria Math" panose="02040503050406030204" pitchFamily="18" charset="0"/>
                      </a:rPr>
                      <m:t>)</m:t>
                    </m:r>
                    <m:d>
                      <m:dPr>
                        <m:ctrlPr>
                          <a:rPr lang="en-US" sz="1600" b="0" i="1" smtClean="0">
                            <a:latin typeface="Cambria Math" panose="02040503050406030204" pitchFamily="18" charset="0"/>
                          </a:rPr>
                        </m:ctrlPr>
                      </m:dPr>
                      <m:e>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250</m:t>
                            </m:r>
                          </m:num>
                          <m:den>
                            <m:r>
                              <a:rPr lang="en-US" sz="1600" b="0" i="1" smtClean="0">
                                <a:latin typeface="Cambria Math" panose="02040503050406030204" pitchFamily="18" charset="0"/>
                              </a:rPr>
                              <m:t>1000</m:t>
                            </m:r>
                          </m:den>
                        </m:f>
                      </m:e>
                    </m:d>
                    <m:r>
                      <a:rPr lang="en-US" sz="1600" b="0" i="1" smtClean="0">
                        <a:latin typeface="Cambria Math" panose="02040503050406030204" pitchFamily="18" charset="0"/>
                      </a:rPr>
                      <m:t>=</m:t>
                    </m:r>
                    <m:f>
                      <m:fPr>
                        <m:ctrlPr>
                          <a:rPr lang="en-US" sz="1600" b="0" i="1" smtClean="0">
                            <a:latin typeface="Cambria Math" panose="02040503050406030204" pitchFamily="18" charset="0"/>
                          </a:rPr>
                        </m:ctrlPr>
                      </m:fPr>
                      <m:num>
                        <m:r>
                          <a:rPr lang="en-US" sz="1600" b="0" i="1" smtClean="0">
                            <a:latin typeface="Cambria Math" panose="02040503050406030204" pitchFamily="18" charset="0"/>
                          </a:rPr>
                          <m:t>200</m:t>
                        </m:r>
                      </m:num>
                      <m:den>
                        <m:r>
                          <a:rPr lang="en-US" sz="1600" b="0" i="1" smtClean="0">
                            <a:latin typeface="Cambria Math" panose="02040503050406030204" pitchFamily="18" charset="0"/>
                          </a:rPr>
                          <m:t>1000</m:t>
                        </m:r>
                      </m:den>
                    </m:f>
                  </m:oMath>
                </a14:m>
                <a:r>
                  <a:rPr lang="en-US" sz="1600" dirty="0" smtClean="0"/>
                  <a:t>=0.20</a:t>
                </a:r>
              </a:p>
            </p:txBody>
          </p:sp>
        </mc:Choice>
        <mc:Fallback>
          <p:sp>
            <p:nvSpPr>
              <p:cNvPr id="28" name="TextBox 27"/>
              <p:cNvSpPr txBox="1">
                <a:spLocks noRot="1" noChangeAspect="1" noMove="1" noResize="1" noEditPoints="1" noAdjustHandles="1" noChangeArrowheads="1" noChangeShapeType="1" noTextEdit="1"/>
              </p:cNvSpPr>
              <p:nvPr/>
            </p:nvSpPr>
            <p:spPr>
              <a:xfrm>
                <a:off x="6291072" y="1237130"/>
                <a:ext cx="2464329" cy="953274"/>
              </a:xfrm>
              <a:prstGeom prst="rect">
                <a:avLst/>
              </a:prstGeom>
              <a:blipFill rotWithShape="0">
                <a:blip r:embed="rId4"/>
                <a:stretch>
                  <a:fillRect l="-1238" t="-1923" r="-248" b="-1923"/>
                </a:stretch>
              </a:blipFill>
            </p:spPr>
            <p:txBody>
              <a:bodyPr/>
              <a:lstStyle/>
              <a:p>
                <a:r>
                  <a:rPr lang="en-US">
                    <a:noFill/>
                  </a:rPr>
                  <a:t> </a:t>
                </a:r>
                <a:endParaRPr lang="en-US">
                  <a:noFill/>
                </a:endParaRP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9" grpId="0"/>
      <p:bldP spid="20" grpId="0"/>
      <p:bldP spid="26" grpId="0"/>
      <p:bldP spid="29" grpId="0" animBg="1"/>
      <p:bldP spid="30" grpId="0" animBg="1"/>
      <p:bldP spid="31" grpId="0" animBg="1"/>
      <p:bldP spid="32"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635697"/>
          </a:xfrm>
        </p:spPr>
        <p:txBody>
          <a:bodyPr>
            <a:normAutofit fontScale="90000"/>
          </a:bodyPr>
          <a:lstStyle/>
          <a:p>
            <a:r>
              <a:rPr lang="en-US" dirty="0" smtClean="0"/>
              <a:t>4.4 Counting Rules</a:t>
            </a:r>
            <a:endParaRPr lang="en-US" dirty="0"/>
          </a:p>
        </p:txBody>
      </p:sp>
      <p:sp>
        <p:nvSpPr>
          <p:cNvPr id="3" name="Content Placeholder 2"/>
          <p:cNvSpPr>
            <a:spLocks noGrp="1"/>
          </p:cNvSpPr>
          <p:nvPr>
            <p:ph idx="1"/>
          </p:nvPr>
        </p:nvSpPr>
        <p:spPr>
          <a:xfrm>
            <a:off x="231648" y="676482"/>
            <a:ext cx="8912352" cy="3185050"/>
          </a:xfrm>
        </p:spPr>
        <p:txBody>
          <a:bodyPr>
            <a:normAutofit lnSpcReduction="10000"/>
          </a:bodyPr>
          <a:lstStyle/>
          <a:p>
            <a:r>
              <a:rPr lang="en-US" sz="2400" b="1" dirty="0" smtClean="0"/>
              <a:t>RULE 1</a:t>
            </a:r>
            <a:r>
              <a:rPr lang="en-US" sz="2400" dirty="0" smtClean="0"/>
              <a:t>:  If any of </a:t>
            </a:r>
            <a:r>
              <a:rPr lang="en-US" sz="2400" b="1" i="1" dirty="0" smtClean="0"/>
              <a:t>k</a:t>
            </a:r>
            <a:r>
              <a:rPr lang="en-US" sz="2400" dirty="0" smtClean="0"/>
              <a:t> different mutually exclusive and collectively exhaustive evens can occur on each of </a:t>
            </a:r>
            <a:r>
              <a:rPr lang="en-US" sz="2400" b="1" i="1" dirty="0" smtClean="0"/>
              <a:t>n</a:t>
            </a:r>
            <a:r>
              <a:rPr lang="en-US" sz="2400" dirty="0" smtClean="0"/>
              <a:t> trials, the number of possible outcomes is equal to </a:t>
            </a:r>
            <a:r>
              <a:rPr lang="en-US" sz="2400" b="1" i="1" dirty="0" err="1" smtClean="0"/>
              <a:t>k</a:t>
            </a:r>
            <a:r>
              <a:rPr lang="en-US" sz="2400" b="1" i="1" baseline="30000" dirty="0" err="1" smtClean="0"/>
              <a:t>n</a:t>
            </a:r>
            <a:endParaRPr lang="en-US" sz="2400" b="1" i="1" baseline="30000" dirty="0" smtClean="0"/>
          </a:p>
          <a:p>
            <a:r>
              <a:rPr lang="en-US" sz="2400" b="1" i="1" dirty="0" smtClean="0"/>
              <a:t>Example: </a:t>
            </a:r>
            <a:r>
              <a:rPr lang="en-US" sz="2400" dirty="0" smtClean="0"/>
              <a:t>How many different </a:t>
            </a:r>
            <a:br>
              <a:rPr lang="en-US" sz="2400" dirty="0" smtClean="0"/>
            </a:br>
            <a:r>
              <a:rPr lang="en-US" sz="2400" dirty="0" smtClean="0"/>
              <a:t>outcomes are there from </a:t>
            </a:r>
            <a:br>
              <a:rPr lang="en-US" sz="2400" dirty="0" smtClean="0"/>
            </a:br>
            <a:r>
              <a:rPr lang="en-US" sz="2400" dirty="0" smtClean="0"/>
              <a:t>tossing a 2-sided coin 3 times?</a:t>
            </a:r>
            <a:endParaRPr lang="en-US" sz="2400" dirty="0" smtClean="0"/>
          </a:p>
          <a:p>
            <a:pPr lvl="1"/>
            <a:r>
              <a:rPr lang="en-US" sz="2000" dirty="0" smtClean="0"/>
              <a:t>2 outcomes (heads/tails)</a:t>
            </a:r>
            <a:endParaRPr lang="en-US" sz="2000" dirty="0" smtClean="0"/>
          </a:p>
          <a:p>
            <a:pPr lvl="1"/>
            <a:r>
              <a:rPr lang="en-US" sz="2000" dirty="0" smtClean="0"/>
              <a:t>3 trials</a:t>
            </a:r>
            <a:endParaRPr lang="en-US" sz="2000" dirty="0" smtClean="0"/>
          </a:p>
          <a:p>
            <a:pPr lvl="1"/>
            <a:r>
              <a:rPr lang="en-US" sz="2000" dirty="0" smtClean="0"/>
              <a:t>2</a:t>
            </a:r>
            <a:r>
              <a:rPr lang="en-US" sz="2000" baseline="30000" dirty="0" smtClean="0"/>
              <a:t>3</a:t>
            </a:r>
            <a:r>
              <a:rPr lang="en-US" sz="2000" dirty="0" smtClean="0"/>
              <a:t> = 8</a:t>
            </a:r>
            <a:endParaRPr lang="en-US" sz="2000" b="1" dirty="0"/>
          </a:p>
        </p:txBody>
      </p:sp>
      <p:sp>
        <p:nvSpPr>
          <p:cNvPr id="7" name="Rectangle 6"/>
          <p:cNvSpPr/>
          <p:nvPr/>
        </p:nvSpPr>
        <p:spPr>
          <a:xfrm>
            <a:off x="4758388" y="1946663"/>
            <a:ext cx="2201577" cy="1143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chemeClr val="tx1"/>
                </a:solidFill>
                <a:latin typeface="+mj-lt"/>
              </a:rPr>
              <a:t>S: </a:t>
            </a:r>
            <a:r>
              <a:rPr lang="en-US" dirty="0" smtClean="0">
                <a:solidFill>
                  <a:schemeClr val="tx1"/>
                </a:solidFill>
                <a:latin typeface="+mj-lt"/>
              </a:rPr>
              <a:t>            HHH / </a:t>
            </a:r>
            <a:endParaRPr lang="en-US" dirty="0" smtClean="0">
              <a:solidFill>
                <a:schemeClr val="tx1"/>
              </a:solidFill>
              <a:latin typeface="+mj-lt"/>
            </a:endParaRPr>
          </a:p>
          <a:p>
            <a:pPr algn="ctr"/>
            <a:r>
              <a:rPr lang="en-US" dirty="0" smtClean="0">
                <a:solidFill>
                  <a:schemeClr val="tx1"/>
                </a:solidFill>
                <a:latin typeface="+mj-lt"/>
              </a:rPr>
              <a:t>    HHT / HTH / THH /</a:t>
            </a:r>
            <a:endParaRPr lang="en-US" dirty="0" smtClean="0">
              <a:solidFill>
                <a:schemeClr val="tx1"/>
              </a:solidFill>
              <a:latin typeface="+mj-lt"/>
            </a:endParaRPr>
          </a:p>
          <a:p>
            <a:pPr algn="ctr"/>
            <a:r>
              <a:rPr lang="en-US" dirty="0" smtClean="0">
                <a:solidFill>
                  <a:schemeClr val="tx1"/>
                </a:solidFill>
                <a:latin typeface="+mj-lt"/>
              </a:rPr>
              <a:t>   HTT / THT / TTH / </a:t>
            </a:r>
            <a:endParaRPr lang="en-US" dirty="0" smtClean="0">
              <a:solidFill>
                <a:schemeClr val="tx1"/>
              </a:solidFill>
              <a:latin typeface="+mj-lt"/>
            </a:endParaRPr>
          </a:p>
          <a:p>
            <a:pPr algn="ctr"/>
            <a:r>
              <a:rPr lang="en-US" dirty="0" smtClean="0">
                <a:solidFill>
                  <a:schemeClr val="tx1"/>
                </a:solidFill>
                <a:latin typeface="+mj-lt"/>
              </a:rPr>
              <a:t>TTT</a:t>
            </a:r>
            <a:endParaRPr lang="en-US" dirty="0">
              <a:solidFill>
                <a:schemeClr val="tx1"/>
              </a:solidFill>
              <a:latin typeface="+mj-lt"/>
            </a:endParaRPr>
          </a:p>
        </p:txBody>
      </p:sp>
      <p:sp>
        <p:nvSpPr>
          <p:cNvPr id="4" name="TextBox 3"/>
          <p:cNvSpPr txBox="1"/>
          <p:nvPr/>
        </p:nvSpPr>
        <p:spPr>
          <a:xfrm>
            <a:off x="231648" y="3931304"/>
            <a:ext cx="8418971" cy="2831544"/>
          </a:xfrm>
          <a:prstGeom prst="rect">
            <a:avLst/>
          </a:prstGeom>
          <a:noFill/>
        </p:spPr>
        <p:txBody>
          <a:bodyPr wrap="square" rtlCol="0">
            <a:spAutoFit/>
          </a:bodyPr>
          <a:lstStyle/>
          <a:p>
            <a:pPr marL="342900" indent="-342900">
              <a:buFont typeface="Arial" panose="020B0604020202020204" pitchFamily="34" charset="0"/>
              <a:buChar char="•"/>
            </a:pPr>
            <a:r>
              <a:rPr lang="en-US" sz="2400" b="1" dirty="0"/>
              <a:t>Rule 2</a:t>
            </a:r>
            <a:r>
              <a:rPr lang="en-US" sz="2400" dirty="0"/>
              <a:t>:  If there are </a:t>
            </a:r>
            <a:r>
              <a:rPr lang="en-US" sz="2400" b="1" i="1" dirty="0"/>
              <a:t>k</a:t>
            </a:r>
            <a:r>
              <a:rPr lang="en-US" sz="2400" b="1" i="1" baseline="-25000" dirty="0"/>
              <a:t>1</a:t>
            </a:r>
            <a:r>
              <a:rPr lang="en-US" sz="2400" dirty="0"/>
              <a:t> events on the first trial, </a:t>
            </a:r>
            <a:r>
              <a:rPr lang="en-US" sz="2400" b="1" i="1" dirty="0"/>
              <a:t>k2</a:t>
            </a:r>
            <a:r>
              <a:rPr lang="en-US" sz="2400" dirty="0"/>
              <a:t> events on the second trial, … and </a:t>
            </a:r>
            <a:r>
              <a:rPr lang="en-US" sz="2400" b="1" i="1" dirty="0" err="1"/>
              <a:t>k</a:t>
            </a:r>
            <a:r>
              <a:rPr lang="en-US" sz="2400" b="1" i="1" baseline="-25000" dirty="0" err="1"/>
              <a:t>n</a:t>
            </a:r>
            <a:r>
              <a:rPr lang="en-US" sz="2400" dirty="0"/>
              <a:t> events on the nth trial, then the number of possible outcomes is (</a:t>
            </a:r>
            <a:r>
              <a:rPr lang="en-US" sz="2400" b="1" i="1" dirty="0"/>
              <a:t>k</a:t>
            </a:r>
            <a:r>
              <a:rPr lang="en-US" sz="2400" b="1" i="1" baseline="-25000" dirty="0"/>
              <a:t>1</a:t>
            </a:r>
            <a:r>
              <a:rPr lang="en-US" sz="2400" dirty="0"/>
              <a:t>)(</a:t>
            </a:r>
            <a:r>
              <a:rPr lang="en-US" sz="2400" b="1" i="1" dirty="0"/>
              <a:t>k</a:t>
            </a:r>
            <a:r>
              <a:rPr lang="en-US" sz="2400" b="1" i="1" baseline="-25000" dirty="0"/>
              <a:t>2</a:t>
            </a:r>
            <a:r>
              <a:rPr lang="en-US" sz="2400" dirty="0"/>
              <a:t>)…(</a:t>
            </a:r>
            <a:r>
              <a:rPr lang="en-US" sz="2400" b="1" i="1" dirty="0" err="1"/>
              <a:t>k</a:t>
            </a:r>
            <a:r>
              <a:rPr lang="en-US" sz="2400" b="1" i="1" baseline="-25000" dirty="0" err="1"/>
              <a:t>n</a:t>
            </a:r>
            <a:r>
              <a:rPr lang="en-US" sz="2400" dirty="0"/>
              <a:t>)</a:t>
            </a:r>
            <a:endParaRPr lang="en-US" sz="2400" dirty="0"/>
          </a:p>
          <a:p>
            <a:pPr marL="342900" indent="-342900">
              <a:buFont typeface="Arial" panose="020B0604020202020204" pitchFamily="34" charset="0"/>
              <a:buChar char="•"/>
            </a:pPr>
            <a:r>
              <a:rPr lang="en-US" sz="2400" b="1" i="1" dirty="0"/>
              <a:t>Example: </a:t>
            </a:r>
            <a:r>
              <a:rPr lang="en-US" sz="2400" dirty="0"/>
              <a:t>SC produces license plates with 3 letters and 3 numbers.  How many possible outcomes are there?</a:t>
            </a:r>
            <a:endParaRPr lang="en-US" sz="2400" dirty="0"/>
          </a:p>
          <a:p>
            <a:pPr marL="800100" lvl="1" indent="-342900">
              <a:buFont typeface="Arial" panose="020B0604020202020204" pitchFamily="34" charset="0"/>
              <a:buChar char="•"/>
            </a:pPr>
            <a:r>
              <a:rPr lang="en-US" sz="2000" dirty="0"/>
              <a:t>26 letters and 10 digits</a:t>
            </a:r>
            <a:endParaRPr lang="en-US" sz="2000" dirty="0"/>
          </a:p>
          <a:p>
            <a:pPr marL="800100" lvl="1" indent="-342900">
              <a:buFont typeface="Arial" panose="020B0604020202020204" pitchFamily="34" charset="0"/>
              <a:buChar char="•"/>
            </a:pPr>
            <a:r>
              <a:rPr lang="en-US" sz="2000" dirty="0"/>
              <a:t>(26)(26)(26)(10)(10)(10) = 17,576,000</a:t>
            </a:r>
            <a:endParaRPr lang="en-US" sz="2000" b="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build="p"/>
      <p:bldP spid="7" grpId="0" animBg="1"/>
      <p:bldP spid="4" grpId="0" bldLvl="2"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635697"/>
          </a:xfrm>
        </p:spPr>
        <p:txBody>
          <a:bodyPr>
            <a:normAutofit fontScale="90000"/>
          </a:bodyPr>
          <a:lstStyle/>
          <a:p>
            <a:r>
              <a:rPr lang="en-US" dirty="0" smtClean="0"/>
              <a:t>4.4 Counting Rules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31648" y="676481"/>
                <a:ext cx="8912352" cy="6181519"/>
              </a:xfrm>
            </p:spPr>
            <p:txBody>
              <a:bodyPr>
                <a:normAutofit lnSpcReduction="10000"/>
              </a:bodyPr>
              <a:lstStyle/>
              <a:p>
                <a:r>
                  <a:rPr lang="en-US" sz="2400" b="1" dirty="0" smtClean="0"/>
                  <a:t>Rule 3</a:t>
                </a:r>
                <a:r>
                  <a:rPr lang="en-US" sz="2400" dirty="0" smtClean="0"/>
                  <a:t>: The number of ways that all </a:t>
                </a:r>
                <a:r>
                  <a:rPr lang="en-US" sz="2400" b="1" i="1" dirty="0" smtClean="0"/>
                  <a:t>n</a:t>
                </a:r>
                <a:r>
                  <a:rPr lang="en-US" sz="2400" dirty="0" smtClean="0"/>
                  <a:t> items can be arranged in order is </a:t>
                </a:r>
                <a:r>
                  <a:rPr lang="en-US" sz="2400" b="1" i="1" dirty="0" smtClean="0"/>
                  <a:t>n!</a:t>
                </a:r>
                <a:r>
                  <a:rPr lang="en-US" sz="2400" dirty="0" smtClean="0"/>
                  <a:t> = (</a:t>
                </a:r>
                <a:r>
                  <a:rPr lang="en-US" sz="2400" b="1" i="1" dirty="0" smtClean="0"/>
                  <a:t>n</a:t>
                </a:r>
                <a:r>
                  <a:rPr lang="en-US" sz="2400" dirty="0" smtClean="0"/>
                  <a:t>)(</a:t>
                </a:r>
                <a:r>
                  <a:rPr lang="en-US" sz="2400" b="1" i="1" dirty="0" smtClean="0"/>
                  <a:t>n-1</a:t>
                </a:r>
                <a:r>
                  <a:rPr lang="en-US" sz="2400" dirty="0" smtClean="0"/>
                  <a:t>)(</a:t>
                </a:r>
                <a:r>
                  <a:rPr lang="en-US" sz="2400" b="1" i="1" dirty="0" smtClean="0"/>
                  <a:t>n-2</a:t>
                </a:r>
                <a:r>
                  <a:rPr lang="en-US" sz="2400" dirty="0" smtClean="0"/>
                  <a:t>)…(</a:t>
                </a:r>
                <a:r>
                  <a:rPr lang="en-US" sz="2400" b="1" i="1" dirty="0" smtClean="0"/>
                  <a:t>1</a:t>
                </a:r>
                <a:r>
                  <a:rPr lang="en-US" sz="2400" dirty="0" smtClean="0"/>
                  <a:t>)</a:t>
                </a:r>
              </a:p>
              <a:p>
                <a:r>
                  <a:rPr lang="en-US" sz="2400" b="1" i="1" dirty="0"/>
                  <a:t>Example: </a:t>
                </a:r>
                <a:r>
                  <a:rPr lang="en-US" sz="2400" dirty="0" smtClean="0"/>
                  <a:t>If a set of six (6) books is to be placed on a shelf, in how many ways can the six books be arranged?</a:t>
                </a:r>
              </a:p>
              <a:p>
                <a:pPr lvl="1"/>
                <a:r>
                  <a:rPr lang="en-US" sz="2000" dirty="0" smtClean="0"/>
                  <a:t>6 books</a:t>
                </a:r>
              </a:p>
              <a:p>
                <a:pPr lvl="1"/>
                <a:r>
                  <a:rPr lang="en-US" sz="2000" dirty="0" smtClean="0"/>
                  <a:t>6! = (6)(5)(4)(3)(2)(1) =720 ways</a:t>
                </a:r>
                <a:endParaRPr lang="en-US" sz="2400" dirty="0"/>
              </a:p>
              <a:p>
                <a:pPr>
                  <a:lnSpc>
                    <a:spcPct val="110000"/>
                  </a:lnSpc>
                  <a:tabLst>
                    <a:tab pos="1601788" algn="l"/>
                  </a:tabLst>
                </a:pPr>
                <a:r>
                  <a:rPr lang="en-US" sz="2400" b="1" dirty="0" smtClean="0"/>
                  <a:t>Rule 4</a:t>
                </a:r>
                <a:r>
                  <a:rPr lang="en-US" sz="2400" dirty="0" smtClean="0"/>
                  <a:t> (PERMUTATIONS): The number of ways arranging </a:t>
                </a:r>
                <a:r>
                  <a:rPr lang="en-US" sz="2400" b="1" i="1" dirty="0" smtClean="0"/>
                  <a:t>x</a:t>
                </a:r>
                <a:r>
                  <a:rPr lang="en-US" sz="2400" dirty="0" smtClean="0"/>
                  <a:t> objects selected from </a:t>
                </a:r>
                <a:r>
                  <a:rPr lang="en-US" sz="2400" b="1" i="1" dirty="0" smtClean="0"/>
                  <a:t>n</a:t>
                </a:r>
                <a:r>
                  <a:rPr lang="en-US" sz="2400" dirty="0" smtClean="0"/>
                  <a:t> objects </a:t>
                </a:r>
                <a:r>
                  <a:rPr lang="en-US" sz="2400" b="1" dirty="0" smtClean="0"/>
                  <a:t>in order </a:t>
                </a:r>
                <a:br>
                  <a:rPr lang="en-US" sz="2400" b="1" dirty="0" smtClean="0"/>
                </a:br>
                <a:r>
                  <a:rPr lang="en-US" sz="2400" dirty="0" smtClean="0"/>
                  <a:t>is equal to </a:t>
                </a:r>
                <a:r>
                  <a:rPr lang="en-US" sz="2400" baseline="-25000" dirty="0" err="1" smtClean="0"/>
                  <a:t>n</a:t>
                </a:r>
                <a:r>
                  <a:rPr lang="en-US" sz="2400" dirty="0" err="1" smtClean="0"/>
                  <a:t>P</a:t>
                </a:r>
                <a:r>
                  <a:rPr lang="en-US" sz="2400" baseline="-25000" dirty="0" err="1" smtClean="0"/>
                  <a:t>x</a:t>
                </a:r>
                <a:r>
                  <a:rPr lang="en-US" sz="2400" dirty="0" smtClean="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𝑛</m:t>
                        </m:r>
                        <m:r>
                          <a:rPr lang="en-US" sz="2400" b="0" i="1" smtClean="0">
                            <a:latin typeface="Cambria Math" panose="02040503050406030204" pitchFamily="18" charset="0"/>
                          </a:rPr>
                          <m:t>!</m:t>
                        </m:r>
                      </m:num>
                      <m:den>
                        <m:d>
                          <m:dPr>
                            <m:ctrlPr>
                              <a:rPr lang="en-US" sz="2400" b="0" i="1" smtClean="0">
                                <a:latin typeface="Cambria Math" panose="02040503050406030204" pitchFamily="18" charset="0"/>
                              </a:rPr>
                            </m:ctrlPr>
                          </m:dPr>
                          <m:e>
                            <m:r>
                              <a:rPr lang="en-US" sz="2400" b="0" i="1" smtClean="0">
                                <a:latin typeface="Cambria Math" panose="02040503050406030204" pitchFamily="18" charset="0"/>
                              </a:rPr>
                              <m:t>𝑛</m:t>
                            </m:r>
                            <m:r>
                              <a:rPr lang="en-US" sz="2400" b="0" i="1" smtClean="0">
                                <a:latin typeface="Cambria Math" panose="02040503050406030204" pitchFamily="18" charset="0"/>
                              </a:rPr>
                              <m:t>−</m:t>
                            </m:r>
                            <m:r>
                              <a:rPr lang="en-US" sz="2400" b="0" i="1" smtClean="0">
                                <a:latin typeface="Cambria Math" panose="02040503050406030204" pitchFamily="18" charset="0"/>
                              </a:rPr>
                              <m:t>𝑥</m:t>
                            </m:r>
                          </m:e>
                        </m:d>
                        <m:r>
                          <a:rPr lang="en-US" sz="2400" b="0" i="1" smtClean="0">
                            <a:latin typeface="Cambria Math" panose="02040503050406030204" pitchFamily="18" charset="0"/>
                          </a:rPr>
                          <m:t>!</m:t>
                        </m:r>
                      </m:den>
                    </m:f>
                  </m:oMath>
                </a14:m>
                <a:r>
                  <a:rPr lang="en-US" sz="2400" dirty="0" smtClean="0"/>
                  <a:t>	where </a:t>
                </a:r>
              </a:p>
              <a:p>
                <a:pPr>
                  <a:lnSpc>
                    <a:spcPct val="110000"/>
                  </a:lnSpc>
                  <a:tabLst>
                    <a:tab pos="1601788" algn="l"/>
                  </a:tabLst>
                </a:pPr>
                <a:r>
                  <a:rPr lang="en-US" sz="2400" b="1" i="1" dirty="0"/>
                  <a:t>Example: </a:t>
                </a:r>
                <a:r>
                  <a:rPr lang="en-US" sz="2400" dirty="0" smtClean="0"/>
                  <a:t>In major league baseball, there are 5 teams in the eastern division of the National League: Atlanta, Florida, New Your, Philadelphia and Washington.  How many different orders of 1</a:t>
                </a:r>
                <a:r>
                  <a:rPr lang="en-US" sz="2400" baseline="30000" dirty="0" smtClean="0"/>
                  <a:t>st</a:t>
                </a:r>
                <a:r>
                  <a:rPr lang="en-US" sz="2400" dirty="0" smtClean="0"/>
                  <a:t>, 2</a:t>
                </a:r>
                <a:r>
                  <a:rPr lang="en-US" sz="2400" baseline="30000" dirty="0" smtClean="0"/>
                  <a:t>nd</a:t>
                </a:r>
                <a:r>
                  <a:rPr lang="en-US" sz="2400" dirty="0" smtClean="0"/>
                  <a:t>, and 3</a:t>
                </a:r>
                <a:r>
                  <a:rPr lang="en-US" sz="2400" baseline="30000" dirty="0" smtClean="0"/>
                  <a:t>rd</a:t>
                </a:r>
                <a:r>
                  <a:rPr lang="en-US" sz="2400" dirty="0" smtClean="0"/>
                  <a:t> place finish are there are the 5 teams?</a:t>
                </a:r>
              </a:p>
              <a:p>
                <a:pPr>
                  <a:lnSpc>
                    <a:spcPct val="110000"/>
                  </a:lnSpc>
                  <a:tabLst>
                    <a:tab pos="1601788" algn="l"/>
                  </a:tabLst>
                </a:pPr>
                <a:r>
                  <a:rPr lang="en-US" sz="2400" baseline="-25000" dirty="0"/>
                  <a:t>n</a:t>
                </a:r>
                <a:r>
                  <a:rPr lang="en-US" sz="2400" dirty="0" err="1"/>
                  <a:t>P</a:t>
                </a:r>
                <a:r>
                  <a:rPr lang="en-US" sz="2400" baseline="-25000" dirty="0" err="1"/>
                  <a:t>x</a:t>
                </a:r>
                <a:r>
                  <a:rPr lang="en-US" sz="2400" dirty="0"/>
                  <a:t> </a:t>
                </a:r>
                <a14:m>
                  <m:oMath xmlns:m="http://schemas.openxmlformats.org/officeDocument/2006/math">
                    <m:r>
                      <a:rPr lang="en-US" sz="2400" b="0" i="0" smtClean="0">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𝑛</m:t>
                        </m:r>
                        <m:r>
                          <a:rPr lang="en-US" sz="2400" i="1">
                            <a:latin typeface="Cambria Math" panose="02040503050406030204" pitchFamily="18" charset="0"/>
                          </a:rPr>
                          <m:t>!</m:t>
                        </m:r>
                      </m:num>
                      <m:den>
                        <m:d>
                          <m:dPr>
                            <m:ctrlPr>
                              <a:rPr lang="en-US" sz="2400" i="1">
                                <a:latin typeface="Cambria Math" panose="02040503050406030204" pitchFamily="18" charset="0"/>
                              </a:rPr>
                            </m:ctrlPr>
                          </m:dPr>
                          <m:e>
                            <m:r>
                              <a:rPr lang="en-US" sz="2400" i="1">
                                <a:latin typeface="Cambria Math" panose="02040503050406030204" pitchFamily="18" charset="0"/>
                              </a:rPr>
                              <m:t>𝑛</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m:t>
                        </m:r>
                      </m:den>
                    </m:f>
                    <m:r>
                      <a:rPr lang="en-US" sz="2400" b="0" i="0" smtClean="0">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5</m:t>
                        </m:r>
                        <m:r>
                          <a:rPr lang="en-US" sz="2400" i="1">
                            <a:latin typeface="Cambria Math" panose="02040503050406030204" pitchFamily="18" charset="0"/>
                          </a:rPr>
                          <m:t>!</m:t>
                        </m:r>
                      </m:num>
                      <m:den>
                        <m:d>
                          <m:dPr>
                            <m:ctrlPr>
                              <a:rPr lang="en-US" sz="2400" i="1">
                                <a:latin typeface="Cambria Math" panose="02040503050406030204" pitchFamily="18" charset="0"/>
                              </a:rPr>
                            </m:ctrlPr>
                          </m:dPr>
                          <m:e>
                            <m:r>
                              <a:rPr lang="en-US" sz="2400" b="0" i="1" smtClean="0">
                                <a:latin typeface="Cambria Math" panose="02040503050406030204" pitchFamily="18" charset="0"/>
                              </a:rPr>
                              <m:t>5</m:t>
                            </m:r>
                            <m:r>
                              <a:rPr lang="en-US" sz="2400" i="1">
                                <a:latin typeface="Cambria Math" panose="02040503050406030204" pitchFamily="18" charset="0"/>
                              </a:rPr>
                              <m:t>−</m:t>
                            </m:r>
                            <m:r>
                              <a:rPr lang="en-US" sz="2400" b="0" i="1" smtClean="0">
                                <a:latin typeface="Cambria Math" panose="02040503050406030204" pitchFamily="18" charset="0"/>
                              </a:rPr>
                              <m:t>3</m:t>
                            </m:r>
                          </m:e>
                        </m:d>
                        <m:r>
                          <a:rPr lang="en-US" sz="2400" i="1">
                            <a:latin typeface="Cambria Math" panose="02040503050406030204" pitchFamily="18" charset="0"/>
                          </a:rPr>
                          <m:t>!</m:t>
                        </m:r>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5</m:t>
                        </m:r>
                        <m:r>
                          <a:rPr lang="en-US" sz="2400" i="1">
                            <a:latin typeface="Cambria Math" panose="02040503050406030204" pitchFamily="18" charset="0"/>
                          </a:rPr>
                          <m:t>!</m:t>
                        </m:r>
                      </m:num>
                      <m:den>
                        <m:r>
                          <a:rPr lang="en-US" sz="2400" i="1" smtClean="0">
                            <a:latin typeface="Cambria Math" panose="02040503050406030204" pitchFamily="18" charset="0"/>
                          </a:rPr>
                          <m:t>2</m:t>
                        </m:r>
                        <m:r>
                          <a:rPr lang="en-US" sz="2400" i="1">
                            <a:latin typeface="Cambria Math" panose="02040503050406030204" pitchFamily="18" charset="0"/>
                          </a:rPr>
                          <m:t>!</m:t>
                        </m:r>
                      </m:den>
                    </m:f>
                    <m:r>
                      <a:rPr lang="en-US" sz="2400" b="0" i="1" smtClean="0">
                        <a:latin typeface="Cambria Math" panose="02040503050406030204" pitchFamily="18" charset="0"/>
                      </a:rPr>
                      <m:t>=</m:t>
                    </m:r>
                    <m:f>
                      <m:fPr>
                        <m:ctrlPr>
                          <a:rPr lang="en-US" sz="2400" i="1">
                            <a:latin typeface="Cambria Math" panose="02040503050406030204" pitchFamily="18" charset="0"/>
                          </a:rPr>
                        </m:ctrlPr>
                      </m:fPr>
                      <m:num>
                        <m:r>
                          <a:rPr lang="en-US" sz="2400" b="0" i="1" smtClean="0">
                            <a:latin typeface="Cambria Math" panose="02040503050406030204" pitchFamily="18" charset="0"/>
                          </a:rPr>
                          <m:t>(5)(4)(3)(2)(1)</m:t>
                        </m:r>
                      </m:num>
                      <m:den>
                        <m:r>
                          <a:rPr lang="en-US" sz="2400" b="0" i="1" smtClean="0">
                            <a:latin typeface="Cambria Math" panose="02040503050406030204" pitchFamily="18" charset="0"/>
                          </a:rPr>
                          <m:t>(2)(1)</m:t>
                        </m:r>
                      </m:den>
                    </m:f>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r>
                          <a:rPr lang="en-US" sz="2400" b="0" i="1" smtClean="0">
                            <a:latin typeface="Cambria Math" panose="02040503050406030204" pitchFamily="18" charset="0"/>
                          </a:rPr>
                          <m:t>5</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4</m:t>
                        </m:r>
                      </m:e>
                    </m:d>
                    <m:d>
                      <m:dPr>
                        <m:ctrlPr>
                          <a:rPr lang="en-US" sz="2400" b="0" i="1" smtClean="0">
                            <a:latin typeface="Cambria Math" panose="02040503050406030204" pitchFamily="18" charset="0"/>
                          </a:rPr>
                        </m:ctrlPr>
                      </m:dPr>
                      <m:e>
                        <m:r>
                          <a:rPr lang="en-US" sz="2400" b="0" i="1" smtClean="0">
                            <a:latin typeface="Cambria Math" panose="02040503050406030204" pitchFamily="18" charset="0"/>
                          </a:rPr>
                          <m:t>3</m:t>
                        </m:r>
                      </m:e>
                    </m:d>
                    <m:r>
                      <a:rPr lang="en-US" sz="2400" b="0" i="1" smtClean="0">
                        <a:latin typeface="Cambria Math" panose="02040503050406030204" pitchFamily="18" charset="0"/>
                      </a:rPr>
                      <m:t>=60</m:t>
                    </m:r>
                  </m:oMath>
                </a14:m>
                <a:endParaRPr lang="en-US" sz="2400"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31648" y="676481"/>
                <a:ext cx="8912352" cy="6181519"/>
              </a:xfrm>
              <a:blipFill rotWithShape="0">
                <a:blip r:embed="rId1"/>
                <a:stretch>
                  <a:fillRect l="-889" t="-1874" r="-1436"/>
                </a:stretch>
              </a:blipFill>
            </p:spPr>
            <p:txBody>
              <a:bodyPr/>
              <a:lstStyle/>
              <a:p>
                <a:r>
                  <a:rPr lang="en-US">
                    <a:noFill/>
                  </a:rPr>
                  <a:t> </a:t>
                </a:r>
                <a:endParaRPr lang="en-US">
                  <a:noFill/>
                </a:endParaRPr>
              </a:p>
            </p:txBody>
          </p:sp>
        </mc:Fallback>
      </mc:AlternateContent>
      <p:sp>
        <p:nvSpPr>
          <p:cNvPr id="10" name="TextBox 9"/>
          <p:cNvSpPr txBox="1"/>
          <p:nvPr/>
        </p:nvSpPr>
        <p:spPr>
          <a:xfrm>
            <a:off x="5148525" y="3056781"/>
            <a:ext cx="3662256" cy="1200329"/>
          </a:xfrm>
          <a:prstGeom prst="rect">
            <a:avLst/>
          </a:prstGeom>
          <a:noFill/>
          <a:ln>
            <a:solidFill>
              <a:schemeClr val="tx1"/>
            </a:solidFill>
          </a:ln>
        </p:spPr>
        <p:txBody>
          <a:bodyPr wrap="none" rtlCol="0">
            <a:spAutoFit/>
          </a:bodyPr>
          <a:lstStyle/>
          <a:p>
            <a:r>
              <a:rPr lang="en-US" dirty="0" smtClean="0"/>
              <a:t>n = total number of objects</a:t>
            </a:r>
            <a:endParaRPr lang="en-US" dirty="0" smtClean="0"/>
          </a:p>
          <a:p>
            <a:r>
              <a:rPr lang="en-US" dirty="0" smtClean="0"/>
              <a:t>x = number of objects to be arranged</a:t>
            </a:r>
            <a:endParaRPr lang="en-US" dirty="0" smtClean="0"/>
          </a:p>
          <a:p>
            <a:r>
              <a:rPr lang="en-US" dirty="0" smtClean="0"/>
              <a:t>n! = n factorial = n(n-1)(n-2)…(1)</a:t>
            </a:r>
            <a:endParaRPr lang="en-US" dirty="0" smtClean="0"/>
          </a:p>
          <a:p>
            <a:r>
              <a:rPr lang="en-US" dirty="0" smtClean="0"/>
              <a:t>P = symbol for permutations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2" build="p"/>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635697"/>
          </a:xfrm>
        </p:spPr>
        <p:txBody>
          <a:bodyPr>
            <a:normAutofit fontScale="90000"/>
          </a:bodyPr>
          <a:lstStyle/>
          <a:p>
            <a:r>
              <a:rPr lang="en-US" dirty="0" smtClean="0"/>
              <a:t>4.4 Counting Rules</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31648" y="676482"/>
                <a:ext cx="8912352" cy="2362748"/>
              </a:xfrm>
            </p:spPr>
            <p:txBody>
              <a:bodyPr>
                <a:normAutofit/>
              </a:bodyPr>
              <a:lstStyle/>
              <a:p>
                <a:pPr>
                  <a:lnSpc>
                    <a:spcPct val="120000"/>
                  </a:lnSpc>
                  <a:tabLst>
                    <a:tab pos="1890713" algn="l"/>
                  </a:tabLst>
                </a:pPr>
                <a:r>
                  <a:rPr lang="en-US" sz="2400" b="1" dirty="0" smtClean="0"/>
                  <a:t>Rule 5</a:t>
                </a:r>
                <a:r>
                  <a:rPr lang="en-US" sz="2400" dirty="0" smtClean="0"/>
                  <a:t> (COMBINATIONS): The number of ways of selecting x objects from n objects</a:t>
                </a:r>
                <a:r>
                  <a:rPr lang="en-US" sz="2400" b="1" dirty="0" smtClean="0"/>
                  <a:t>, irrespective of order </a:t>
                </a:r>
                <a:r>
                  <a:rPr lang="en-US" sz="2400" dirty="0" smtClean="0"/>
                  <a:t>is equal to:</a:t>
                </a:r>
                <a:br>
                  <a:rPr lang="en-US" sz="2400" dirty="0" smtClean="0"/>
                </a:br>
                <a:r>
                  <a:rPr lang="en-US" sz="2400" baseline="-25000" dirty="0" err="1" smtClean="0"/>
                  <a:t>n</a:t>
                </a:r>
                <a:r>
                  <a:rPr lang="en-US" sz="2400" dirty="0" err="1" smtClean="0"/>
                  <a:t>C</a:t>
                </a:r>
                <a:r>
                  <a:rPr lang="en-US" sz="2400" baseline="-25000" dirty="0" err="1" smtClean="0"/>
                  <a:t>x</a:t>
                </a:r>
                <a:r>
                  <a:rPr lang="en-US" sz="2400" dirty="0" smtClean="0"/>
                  <a:t> =</a:t>
                </a:r>
                <a14:m>
                  <m:oMath xmlns:m="http://schemas.openxmlformats.org/officeDocument/2006/math">
                    <m:f>
                      <m:fPr>
                        <m:ctrlPr>
                          <a:rPr lang="en-US" sz="2400" i="1">
                            <a:latin typeface="Cambria Math" panose="02040503050406030204" pitchFamily="18" charset="0"/>
                          </a:rPr>
                        </m:ctrlPr>
                      </m:fPr>
                      <m:num>
                        <m:r>
                          <a:rPr lang="en-US" sz="2400" i="1">
                            <a:latin typeface="Cambria Math" panose="02040503050406030204" pitchFamily="18" charset="0"/>
                          </a:rPr>
                          <m:t>𝑛</m:t>
                        </m:r>
                        <m:r>
                          <a:rPr lang="en-US" sz="2400" i="1">
                            <a:latin typeface="Cambria Math" panose="02040503050406030204" pitchFamily="18" charset="0"/>
                          </a:rPr>
                          <m:t>!</m:t>
                        </m:r>
                      </m:num>
                      <m:den>
                        <m:r>
                          <a:rPr lang="en-US" sz="2400" b="0" i="1" smtClean="0">
                            <a:latin typeface="Cambria Math" panose="02040503050406030204" pitchFamily="18" charset="0"/>
                          </a:rPr>
                          <m:t>𝑥</m:t>
                        </m:r>
                        <m:r>
                          <a:rPr lang="en-US" sz="2400" b="0" i="1" smtClean="0">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𝑛</m:t>
                            </m:r>
                            <m:r>
                              <a:rPr lang="en-US" sz="2400" i="1">
                                <a:latin typeface="Cambria Math" panose="02040503050406030204" pitchFamily="18" charset="0"/>
                              </a:rPr>
                              <m:t>−</m:t>
                            </m:r>
                            <m:r>
                              <a:rPr lang="en-US" sz="2400" i="1">
                                <a:latin typeface="Cambria Math" panose="02040503050406030204" pitchFamily="18" charset="0"/>
                              </a:rPr>
                              <m:t>𝑥</m:t>
                            </m:r>
                          </m:e>
                        </m:d>
                        <m:r>
                          <a:rPr lang="en-US" sz="2400" i="1">
                            <a:latin typeface="Cambria Math" panose="02040503050406030204" pitchFamily="18" charset="0"/>
                          </a:rPr>
                          <m:t>!</m:t>
                        </m:r>
                      </m:den>
                    </m:f>
                  </m:oMath>
                </a14:m>
                <a:r>
                  <a:rPr lang="en-US" sz="2400" dirty="0" smtClean="0"/>
                  <a:t>	where</a:t>
                </a:r>
              </a:p>
              <a:p>
                <a:pPr>
                  <a:lnSpc>
                    <a:spcPct val="120000"/>
                  </a:lnSpc>
                  <a:tabLst>
                    <a:tab pos="1890713" algn="l"/>
                  </a:tabLst>
                </a:pPr>
                <a:endParaRPr lang="en-US" sz="2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31648" y="676482"/>
                <a:ext cx="8912352" cy="2362748"/>
              </a:xfrm>
              <a:blipFill rotWithShape="0">
                <a:blip r:embed="rId1"/>
                <a:stretch>
                  <a:fillRect l="-889" t="-258"/>
                </a:stretch>
              </a:blipFill>
            </p:spPr>
            <p:txBody>
              <a:bodyPr/>
              <a:lstStyle/>
              <a:p>
                <a:r>
                  <a:rPr lang="en-US">
                    <a:noFill/>
                  </a:rPr>
                  <a:t> </a:t>
                </a:r>
                <a:endParaRPr lang="en-US">
                  <a:noFill/>
                </a:endParaRPr>
              </a:p>
            </p:txBody>
          </p:sp>
        </mc:Fallback>
      </mc:AlternateContent>
      <p:sp>
        <p:nvSpPr>
          <p:cNvPr id="12" name="TextBox 11"/>
          <p:cNvSpPr txBox="1"/>
          <p:nvPr/>
        </p:nvSpPr>
        <p:spPr>
          <a:xfrm>
            <a:off x="3280254" y="1572474"/>
            <a:ext cx="3846630" cy="1323439"/>
          </a:xfrm>
          <a:prstGeom prst="rect">
            <a:avLst/>
          </a:prstGeom>
          <a:noFill/>
          <a:ln>
            <a:solidFill>
              <a:schemeClr val="tx1"/>
            </a:solidFill>
          </a:ln>
        </p:spPr>
        <p:txBody>
          <a:bodyPr wrap="none" rtlCol="0">
            <a:spAutoFit/>
          </a:bodyPr>
          <a:lstStyle/>
          <a:p>
            <a:r>
              <a:rPr lang="en-US" sz="2000" dirty="0" smtClean="0"/>
              <a:t>n = total number of objects</a:t>
            </a:r>
            <a:endParaRPr lang="en-US" sz="2000" dirty="0" smtClean="0"/>
          </a:p>
          <a:p>
            <a:r>
              <a:rPr lang="en-US" sz="2000" dirty="0" smtClean="0"/>
              <a:t>x = number of objects to be chosen</a:t>
            </a:r>
            <a:endParaRPr lang="en-US" sz="2000" dirty="0" smtClean="0"/>
          </a:p>
          <a:p>
            <a:r>
              <a:rPr lang="en-US" sz="2000" dirty="0" smtClean="0"/>
              <a:t>n! = n factorial = n(n-1)(n-2)…(1)</a:t>
            </a:r>
            <a:endParaRPr lang="en-US" sz="2000" dirty="0" smtClean="0"/>
          </a:p>
          <a:p>
            <a:r>
              <a:rPr lang="en-US" sz="2000" dirty="0" smtClean="0"/>
              <a:t>C = symbol for combinations</a:t>
            </a:r>
            <a:endParaRPr lang="en-US" sz="2000" dirty="0"/>
          </a:p>
        </p:txBody>
      </p:sp>
      <mc:AlternateContent xmlns:mc="http://schemas.openxmlformats.org/markup-compatibility/2006">
        <mc:Choice xmlns:a14="http://schemas.microsoft.com/office/drawing/2010/main" Requires="a14">
          <p:sp>
            <p:nvSpPr>
              <p:cNvPr id="4" name="TextBox 3"/>
              <p:cNvSpPr txBox="1"/>
              <p:nvPr/>
            </p:nvSpPr>
            <p:spPr>
              <a:xfrm>
                <a:off x="231648" y="2986601"/>
                <a:ext cx="8445284" cy="2140266"/>
              </a:xfrm>
              <a:prstGeom prst="rect">
                <a:avLst/>
              </a:prstGeom>
              <a:noFill/>
            </p:spPr>
            <p:txBody>
              <a:bodyPr wrap="square" rtlCol="0">
                <a:spAutoFit/>
              </a:bodyPr>
              <a:lstStyle/>
              <a:p>
                <a:pPr marL="342900" indent="-342900">
                  <a:lnSpc>
                    <a:spcPct val="120000"/>
                  </a:lnSpc>
                  <a:buFont typeface="Arial" panose="020B0604020202020204" pitchFamily="34" charset="0"/>
                  <a:buChar char="•"/>
                  <a:tabLst>
                    <a:tab pos="1890713" algn="l"/>
                  </a:tabLst>
                </a:pPr>
                <a:r>
                  <a:rPr lang="en-US" sz="2400" b="1" i="1" dirty="0"/>
                  <a:t>Example: </a:t>
                </a:r>
                <a:r>
                  <a:rPr lang="en-US" sz="2400" dirty="0"/>
                  <a:t>A reading list for a course contains 20 articles.  How many  ways are there to choose 3 articles from this list?</a:t>
                </a:r>
              </a:p>
              <a:p>
                <a:pPr marL="800100" lvl="1" indent="-342900">
                  <a:lnSpc>
                    <a:spcPct val="120000"/>
                  </a:lnSpc>
                  <a:buFont typeface="Arial" panose="020B0604020202020204" pitchFamily="34" charset="0"/>
                  <a:buChar char="•"/>
                  <a:tabLst>
                    <a:tab pos="1890713" algn="l"/>
                  </a:tabLst>
                </a:pPr>
                <a:r>
                  <a:rPr lang="en-US" sz="2000" dirty="0"/>
                  <a:t>n = 20 and x = 3</a:t>
                </a:r>
              </a:p>
              <a:p>
                <a:pPr marL="800100" lvl="1" indent="-342900">
                  <a:lnSpc>
                    <a:spcPct val="120000"/>
                  </a:lnSpc>
                  <a:buFont typeface="Arial" panose="020B0604020202020204" pitchFamily="34" charset="0"/>
                  <a:buChar char="•"/>
                  <a:tabLst>
                    <a:tab pos="1890713" algn="l"/>
                  </a:tabLst>
                </a:pPr>
                <a:r>
                  <a:rPr lang="en-US" sz="2000" baseline="-25000" dirty="0" err="1"/>
                  <a:t>n</a:t>
                </a:r>
                <a:r>
                  <a:rPr lang="en-US" sz="2000" dirty="0" err="1"/>
                  <a:t>C</a:t>
                </a:r>
                <a:r>
                  <a:rPr lang="en-US" sz="2000" baseline="-25000" dirty="0" err="1"/>
                  <a:t>x</a:t>
                </a:r>
                <a:r>
                  <a:rPr lang="en-US" sz="2000" dirty="0"/>
                  <a:t> =</a:t>
                </a:r>
                <a14:m>
                  <m:oMath xmlns:m="http://schemas.openxmlformats.org/officeDocument/2006/math">
                    <m:f>
                      <m:fPr>
                        <m:ctrlPr>
                          <a:rPr lang="en-US" sz="1600" i="1">
                            <a:latin typeface="Cambria Math" panose="02040503050406030204" pitchFamily="18" charset="0"/>
                          </a:rPr>
                        </m:ctrlPr>
                      </m:fPr>
                      <m:num>
                        <m:r>
                          <a:rPr lang="en-US" sz="1600" i="1">
                            <a:latin typeface="Cambria Math" panose="02040503050406030204" pitchFamily="18" charset="0"/>
                          </a:rPr>
                          <m:t>𝑛</m:t>
                        </m:r>
                        <m:r>
                          <a:rPr lang="en-US" sz="1600" i="1">
                            <a:latin typeface="Cambria Math" panose="02040503050406030204" pitchFamily="18" charset="0"/>
                          </a:rPr>
                          <m:t>!</m:t>
                        </m:r>
                      </m:num>
                      <m:den>
                        <m:r>
                          <a:rPr lang="en-US" sz="1600" i="1">
                            <a:latin typeface="Cambria Math" panose="02040503050406030204" pitchFamily="18" charset="0"/>
                          </a:rPr>
                          <m:t>𝑥</m:t>
                        </m:r>
                        <m:r>
                          <a:rPr lang="en-US" sz="1600" i="1">
                            <a:latin typeface="Cambria Math" panose="02040503050406030204" pitchFamily="18" charset="0"/>
                          </a:rPr>
                          <m:t>!</m:t>
                        </m:r>
                        <m:d>
                          <m:dPr>
                            <m:ctrlPr>
                              <a:rPr lang="en-US" sz="1600" i="1">
                                <a:latin typeface="Cambria Math" panose="02040503050406030204" pitchFamily="18" charset="0"/>
                              </a:rPr>
                            </m:ctrlPr>
                          </m:dPr>
                          <m:e>
                            <m:r>
                              <a:rPr lang="en-US" sz="1600" i="1">
                                <a:latin typeface="Cambria Math" panose="02040503050406030204" pitchFamily="18" charset="0"/>
                              </a:rPr>
                              <m:t>𝑛</m:t>
                            </m:r>
                            <m:r>
                              <a:rPr lang="en-US" sz="1600" i="1">
                                <a:latin typeface="Cambria Math" panose="02040503050406030204" pitchFamily="18" charset="0"/>
                              </a:rPr>
                              <m:t>−</m:t>
                            </m:r>
                            <m:r>
                              <a:rPr lang="en-US" sz="1600" i="1">
                                <a:latin typeface="Cambria Math" panose="02040503050406030204" pitchFamily="18" charset="0"/>
                              </a:rPr>
                              <m:t>𝑥</m:t>
                            </m:r>
                          </m:e>
                        </m:d>
                        <m:r>
                          <a:rPr lang="en-US" sz="1600" i="1">
                            <a:latin typeface="Cambria Math" panose="02040503050406030204" pitchFamily="18" charset="0"/>
                          </a:rPr>
                          <m:t>!</m:t>
                        </m:r>
                      </m:den>
                    </m:f>
                    <m:r>
                      <a:rPr lang="en-US" sz="1600"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20!</m:t>
                        </m:r>
                      </m:num>
                      <m:den>
                        <m:r>
                          <a:rPr lang="en-US" i="1">
                            <a:latin typeface="Cambria Math" panose="02040503050406030204" pitchFamily="18" charset="0"/>
                          </a:rPr>
                          <m:t>3!</m:t>
                        </m:r>
                        <m:d>
                          <m:dPr>
                            <m:ctrlPr>
                              <a:rPr lang="en-US" i="1">
                                <a:latin typeface="Cambria Math" panose="02040503050406030204" pitchFamily="18" charset="0"/>
                              </a:rPr>
                            </m:ctrlPr>
                          </m:dPr>
                          <m:e>
                            <m:r>
                              <a:rPr lang="en-US" i="1">
                                <a:latin typeface="Cambria Math" panose="02040503050406030204" pitchFamily="18" charset="0"/>
                              </a:rPr>
                              <m:t>20−3</m:t>
                            </m:r>
                          </m:e>
                        </m:d>
                        <m:r>
                          <a:rPr lang="en-US" i="1">
                            <a:latin typeface="Cambria Math" panose="02040503050406030204" pitchFamily="18" charset="0"/>
                          </a:rPr>
                          <m:t>!</m:t>
                        </m:r>
                      </m:den>
                    </m:f>
                    <m:r>
                      <a:rPr lang="en-US" i="1">
                        <a:latin typeface="Cambria Math" panose="02040503050406030204" pitchFamily="18" charset="0"/>
                      </a:rPr>
                      <m:t>=</m:t>
                    </m:r>
                    <m:f>
                      <m:fPr>
                        <m:ctrlPr>
                          <a:rPr lang="en-US" sz="2000" i="1">
                            <a:latin typeface="Cambria Math" panose="02040503050406030204" pitchFamily="18" charset="0"/>
                          </a:rPr>
                        </m:ctrlPr>
                      </m:fPr>
                      <m:num>
                        <m:d>
                          <m:dPr>
                            <m:ctrlPr>
                              <a:rPr lang="en-US" sz="2000" i="1">
                                <a:latin typeface="Cambria Math" panose="02040503050406030204" pitchFamily="18" charset="0"/>
                              </a:rPr>
                            </m:ctrlPr>
                          </m:dPr>
                          <m:e>
                            <m:r>
                              <a:rPr lang="en-US" sz="2000" i="1">
                                <a:latin typeface="Cambria Math" panose="02040503050406030204" pitchFamily="18" charset="0"/>
                              </a:rPr>
                              <m:t>20</m:t>
                            </m:r>
                          </m:e>
                        </m:d>
                        <m:d>
                          <m:dPr>
                            <m:ctrlPr>
                              <a:rPr lang="en-US" sz="2000" i="1">
                                <a:latin typeface="Cambria Math" panose="02040503050406030204" pitchFamily="18" charset="0"/>
                              </a:rPr>
                            </m:ctrlPr>
                          </m:dPr>
                          <m:e>
                            <m:r>
                              <a:rPr lang="en-US" sz="2000" i="1">
                                <a:latin typeface="Cambria Math" panose="02040503050406030204" pitchFamily="18" charset="0"/>
                              </a:rPr>
                              <m:t>19</m:t>
                            </m:r>
                          </m:e>
                        </m:d>
                        <m:r>
                          <a:rPr lang="en-US" sz="2000" i="1">
                            <a:latin typeface="Cambria Math" panose="02040503050406030204" pitchFamily="18" charset="0"/>
                          </a:rPr>
                          <m:t>(18)</m:t>
                        </m:r>
                      </m:num>
                      <m:den>
                        <m:r>
                          <a:rPr lang="en-US" sz="2000" i="1">
                            <a:latin typeface="Cambria Math" panose="02040503050406030204" pitchFamily="18" charset="0"/>
                          </a:rPr>
                          <m:t>(3)(2)(1)</m:t>
                        </m:r>
                      </m:den>
                    </m:f>
                    <m:r>
                      <a:rPr lang="en-US" sz="2000" i="1">
                        <a:latin typeface="Cambria Math" panose="02040503050406030204" pitchFamily="18" charset="0"/>
                      </a:rPr>
                      <m:t>=1,140</m:t>
                    </m:r>
                  </m:oMath>
                </a14:m>
                <a:endParaRPr lang="en-US" sz="2000" dirty="0"/>
              </a:p>
              <a:p>
                <a:endParaRPr lang="en-US" dirty="0"/>
              </a:p>
            </p:txBody>
          </p:sp>
        </mc:Choice>
        <mc:Fallback>
          <p:sp>
            <p:nvSpPr>
              <p:cNvPr id="4" name="TextBox 3"/>
              <p:cNvSpPr txBox="1">
                <a:spLocks noRot="1" noChangeAspect="1" noMove="1" noResize="1" noEditPoints="1" noAdjustHandles="1" noChangeArrowheads="1" noChangeShapeType="1" noTextEdit="1"/>
              </p:cNvSpPr>
              <p:nvPr/>
            </p:nvSpPr>
            <p:spPr>
              <a:xfrm>
                <a:off x="231648" y="2986601"/>
                <a:ext cx="8445284" cy="2140266"/>
              </a:xfrm>
              <a:prstGeom prst="rect">
                <a:avLst/>
              </a:prstGeom>
              <a:blipFill rotWithShape="0">
                <a:blip r:embed="rId2"/>
                <a:stretch>
                  <a:fillRect l="-939" t="-285"/>
                </a:stretch>
              </a:blipFill>
            </p:spPr>
            <p:txBody>
              <a:bodyPr/>
              <a:lstStyle/>
              <a:p>
                <a:r>
                  <a:rPr lang="en-US">
                    <a:noFill/>
                  </a:rPr>
                  <a:t> </a:t>
                </a:r>
                <a:endParaRPr lang="en-US">
                  <a:noFill/>
                </a:endParaRP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animBg="1"/>
      <p:bldP spid="4" grpId="0" bldLvl="2"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635697"/>
          </a:xfrm>
        </p:spPr>
        <p:txBody>
          <a:bodyPr>
            <a:normAutofit fontScale="90000"/>
          </a:bodyPr>
          <a:lstStyle/>
          <a:p>
            <a:r>
              <a:rPr lang="en-US" dirty="0" smtClean="0"/>
              <a:t>4.5 Ethical Issues and Probability</a:t>
            </a:r>
            <a:endParaRPr lang="en-US" dirty="0"/>
          </a:p>
        </p:txBody>
      </p:sp>
      <p:sp>
        <p:nvSpPr>
          <p:cNvPr id="3" name="Content Placeholder 2"/>
          <p:cNvSpPr>
            <a:spLocks noGrp="1"/>
          </p:cNvSpPr>
          <p:nvPr>
            <p:ph idx="1"/>
          </p:nvPr>
        </p:nvSpPr>
        <p:spPr>
          <a:xfrm>
            <a:off x="231648" y="676481"/>
            <a:ext cx="8912352" cy="6181519"/>
          </a:xfrm>
        </p:spPr>
        <p:txBody>
          <a:bodyPr>
            <a:normAutofit/>
          </a:bodyPr>
          <a:lstStyle/>
          <a:p>
            <a:pPr marL="0" indent="0">
              <a:buNone/>
            </a:pPr>
            <a:endParaRPr lang="en-US" sz="2400" dirty="0" smtClean="0"/>
          </a:p>
          <a:p>
            <a:r>
              <a:rPr lang="en-US" sz="2400" dirty="0" smtClean="0"/>
              <a:t>Consider the lottery:</a:t>
            </a:r>
            <a:endParaRPr lang="en-US" sz="2400" dirty="0" smtClean="0"/>
          </a:p>
          <a:p>
            <a:pPr lvl="1"/>
            <a:r>
              <a:rPr lang="en-US" sz="2000" dirty="0" smtClean="0"/>
              <a:t>Powerball – </a:t>
            </a:r>
            <a:r>
              <a:rPr lang="en-US" sz="2000" dirty="0"/>
              <a:t>d</a:t>
            </a:r>
            <a:r>
              <a:rPr lang="en-US" sz="2000" dirty="0" smtClean="0"/>
              <a:t>raw </a:t>
            </a:r>
            <a:r>
              <a:rPr lang="en-US" sz="2000" dirty="0"/>
              <a:t>five white balls out of a drum with 69 balls and one red ball out of a drum with 26 red </a:t>
            </a:r>
            <a:r>
              <a:rPr lang="en-US" sz="2000" dirty="0" smtClean="0"/>
              <a:t>balls</a:t>
            </a:r>
            <a:endParaRPr lang="en-US" sz="2000" dirty="0" smtClean="0"/>
          </a:p>
          <a:p>
            <a:pPr lvl="1"/>
            <a:r>
              <a:rPr lang="en-US" sz="2000" dirty="0" smtClean="0"/>
              <a:t>Jackpot – won </a:t>
            </a:r>
            <a:r>
              <a:rPr lang="en-US" sz="2000" dirty="0"/>
              <a:t>by matching all five white balls in any order and the red </a:t>
            </a:r>
            <a:r>
              <a:rPr lang="en-US" sz="2000" dirty="0" smtClean="0"/>
              <a:t>Powerball</a:t>
            </a:r>
            <a:endParaRPr lang="en-US" sz="2000" dirty="0" smtClean="0"/>
          </a:p>
          <a:p>
            <a:pPr lvl="1"/>
            <a:r>
              <a:rPr lang="en-US" sz="2000" dirty="0"/>
              <a:t>S</a:t>
            </a:r>
            <a:r>
              <a:rPr lang="en-US" sz="2000" dirty="0" smtClean="0"/>
              <a:t>econd prize – won </a:t>
            </a:r>
            <a:r>
              <a:rPr lang="en-US" sz="2000" dirty="0"/>
              <a:t>by </a:t>
            </a:r>
            <a:r>
              <a:rPr lang="en-US" sz="2000" dirty="0" smtClean="0"/>
              <a:t>matching</a:t>
            </a:r>
            <a:br>
              <a:rPr lang="en-US" sz="2000" dirty="0" smtClean="0"/>
            </a:br>
            <a:r>
              <a:rPr lang="en-US" sz="2000" dirty="0" smtClean="0"/>
              <a:t> </a:t>
            </a:r>
            <a:r>
              <a:rPr lang="en-US" sz="2000" dirty="0"/>
              <a:t>five white balls in any </a:t>
            </a:r>
            <a:r>
              <a:rPr lang="en-US" sz="2000" dirty="0" smtClean="0"/>
              <a:t>order</a:t>
            </a:r>
            <a:br>
              <a:rPr lang="en-US" sz="2000" dirty="0" smtClean="0"/>
            </a:br>
            <a:r>
              <a:rPr lang="en-US" sz="2000" dirty="0" smtClean="0"/>
              <a:t> </a:t>
            </a:r>
            <a:r>
              <a:rPr lang="en-US" sz="2000" dirty="0"/>
              <a:t>– </a:t>
            </a:r>
            <a:r>
              <a:rPr lang="en-US" sz="2000" dirty="0" smtClean="0"/>
              <a:t>is </a:t>
            </a:r>
            <a:r>
              <a:rPr lang="en-US" sz="2000" dirty="0"/>
              <a:t>$1,000,000 paid in cash </a:t>
            </a:r>
            <a:br>
              <a:rPr lang="en-US" sz="2000" dirty="0" smtClean="0"/>
            </a:br>
            <a:r>
              <a:rPr lang="en-US" sz="2000" dirty="0" smtClean="0"/>
              <a:t>(</a:t>
            </a:r>
            <a:r>
              <a:rPr lang="en-US" sz="2000" dirty="0"/>
              <a:t>no annuity option</a:t>
            </a:r>
            <a:r>
              <a:rPr lang="en-US" sz="2000" dirty="0" smtClean="0"/>
              <a:t>)</a:t>
            </a:r>
            <a:endParaRPr lang="en-US" sz="2000" dirty="0" smtClean="0"/>
          </a:p>
          <a:p>
            <a:pPr lvl="1"/>
            <a:r>
              <a:rPr lang="en-US" sz="2000" dirty="0" smtClean="0"/>
              <a:t>Win </a:t>
            </a:r>
            <a:r>
              <a:rPr lang="en-US" sz="2000" b="1" i="1" dirty="0" smtClean="0"/>
              <a:t>something</a:t>
            </a:r>
            <a:r>
              <a:rPr lang="en-US" sz="2000" dirty="0" smtClean="0"/>
              <a:t> by </a:t>
            </a:r>
            <a:r>
              <a:rPr lang="en-US" sz="2000" dirty="0"/>
              <a:t>matching </a:t>
            </a:r>
            <a:br>
              <a:rPr lang="en-US" sz="2000" dirty="0" smtClean="0"/>
            </a:br>
            <a:r>
              <a:rPr lang="en-US" sz="2000" dirty="0" smtClean="0"/>
              <a:t>at </a:t>
            </a:r>
            <a:r>
              <a:rPr lang="en-US" sz="2000" dirty="0"/>
              <a:t>least three white ball </a:t>
            </a:r>
            <a:r>
              <a:rPr lang="en-US" sz="2000" dirty="0" smtClean="0"/>
              <a:t>numbers</a:t>
            </a:r>
            <a:br>
              <a:rPr lang="en-US" sz="2000" dirty="0" smtClean="0"/>
            </a:br>
            <a:r>
              <a:rPr lang="en-US" sz="2000" dirty="0" smtClean="0"/>
              <a:t>and any </a:t>
            </a:r>
            <a:r>
              <a:rPr lang="en-US" sz="2000" dirty="0"/>
              <a:t>time </a:t>
            </a:r>
            <a:r>
              <a:rPr lang="en-US" sz="2000" dirty="0" smtClean="0"/>
              <a:t>match </a:t>
            </a:r>
            <a:r>
              <a:rPr lang="en-US" sz="2000" dirty="0"/>
              <a:t>the </a:t>
            </a:r>
            <a:br>
              <a:rPr lang="en-US" sz="2000" dirty="0" smtClean="0"/>
            </a:br>
            <a:r>
              <a:rPr lang="en-US" sz="2000" dirty="0" smtClean="0"/>
              <a:t>red Powerball</a:t>
            </a:r>
            <a:endParaRPr lang="en-US" sz="2000" dirty="0" smtClean="0"/>
          </a:p>
          <a:p>
            <a:pPr lvl="1"/>
            <a:r>
              <a:rPr lang="en-US" sz="2000" dirty="0" smtClean="0"/>
              <a:t>Overall </a:t>
            </a:r>
            <a:r>
              <a:rPr lang="en-US" sz="2000" dirty="0"/>
              <a:t>odds of winning a prize </a:t>
            </a:r>
            <a:br>
              <a:rPr lang="en-US" sz="2000" dirty="0" smtClean="0"/>
            </a:br>
            <a:r>
              <a:rPr lang="en-US" sz="2000" dirty="0" smtClean="0"/>
              <a:t>in </a:t>
            </a:r>
            <a:r>
              <a:rPr lang="en-US" sz="2000" dirty="0"/>
              <a:t>the game are approximately </a:t>
            </a:r>
            <a:br>
              <a:rPr lang="en-US" sz="2000" dirty="0" smtClean="0"/>
            </a:br>
            <a:r>
              <a:rPr lang="en-US" sz="2000" dirty="0" smtClean="0"/>
              <a:t>1 </a:t>
            </a:r>
            <a:r>
              <a:rPr lang="en-US" sz="2000" dirty="0"/>
              <a:t>in </a:t>
            </a:r>
            <a:r>
              <a:rPr lang="en-US" sz="2000" dirty="0" smtClean="0"/>
              <a:t>25</a:t>
            </a:r>
            <a:endParaRPr lang="en-US" sz="2000" dirty="0" smtClean="0"/>
          </a:p>
          <a:p>
            <a:r>
              <a:rPr lang="en-US" sz="2400" dirty="0" smtClean="0"/>
              <a:t>Is it okay to have people spending money on things they don’t understand?</a:t>
            </a:r>
            <a:endParaRPr lang="en-US" dirty="0" smtClean="0"/>
          </a:p>
        </p:txBody>
      </p:sp>
      <p:pic>
        <p:nvPicPr>
          <p:cNvPr id="4" name="Picture 3"/>
          <p:cNvPicPr>
            <a:picLocks noChangeAspect="1"/>
          </p:cNvPicPr>
          <p:nvPr/>
        </p:nvPicPr>
        <p:blipFill>
          <a:blip r:embed="rId1"/>
          <a:stretch>
            <a:fillRect/>
          </a:stretch>
        </p:blipFill>
        <p:spPr>
          <a:xfrm>
            <a:off x="4486582" y="2688653"/>
            <a:ext cx="4665778" cy="3178783"/>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31647" y="-637"/>
            <a:ext cx="8717280" cy="542500"/>
          </a:xfrm>
        </p:spPr>
        <p:txBody>
          <a:bodyPr>
            <a:normAutofit fontScale="90000"/>
          </a:bodyPr>
          <a:lstStyle/>
          <a:p>
            <a:r>
              <a:rPr lang="en-US" dirty="0" smtClean="0"/>
              <a:t>ANNOUNCEMENTS</a:t>
            </a:r>
            <a:endParaRPr lang="en-US" dirty="0"/>
          </a:p>
        </p:txBody>
      </p:sp>
      <p:sp>
        <p:nvSpPr>
          <p:cNvPr id="5" name="Content Placeholder 4"/>
          <p:cNvSpPr>
            <a:spLocks noGrp="1"/>
          </p:cNvSpPr>
          <p:nvPr>
            <p:ph idx="1"/>
          </p:nvPr>
        </p:nvSpPr>
        <p:spPr>
          <a:xfrm>
            <a:off x="231647" y="541863"/>
            <a:ext cx="8912353" cy="6316137"/>
          </a:xfrm>
        </p:spPr>
        <p:txBody>
          <a:bodyPr>
            <a:normAutofit/>
          </a:bodyPr>
          <a:lstStyle/>
          <a:p>
            <a:endParaRPr lang="en-US" dirty="0"/>
          </a:p>
          <a:p>
            <a:r>
              <a:rPr lang="en-US" dirty="0" smtClean="0"/>
              <a:t>“Late” HW password is “</a:t>
            </a:r>
            <a:r>
              <a:rPr lang="en-US" dirty="0" err="1" smtClean="0"/>
              <a:t>toolate</a:t>
            </a:r>
            <a:r>
              <a:rPr lang="en-US" dirty="0" smtClean="0"/>
              <a:t>”</a:t>
            </a:r>
            <a:endParaRPr lang="en-US" dirty="0" smtClean="0"/>
          </a:p>
          <a:p>
            <a:endParaRPr lang="en-US" dirty="0"/>
          </a:p>
          <a:p>
            <a:r>
              <a:rPr lang="en-US" dirty="0" smtClean="0"/>
              <a:t>HW3 (Chapter 3) due TODAY, 09/19, @11:59pm</a:t>
            </a:r>
            <a:endParaRPr lang="en-US" dirty="0" smtClean="0"/>
          </a:p>
          <a:p>
            <a:r>
              <a:rPr lang="en-US" dirty="0" smtClean="0"/>
              <a:t>HW4 (Chapter 4) due Monday, 09/25, @11:59pm</a:t>
            </a:r>
            <a:endParaRPr lang="en-US" dirty="0" smtClean="0"/>
          </a:p>
          <a:p>
            <a:endParaRPr lang="en-US" dirty="0"/>
          </a:p>
          <a:p>
            <a:r>
              <a:rPr lang="en-US" dirty="0" smtClean="0"/>
              <a:t>Today’s lecture – </a:t>
            </a:r>
            <a:r>
              <a:rPr lang="en-US" dirty="0"/>
              <a:t>Continue Chapter </a:t>
            </a:r>
            <a:r>
              <a:rPr lang="en-US" dirty="0" smtClean="0"/>
              <a:t>4</a:t>
            </a:r>
            <a:endParaRPr lang="en-US" dirty="0" smtClean="0"/>
          </a:p>
          <a:p>
            <a:r>
              <a:rPr lang="en-US" smtClean="0"/>
              <a:t>Thursday’s </a:t>
            </a:r>
            <a:r>
              <a:rPr lang="en-US" dirty="0" smtClean="0"/>
              <a:t>lecture – Exam topic review</a:t>
            </a:r>
            <a:endParaRPr lang="en-US" sz="2400" dirty="0"/>
          </a:p>
          <a:p>
            <a:endParaRPr lang="en-US" sz="2400" dirty="0" smtClean="0"/>
          </a:p>
          <a:p>
            <a:r>
              <a:rPr lang="en-US" dirty="0" smtClean="0"/>
              <a:t>EXAM1 (Chapters 1-4), Tuesday, 09/26/17</a:t>
            </a:r>
            <a:endParaRPr lang="en-US" dirty="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1"/>
          <a:stretch>
            <a:fillRect/>
          </a:stretch>
        </p:blipFill>
        <p:spPr>
          <a:xfrm>
            <a:off x="849765" y="422350"/>
            <a:ext cx="5867400" cy="1476375"/>
          </a:xfrm>
          <a:prstGeom prst="rect">
            <a:avLst/>
          </a:prstGeom>
        </p:spPr>
      </p:pic>
      <p:sp>
        <p:nvSpPr>
          <p:cNvPr id="2" name="Title 1"/>
          <p:cNvSpPr>
            <a:spLocks noGrp="1"/>
          </p:cNvSpPr>
          <p:nvPr>
            <p:ph type="title"/>
          </p:nvPr>
        </p:nvSpPr>
        <p:spPr>
          <a:xfrm>
            <a:off x="231648" y="-633"/>
            <a:ext cx="8717280" cy="610233"/>
          </a:xfrm>
        </p:spPr>
        <p:txBody>
          <a:bodyPr>
            <a:normAutofit fontScale="90000"/>
          </a:bodyPr>
          <a:lstStyle/>
          <a:p>
            <a:r>
              <a:rPr lang="en-US" dirty="0" smtClean="0"/>
              <a:t>Review:</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0" y="4423035"/>
                <a:ext cx="8717280" cy="2434965"/>
              </a:xfrm>
            </p:spPr>
            <p:txBody>
              <a:bodyPr/>
              <a:lstStyle/>
              <a:p>
                <a:r>
                  <a:rPr lang="en-US" sz="2600" b="1" dirty="0" smtClean="0"/>
                  <a:t>Empirical Rule</a:t>
                </a:r>
                <a:r>
                  <a:rPr lang="en-US" sz="2600" dirty="0" smtClean="0"/>
                  <a:t>:</a:t>
                </a:r>
              </a:p>
              <a:p>
                <a:pPr lvl="1"/>
                <a:r>
                  <a:rPr lang="en-US" sz="2200" dirty="0" smtClean="0"/>
                  <a:t>Within </a:t>
                </a:r>
                <a:r>
                  <a:rPr lang="en-US" sz="2200" dirty="0"/>
                  <a:t>1 </a:t>
                </a:r>
                <a:r>
                  <a:rPr lang="en-US" sz="2200" dirty="0" err="1"/>
                  <a:t>std</a:t>
                </a:r>
                <a:r>
                  <a:rPr lang="en-US" sz="2200" dirty="0"/>
                  <a:t> dev of the mean (gray area)  ~ 68%</a:t>
                </a:r>
              </a:p>
              <a:p>
                <a:pPr lvl="1"/>
                <a:r>
                  <a:rPr lang="en-US" sz="2200" dirty="0"/>
                  <a:t>Within 2 </a:t>
                </a:r>
                <a:r>
                  <a:rPr lang="en-US" sz="2200" dirty="0" err="1"/>
                  <a:t>std</a:t>
                </a:r>
                <a:r>
                  <a:rPr lang="en-US" sz="2200" dirty="0"/>
                  <a:t> dev of the mean (gray + yellow) ~ 95%</a:t>
                </a:r>
              </a:p>
              <a:p>
                <a:pPr lvl="1"/>
                <a:r>
                  <a:rPr lang="en-US" sz="2200" dirty="0"/>
                  <a:t>Within 3 </a:t>
                </a:r>
                <a:r>
                  <a:rPr lang="en-US" sz="2200" dirty="0" err="1"/>
                  <a:t>std</a:t>
                </a:r>
                <a:r>
                  <a:rPr lang="en-US" sz="2200" dirty="0"/>
                  <a:t> dev of the mean (gray + yellow + orange) ~ 99.7%</a:t>
                </a:r>
              </a:p>
              <a:p>
                <a:r>
                  <a:rPr lang="en-US" sz="2200" b="1" dirty="0" smtClean="0"/>
                  <a:t>Chebyshev’s Rule</a:t>
                </a:r>
                <a:r>
                  <a:rPr lang="en-US" sz="2200" b="1" i="1" dirty="0" smtClean="0"/>
                  <a:t>: at least</a:t>
                </a:r>
                <a:r>
                  <a:rPr lang="en-US" sz="2200" dirty="0"/>
                  <a:t> </a:t>
                </a:r>
                <a:r>
                  <a:rPr lang="en-US" sz="2200" dirty="0" smtClean="0"/>
                  <a:t>% </a:t>
                </a:r>
                <a:r>
                  <a:rPr lang="en-US" sz="2200" dirty="0"/>
                  <a:t>(within </a:t>
                </a:r>
                <a:r>
                  <a:rPr lang="en-US" sz="2200" b="1" i="1" dirty="0"/>
                  <a:t>k</a:t>
                </a:r>
                <a:r>
                  <a:rPr lang="en-US" sz="2200" dirty="0"/>
                  <a:t> </a:t>
                </a:r>
                <a:r>
                  <a:rPr lang="en-US" sz="2200" dirty="0" err="1"/>
                  <a:t>std</a:t>
                </a:r>
                <a:r>
                  <a:rPr lang="en-US" sz="2200" dirty="0"/>
                  <a:t> dev) </a:t>
                </a:r>
                <a14:m>
                  <m:oMath xmlns:m="http://schemas.openxmlformats.org/officeDocument/2006/math">
                    <m:r>
                      <a:rPr lang="en-US" sz="2200" i="1">
                        <a:latin typeface="Cambria Math" panose="02040503050406030204" pitchFamily="18" charset="0"/>
                      </a:rPr>
                      <m:t>=</m:t>
                    </m:r>
                    <m:d>
                      <m:dPr>
                        <m:ctrlPr>
                          <a:rPr lang="en-US" sz="2200" i="1">
                            <a:latin typeface="Cambria Math" panose="02040503050406030204" pitchFamily="18" charset="0"/>
                          </a:rPr>
                        </m:ctrlPr>
                      </m:dPr>
                      <m:e>
                        <m:r>
                          <a:rPr lang="en-US" sz="2200" i="1">
                            <a:latin typeface="Cambria Math" panose="02040503050406030204" pitchFamily="18" charset="0"/>
                          </a:rPr>
                          <m:t> 1 − </m:t>
                        </m:r>
                        <m:f>
                          <m:fPr>
                            <m:ctrlPr>
                              <a:rPr lang="en-US" sz="2200" i="1">
                                <a:latin typeface="Cambria Math" panose="02040503050406030204" pitchFamily="18" charset="0"/>
                              </a:rPr>
                            </m:ctrlPr>
                          </m:fPr>
                          <m:num>
                            <m:r>
                              <a:rPr lang="en-US" sz="2200" i="1">
                                <a:latin typeface="Cambria Math" panose="02040503050406030204" pitchFamily="18" charset="0"/>
                              </a:rPr>
                              <m:t>1</m:t>
                            </m:r>
                          </m:num>
                          <m:den>
                            <m:sSup>
                              <m:sSupPr>
                                <m:ctrlPr>
                                  <a:rPr lang="en-US" sz="2200" i="1">
                                    <a:latin typeface="Cambria Math" panose="02040503050406030204" pitchFamily="18" charset="0"/>
                                  </a:rPr>
                                </m:ctrlPr>
                              </m:sSupPr>
                              <m:e>
                                <m:r>
                                  <a:rPr lang="en-US" sz="2200" i="1">
                                    <a:latin typeface="Cambria Math" panose="02040503050406030204" pitchFamily="18" charset="0"/>
                                  </a:rPr>
                                  <m:t>𝑘</m:t>
                                </m:r>
                              </m:e>
                              <m:sup>
                                <m:r>
                                  <a:rPr lang="en-US" sz="2200" i="1">
                                    <a:latin typeface="Cambria Math" panose="02040503050406030204" pitchFamily="18" charset="0"/>
                                  </a:rPr>
                                  <m:t>2</m:t>
                                </m:r>
                              </m:sup>
                            </m:sSup>
                          </m:den>
                        </m:f>
                      </m:e>
                    </m:d>
                    <m:r>
                      <m:rPr>
                        <m:nor/>
                      </m:rPr>
                      <a:rPr lang="en-US" sz="2200" dirty="0"/>
                      <m:t>×</m:t>
                    </m:r>
                  </m:oMath>
                </a14:m>
                <a:r>
                  <a:rPr lang="en-US" sz="2200" dirty="0"/>
                  <a:t> 100%</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0" y="4423035"/>
                <a:ext cx="8717280" cy="2434965"/>
              </a:xfrm>
              <a:blipFill rotWithShape="0">
                <a:blip r:embed="rId2"/>
                <a:stretch>
                  <a:fillRect l="-1049" t="-4010"/>
                </a:stretch>
              </a:blipFill>
            </p:spPr>
            <p:txBody>
              <a:bodyPr/>
              <a:lstStyle/>
              <a:p>
                <a:r>
                  <a:rPr lang="en-US">
                    <a:noFill/>
                  </a:rPr>
                  <a:t> </a:t>
                </a:r>
                <a:endParaRPr lang="en-US">
                  <a:noFill/>
                </a:endParaRPr>
              </a:p>
            </p:txBody>
          </p:sp>
        </mc:Fallback>
      </mc:AlternateContent>
      <p:sp>
        <p:nvSpPr>
          <p:cNvPr id="4" name="Slide Number Placeholder 3"/>
          <p:cNvSpPr>
            <a:spLocks noGrp="1"/>
          </p:cNvSpPr>
          <p:nvPr>
            <p:ph type="sldNum" sz="quarter" idx="12"/>
          </p:nvPr>
        </p:nvSpPr>
        <p:spPr/>
        <p:txBody>
          <a:bodyPr/>
          <a:lstStyle/>
          <a:p>
            <a:fld id="{8D75822C-2030-4887-9512-2AC67AD2736F}" type="slidenum">
              <a:rPr lang="en-US" smtClean="0"/>
            </a:fld>
            <a:endParaRPr lang="en-US" dirty="0"/>
          </a:p>
        </p:txBody>
      </p:sp>
      <p:pic>
        <p:nvPicPr>
          <p:cNvPr id="6" name="Picture 5"/>
          <p:cNvPicPr>
            <a:picLocks noChangeAspect="1"/>
          </p:cNvPicPr>
          <p:nvPr/>
        </p:nvPicPr>
        <p:blipFill>
          <a:blip r:embed="rId3"/>
          <a:stretch>
            <a:fillRect/>
          </a:stretch>
        </p:blipFill>
        <p:spPr>
          <a:xfrm>
            <a:off x="231648" y="2025787"/>
            <a:ext cx="5353050" cy="214312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bg1">
            <a:lumMod val="85000"/>
          </a:schemeClr>
        </a:solid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55651" y="670304"/>
                <a:ext cx="8693277" cy="6187695"/>
              </a:xfrm>
            </p:spPr>
            <p:txBody>
              <a:bodyPr>
                <a:normAutofit fontScale="92500" lnSpcReduction="20000"/>
              </a:bodyPr>
              <a:lstStyle/>
              <a:p>
                <a:r>
                  <a:rPr lang="en-US" sz="2400" b="1" dirty="0" smtClean="0"/>
                  <a:t>Empirical Rule </a:t>
                </a:r>
                <a:r>
                  <a:rPr lang="en-US" sz="2400" dirty="0" smtClean="0"/>
                  <a:t>for bell-shaped </a:t>
                </a:r>
                <a:br>
                  <a:rPr lang="en-US" sz="2400" dirty="0" smtClean="0"/>
                </a:br>
                <a:r>
                  <a:rPr lang="en-US" sz="2400" dirty="0" smtClean="0"/>
                  <a:t>(approximately normal) distributions</a:t>
                </a:r>
              </a:p>
              <a:p>
                <a:pPr lvl="1"/>
                <a:r>
                  <a:rPr lang="en-US" sz="2000" dirty="0"/>
                  <a:t>(</a:t>
                </a:r>
                <a14:m>
                  <m:oMath xmlns:m="http://schemas.openxmlformats.org/officeDocument/2006/math">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 − </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 ,  </m:t>
                    </m:r>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 </m:t>
                    </m:r>
                  </m:oMath>
                </a14:m>
                <a:r>
                  <a:rPr lang="en-US" sz="2200" dirty="0" smtClean="0"/>
                  <a:t> ~ </a:t>
                </a:r>
                <a:r>
                  <a:rPr lang="en-US" sz="2200" dirty="0"/>
                  <a:t>68%</a:t>
                </a:r>
              </a:p>
              <a:p>
                <a:pPr lvl="1"/>
                <a:r>
                  <a:rPr lang="en-US" sz="2000" dirty="0"/>
                  <a:t>(</a:t>
                </a:r>
                <a14:m>
                  <m:oMath xmlns:m="http://schemas.openxmlformats.org/officeDocument/2006/math">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 −2</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 , </m:t>
                    </m:r>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 </m:t>
                    </m:r>
                  </m:oMath>
                </a14:m>
                <a:r>
                  <a:rPr lang="en-US" sz="2200" dirty="0" smtClean="0"/>
                  <a:t>~ </a:t>
                </a:r>
                <a:r>
                  <a:rPr lang="en-US" sz="2200" dirty="0"/>
                  <a:t>95%</a:t>
                </a:r>
              </a:p>
              <a:p>
                <a:pPr lvl="1"/>
                <a14:m>
                  <m:oMath xmlns:m="http://schemas.openxmlformats.org/officeDocument/2006/math">
                    <m:r>
                      <m:rPr>
                        <m:nor/>
                      </m:rPr>
                      <a:rPr lang="en-US" sz="2000" dirty="0"/>
                      <m:t>(</m:t>
                    </m:r>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 −3</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 , </m:t>
                    </m:r>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+3</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 </m:t>
                    </m:r>
                  </m:oMath>
                </a14:m>
                <a:r>
                  <a:rPr lang="en-US" sz="2200" dirty="0" smtClean="0"/>
                  <a:t>~ </a:t>
                </a:r>
                <a:r>
                  <a:rPr lang="en-US" sz="2200" dirty="0"/>
                  <a:t>99.7</a:t>
                </a:r>
                <a:r>
                  <a:rPr lang="en-US" sz="2200" dirty="0" smtClean="0"/>
                  <a:t>%</a:t>
                </a:r>
              </a:p>
              <a:p>
                <a:r>
                  <a:rPr lang="en-US" sz="2400" b="1" dirty="0" smtClean="0"/>
                  <a:t>Chebyshev’s </a:t>
                </a:r>
                <a:r>
                  <a:rPr lang="en-US" sz="2400" b="1" dirty="0"/>
                  <a:t>rule </a:t>
                </a:r>
                <a:r>
                  <a:rPr lang="en-US" sz="2400" dirty="0"/>
                  <a:t>states that for any data set, regardless of shape, the percentage of values found within </a:t>
                </a:r>
                <a:r>
                  <a:rPr lang="en-US" sz="2400" b="1" i="1" dirty="0"/>
                  <a:t>k</a:t>
                </a:r>
                <a:r>
                  <a:rPr lang="en-US" sz="2400" dirty="0"/>
                  <a:t> standard deviations of the mean must be </a:t>
                </a:r>
                <a:r>
                  <a:rPr lang="en-US" sz="2400" b="1" i="1" dirty="0"/>
                  <a:t>at </a:t>
                </a:r>
                <a:r>
                  <a:rPr lang="en-US" sz="2400" b="1" i="1" dirty="0" smtClean="0"/>
                  <a:t>least</a:t>
                </a:r>
                <a:r>
                  <a:rPr lang="en-US" sz="2400" dirty="0"/>
                  <a:t> </a:t>
                </a:r>
                <a:r>
                  <a:rPr lang="en-US" sz="2400" dirty="0" smtClean="0"/>
                  <a:t>% </a:t>
                </a:r>
                <a:r>
                  <a:rPr lang="en-US" sz="2400" dirty="0"/>
                  <a:t>(within </a:t>
                </a:r>
                <a:r>
                  <a:rPr lang="en-US" sz="2400" b="1" i="1" dirty="0"/>
                  <a:t>k</a:t>
                </a:r>
                <a:r>
                  <a:rPr lang="en-US" sz="2400" dirty="0"/>
                  <a:t> </a:t>
                </a:r>
                <a:r>
                  <a:rPr lang="en-US" sz="2400" dirty="0" err="1"/>
                  <a:t>std</a:t>
                </a:r>
                <a:r>
                  <a:rPr lang="en-US" sz="2400" dirty="0"/>
                  <a:t> dev) </a:t>
                </a:r>
                <a14:m>
                  <m:oMath xmlns:m="http://schemas.openxmlformats.org/officeDocument/2006/math">
                    <m:r>
                      <a:rPr lang="en-US" sz="2400" i="1">
                        <a:latin typeface="Cambria Math" panose="02040503050406030204" pitchFamily="18" charset="0"/>
                      </a:rPr>
                      <m:t>=</m:t>
                    </m:r>
                    <m:d>
                      <m:dPr>
                        <m:ctrlPr>
                          <a:rPr lang="en-US" sz="2400" i="1">
                            <a:latin typeface="Cambria Math" panose="02040503050406030204" pitchFamily="18" charset="0"/>
                          </a:rPr>
                        </m:ctrlPr>
                      </m:dPr>
                      <m:e>
                        <m:r>
                          <a:rPr lang="en-US" sz="2400" i="1">
                            <a:latin typeface="Cambria Math" panose="02040503050406030204" pitchFamily="18" charset="0"/>
                          </a:rPr>
                          <m:t> 1 − </m:t>
                        </m:r>
                        <m:f>
                          <m:fPr>
                            <m:ctrlPr>
                              <a:rPr lang="en-US" sz="2400" i="1">
                                <a:latin typeface="Cambria Math" panose="02040503050406030204" pitchFamily="18" charset="0"/>
                              </a:rPr>
                            </m:ctrlPr>
                          </m:fPr>
                          <m:num>
                            <m:r>
                              <a:rPr lang="en-US" sz="2400" i="1">
                                <a:latin typeface="Cambria Math" panose="02040503050406030204" pitchFamily="18" charset="0"/>
                              </a:rPr>
                              <m:t>1</m:t>
                            </m:r>
                          </m:num>
                          <m:den>
                            <m:sSup>
                              <m:sSupPr>
                                <m:ctrlPr>
                                  <a:rPr lang="en-US" sz="2400" i="1">
                                    <a:latin typeface="Cambria Math" panose="02040503050406030204" pitchFamily="18" charset="0"/>
                                  </a:rPr>
                                </m:ctrlPr>
                              </m:sSupPr>
                              <m:e>
                                <m:r>
                                  <a:rPr lang="en-US" sz="2400" i="1">
                                    <a:latin typeface="Cambria Math" panose="02040503050406030204" pitchFamily="18" charset="0"/>
                                  </a:rPr>
                                  <m:t>𝑘</m:t>
                                </m:r>
                              </m:e>
                              <m:sup>
                                <m:r>
                                  <a:rPr lang="en-US" sz="2400" i="1">
                                    <a:latin typeface="Cambria Math" panose="02040503050406030204" pitchFamily="18" charset="0"/>
                                  </a:rPr>
                                  <m:t>2</m:t>
                                </m:r>
                              </m:sup>
                            </m:sSup>
                          </m:den>
                        </m:f>
                      </m:e>
                    </m:d>
                    <m:r>
                      <m:rPr>
                        <m:nor/>
                      </m:rPr>
                      <a:rPr lang="en-US" sz="2400" dirty="0"/>
                      <m:t>×</m:t>
                    </m:r>
                  </m:oMath>
                </a14:m>
                <a:r>
                  <a:rPr lang="en-US" sz="2400" dirty="0"/>
                  <a:t> 100%</a:t>
                </a:r>
              </a:p>
              <a:p>
                <a:pPr lvl="1"/>
                <a:r>
                  <a:rPr lang="en-US" sz="2000" dirty="0" smtClean="0"/>
                  <a:t>(</a:t>
                </a:r>
                <a14:m>
                  <m:oMath xmlns:m="http://schemas.openxmlformats.org/officeDocument/2006/math">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 − </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 ,  </m:t>
                    </m:r>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 </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m:t>
                    </m:r>
                  </m:oMath>
                </a14:m>
                <a:r>
                  <a:rPr lang="en-US" sz="2000" i="1" dirty="0">
                    <a:latin typeface="Cambria Math" panose="02040503050406030204" pitchFamily="18" charset="0"/>
                    <a:ea typeface="Cambria Math" panose="02040503050406030204" pitchFamily="18" charset="0"/>
                  </a:rPr>
                  <a:t>		at least </a:t>
                </a:r>
                <a:r>
                  <a:rPr lang="en-US" sz="2000" i="1" dirty="0" smtClean="0">
                    <a:latin typeface="Cambria Math" panose="02040503050406030204" pitchFamily="18" charset="0"/>
                    <a:ea typeface="Cambria Math" panose="02040503050406030204" pitchFamily="18" charset="0"/>
                  </a:rPr>
                  <a:t>           0</a:t>
                </a:r>
                <a:r>
                  <a:rPr lang="en-US" sz="2000" i="1" dirty="0">
                    <a:latin typeface="Cambria Math" panose="02040503050406030204" pitchFamily="18" charset="0"/>
                    <a:ea typeface="Cambria Math" panose="02040503050406030204" pitchFamily="18" charset="0"/>
                  </a:rPr>
                  <a:t>% </a:t>
                </a:r>
                <a:endParaRPr lang="en-US" sz="2000" i="1" dirty="0" smtClean="0">
                  <a:latin typeface="Cambria Math" panose="02040503050406030204" pitchFamily="18" charset="0"/>
                  <a:ea typeface="Cambria Math" panose="02040503050406030204" pitchFamily="18" charset="0"/>
                </a:endParaRPr>
              </a:p>
              <a:p>
                <a:pPr lvl="1"/>
                <a:r>
                  <a:rPr lang="en-US" sz="2000" dirty="0" smtClean="0"/>
                  <a:t>(</a:t>
                </a:r>
                <a14:m>
                  <m:oMath xmlns:m="http://schemas.openxmlformats.org/officeDocument/2006/math">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 −2</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 , </m:t>
                    </m:r>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+2</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m:t>
                    </m:r>
                  </m:oMath>
                </a14:m>
                <a:r>
                  <a:rPr lang="en-US" sz="2000" i="1" dirty="0">
                    <a:latin typeface="Cambria Math" panose="02040503050406030204" pitchFamily="18" charset="0"/>
                    <a:ea typeface="Cambria Math" panose="02040503050406030204" pitchFamily="18" charset="0"/>
                  </a:rPr>
                  <a:t>		at </a:t>
                </a:r>
                <a:r>
                  <a:rPr lang="en-US" sz="2000" i="1" dirty="0" smtClean="0">
                    <a:latin typeface="Cambria Math" panose="02040503050406030204" pitchFamily="18" charset="0"/>
                    <a:ea typeface="Cambria Math" panose="02040503050406030204" pitchFamily="18" charset="0"/>
                  </a:rPr>
                  <a:t>least         </a:t>
                </a:r>
                <a:r>
                  <a:rPr lang="en-US" sz="2000" i="1" dirty="0">
                    <a:latin typeface="Cambria Math" panose="02040503050406030204" pitchFamily="18" charset="0"/>
                    <a:ea typeface="Cambria Math" panose="02040503050406030204" pitchFamily="18" charset="0"/>
                  </a:rPr>
                  <a:t>75%</a:t>
                </a:r>
                <a:r>
                  <a:rPr lang="en-US" sz="2000" dirty="0">
                    <a:ea typeface="Cambria Math" panose="02040503050406030204" pitchFamily="18" charset="0"/>
                  </a:rPr>
                  <a:t> </a:t>
                </a:r>
                <a:endParaRPr lang="en-US" sz="2000" dirty="0" smtClean="0"/>
              </a:p>
              <a:p>
                <a:pPr lvl="1"/>
                <a14:m>
                  <m:oMath xmlns:m="http://schemas.openxmlformats.org/officeDocument/2006/math">
                    <m:r>
                      <m:rPr>
                        <m:nor/>
                      </m:rPr>
                      <a:rPr lang="en-US" sz="2000" dirty="0"/>
                      <m:t>(</m:t>
                    </m:r>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 −3</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 , </m:t>
                    </m:r>
                    <m:r>
                      <a:rPr lang="en-US" sz="2000" i="1">
                        <a:latin typeface="Cambria Math" panose="02040503050406030204" pitchFamily="18" charset="0"/>
                        <a:ea typeface="Cambria Math" panose="02040503050406030204" pitchFamily="18" charset="0"/>
                      </a:rPr>
                      <m:t>𝜇</m:t>
                    </m:r>
                    <m:r>
                      <a:rPr lang="en-US" sz="2000" i="1">
                        <a:latin typeface="Cambria Math" panose="02040503050406030204" pitchFamily="18" charset="0"/>
                        <a:ea typeface="Cambria Math" panose="02040503050406030204" pitchFamily="18" charset="0"/>
                      </a:rPr>
                      <m:t>+3</m:t>
                    </m:r>
                    <m:r>
                      <a:rPr lang="en-US" sz="2000" i="1">
                        <a:latin typeface="Cambria Math" panose="02040503050406030204" pitchFamily="18" charset="0"/>
                        <a:ea typeface="Cambria Math" panose="02040503050406030204" pitchFamily="18" charset="0"/>
                      </a:rPr>
                      <m:t>𝜎</m:t>
                    </m:r>
                    <m:r>
                      <a:rPr lang="en-US" sz="2000" i="1">
                        <a:latin typeface="Cambria Math" panose="02040503050406030204" pitchFamily="18" charset="0"/>
                        <a:ea typeface="Cambria Math" panose="02040503050406030204" pitchFamily="18" charset="0"/>
                      </a:rPr>
                      <m:t>)</m:t>
                    </m:r>
                  </m:oMath>
                </a14:m>
                <a:r>
                  <a:rPr lang="en-US" sz="2000" i="1" dirty="0">
                    <a:latin typeface="Cambria Math" panose="02040503050406030204" pitchFamily="18" charset="0"/>
                    <a:ea typeface="Cambria Math" panose="02040503050406030204" pitchFamily="18" charset="0"/>
                  </a:rPr>
                  <a:t>		at least </a:t>
                </a:r>
                <a:r>
                  <a:rPr lang="en-US" sz="2000" i="1" dirty="0" smtClean="0">
                    <a:latin typeface="Cambria Math" panose="02040503050406030204" pitchFamily="18" charset="0"/>
                    <a:ea typeface="Cambria Math" panose="02040503050406030204" pitchFamily="18" charset="0"/>
                  </a:rPr>
                  <a:t>  88.89%</a:t>
                </a:r>
              </a:p>
              <a:p>
                <a:r>
                  <a:rPr lang="en-US" sz="2400" dirty="0" smtClean="0">
                    <a:latin typeface="Calibri" panose="020F0502020204030204" pitchFamily="34" charset="0"/>
                    <a:ea typeface="Cambria Math" panose="02040503050406030204" pitchFamily="18" charset="0"/>
                  </a:rPr>
                  <a:t>Ethical issues of using mean and/or median</a:t>
                </a:r>
              </a:p>
              <a:p>
                <a:r>
                  <a:rPr lang="en-US" sz="2400" b="1" dirty="0" smtClean="0">
                    <a:latin typeface="Calibri" panose="020F0502020204030204" pitchFamily="34" charset="0"/>
                    <a:ea typeface="Cambria Math" panose="02040503050406030204" pitchFamily="18" charset="0"/>
                  </a:rPr>
                  <a:t>PROBABILITY</a:t>
                </a:r>
                <a:r>
                  <a:rPr lang="en-US" sz="2400" dirty="0" smtClean="0">
                    <a:latin typeface="Calibri" panose="020F0502020204030204" pitchFamily="34" charset="0"/>
                    <a:ea typeface="Cambria Math" panose="02040503050406030204" pitchFamily="18" charset="0"/>
                  </a:rPr>
                  <a:t>: </a:t>
                </a:r>
                <a:r>
                  <a:rPr lang="en-US" sz="2400" dirty="0"/>
                  <a:t>numerical representation of </a:t>
                </a:r>
                <a:r>
                  <a:rPr lang="en-US" sz="2400" dirty="0" smtClean="0"/>
                  <a:t>chance an event </a:t>
                </a:r>
                <a:r>
                  <a:rPr lang="en-US" sz="2400" dirty="0"/>
                  <a:t>will </a:t>
                </a:r>
                <a:r>
                  <a:rPr lang="en-US" sz="2400" dirty="0" smtClean="0"/>
                  <a:t>occur</a:t>
                </a:r>
              </a:p>
              <a:p>
                <a:r>
                  <a:rPr lang="en-US" sz="2400" dirty="0" smtClean="0"/>
                  <a:t>3 types of probability: </a:t>
                </a:r>
                <a:endParaRPr lang="en-US" sz="2400" dirty="0"/>
              </a:p>
              <a:p>
                <a:pPr lvl="1" defTabSz="1058863">
                  <a:tabLst>
                    <a:tab pos="850900" algn="l"/>
                    <a:tab pos="5607050" algn="l"/>
                  </a:tabLst>
                </a:pPr>
                <a:r>
                  <a:rPr lang="en-US" i="1" dirty="0"/>
                  <a:t>A priori </a:t>
                </a:r>
                <a:r>
                  <a:rPr lang="en-US" dirty="0"/>
                  <a:t>(theoretical) – determined by knowledge of a process</a:t>
                </a:r>
              </a:p>
              <a:p>
                <a:pPr lvl="1" defTabSz="1058863">
                  <a:tabLst>
                    <a:tab pos="850900" algn="l"/>
                    <a:tab pos="5607050" algn="l"/>
                  </a:tabLst>
                </a:pPr>
                <a:r>
                  <a:rPr lang="en-US" dirty="0" smtClean="0"/>
                  <a:t>Empirical </a:t>
                </a:r>
                <a:r>
                  <a:rPr lang="en-US" dirty="0"/>
                  <a:t>probability (experimental/observed)</a:t>
                </a:r>
              </a:p>
              <a:p>
                <a:pPr lvl="1" defTabSz="1058863">
                  <a:tabLst>
                    <a:tab pos="850900" algn="l"/>
                    <a:tab pos="5607050" algn="l"/>
                  </a:tabLst>
                </a:pPr>
                <a:r>
                  <a:rPr lang="en-US" dirty="0" smtClean="0"/>
                  <a:t>Subjective </a:t>
                </a:r>
                <a:r>
                  <a:rPr lang="en-US" dirty="0"/>
                  <a:t>(personal) </a:t>
                </a:r>
                <a:endParaRPr lang="en-US" dirty="0" smtClean="0"/>
              </a:p>
              <a:p>
                <a:pPr defTabSz="1058863">
                  <a:tabLst>
                    <a:tab pos="850900" algn="l"/>
                    <a:tab pos="5607050" algn="l"/>
                  </a:tabLst>
                </a:pPr>
                <a:r>
                  <a:rPr lang="en-US" sz="2400" dirty="0"/>
                  <a:t> </a:t>
                </a:r>
                <a:endParaRPr lang="en-US" sz="2400" dirty="0" smtClean="0"/>
              </a:p>
              <a:p>
                <a:pPr defTabSz="1058863">
                  <a:tabLst>
                    <a:tab pos="850900" algn="l"/>
                    <a:tab pos="5607050" algn="l"/>
                  </a:tabLst>
                </a:pPr>
                <a:r>
                  <a:rPr lang="en-US" sz="2400" dirty="0" smtClean="0"/>
                  <a:t>Law of Large Numbers</a:t>
                </a:r>
              </a:p>
              <a:p>
                <a:pPr defTabSz="1058863">
                  <a:tabLst>
                    <a:tab pos="850900" algn="l"/>
                    <a:tab pos="5607050" algn="l"/>
                  </a:tabLst>
                </a:pPr>
                <a:endParaRPr lang="en-US" sz="2400" dirty="0"/>
              </a:p>
              <a:p>
                <a:pPr defTabSz="1058863">
                  <a:tabLst>
                    <a:tab pos="850900" algn="l"/>
                    <a:tab pos="5607050" algn="l"/>
                  </a:tabLst>
                </a:pPr>
                <a:endParaRPr lang="en-US" sz="2400" dirty="0"/>
              </a:p>
              <a:p>
                <a:endParaRPr lang="en-US" sz="2000" dirty="0" smtClean="0">
                  <a:ea typeface="Cambria Math" panose="02040503050406030204" pitchFamily="18"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55651" y="670304"/>
                <a:ext cx="8693277" cy="6187695"/>
              </a:xfrm>
              <a:blipFill rotWithShape="0">
                <a:blip r:embed="rId1"/>
                <a:stretch>
                  <a:fillRect l="-842" t="-2069"/>
                </a:stretch>
              </a:blipFill>
            </p:spPr>
            <p:txBody>
              <a:bodyPr/>
              <a:lstStyle/>
              <a:p>
                <a:r>
                  <a:rPr lang="en-US">
                    <a:noFill/>
                  </a:rPr>
                  <a:t> </a:t>
                </a:r>
                <a:endParaRPr lang="en-US">
                  <a:noFill/>
                </a:endParaRPr>
              </a:p>
            </p:txBody>
          </p:sp>
        </mc:Fallback>
      </mc:AlternateContent>
      <p:sp>
        <p:nvSpPr>
          <p:cNvPr id="2" name="Title 1"/>
          <p:cNvSpPr>
            <a:spLocks noGrp="1"/>
          </p:cNvSpPr>
          <p:nvPr>
            <p:ph type="title"/>
          </p:nvPr>
        </p:nvSpPr>
        <p:spPr>
          <a:xfrm>
            <a:off x="231648" y="-633"/>
            <a:ext cx="8717280" cy="638808"/>
          </a:xfrm>
        </p:spPr>
        <p:txBody>
          <a:bodyPr>
            <a:normAutofit fontScale="90000"/>
          </a:bodyPr>
          <a:lstStyle/>
          <a:p>
            <a:r>
              <a:rPr lang="en-US" dirty="0" smtClean="0"/>
              <a:t>Review:</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fld>
            <a:endParaRPr lang="en-US" dirty="0"/>
          </a:p>
        </p:txBody>
      </p:sp>
      <p:graphicFrame>
        <p:nvGraphicFramePr>
          <p:cNvPr id="10" name="Object 7"/>
          <p:cNvGraphicFramePr>
            <a:graphicFrameLocks noChangeAspect="1"/>
          </p:cNvGraphicFramePr>
          <p:nvPr/>
        </p:nvGraphicFramePr>
        <p:xfrm>
          <a:off x="5715558" y="0"/>
          <a:ext cx="3233370" cy="1895475"/>
        </p:xfrm>
        <a:graphic>
          <a:graphicData uri="http://schemas.openxmlformats.org/presentationml/2006/ole">
            <mc:AlternateContent xmlns:mc="http://schemas.openxmlformats.org/markup-compatibility/2006">
              <mc:Choice xmlns:v="urn:schemas-microsoft-com:vml" Requires="v">
                <p:oleObj spid="_x0000_s65618" name="Bitmap Image" r:id="rId2" imgW="6057900" imgH="3552825" progId="Paint.Picture">
                  <p:embed/>
                </p:oleObj>
              </mc:Choice>
              <mc:Fallback>
                <p:oleObj name="Bitmap Image" r:id="rId2" imgW="6057900" imgH="3552825" progId="Paint.Picture">
                  <p:embed/>
                  <p:pic>
                    <p:nvPicPr>
                      <p:cNvPr id="0" name="Picture 65617"/>
                      <p:cNvPicPr>
                        <a:picLocks noChangeAspect="1" noChangeArrowheads="1"/>
                      </p:cNvPicPr>
                      <p:nvPr/>
                    </p:nvPicPr>
                    <p:blipFill>
                      <a:blip r:embed="rId3"/>
                      <a:srcRect/>
                      <a:stretch>
                        <a:fillRect/>
                      </a:stretch>
                    </p:blipFill>
                    <p:spPr bwMode="auto">
                      <a:xfrm>
                        <a:off x="5715558" y="0"/>
                        <a:ext cx="3233370" cy="1895475"/>
                      </a:xfrm>
                      <a:prstGeom prst="rect">
                        <a:avLst/>
                      </a:prstGeom>
                      <a:noFill/>
                    </p:spPr>
                  </p:pic>
                </p:oleObj>
              </mc:Fallback>
            </mc:AlternateContent>
          </a:graphicData>
        </a:graphic>
      </p:graphicFrame>
      <p:graphicFrame>
        <p:nvGraphicFramePr>
          <p:cNvPr id="12" name="Object 11"/>
          <p:cNvGraphicFramePr>
            <a:graphicFrameLocks noChangeAspect="1"/>
          </p:cNvGraphicFramePr>
          <p:nvPr/>
        </p:nvGraphicFramePr>
        <p:xfrm>
          <a:off x="677399" y="5623061"/>
          <a:ext cx="5609101" cy="625339"/>
        </p:xfrm>
        <a:graphic>
          <a:graphicData uri="http://schemas.openxmlformats.org/presentationml/2006/ole">
            <mc:AlternateContent xmlns:mc="http://schemas.openxmlformats.org/markup-compatibility/2006">
              <mc:Choice xmlns:v="urn:schemas-microsoft-com:vml" Requires="v">
                <p:oleObj spid="_x0000_s65619" name="Equation" r:id="rId4" imgW="3757930" imgH="420370" progId="Equation.3">
                  <p:embed/>
                </p:oleObj>
              </mc:Choice>
              <mc:Fallback>
                <p:oleObj name="Equation" r:id="rId4" imgW="3757930" imgH="420370" progId="Equation.3">
                  <p:embed/>
                  <p:pic>
                    <p:nvPicPr>
                      <p:cNvPr id="0" name="Picture 65618"/>
                      <p:cNvPicPr/>
                      <p:nvPr/>
                    </p:nvPicPr>
                    <p:blipFill>
                      <a:blip r:embed="rId5"/>
                      <a:stretch>
                        <a:fillRect/>
                      </a:stretch>
                    </p:blipFill>
                    <p:spPr>
                      <a:xfrm>
                        <a:off x="677399" y="5623061"/>
                        <a:ext cx="5609101" cy="625339"/>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16415" y="140941"/>
            <a:ext cx="7886700" cy="443766"/>
          </a:xfrm>
        </p:spPr>
        <p:txBody>
          <a:bodyPr>
            <a:noAutofit/>
          </a:bodyPr>
          <a:lstStyle/>
          <a:p>
            <a:r>
              <a:rPr lang="en-US" sz="3600" dirty="0" smtClean="0"/>
              <a:t>Definitions:</a:t>
            </a:r>
            <a:endParaRPr lang="en-US" sz="3600" dirty="0"/>
          </a:p>
        </p:txBody>
      </p:sp>
      <p:sp>
        <p:nvSpPr>
          <p:cNvPr id="6" name="Content Placeholder 5"/>
          <p:cNvSpPr>
            <a:spLocks noGrp="1"/>
          </p:cNvSpPr>
          <p:nvPr>
            <p:ph idx="1"/>
          </p:nvPr>
        </p:nvSpPr>
        <p:spPr>
          <a:xfrm>
            <a:off x="628650" y="819202"/>
            <a:ext cx="7886700" cy="5357761"/>
          </a:xfrm>
        </p:spPr>
        <p:txBody>
          <a:bodyPr>
            <a:normAutofit/>
          </a:bodyPr>
          <a:lstStyle/>
          <a:p>
            <a:r>
              <a:rPr lang="en-US" sz="2400" b="1" dirty="0">
                <a:latin typeface="Calibri" panose="020F0502020204030204" pitchFamily="34" charset="0"/>
              </a:rPr>
              <a:t>sample space</a:t>
            </a:r>
            <a:r>
              <a:rPr lang="en-US" sz="2400" dirty="0">
                <a:latin typeface="Calibri" panose="020F0502020204030204" pitchFamily="34" charset="0"/>
              </a:rPr>
              <a:t> </a:t>
            </a:r>
            <a:endParaRPr lang="en-US" sz="2400" dirty="0" smtClean="0">
              <a:latin typeface="Calibri" panose="020F0502020204030204" pitchFamily="34" charset="0"/>
            </a:endParaRPr>
          </a:p>
          <a:p>
            <a:endParaRPr lang="en-US" sz="2400" b="1" dirty="0" smtClean="0">
              <a:latin typeface="Calibri" panose="020F0502020204030204" pitchFamily="34" charset="0"/>
            </a:endParaRPr>
          </a:p>
          <a:p>
            <a:endParaRPr lang="en-US" sz="2400" b="1" dirty="0">
              <a:latin typeface="Calibri" panose="020F0502020204030204" pitchFamily="34" charset="0"/>
            </a:endParaRPr>
          </a:p>
          <a:p>
            <a:endParaRPr lang="en-US" sz="2400" b="1" dirty="0" smtClean="0">
              <a:latin typeface="Calibri" panose="020F0502020204030204" pitchFamily="34" charset="0"/>
            </a:endParaRPr>
          </a:p>
          <a:p>
            <a:r>
              <a:rPr lang="en-US" sz="2400" b="1" dirty="0" smtClean="0">
                <a:latin typeface="Calibri" panose="020F0502020204030204" pitchFamily="34" charset="0"/>
              </a:rPr>
              <a:t>Event</a:t>
            </a:r>
            <a:endParaRPr lang="en-US" sz="2400" b="1" dirty="0" smtClean="0">
              <a:latin typeface="Calibri" panose="020F0502020204030204" pitchFamily="34" charset="0"/>
            </a:endParaRPr>
          </a:p>
          <a:p>
            <a:endParaRPr lang="en-US" sz="2400" b="1" dirty="0">
              <a:latin typeface="Calibri" panose="020F0502020204030204" pitchFamily="34" charset="0"/>
            </a:endParaRPr>
          </a:p>
          <a:p>
            <a:endParaRPr lang="en-US" sz="2400" b="1" dirty="0" smtClean="0">
              <a:latin typeface="Calibri" panose="020F0502020204030204" pitchFamily="34" charset="0"/>
            </a:endParaRPr>
          </a:p>
          <a:p>
            <a:endParaRPr lang="en-US" sz="2400" b="1" dirty="0" smtClean="0"/>
          </a:p>
          <a:p>
            <a:endParaRPr lang="en-US" sz="2400" b="1" dirty="0"/>
          </a:p>
          <a:p>
            <a:r>
              <a:rPr lang="en-US" sz="2400" b="1" dirty="0" smtClean="0"/>
              <a:t>Joint Event – </a:t>
            </a:r>
            <a:endParaRPr lang="en-US" sz="2400" b="1" dirty="0" smtClean="0"/>
          </a:p>
        </p:txBody>
      </p:sp>
      <p:sp>
        <p:nvSpPr>
          <p:cNvPr id="8" name="TextBox 7"/>
          <p:cNvSpPr txBox="1"/>
          <p:nvPr/>
        </p:nvSpPr>
        <p:spPr>
          <a:xfrm>
            <a:off x="2658067" y="775242"/>
            <a:ext cx="6002356" cy="1200329"/>
          </a:xfrm>
          <a:prstGeom prst="rect">
            <a:avLst/>
          </a:prstGeom>
          <a:noFill/>
        </p:spPr>
        <p:txBody>
          <a:bodyPr wrap="square" rtlCol="0">
            <a:spAutoFit/>
          </a:bodyPr>
          <a:lstStyle/>
          <a:p>
            <a:r>
              <a:rPr lang="en-US" sz="2400" dirty="0" smtClean="0">
                <a:latin typeface="Calibri" panose="020F0502020204030204" pitchFamily="34" charset="0"/>
              </a:rPr>
              <a:t>– collection of unique outcomes of a random circumstance  (usually denoted by S) </a:t>
            </a:r>
            <a:endParaRPr lang="en-US" sz="2400" dirty="0" smtClean="0">
              <a:latin typeface="Calibri" panose="020F0502020204030204" pitchFamily="34" charset="0"/>
            </a:endParaRPr>
          </a:p>
          <a:p>
            <a:r>
              <a:rPr lang="en-US" sz="2400" dirty="0">
                <a:latin typeface="Calibri" panose="020F0502020204030204" pitchFamily="34" charset="0"/>
              </a:rPr>
              <a:t>EXAMPLES</a:t>
            </a:r>
            <a:r>
              <a:rPr lang="en-US" sz="2400" dirty="0" smtClean="0">
                <a:latin typeface="Calibri" panose="020F0502020204030204" pitchFamily="34" charset="0"/>
              </a:rPr>
              <a:t>:</a:t>
            </a:r>
            <a:endParaRPr lang="en-US" sz="2400" dirty="0">
              <a:latin typeface="Calibri" panose="020F0502020204030204" pitchFamily="34" charset="0"/>
            </a:endParaRPr>
          </a:p>
        </p:txBody>
      </p:sp>
      <p:sp>
        <p:nvSpPr>
          <p:cNvPr id="9" name="TextBox 8"/>
          <p:cNvSpPr txBox="1"/>
          <p:nvPr/>
        </p:nvSpPr>
        <p:spPr>
          <a:xfrm>
            <a:off x="4422530" y="1474359"/>
            <a:ext cx="1435649" cy="461665"/>
          </a:xfrm>
          <a:prstGeom prst="rect">
            <a:avLst/>
          </a:prstGeom>
          <a:noFill/>
        </p:spPr>
        <p:txBody>
          <a:bodyPr wrap="none" rtlCol="0">
            <a:spAutoFit/>
          </a:bodyPr>
          <a:lstStyle/>
          <a:p>
            <a:r>
              <a:rPr lang="en-US" sz="2400" dirty="0" smtClean="0"/>
              <a:t>Flip a coin</a:t>
            </a:r>
            <a:endParaRPr lang="en-US" sz="2400" dirty="0" smtClean="0"/>
          </a:p>
        </p:txBody>
      </p:sp>
      <p:sp>
        <p:nvSpPr>
          <p:cNvPr id="19" name="Rectangle 18"/>
          <p:cNvSpPr/>
          <p:nvPr/>
        </p:nvSpPr>
        <p:spPr>
          <a:xfrm>
            <a:off x="4422530" y="1854001"/>
            <a:ext cx="1979521" cy="776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tx1"/>
              </a:solidFill>
              <a:latin typeface="+mj-lt"/>
            </a:endParaRPr>
          </a:p>
          <a:p>
            <a:r>
              <a:rPr lang="en-US" b="1" dirty="0" smtClean="0">
                <a:solidFill>
                  <a:schemeClr val="tx1"/>
                </a:solidFill>
                <a:latin typeface="+mj-lt"/>
              </a:rPr>
              <a:t>S:</a:t>
            </a:r>
            <a:endParaRPr lang="en-US" b="1" dirty="0" smtClean="0">
              <a:solidFill>
                <a:schemeClr val="tx1"/>
              </a:solidFill>
              <a:latin typeface="+mj-lt"/>
            </a:endParaRPr>
          </a:p>
          <a:p>
            <a:pPr algn="ctr"/>
            <a:endParaRPr lang="en-US" sz="1000" dirty="0">
              <a:solidFill>
                <a:schemeClr val="tx1"/>
              </a:solidFill>
              <a:latin typeface="+mj-lt"/>
            </a:endParaRPr>
          </a:p>
          <a:p>
            <a:pPr algn="ctr"/>
            <a:r>
              <a:rPr lang="en-US" dirty="0" smtClean="0">
                <a:solidFill>
                  <a:schemeClr val="tx1"/>
                </a:solidFill>
                <a:latin typeface="+mj-lt"/>
              </a:rPr>
              <a:t>Heads (H)   Tails (T)</a:t>
            </a:r>
            <a:endParaRPr lang="en-US" dirty="0" smtClean="0">
              <a:solidFill>
                <a:schemeClr val="tx1"/>
              </a:solidFill>
              <a:latin typeface="+mj-lt"/>
            </a:endParaRPr>
          </a:p>
          <a:p>
            <a:pPr algn="ctr"/>
            <a:endParaRPr lang="en-US" dirty="0">
              <a:solidFill>
                <a:schemeClr val="tx1"/>
              </a:solidFill>
              <a:latin typeface="+mj-lt"/>
            </a:endParaRPr>
          </a:p>
        </p:txBody>
      </p:sp>
      <p:sp>
        <p:nvSpPr>
          <p:cNvPr id="21" name="TextBox 20"/>
          <p:cNvSpPr txBox="1"/>
          <p:nvPr/>
        </p:nvSpPr>
        <p:spPr>
          <a:xfrm>
            <a:off x="6806193" y="1474359"/>
            <a:ext cx="1319720" cy="461665"/>
          </a:xfrm>
          <a:prstGeom prst="rect">
            <a:avLst/>
          </a:prstGeom>
          <a:noFill/>
        </p:spPr>
        <p:txBody>
          <a:bodyPr wrap="none" rtlCol="0">
            <a:spAutoFit/>
          </a:bodyPr>
          <a:lstStyle/>
          <a:p>
            <a:r>
              <a:rPr lang="en-US" sz="2400" dirty="0" smtClean="0"/>
              <a:t>Roll a die</a:t>
            </a:r>
            <a:endParaRPr lang="en-US" sz="2400" dirty="0" smtClean="0"/>
          </a:p>
        </p:txBody>
      </p:sp>
      <p:sp>
        <p:nvSpPr>
          <p:cNvPr id="23" name="Rectangle 22"/>
          <p:cNvSpPr/>
          <p:nvPr/>
        </p:nvSpPr>
        <p:spPr>
          <a:xfrm>
            <a:off x="6742448" y="1854001"/>
            <a:ext cx="1979521" cy="77672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solidFill>
                <a:schemeClr val="tx1"/>
              </a:solidFill>
              <a:latin typeface="+mj-lt"/>
            </a:endParaRPr>
          </a:p>
          <a:p>
            <a:r>
              <a:rPr lang="en-US" b="1" dirty="0" smtClean="0">
                <a:solidFill>
                  <a:schemeClr val="tx1"/>
                </a:solidFill>
                <a:latin typeface="+mj-lt"/>
              </a:rPr>
              <a:t>S:</a:t>
            </a:r>
            <a:endParaRPr lang="en-US" b="1" dirty="0" smtClean="0">
              <a:solidFill>
                <a:schemeClr val="tx1"/>
              </a:solidFill>
              <a:latin typeface="+mj-lt"/>
            </a:endParaRPr>
          </a:p>
          <a:p>
            <a:pPr algn="ctr"/>
            <a:endParaRPr lang="en-US" sz="1000" dirty="0">
              <a:solidFill>
                <a:schemeClr val="tx1"/>
              </a:solidFill>
              <a:latin typeface="+mj-lt"/>
            </a:endParaRPr>
          </a:p>
          <a:p>
            <a:pPr algn="ctr"/>
            <a:r>
              <a:rPr lang="en-US" dirty="0" smtClean="0">
                <a:solidFill>
                  <a:schemeClr val="tx1"/>
                </a:solidFill>
                <a:latin typeface="+mj-lt"/>
              </a:rPr>
              <a:t>1,  2,  3,  4,  5,  6</a:t>
            </a:r>
            <a:endParaRPr lang="en-US" dirty="0" smtClean="0">
              <a:solidFill>
                <a:schemeClr val="tx1"/>
              </a:solidFill>
              <a:latin typeface="+mj-lt"/>
            </a:endParaRPr>
          </a:p>
          <a:p>
            <a:pPr algn="ctr"/>
            <a:endParaRPr lang="en-US" dirty="0">
              <a:solidFill>
                <a:schemeClr val="tx1"/>
              </a:solidFill>
              <a:latin typeface="+mj-lt"/>
            </a:endParaRPr>
          </a:p>
        </p:txBody>
      </p:sp>
      <p:sp>
        <p:nvSpPr>
          <p:cNvPr id="10" name="TextBox 9"/>
          <p:cNvSpPr txBox="1"/>
          <p:nvPr/>
        </p:nvSpPr>
        <p:spPr>
          <a:xfrm>
            <a:off x="1696920" y="2581423"/>
            <a:ext cx="6706195" cy="830997"/>
          </a:xfrm>
          <a:prstGeom prst="rect">
            <a:avLst/>
          </a:prstGeom>
          <a:noFill/>
        </p:spPr>
        <p:txBody>
          <a:bodyPr wrap="none" rtlCol="0">
            <a:spAutoFit/>
          </a:bodyPr>
          <a:lstStyle/>
          <a:p>
            <a:r>
              <a:rPr lang="en-US" sz="2400" dirty="0">
                <a:latin typeface="Calibri" panose="020F0502020204030204" pitchFamily="34" charset="0"/>
              </a:rPr>
              <a:t>– </a:t>
            </a:r>
            <a:r>
              <a:rPr lang="en-US" sz="2400" dirty="0" smtClean="0">
                <a:latin typeface="Calibri" panose="020F0502020204030204" pitchFamily="34" charset="0"/>
              </a:rPr>
              <a:t>an outcome or a set of outcomes in an experiment</a:t>
            </a:r>
            <a:endParaRPr lang="en-US" sz="2400" dirty="0" smtClean="0">
              <a:latin typeface="Calibri" panose="020F0502020204030204" pitchFamily="34" charset="0"/>
            </a:endParaRPr>
          </a:p>
          <a:p>
            <a:r>
              <a:rPr lang="en-US" sz="2400" dirty="0" smtClean="0">
                <a:latin typeface="Calibri" panose="020F0502020204030204" pitchFamily="34" charset="0"/>
              </a:rPr>
              <a:t>EXAMPLES:</a:t>
            </a:r>
            <a:endParaRPr lang="en-US" sz="2400" dirty="0"/>
          </a:p>
        </p:txBody>
      </p:sp>
      <p:sp>
        <p:nvSpPr>
          <p:cNvPr id="26" name="TextBox 25"/>
          <p:cNvSpPr txBox="1"/>
          <p:nvPr/>
        </p:nvSpPr>
        <p:spPr>
          <a:xfrm>
            <a:off x="1696920" y="3298121"/>
            <a:ext cx="2466253" cy="830997"/>
          </a:xfrm>
          <a:prstGeom prst="rect">
            <a:avLst/>
          </a:prstGeom>
          <a:noFill/>
        </p:spPr>
        <p:txBody>
          <a:bodyPr wrap="none" rtlCol="0">
            <a:spAutoFit/>
          </a:bodyPr>
          <a:lstStyle/>
          <a:p>
            <a:r>
              <a:rPr lang="en-US" sz="2400" dirty="0" smtClean="0"/>
              <a:t>HEAD results from</a:t>
            </a:r>
            <a:endParaRPr lang="en-US" sz="2400" dirty="0" smtClean="0"/>
          </a:p>
          <a:p>
            <a:r>
              <a:rPr lang="en-US" sz="2400" dirty="0" smtClean="0"/>
              <a:t>Flip of a coin</a:t>
            </a:r>
            <a:endParaRPr lang="en-US" sz="2400" dirty="0" smtClean="0"/>
          </a:p>
        </p:txBody>
      </p:sp>
      <p:sp>
        <p:nvSpPr>
          <p:cNvPr id="28" name="TextBox 27"/>
          <p:cNvSpPr txBox="1"/>
          <p:nvPr/>
        </p:nvSpPr>
        <p:spPr>
          <a:xfrm>
            <a:off x="4669668" y="3087107"/>
            <a:ext cx="3553217" cy="830997"/>
          </a:xfrm>
          <a:prstGeom prst="rect">
            <a:avLst/>
          </a:prstGeom>
          <a:noFill/>
        </p:spPr>
        <p:txBody>
          <a:bodyPr wrap="none" rtlCol="0">
            <a:spAutoFit/>
          </a:bodyPr>
          <a:lstStyle/>
          <a:p>
            <a:r>
              <a:rPr lang="en-US" sz="2400" dirty="0" smtClean="0"/>
              <a:t>ODD NUMBER results from</a:t>
            </a:r>
            <a:endParaRPr lang="en-US" sz="2400" dirty="0" smtClean="0"/>
          </a:p>
          <a:p>
            <a:r>
              <a:rPr lang="en-US" sz="2400" dirty="0" smtClean="0"/>
              <a:t>Roll a die (1, 3, 5)</a:t>
            </a:r>
            <a:endParaRPr lang="en-US" sz="2400" dirty="0" smtClean="0"/>
          </a:p>
        </p:txBody>
      </p:sp>
      <p:sp>
        <p:nvSpPr>
          <p:cNvPr id="15" name="TextBox 14"/>
          <p:cNvSpPr txBox="1"/>
          <p:nvPr/>
        </p:nvSpPr>
        <p:spPr>
          <a:xfrm>
            <a:off x="2606711" y="4872161"/>
            <a:ext cx="5981175" cy="461665"/>
          </a:xfrm>
          <a:prstGeom prst="rect">
            <a:avLst/>
          </a:prstGeom>
          <a:noFill/>
        </p:spPr>
        <p:txBody>
          <a:bodyPr wrap="none" rtlCol="0">
            <a:spAutoFit/>
          </a:bodyPr>
          <a:lstStyle/>
          <a:p>
            <a:r>
              <a:rPr lang="en-US" sz="2400" dirty="0">
                <a:latin typeface="Calibri" panose="020F0502020204030204" pitchFamily="34" charset="0"/>
              </a:rPr>
              <a:t>h</a:t>
            </a:r>
            <a:r>
              <a:rPr lang="en-US" sz="2400" dirty="0" smtClean="0">
                <a:latin typeface="Calibri" panose="020F0502020204030204" pitchFamily="34" charset="0"/>
              </a:rPr>
              <a:t>as two or more characteristics (or outcomes)</a:t>
            </a:r>
            <a:endParaRPr lang="en-US" sz="2400" dirty="0" smtClean="0">
              <a:latin typeface="Calibri" panose="020F050202020403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1648" y="-633"/>
            <a:ext cx="8717280" cy="610233"/>
          </a:xfrm>
        </p:spPr>
        <p:txBody>
          <a:bodyPr>
            <a:normAutofit fontScale="90000"/>
          </a:bodyPr>
          <a:lstStyle/>
          <a:p>
            <a:r>
              <a:rPr lang="en-US" dirty="0" smtClean="0"/>
              <a:t>Question:</a:t>
            </a:r>
            <a:endParaRPr lang="en-US" dirty="0"/>
          </a:p>
        </p:txBody>
      </p:sp>
      <p:sp>
        <p:nvSpPr>
          <p:cNvPr id="3" name="Content Placeholder 2"/>
          <p:cNvSpPr>
            <a:spLocks noGrp="1"/>
          </p:cNvSpPr>
          <p:nvPr>
            <p:ph idx="1"/>
          </p:nvPr>
        </p:nvSpPr>
        <p:spPr>
          <a:xfrm>
            <a:off x="231648" y="609600"/>
            <a:ext cx="8912352" cy="5876544"/>
          </a:xfrm>
        </p:spPr>
        <p:txBody>
          <a:bodyPr>
            <a:normAutofit/>
          </a:bodyPr>
          <a:lstStyle/>
          <a:p>
            <a:r>
              <a:rPr lang="en-US" sz="2400" dirty="0" smtClean="0"/>
              <a:t>HANES: heights </a:t>
            </a:r>
            <a:r>
              <a:rPr lang="en-US" sz="2400" dirty="0"/>
              <a:t>follow a normal distribution with the following: </a:t>
            </a:r>
            <a:br>
              <a:rPr lang="en-US" sz="2400" dirty="0"/>
            </a:br>
            <a:r>
              <a:rPr lang="en-US" sz="2400" dirty="0" smtClean="0"/>
              <a:t>   </a:t>
            </a:r>
            <a:r>
              <a:rPr lang="en-US" sz="2400" b="1" dirty="0" smtClean="0"/>
              <a:t>Women   </a:t>
            </a:r>
            <a:r>
              <a:rPr lang="en-US" sz="2400" dirty="0"/>
              <a:t>Mean (</a:t>
            </a:r>
            <a:r>
              <a:rPr lang="en-US" sz="2400" dirty="0">
                <a:sym typeface="Symbol" panose="05050102010706020507" pitchFamily="18" charset="2"/>
              </a:rPr>
              <a:t></a:t>
            </a:r>
            <a:r>
              <a:rPr lang="en-US" sz="2400" dirty="0"/>
              <a:t>): 65.0 </a:t>
            </a:r>
            <a:r>
              <a:rPr lang="en-US" sz="2400" dirty="0" smtClean="0"/>
              <a:t>in.     </a:t>
            </a:r>
            <a:r>
              <a:rPr lang="en-US" sz="2400" dirty="0"/>
              <a:t>standard deviation (</a:t>
            </a:r>
            <a:r>
              <a:rPr lang="en-US" sz="2400" dirty="0">
                <a:sym typeface="Symbol" panose="05050102010706020507" pitchFamily="18" charset="2"/>
              </a:rPr>
              <a:t></a:t>
            </a:r>
            <a:r>
              <a:rPr lang="en-US" sz="2400" dirty="0"/>
              <a:t>): 2.5 </a:t>
            </a:r>
            <a:r>
              <a:rPr lang="en-US" sz="2400" dirty="0" smtClean="0"/>
              <a:t>in.</a:t>
            </a:r>
            <a:br>
              <a:rPr lang="en-US" sz="2400" dirty="0" smtClean="0"/>
            </a:br>
            <a:r>
              <a:rPr lang="en-US" sz="2400" dirty="0" smtClean="0"/>
              <a:t>What is the standard score (Z-score) for a woman whose height is 70 inches?</a:t>
            </a:r>
            <a:endParaRPr lang="en-US" sz="2400" dirty="0" smtClean="0"/>
          </a:p>
          <a:p>
            <a:pPr marL="914400" lvl="1" indent="-457200">
              <a:buFont typeface="+mj-lt"/>
              <a:buAutoNum type="alphaUcPeriod"/>
            </a:pPr>
            <a:r>
              <a:rPr lang="en-US" dirty="0" smtClean="0"/>
              <a:t>2</a:t>
            </a:r>
            <a:endParaRPr lang="en-US" dirty="0" smtClean="0"/>
          </a:p>
          <a:p>
            <a:pPr marL="914400" lvl="1" indent="-457200">
              <a:buFont typeface="+mj-lt"/>
              <a:buAutoNum type="alphaUcPeriod"/>
            </a:pPr>
            <a:r>
              <a:rPr lang="en-US" dirty="0" smtClean="0"/>
              <a:t>95%</a:t>
            </a:r>
            <a:endParaRPr lang="en-US" dirty="0" smtClean="0"/>
          </a:p>
          <a:p>
            <a:pPr marL="914400" lvl="1" indent="-457200">
              <a:buFont typeface="+mj-lt"/>
              <a:buAutoNum type="alphaUcPeriod"/>
            </a:pPr>
            <a:r>
              <a:rPr lang="en-US" dirty="0" smtClean="0"/>
              <a:t>75%</a:t>
            </a:r>
            <a:endParaRPr lang="en-US" dirty="0" smtClean="0"/>
          </a:p>
          <a:p>
            <a:pPr marL="914400" lvl="1" indent="-457200">
              <a:buFont typeface="+mj-lt"/>
              <a:buAutoNum type="alphaUcPeriod"/>
            </a:pPr>
            <a:r>
              <a:rPr lang="en-US" dirty="0" smtClean="0"/>
              <a:t>– 2</a:t>
            </a:r>
            <a:br>
              <a:rPr lang="en-US" dirty="0"/>
            </a:br>
            <a:br>
              <a:rPr lang="en-US" dirty="0"/>
            </a:b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fld>
            <a:endParaRPr lang="en-US"/>
          </a:p>
        </p:txBody>
      </p:sp>
      <mc:AlternateContent xmlns:mc="http://schemas.openxmlformats.org/markup-compatibility/2006">
        <mc:Choice xmlns:a14="http://schemas.microsoft.com/office/drawing/2010/main" Requires="a14">
          <p:sp>
            <p:nvSpPr>
              <p:cNvPr id="5" name="TextBox 4"/>
              <p:cNvSpPr txBox="1"/>
              <p:nvPr/>
            </p:nvSpPr>
            <p:spPr>
              <a:xfrm>
                <a:off x="3881000" y="3046517"/>
                <a:ext cx="3861057" cy="1002710"/>
              </a:xfrm>
              <a:prstGeom prst="rect">
                <a:avLst/>
              </a:prstGeom>
              <a:noFill/>
            </p:spPr>
            <p:txBody>
              <a:bodyPr wrap="none" rtlCol="0">
                <a:spAutoFit/>
              </a:bodyPr>
              <a:lstStyle/>
              <a:p>
                <a14:m>
                  <m:oMath xmlns:m="http://schemas.openxmlformats.org/officeDocument/2006/math">
                    <m:r>
                      <a:rPr lang="en-US" sz="2400" i="1">
                        <a:latin typeface="Cambria Math" panose="02040503050406030204" pitchFamily="18" charset="0"/>
                      </a:rPr>
                      <m:t>𝑍</m:t>
                    </m:r>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m:t>
                        </m:r>
                        <m:r>
                          <a:rPr lang="en-US" sz="2400" i="1">
                            <a:latin typeface="Cambria Math" panose="02040503050406030204" pitchFamily="18" charset="0"/>
                          </a:rPr>
                          <m:t>𝑥</m:t>
                        </m:r>
                        <m:r>
                          <a:rPr lang="en-US" sz="2400" i="1">
                            <a:latin typeface="Cambria Math" panose="02040503050406030204" pitchFamily="18" charset="0"/>
                          </a:rPr>
                          <m:t>−</m:t>
                        </m:r>
                        <m:r>
                          <a:rPr lang="en-US" sz="2400" i="1">
                            <a:latin typeface="Cambria Math" panose="02040503050406030204" pitchFamily="18" charset="0"/>
                            <a:ea typeface="Cambria Math" panose="02040503050406030204" pitchFamily="18" charset="0"/>
                          </a:rPr>
                          <m:t>𝜇</m:t>
                        </m:r>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𝜎</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(70−65</m:t>
                        </m:r>
                        <m:r>
                          <a:rPr lang="en-US" sz="2400" i="1">
                            <a:latin typeface="Cambria Math" panose="02040503050406030204" pitchFamily="18" charset="0"/>
                            <a:ea typeface="Cambria Math" panose="02040503050406030204" pitchFamily="18" charset="0"/>
                          </a:rPr>
                          <m:t>)</m:t>
                        </m:r>
                      </m:num>
                      <m:den>
                        <m:r>
                          <a:rPr lang="en-US" sz="2400" i="1">
                            <a:latin typeface="Cambria Math" panose="02040503050406030204" pitchFamily="18" charset="0"/>
                            <a:ea typeface="Cambria Math" panose="02040503050406030204" pitchFamily="18" charset="0"/>
                          </a:rPr>
                          <m:t>2.5</m:t>
                        </m:r>
                      </m:den>
                    </m:f>
                    <m:r>
                      <a:rPr lang="en-US" sz="2400" i="1">
                        <a:latin typeface="Cambria Math" panose="02040503050406030204" pitchFamily="18" charset="0"/>
                      </a:rPr>
                      <m:t>=</m:t>
                    </m:r>
                    <m:f>
                      <m:fPr>
                        <m:ctrlPr>
                          <a:rPr lang="en-US" sz="2400" i="1">
                            <a:latin typeface="Cambria Math" panose="02040503050406030204" pitchFamily="18" charset="0"/>
                          </a:rPr>
                        </m:ctrlPr>
                      </m:fPr>
                      <m:num>
                        <m:r>
                          <a:rPr lang="en-US" sz="2400" i="1">
                            <a:latin typeface="Cambria Math" panose="02040503050406030204" pitchFamily="18" charset="0"/>
                          </a:rPr>
                          <m:t>5</m:t>
                        </m:r>
                      </m:num>
                      <m:den>
                        <m:r>
                          <a:rPr lang="en-US" sz="2400" i="1">
                            <a:latin typeface="Cambria Math" panose="02040503050406030204" pitchFamily="18" charset="0"/>
                            <a:ea typeface="Cambria Math" panose="02040503050406030204" pitchFamily="18" charset="0"/>
                          </a:rPr>
                          <m:t>2.5</m:t>
                        </m:r>
                      </m:den>
                    </m:f>
                    <m:r>
                      <a:rPr lang="en-US" sz="2400" i="1">
                        <a:latin typeface="Cambria Math" panose="02040503050406030204" pitchFamily="18" charset="0"/>
                      </a:rPr>
                      <m:t>=</m:t>
                    </m:r>
                  </m:oMath>
                </a14:m>
                <a:r>
                  <a:rPr lang="en-US" sz="2400" dirty="0"/>
                  <a:t>2</a:t>
                </a:r>
                <a:br>
                  <a:rPr lang="en-US" sz="2400" dirty="0"/>
                </a:br>
                <a:endParaRPr lang="en-US" sz="2400" dirty="0"/>
              </a:p>
            </p:txBody>
          </p:sp>
        </mc:Choice>
        <mc:Fallback>
          <p:sp>
            <p:nvSpPr>
              <p:cNvPr id="5" name="TextBox 4"/>
              <p:cNvSpPr txBox="1">
                <a:spLocks noRot="1" noChangeAspect="1" noMove="1" noResize="1" noEditPoints="1" noAdjustHandles="1" noChangeArrowheads="1" noChangeShapeType="1" noTextEdit="1"/>
              </p:cNvSpPr>
              <p:nvPr/>
            </p:nvSpPr>
            <p:spPr>
              <a:xfrm>
                <a:off x="3881000" y="3046517"/>
                <a:ext cx="3861057" cy="1002710"/>
              </a:xfrm>
              <a:prstGeom prst="rect">
                <a:avLst/>
              </a:prstGeom>
              <a:blipFill rotWithShape="0">
                <a:blip r:embed="rId1"/>
                <a:stretch>
                  <a:fillRect r="-1422"/>
                </a:stretch>
              </a:blipFill>
            </p:spPr>
            <p:txBody>
              <a:bodyPr/>
              <a:lstStyle/>
              <a:p>
                <a:r>
                  <a:rPr lang="en-US">
                    <a:noFill/>
                  </a:rPr>
                  <a:t> </a:t>
                </a:r>
                <a:endParaRPr lang="en-US">
                  <a:noFill/>
                </a:endParaRPr>
              </a:p>
            </p:txBody>
          </p:sp>
        </mc:Fallback>
      </mc:AlternateContent>
      <p:sp>
        <p:nvSpPr>
          <p:cNvPr id="6" name="Rectangle 5"/>
          <p:cNvSpPr/>
          <p:nvPr/>
        </p:nvSpPr>
        <p:spPr>
          <a:xfrm>
            <a:off x="663388" y="1961486"/>
            <a:ext cx="932330" cy="476914"/>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a14="http://schemas.microsoft.com/office/drawing/2010/main" Requires="a14">
          <p:sp>
            <p:nvSpPr>
              <p:cNvPr id="7" name="TextBox 6"/>
              <p:cNvSpPr txBox="1"/>
              <p:nvPr/>
            </p:nvSpPr>
            <p:spPr>
              <a:xfrm>
                <a:off x="3881000" y="1976735"/>
                <a:ext cx="945067" cy="923330"/>
              </a:xfrm>
              <a:prstGeom prst="rect">
                <a:avLst/>
              </a:prstGeom>
              <a:noFill/>
            </p:spPr>
            <p:txBody>
              <a:bodyPr wrap="none" rtlCol="0">
                <a:spAutoFit/>
              </a:bodyPr>
              <a:lstStyle/>
              <a:p>
                <a14:m>
                  <m:oMath xmlns:m="http://schemas.openxmlformats.org/officeDocument/2006/math">
                    <m:r>
                      <a:rPr lang="en-US" i="1">
                        <a:latin typeface="Cambria Math" panose="02040503050406030204" pitchFamily="18" charset="0"/>
                      </a:rPr>
                      <m:t>𝑥</m:t>
                    </m:r>
                  </m:oMath>
                </a14:m>
                <a:r>
                  <a:rPr lang="en-US" dirty="0" smtClean="0"/>
                  <a:t> = 70.0</a:t>
                </a:r>
              </a:p>
              <a:p>
                <a14:m>
                  <m:oMath xmlns:m="http://schemas.openxmlformats.org/officeDocument/2006/math">
                    <m:r>
                      <a:rPr lang="en-US" i="1">
                        <a:latin typeface="Cambria Math" panose="02040503050406030204" pitchFamily="18" charset="0"/>
                        <a:ea typeface="Cambria Math" panose="02040503050406030204" pitchFamily="18" charset="0"/>
                      </a:rPr>
                      <m:t>𝜇</m:t>
                    </m:r>
                  </m:oMath>
                </a14:m>
                <a:r>
                  <a:rPr lang="en-US" dirty="0" smtClean="0"/>
                  <a:t> = 65.0</a:t>
                </a:r>
              </a:p>
              <a:p>
                <a14:m>
                  <m:oMath xmlns:m="http://schemas.openxmlformats.org/officeDocument/2006/math">
                    <m:r>
                      <a:rPr lang="en-US" i="1">
                        <a:latin typeface="Cambria Math" panose="02040503050406030204" pitchFamily="18" charset="0"/>
                        <a:ea typeface="Cambria Math" panose="02040503050406030204" pitchFamily="18" charset="0"/>
                      </a:rPr>
                      <m:t>𝜎</m:t>
                    </m:r>
                  </m:oMath>
                </a14:m>
                <a:r>
                  <a:rPr lang="en-US" dirty="0" smtClean="0"/>
                  <a:t> = 2.5</a:t>
                </a:r>
                <a:endParaRPr lang="en-US" dirty="0"/>
              </a:p>
            </p:txBody>
          </p:sp>
        </mc:Choice>
        <mc:Fallback>
          <p:sp>
            <p:nvSpPr>
              <p:cNvPr id="7" name="TextBox 6"/>
              <p:cNvSpPr txBox="1">
                <a:spLocks noRot="1" noChangeAspect="1" noMove="1" noResize="1" noEditPoints="1" noAdjustHandles="1" noChangeArrowheads="1" noChangeShapeType="1" noTextEdit="1"/>
              </p:cNvSpPr>
              <p:nvPr/>
            </p:nvSpPr>
            <p:spPr>
              <a:xfrm>
                <a:off x="3881000" y="1976735"/>
                <a:ext cx="945067" cy="923330"/>
              </a:xfrm>
              <a:prstGeom prst="rect">
                <a:avLst/>
              </a:prstGeom>
              <a:blipFill rotWithShape="0">
                <a:blip r:embed="rId2"/>
                <a:stretch>
                  <a:fillRect t="-3289" r="-5161" b="-9211"/>
                </a:stretch>
              </a:blipFill>
            </p:spPr>
            <p:txBody>
              <a:bodyPr/>
              <a:lstStyle/>
              <a:p>
                <a:r>
                  <a:rPr lang="en-US">
                    <a:noFill/>
                  </a:rPr>
                  <a:t> </a:t>
                </a:r>
                <a:endParaRPr lang="en-US">
                  <a:noFill/>
                </a:endParaRP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4735" y="174079"/>
            <a:ext cx="8701549" cy="598435"/>
          </a:xfrm>
        </p:spPr>
        <p:txBody>
          <a:bodyPr>
            <a:normAutofit/>
          </a:bodyPr>
          <a:lstStyle/>
          <a:p>
            <a:r>
              <a:rPr lang="en-US" sz="3200" b="1" dirty="0"/>
              <a:t>Law of Large Numbers  </a:t>
            </a:r>
            <a:r>
              <a:rPr lang="en-US" sz="3200" b="1" dirty="0" smtClean="0"/>
              <a:t>(not in our text…)</a:t>
            </a:r>
            <a:r>
              <a:rPr lang="en-US" sz="3200" dirty="0" smtClean="0"/>
              <a:t> </a:t>
            </a:r>
            <a:endParaRPr lang="en-US" sz="3200" dirty="0"/>
          </a:p>
        </p:txBody>
      </p:sp>
      <p:sp>
        <p:nvSpPr>
          <p:cNvPr id="3" name="Content Placeholder 2"/>
          <p:cNvSpPr>
            <a:spLocks noGrp="1"/>
          </p:cNvSpPr>
          <p:nvPr>
            <p:ph idx="1"/>
          </p:nvPr>
        </p:nvSpPr>
        <p:spPr>
          <a:xfrm>
            <a:off x="224735" y="743002"/>
            <a:ext cx="8701549" cy="3572397"/>
          </a:xfrm>
        </p:spPr>
        <p:txBody>
          <a:bodyPr>
            <a:normAutofit lnSpcReduction="10000"/>
          </a:bodyPr>
          <a:lstStyle/>
          <a:p>
            <a:r>
              <a:rPr lang="en-US" sz="2400" dirty="0" smtClean="0"/>
              <a:t>Connection between empirical and a priori…</a:t>
            </a:r>
            <a:endParaRPr lang="en-US" sz="2400" dirty="0" smtClean="0"/>
          </a:p>
          <a:p>
            <a:r>
              <a:rPr lang="en-US" sz="2400" b="1" dirty="0" smtClean="0"/>
              <a:t>Law </a:t>
            </a:r>
            <a:r>
              <a:rPr lang="en-US" sz="2400" b="1" dirty="0"/>
              <a:t>of Large Numbers  (LLN)  </a:t>
            </a:r>
            <a:r>
              <a:rPr lang="en-US" sz="2400" dirty="0"/>
              <a:t>If a random phenomenon with numerical outcomes is repeated many times independently, the mean of the observed outcomes (sample mean) approaches the expected value (population mean).</a:t>
            </a:r>
            <a:endParaRPr lang="en-US" sz="2400" dirty="0"/>
          </a:p>
          <a:p>
            <a:pPr lvl="1"/>
            <a:r>
              <a:rPr lang="en-US" sz="2000" dirty="0"/>
              <a:t>In a large number of “independent” repetitions of a random phenomenon (such as coin tossing), averages (or proportions, which really are averages) are likely to become more stable as the number of trials increases.</a:t>
            </a:r>
            <a:endParaRPr lang="en-US" sz="2000" dirty="0"/>
          </a:p>
          <a:p>
            <a:pPr lvl="1"/>
            <a:r>
              <a:rPr lang="en-US" sz="2000" dirty="0"/>
              <a:t>The Law of Large Numbers is </a:t>
            </a:r>
            <a:br>
              <a:rPr lang="en-US" sz="2000" dirty="0" smtClean="0"/>
            </a:br>
            <a:r>
              <a:rPr lang="en-US" sz="2000" dirty="0" smtClean="0"/>
              <a:t>a </a:t>
            </a:r>
            <a:r>
              <a:rPr lang="en-US" sz="2000" dirty="0"/>
              <a:t>statement about means </a:t>
            </a:r>
            <a:br>
              <a:rPr lang="en-US" sz="2000" dirty="0" smtClean="0"/>
            </a:br>
            <a:r>
              <a:rPr lang="en-US" sz="2000" dirty="0" smtClean="0"/>
              <a:t>and </a:t>
            </a:r>
            <a:r>
              <a:rPr lang="en-US" sz="2000" dirty="0"/>
              <a:t>proportions, </a:t>
            </a:r>
            <a:br>
              <a:rPr lang="en-US" sz="2000" dirty="0" smtClean="0"/>
            </a:br>
            <a:r>
              <a:rPr lang="en-US" sz="2000" dirty="0" smtClean="0"/>
              <a:t>not </a:t>
            </a:r>
            <a:r>
              <a:rPr lang="en-US" sz="2000" dirty="0"/>
              <a:t>sums and counts. </a:t>
            </a:r>
            <a:endParaRPr lang="en-US" sz="2000" dirty="0"/>
          </a:p>
        </p:txBody>
      </p:sp>
      <p:sp>
        <p:nvSpPr>
          <p:cNvPr id="5" name="TextBox 4"/>
          <p:cNvSpPr txBox="1"/>
          <p:nvPr/>
        </p:nvSpPr>
        <p:spPr>
          <a:xfrm>
            <a:off x="44956" y="4225494"/>
            <a:ext cx="3812197" cy="2554545"/>
          </a:xfrm>
          <a:prstGeom prst="rect">
            <a:avLst/>
          </a:prstGeom>
          <a:noFill/>
        </p:spPr>
        <p:txBody>
          <a:bodyPr wrap="none" rtlCol="0">
            <a:spAutoFit/>
          </a:bodyPr>
          <a:lstStyle/>
          <a:p>
            <a:r>
              <a:rPr lang="en-US" sz="2000" b="1" dirty="0" smtClean="0"/>
              <a:t>Question: </a:t>
            </a:r>
            <a:r>
              <a:rPr lang="en-US" sz="2000" dirty="0"/>
              <a:t>Suppose you toss a </a:t>
            </a:r>
            <a:br>
              <a:rPr lang="en-US" sz="2000" dirty="0" smtClean="0"/>
            </a:br>
            <a:r>
              <a:rPr lang="en-US" sz="2000" dirty="0" smtClean="0"/>
              <a:t>fair </a:t>
            </a:r>
            <a:r>
              <a:rPr lang="en-US" sz="2000" dirty="0"/>
              <a:t>coin 9 times and get “Tails” </a:t>
            </a:r>
            <a:br>
              <a:rPr lang="en-US" sz="2000" dirty="0" smtClean="0"/>
            </a:br>
            <a:r>
              <a:rPr lang="en-US" sz="2000" dirty="0" smtClean="0"/>
              <a:t>all </a:t>
            </a:r>
            <a:r>
              <a:rPr lang="en-US" sz="2000" dirty="0"/>
              <a:t>9 times.  </a:t>
            </a:r>
            <a:r>
              <a:rPr lang="en-US" sz="2000" dirty="0" smtClean="0"/>
              <a:t>What is the probability</a:t>
            </a:r>
            <a:endParaRPr lang="en-US" sz="2000" dirty="0" smtClean="0"/>
          </a:p>
          <a:p>
            <a:r>
              <a:rPr lang="en-US" sz="2000" dirty="0" smtClean="0"/>
              <a:t>you’ll </a:t>
            </a:r>
            <a:r>
              <a:rPr lang="en-US" sz="2000" dirty="0"/>
              <a:t>get </a:t>
            </a:r>
            <a:r>
              <a:rPr lang="en-US" sz="2000" dirty="0" smtClean="0"/>
              <a:t>another </a:t>
            </a:r>
            <a:r>
              <a:rPr lang="en-US" sz="2000" dirty="0"/>
              <a:t>“Tails” on the </a:t>
            </a:r>
            <a:endParaRPr lang="en-US" sz="2000" dirty="0" smtClean="0"/>
          </a:p>
          <a:p>
            <a:r>
              <a:rPr lang="en-US" sz="2000" dirty="0" smtClean="0"/>
              <a:t>10</a:t>
            </a:r>
            <a:r>
              <a:rPr lang="en-US" sz="2000" baseline="30000" dirty="0" smtClean="0"/>
              <a:t>th</a:t>
            </a:r>
            <a:r>
              <a:rPr lang="en-US" sz="2000" dirty="0" smtClean="0"/>
              <a:t> </a:t>
            </a:r>
            <a:r>
              <a:rPr lang="en-US" sz="2000" dirty="0"/>
              <a:t>flip?</a:t>
            </a:r>
            <a:endParaRPr lang="en-US" sz="2000" dirty="0"/>
          </a:p>
          <a:p>
            <a:pPr marL="342900" indent="-342900">
              <a:buAutoNum type="alphaUcPeriod"/>
            </a:pPr>
            <a:r>
              <a:rPr lang="en-US" sz="2000" b="1" dirty="0" smtClean="0"/>
              <a:t>Highly </a:t>
            </a:r>
            <a:r>
              <a:rPr lang="en-US" sz="2000" b="1" dirty="0"/>
              <a:t>Likely   </a:t>
            </a:r>
            <a:endParaRPr lang="en-US" sz="2000" b="1" dirty="0" smtClean="0"/>
          </a:p>
          <a:p>
            <a:pPr marL="342900" indent="-342900">
              <a:buAutoNum type="alphaUcPeriod"/>
            </a:pPr>
            <a:r>
              <a:rPr lang="en-US" sz="2000" b="1" dirty="0" smtClean="0"/>
              <a:t>Not </a:t>
            </a:r>
            <a:r>
              <a:rPr lang="en-US" sz="2000" b="1" dirty="0"/>
              <a:t>likely at all   </a:t>
            </a:r>
            <a:endParaRPr lang="en-US" sz="2000" b="1" dirty="0" smtClean="0"/>
          </a:p>
          <a:p>
            <a:pPr marL="342900" indent="-342900">
              <a:buAutoNum type="alphaUcPeriod"/>
            </a:pPr>
            <a:r>
              <a:rPr lang="en-US" sz="2000" b="1" dirty="0" smtClean="0"/>
              <a:t>0.50</a:t>
            </a:r>
            <a:endParaRPr lang="en-US" sz="2000" dirty="0"/>
          </a:p>
        </p:txBody>
      </p:sp>
      <p:sp>
        <p:nvSpPr>
          <p:cNvPr id="6" name="Rectangle 5"/>
          <p:cNvSpPr/>
          <p:nvPr/>
        </p:nvSpPr>
        <p:spPr>
          <a:xfrm>
            <a:off x="44956" y="6378726"/>
            <a:ext cx="1150798" cy="3516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p:cNvPicPr>
            <a:picLocks noChangeAspect="1"/>
          </p:cNvPicPr>
          <p:nvPr/>
        </p:nvPicPr>
        <p:blipFill>
          <a:blip r:embed="rId1"/>
          <a:stretch>
            <a:fillRect/>
          </a:stretch>
        </p:blipFill>
        <p:spPr>
          <a:xfrm>
            <a:off x="4088190" y="3403586"/>
            <a:ext cx="5055810" cy="33428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5651" y="670304"/>
            <a:ext cx="8693277" cy="6187695"/>
          </a:xfrm>
        </p:spPr>
        <p:txBody>
          <a:bodyPr>
            <a:normAutofit/>
          </a:bodyPr>
          <a:lstStyle/>
          <a:p>
            <a:r>
              <a:rPr lang="en-US" sz="2200" b="1" dirty="0" smtClean="0"/>
              <a:t>Sample Space:</a:t>
            </a:r>
            <a:r>
              <a:rPr lang="en-US" sz="2200" dirty="0" smtClean="0"/>
              <a:t> </a:t>
            </a:r>
            <a:r>
              <a:rPr lang="en-US" sz="2200" dirty="0" smtClean="0">
                <a:latin typeface="Calibri" panose="020F0502020204030204" pitchFamily="34" charset="0"/>
              </a:rPr>
              <a:t>collection </a:t>
            </a:r>
            <a:r>
              <a:rPr lang="en-US" sz="2200" dirty="0">
                <a:latin typeface="Calibri" panose="020F0502020204030204" pitchFamily="34" charset="0"/>
              </a:rPr>
              <a:t>of unique outcomes of a random circumstance  (usually denoted by S) </a:t>
            </a:r>
            <a:endParaRPr lang="en-US" sz="2200" dirty="0" smtClean="0">
              <a:latin typeface="Calibri" panose="020F0502020204030204" pitchFamily="34" charset="0"/>
            </a:endParaRPr>
          </a:p>
          <a:p>
            <a:r>
              <a:rPr lang="en-US" sz="2200" b="1" dirty="0" smtClean="0">
                <a:latin typeface="Calibri" panose="020F0502020204030204" pitchFamily="34" charset="0"/>
              </a:rPr>
              <a:t>Event:</a:t>
            </a:r>
            <a:r>
              <a:rPr lang="en-US" sz="2200" dirty="0" smtClean="0">
                <a:latin typeface="Calibri" panose="020F0502020204030204" pitchFamily="34" charset="0"/>
              </a:rPr>
              <a:t> an </a:t>
            </a:r>
            <a:r>
              <a:rPr lang="en-US" sz="2200" dirty="0">
                <a:latin typeface="Calibri" panose="020F0502020204030204" pitchFamily="34" charset="0"/>
              </a:rPr>
              <a:t>outcome or a set of outcomes in an </a:t>
            </a:r>
            <a:r>
              <a:rPr lang="en-US" sz="2200" dirty="0" smtClean="0">
                <a:latin typeface="Calibri" panose="020F0502020204030204" pitchFamily="34" charset="0"/>
              </a:rPr>
              <a:t>experiment</a:t>
            </a:r>
            <a:endParaRPr lang="en-US" sz="2200" dirty="0" smtClean="0">
              <a:latin typeface="Calibri" panose="020F0502020204030204" pitchFamily="34" charset="0"/>
            </a:endParaRPr>
          </a:p>
          <a:p>
            <a:r>
              <a:rPr lang="en-US" sz="2200" b="1" dirty="0" smtClean="0">
                <a:latin typeface="Calibri" panose="020F0502020204030204" pitchFamily="34" charset="0"/>
              </a:rPr>
              <a:t>Joint Event: </a:t>
            </a:r>
            <a:r>
              <a:rPr lang="en-US" sz="2200" dirty="0" smtClean="0">
                <a:latin typeface="Calibri" panose="020F0502020204030204" pitchFamily="34" charset="0"/>
              </a:rPr>
              <a:t>has two or more outcomes</a:t>
            </a:r>
            <a:endParaRPr lang="en-US" sz="2200" dirty="0" smtClean="0">
              <a:latin typeface="Calibri" panose="020F0502020204030204" pitchFamily="34" charset="0"/>
            </a:endParaRPr>
          </a:p>
          <a:p>
            <a:r>
              <a:rPr lang="en-US" sz="2200" b="1" dirty="0" smtClean="0">
                <a:latin typeface="Calibri" panose="020F0502020204030204" pitchFamily="34" charset="0"/>
              </a:rPr>
              <a:t>Complement Rule:</a:t>
            </a:r>
            <a:endParaRPr lang="en-US" sz="2200" b="1" dirty="0" smtClean="0">
              <a:latin typeface="Calibri" panose="020F0502020204030204" pitchFamily="34" charset="0"/>
            </a:endParaRPr>
          </a:p>
          <a:p>
            <a:r>
              <a:rPr lang="en-US" sz="2200" b="1" dirty="0" smtClean="0"/>
              <a:t>Disjoint Events: </a:t>
            </a:r>
            <a:r>
              <a:rPr lang="en-US" sz="2200" dirty="0" smtClean="0"/>
              <a:t>events that do </a:t>
            </a:r>
            <a:r>
              <a:rPr lang="en-US" sz="2200" dirty="0"/>
              <a:t>NOT have any common </a:t>
            </a:r>
            <a:r>
              <a:rPr lang="en-US" sz="2200" dirty="0" smtClean="0"/>
              <a:t>outcomes</a:t>
            </a:r>
            <a:endParaRPr lang="en-US" sz="2200" dirty="0" smtClean="0"/>
          </a:p>
          <a:p>
            <a:r>
              <a:rPr lang="en-US" sz="2200" b="1" dirty="0"/>
              <a:t>Intersection of A and </a:t>
            </a:r>
            <a:r>
              <a:rPr lang="en-US" sz="2200" b="1" dirty="0" smtClean="0"/>
              <a:t>B: </a:t>
            </a:r>
            <a:r>
              <a:rPr lang="en-US" sz="2200" dirty="0" smtClean="0"/>
              <a:t>outcomes </a:t>
            </a:r>
            <a:r>
              <a:rPr lang="en-US" sz="2200" dirty="0"/>
              <a:t>that are in </a:t>
            </a:r>
            <a:r>
              <a:rPr lang="en-US" sz="2200" dirty="0" smtClean="0"/>
              <a:t>both </a:t>
            </a:r>
            <a:r>
              <a:rPr lang="en-US" sz="2200" dirty="0"/>
              <a:t>A </a:t>
            </a:r>
            <a:r>
              <a:rPr lang="en-US" sz="2200" b="1" u="sng" dirty="0"/>
              <a:t>and</a:t>
            </a:r>
            <a:r>
              <a:rPr lang="en-US" sz="2200" dirty="0"/>
              <a:t> </a:t>
            </a:r>
            <a:r>
              <a:rPr lang="en-US" sz="2200" dirty="0" smtClean="0"/>
              <a:t>B</a:t>
            </a:r>
            <a:endParaRPr lang="en-US" sz="2200" dirty="0" smtClean="0"/>
          </a:p>
          <a:p>
            <a:r>
              <a:rPr lang="en-US" sz="2200" b="1" dirty="0"/>
              <a:t>Union of A and </a:t>
            </a:r>
            <a:r>
              <a:rPr lang="en-US" sz="2200" b="1" dirty="0" smtClean="0"/>
              <a:t>B: </a:t>
            </a:r>
            <a:r>
              <a:rPr lang="en-US" sz="2200" dirty="0" smtClean="0"/>
              <a:t>outcomes </a:t>
            </a:r>
            <a:r>
              <a:rPr lang="en-US" sz="2200" dirty="0"/>
              <a:t>that in A </a:t>
            </a:r>
            <a:r>
              <a:rPr lang="en-US" sz="2200" b="1" u="sng" dirty="0"/>
              <a:t>or</a:t>
            </a:r>
            <a:r>
              <a:rPr lang="en-US" sz="2200" dirty="0"/>
              <a:t> </a:t>
            </a:r>
            <a:r>
              <a:rPr lang="en-US" sz="2200" dirty="0" smtClean="0"/>
              <a:t>B </a:t>
            </a:r>
            <a:r>
              <a:rPr lang="en-US" sz="2200" b="1" u="sng" dirty="0"/>
              <a:t>or</a:t>
            </a:r>
            <a:r>
              <a:rPr lang="en-US" sz="2200" dirty="0"/>
              <a:t> </a:t>
            </a:r>
            <a:r>
              <a:rPr lang="en-US" sz="2200" dirty="0" smtClean="0"/>
              <a:t>both</a:t>
            </a:r>
            <a:br>
              <a:rPr lang="en-US" sz="2200" dirty="0" smtClean="0"/>
            </a:br>
            <a:r>
              <a:rPr lang="en-US" sz="2200" dirty="0" smtClean="0"/>
              <a:t>P(A or B) = P(A)+P(B)-P(A and B)</a:t>
            </a:r>
            <a:endParaRPr lang="en-US" sz="2200" dirty="0" smtClean="0"/>
          </a:p>
          <a:p>
            <a:r>
              <a:rPr lang="en-US" sz="2200" b="1" dirty="0" smtClean="0"/>
              <a:t>Marginal Probability:</a:t>
            </a:r>
            <a:r>
              <a:rPr lang="en-US" sz="2200" dirty="0" smtClean="0"/>
              <a:t> </a:t>
            </a:r>
            <a:endParaRPr lang="en-US" sz="2200" dirty="0" smtClean="0"/>
          </a:p>
          <a:p>
            <a:endParaRPr lang="en-US" sz="2200" dirty="0"/>
          </a:p>
          <a:p>
            <a:endParaRPr lang="en-US" sz="2200" b="1" dirty="0" smtClean="0"/>
          </a:p>
          <a:p>
            <a:r>
              <a:rPr lang="en-US" sz="2200" b="1" dirty="0" smtClean="0"/>
              <a:t>Conditional Probability:</a:t>
            </a:r>
            <a:r>
              <a:rPr lang="en-US" sz="2200" dirty="0" smtClean="0"/>
              <a:t> probability of </a:t>
            </a:r>
            <a:r>
              <a:rPr lang="en-US" sz="2200" dirty="0"/>
              <a:t>event A, given information about the occurrence of another event, B</a:t>
            </a:r>
            <a:endParaRPr lang="en-US" sz="2200" dirty="0" smtClean="0"/>
          </a:p>
          <a:p>
            <a:endParaRPr lang="en-US" sz="2200" baseline="30000" dirty="0"/>
          </a:p>
          <a:p>
            <a:endParaRPr lang="en-US" sz="2200" dirty="0"/>
          </a:p>
          <a:p>
            <a:endParaRPr lang="en-US" sz="2200" dirty="0" smtClean="0"/>
          </a:p>
        </p:txBody>
      </p:sp>
      <p:sp>
        <p:nvSpPr>
          <p:cNvPr id="2" name="Title 1"/>
          <p:cNvSpPr>
            <a:spLocks noGrp="1"/>
          </p:cNvSpPr>
          <p:nvPr>
            <p:ph type="title"/>
          </p:nvPr>
        </p:nvSpPr>
        <p:spPr>
          <a:xfrm>
            <a:off x="231648" y="-633"/>
            <a:ext cx="8717280" cy="638808"/>
          </a:xfrm>
        </p:spPr>
        <p:txBody>
          <a:bodyPr>
            <a:normAutofit fontScale="90000"/>
          </a:bodyPr>
          <a:lstStyle/>
          <a:p>
            <a:r>
              <a:rPr lang="en-US" dirty="0" smtClean="0"/>
              <a:t>Review:</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fld>
            <a:endParaRPr lang="en-US" dirty="0"/>
          </a:p>
        </p:txBody>
      </p:sp>
      <p:sp>
        <p:nvSpPr>
          <p:cNvPr id="7" name="TextBox 6"/>
          <p:cNvSpPr txBox="1"/>
          <p:nvPr/>
        </p:nvSpPr>
        <p:spPr>
          <a:xfrm>
            <a:off x="2870974" y="2212652"/>
            <a:ext cx="1366271" cy="430887"/>
          </a:xfrm>
          <a:prstGeom prst="rect">
            <a:avLst/>
          </a:prstGeom>
          <a:noFill/>
        </p:spPr>
        <p:txBody>
          <a:bodyPr wrap="none" rtlCol="0">
            <a:spAutoFit/>
          </a:bodyPr>
          <a:lstStyle/>
          <a:p>
            <a:r>
              <a:rPr lang="en-US" sz="2200" dirty="0" smtClean="0"/>
              <a:t>P(“not” A)</a:t>
            </a:r>
            <a:endParaRPr lang="en-US" sz="2200" dirty="0"/>
          </a:p>
        </p:txBody>
      </p:sp>
      <p:sp>
        <p:nvSpPr>
          <p:cNvPr id="8" name="TextBox 7"/>
          <p:cNvSpPr txBox="1"/>
          <p:nvPr/>
        </p:nvSpPr>
        <p:spPr>
          <a:xfrm>
            <a:off x="4076729" y="2208187"/>
            <a:ext cx="968086" cy="430887"/>
          </a:xfrm>
          <a:prstGeom prst="rect">
            <a:avLst/>
          </a:prstGeom>
          <a:noFill/>
        </p:spPr>
        <p:txBody>
          <a:bodyPr wrap="none" rtlCol="0">
            <a:spAutoFit/>
          </a:bodyPr>
          <a:lstStyle/>
          <a:p>
            <a:r>
              <a:rPr lang="en-US" sz="2200" dirty="0" smtClean="0"/>
              <a:t>= P(A</a:t>
            </a:r>
            <a:r>
              <a:rPr lang="en-US" sz="2200" baseline="30000" dirty="0" smtClean="0"/>
              <a:t>C</a:t>
            </a:r>
            <a:r>
              <a:rPr lang="en-US" sz="2200" dirty="0" smtClean="0"/>
              <a:t>)</a:t>
            </a:r>
            <a:endParaRPr lang="en-US" sz="2200" dirty="0"/>
          </a:p>
        </p:txBody>
      </p:sp>
      <p:sp>
        <p:nvSpPr>
          <p:cNvPr id="9" name="TextBox 8"/>
          <p:cNvSpPr txBox="1"/>
          <p:nvPr/>
        </p:nvSpPr>
        <p:spPr>
          <a:xfrm>
            <a:off x="4865300" y="2203722"/>
            <a:ext cx="1281120" cy="430887"/>
          </a:xfrm>
          <a:prstGeom prst="rect">
            <a:avLst/>
          </a:prstGeom>
          <a:noFill/>
        </p:spPr>
        <p:txBody>
          <a:bodyPr wrap="none" rtlCol="0">
            <a:spAutoFit/>
          </a:bodyPr>
          <a:lstStyle/>
          <a:p>
            <a:r>
              <a:rPr lang="en-US" sz="2200" dirty="0" smtClean="0"/>
              <a:t>= 1 – P(A)</a:t>
            </a:r>
            <a:endParaRPr lang="en-US" sz="2200" dirty="0"/>
          </a:p>
        </p:txBody>
      </p:sp>
      <p:sp>
        <p:nvSpPr>
          <p:cNvPr id="11" name="TextBox 10"/>
          <p:cNvSpPr txBox="1"/>
          <p:nvPr/>
        </p:nvSpPr>
        <p:spPr>
          <a:xfrm>
            <a:off x="6099556" y="2203909"/>
            <a:ext cx="2719014" cy="430887"/>
          </a:xfrm>
          <a:prstGeom prst="rect">
            <a:avLst/>
          </a:prstGeom>
          <a:noFill/>
        </p:spPr>
        <p:txBody>
          <a:bodyPr wrap="none" rtlCol="0">
            <a:spAutoFit/>
          </a:bodyPr>
          <a:lstStyle/>
          <a:p>
            <a:r>
              <a:rPr lang="en-US" sz="2200" dirty="0" smtClean="0"/>
              <a:t>   and   P(A) = 1 – P(A</a:t>
            </a:r>
            <a:r>
              <a:rPr lang="en-US" sz="2200" baseline="30000" dirty="0" smtClean="0"/>
              <a:t>c</a:t>
            </a:r>
            <a:r>
              <a:rPr lang="en-US" sz="2200" dirty="0" smtClean="0"/>
              <a:t>)</a:t>
            </a:r>
            <a:endParaRPr lang="en-US" sz="2200" dirty="0"/>
          </a:p>
        </p:txBody>
      </p:sp>
      <p:graphicFrame>
        <p:nvGraphicFramePr>
          <p:cNvPr id="13" name="Object 12"/>
          <p:cNvGraphicFramePr>
            <a:graphicFrameLocks noChangeAspect="1"/>
          </p:cNvGraphicFramePr>
          <p:nvPr/>
        </p:nvGraphicFramePr>
        <p:xfrm>
          <a:off x="550693" y="5045650"/>
          <a:ext cx="6765083" cy="394134"/>
        </p:xfrm>
        <a:graphic>
          <a:graphicData uri="http://schemas.openxmlformats.org/presentationml/2006/ole">
            <mc:AlternateContent xmlns:mc="http://schemas.openxmlformats.org/markup-compatibility/2006">
              <mc:Choice xmlns:v="urn:schemas-microsoft-com:vml" Requires="v">
                <p:oleObj spid="_x0000_s67654" name="Equation" r:id="rId1" imgW="93878400" imgH="5486400" progId="Equation.3">
                  <p:embed/>
                </p:oleObj>
              </mc:Choice>
              <mc:Fallback>
                <p:oleObj name="Equation" r:id="rId1" imgW="93878400" imgH="5486400" progId="Equation.3">
                  <p:embed/>
                  <p:pic>
                    <p:nvPicPr>
                      <p:cNvPr id="0" name="Picture 67653"/>
                      <p:cNvPicPr/>
                      <p:nvPr/>
                    </p:nvPicPr>
                    <p:blipFill>
                      <a:blip r:embed="rId2"/>
                      <a:stretch>
                        <a:fillRect/>
                      </a:stretch>
                    </p:blipFill>
                    <p:spPr>
                      <a:xfrm>
                        <a:off x="550693" y="5045650"/>
                        <a:ext cx="6765083" cy="394134"/>
                      </a:xfrm>
                      <a:prstGeom prst="rect">
                        <a:avLst/>
                      </a:prstGeom>
                    </p:spPr>
                  </p:pic>
                </p:oleObj>
              </mc:Fallback>
            </mc:AlternateContent>
          </a:graphicData>
        </a:graphic>
      </p:graphicFrame>
      <p:grpSp>
        <p:nvGrpSpPr>
          <p:cNvPr id="14" name="Group 13"/>
          <p:cNvGrpSpPr/>
          <p:nvPr/>
        </p:nvGrpSpPr>
        <p:grpSpPr>
          <a:xfrm>
            <a:off x="4232377" y="4102269"/>
            <a:ext cx="2546965" cy="869982"/>
            <a:chOff x="1533443" y="3248977"/>
            <a:chExt cx="3933825" cy="1504950"/>
          </a:xfrm>
        </p:grpSpPr>
        <p:pic>
          <p:nvPicPr>
            <p:cNvPr id="15" name="Picture 14"/>
            <p:cNvPicPr>
              <a:picLocks noChangeAspect="1"/>
            </p:cNvPicPr>
            <p:nvPr/>
          </p:nvPicPr>
          <p:blipFill>
            <a:blip r:embed="rId3"/>
            <a:stretch>
              <a:fillRect/>
            </a:stretch>
          </p:blipFill>
          <p:spPr>
            <a:xfrm>
              <a:off x="1533443" y="3248977"/>
              <a:ext cx="3933825" cy="1504950"/>
            </a:xfrm>
            <a:prstGeom prst="rect">
              <a:avLst/>
            </a:prstGeom>
          </p:spPr>
        </p:pic>
        <p:cxnSp>
          <p:nvCxnSpPr>
            <p:cNvPr id="16" name="Straight Arrow Connector 15"/>
            <p:cNvCxnSpPr/>
            <p:nvPr/>
          </p:nvCxnSpPr>
          <p:spPr>
            <a:xfrm>
              <a:off x="1770149" y="3681736"/>
              <a:ext cx="346327" cy="330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aphicFrame>
        <p:nvGraphicFramePr>
          <p:cNvPr id="17" name="Object 16"/>
          <p:cNvGraphicFramePr>
            <a:graphicFrameLocks noChangeAspect="1"/>
          </p:cNvGraphicFramePr>
          <p:nvPr/>
        </p:nvGraphicFramePr>
        <p:xfrm>
          <a:off x="4725924" y="6038876"/>
          <a:ext cx="2768932" cy="736893"/>
        </p:xfrm>
        <a:graphic>
          <a:graphicData uri="http://schemas.openxmlformats.org/presentationml/2006/ole">
            <mc:AlternateContent xmlns:mc="http://schemas.openxmlformats.org/markup-compatibility/2006">
              <mc:Choice xmlns:v="urn:schemas-microsoft-com:vml" Requires="v">
                <p:oleObj spid="_x0000_s67655" name="Equation" r:id="rId4" imgW="1572895" imgH="420370" progId="Equation.3">
                  <p:embed/>
                </p:oleObj>
              </mc:Choice>
              <mc:Fallback>
                <p:oleObj name="Equation" r:id="rId4" imgW="1572895" imgH="420370" progId="Equation.3">
                  <p:embed/>
                  <p:pic>
                    <p:nvPicPr>
                      <p:cNvPr id="0" name="Picture 67654"/>
                      <p:cNvPicPr/>
                      <p:nvPr/>
                    </p:nvPicPr>
                    <p:blipFill>
                      <a:blip r:embed="rId5"/>
                      <a:stretch>
                        <a:fillRect/>
                      </a:stretch>
                    </p:blipFill>
                    <p:spPr>
                      <a:xfrm>
                        <a:off x="4725924" y="6038876"/>
                        <a:ext cx="2768932" cy="736893"/>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Conditional Probability</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fld>
            <a:endParaRPr lang="en-US"/>
          </a:p>
        </p:txBody>
      </p:sp>
      <p:graphicFrame>
        <p:nvGraphicFramePr>
          <p:cNvPr id="5" name="Content Placeholder 4"/>
          <p:cNvGraphicFramePr/>
          <p:nvPr/>
        </p:nvGraphicFramePr>
        <p:xfrm>
          <a:off x="5140173" y="144716"/>
          <a:ext cx="3736971" cy="1314360"/>
        </p:xfrm>
        <a:graphic>
          <a:graphicData uri="http://schemas.openxmlformats.org/drawingml/2006/table">
            <a:tbl>
              <a:tblPr/>
              <a:tblGrid>
                <a:gridCol w="1067706"/>
                <a:gridCol w="889755"/>
                <a:gridCol w="889755"/>
                <a:gridCol w="889755"/>
              </a:tblGrid>
              <a:tr h="262872">
                <a:tc rowSpan="2">
                  <a:txBody>
                    <a:bodyPr/>
                    <a:lstStyle/>
                    <a:p>
                      <a:pPr algn="l" fontAlgn="b"/>
                      <a:r>
                        <a:rPr lang="en-US" sz="1400" b="1" i="0" u="none" strike="noStrike">
                          <a:solidFill>
                            <a:srgbClr val="000000"/>
                          </a:solidFill>
                          <a:effectLst/>
                          <a:latin typeface="Calibri" panose="020F0502020204030204"/>
                        </a:rPr>
                        <a:t>Planned to Purchase</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1" i="0" u="none" strike="noStrike">
                          <a:solidFill>
                            <a:srgbClr val="000000"/>
                          </a:solidFill>
                          <a:effectLst/>
                          <a:latin typeface="Calibri" panose="020F0502020204030204"/>
                        </a:rPr>
                        <a:t>Actually Purchased</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r>
              <a:tr h="262872">
                <a:tc vMerge="1">
                  <a:tcPr/>
                </a:tc>
                <a:tc>
                  <a:txBody>
                    <a:bodyPr/>
                    <a:lstStyle/>
                    <a:p>
                      <a:pPr algn="r" fontAlgn="b"/>
                      <a:r>
                        <a:rPr lang="en-US" sz="1400" b="1" i="0" u="none" strike="noStrike">
                          <a:solidFill>
                            <a:srgbClr val="000000"/>
                          </a:solidFill>
                          <a:effectLst/>
                          <a:latin typeface="Calibri" panose="020F0502020204030204"/>
                        </a:rPr>
                        <a:t>Yes</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No</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Total</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72">
                <a:tc>
                  <a:txBody>
                    <a:bodyPr/>
                    <a:lstStyle/>
                    <a:p>
                      <a:pPr algn="l" fontAlgn="b"/>
                      <a:r>
                        <a:rPr lang="en-US" sz="1400" b="1" i="0" u="none" strike="noStrike">
                          <a:solidFill>
                            <a:srgbClr val="000000"/>
                          </a:solidFill>
                          <a:effectLst/>
                          <a:latin typeface="Calibri" panose="020F0502020204030204"/>
                        </a:rPr>
                        <a:t>Yes</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a:rPr>
                        <a:t>200</a:t>
                      </a:r>
                      <a:endParaRPr lang="en-US" sz="1400" b="0"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a:rPr>
                        <a:t>50</a:t>
                      </a:r>
                      <a:endParaRPr lang="en-US" sz="14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250</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72">
                <a:tc>
                  <a:txBody>
                    <a:bodyPr/>
                    <a:lstStyle/>
                    <a:p>
                      <a:pPr algn="l" fontAlgn="b"/>
                      <a:r>
                        <a:rPr lang="en-US" sz="1400" b="1" i="0" u="none" strike="noStrike">
                          <a:solidFill>
                            <a:srgbClr val="000000"/>
                          </a:solidFill>
                          <a:effectLst/>
                          <a:latin typeface="Calibri" panose="020F0502020204030204"/>
                        </a:rPr>
                        <a:t>No</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a:rPr>
                        <a:t>100</a:t>
                      </a:r>
                      <a:endParaRPr lang="en-US" sz="1400" b="0"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a:rPr>
                        <a:t>650</a:t>
                      </a:r>
                      <a:endParaRPr lang="en-US" sz="14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750</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72">
                <a:tc>
                  <a:txBody>
                    <a:bodyPr/>
                    <a:lstStyle/>
                    <a:p>
                      <a:pPr algn="l" fontAlgn="b"/>
                      <a:r>
                        <a:rPr lang="en-US" sz="1400" b="1" i="0" u="none" strike="noStrike">
                          <a:solidFill>
                            <a:srgbClr val="000000"/>
                          </a:solidFill>
                          <a:effectLst/>
                          <a:latin typeface="Calibri" panose="020F0502020204030204"/>
                        </a:rPr>
                        <a:t>Total</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300</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700</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1000</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Content Placeholder 5"/>
          <p:cNvSpPr>
            <a:spLocks noGrp="1"/>
          </p:cNvSpPr>
          <p:nvPr>
            <p:ph idx="1"/>
          </p:nvPr>
        </p:nvSpPr>
        <p:spPr>
          <a:xfrm>
            <a:off x="231648" y="1271916"/>
            <a:ext cx="8717280" cy="2121606"/>
          </a:xfrm>
          <a:prstGeom prst="rect">
            <a:avLst/>
          </a:prstGeom>
        </p:spPr>
        <p:txBody>
          <a:bodyPr>
            <a:spAutoFit/>
          </a:bodyPr>
          <a:lstStyle/>
          <a:p>
            <a:r>
              <a:rPr lang="en-US" sz="2400" dirty="0" smtClean="0"/>
              <a:t>What is the probability that family</a:t>
            </a:r>
            <a:br>
              <a:rPr lang="en-US" sz="2400" dirty="0" smtClean="0"/>
            </a:br>
            <a:r>
              <a:rPr lang="en-US" sz="2400" dirty="0"/>
              <a:t>“Planned to purchase</a:t>
            </a:r>
            <a:r>
              <a:rPr lang="en-US" sz="2400" dirty="0" smtClean="0"/>
              <a:t>” GIVEN </a:t>
            </a:r>
            <a:r>
              <a:rPr lang="en-US" sz="2400" dirty="0"/>
              <a:t>THAT “Actually purchases</a:t>
            </a:r>
            <a:r>
              <a:rPr lang="en-US" sz="2400" dirty="0" smtClean="0"/>
              <a:t>”?</a:t>
            </a:r>
            <a:endParaRPr lang="en-US" sz="2400" dirty="0" smtClean="0"/>
          </a:p>
          <a:p>
            <a:pPr marL="914400" lvl="1" indent="-457200">
              <a:buFont typeface="+mj-lt"/>
              <a:buAutoNum type="alphaUcPeriod"/>
            </a:pPr>
            <a:r>
              <a:rPr lang="en-US" sz="2000" dirty="0" smtClean="0"/>
              <a:t>0.80</a:t>
            </a:r>
            <a:endParaRPr lang="en-US" sz="2000" dirty="0" smtClean="0"/>
          </a:p>
          <a:p>
            <a:pPr marL="914400" lvl="1" indent="-457200">
              <a:buFont typeface="+mj-lt"/>
              <a:buAutoNum type="alphaUcPeriod"/>
            </a:pPr>
            <a:r>
              <a:rPr lang="en-US" sz="2000" dirty="0" smtClean="0"/>
              <a:t>0.20</a:t>
            </a:r>
            <a:endParaRPr lang="en-US" sz="2000" dirty="0" smtClean="0"/>
          </a:p>
          <a:p>
            <a:pPr marL="914400" lvl="1" indent="-457200">
              <a:buFont typeface="+mj-lt"/>
              <a:buAutoNum type="alphaUcPeriod"/>
            </a:pPr>
            <a:r>
              <a:rPr lang="en-US" sz="2000" dirty="0" smtClean="0"/>
              <a:t>0.67</a:t>
            </a:r>
            <a:endParaRPr lang="en-US" sz="2000" dirty="0" smtClean="0"/>
          </a:p>
          <a:p>
            <a:pPr marL="914400" lvl="1" indent="-457200">
              <a:buFont typeface="+mj-lt"/>
              <a:buAutoNum type="alphaUcPeriod"/>
            </a:pPr>
            <a:r>
              <a:rPr lang="en-US" sz="2000" dirty="0" smtClean="0"/>
              <a:t>1.5</a:t>
            </a:r>
            <a:endParaRPr lang="en-US" sz="2000" dirty="0" smtClean="0"/>
          </a:p>
        </p:txBody>
      </p:sp>
      <p:sp>
        <p:nvSpPr>
          <p:cNvPr id="10" name="Content Placeholder 5"/>
          <p:cNvSpPr txBox="1"/>
          <p:nvPr/>
        </p:nvSpPr>
        <p:spPr>
          <a:xfrm>
            <a:off x="1607287" y="3981347"/>
            <a:ext cx="8717280" cy="763286"/>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P(Planned to </a:t>
            </a:r>
            <a:r>
              <a:rPr lang="en-US" sz="2400" dirty="0" smtClean="0"/>
              <a:t>Purchase </a:t>
            </a:r>
            <a:r>
              <a:rPr lang="en-US" sz="2400" b="1" dirty="0" smtClean="0"/>
              <a:t>GIVEN THAT </a:t>
            </a:r>
            <a:r>
              <a:rPr lang="en-US" sz="2400" dirty="0" smtClean="0"/>
              <a:t>Actually Purchase)</a:t>
            </a:r>
            <a:br>
              <a:rPr lang="en-US" sz="2400" dirty="0" smtClean="0"/>
            </a:br>
            <a:r>
              <a:rPr lang="en-US" sz="2400" dirty="0" smtClean="0"/>
              <a:t>= </a:t>
            </a:r>
            <a:r>
              <a:rPr lang="en-US" sz="2400" dirty="0"/>
              <a:t>P(Planned to </a:t>
            </a:r>
            <a:r>
              <a:rPr lang="en-US" sz="2400" dirty="0" smtClean="0"/>
              <a:t>Purchase |</a:t>
            </a:r>
            <a:r>
              <a:rPr lang="en-US" sz="2400" dirty="0"/>
              <a:t>Actually Purchased )</a:t>
            </a:r>
            <a:endParaRPr lang="en-US" sz="2400" dirty="0" smtClean="0"/>
          </a:p>
        </p:txBody>
      </p:sp>
      <p:graphicFrame>
        <p:nvGraphicFramePr>
          <p:cNvPr id="11" name="Object 10"/>
          <p:cNvGraphicFramePr>
            <a:graphicFrameLocks noChangeAspect="1"/>
          </p:cNvGraphicFramePr>
          <p:nvPr/>
        </p:nvGraphicFramePr>
        <p:xfrm>
          <a:off x="1823683" y="4789487"/>
          <a:ext cx="7307263" cy="825500"/>
        </p:xfrm>
        <a:graphic>
          <a:graphicData uri="http://schemas.openxmlformats.org/presentationml/2006/ole">
            <mc:AlternateContent xmlns:mc="http://schemas.openxmlformats.org/markup-compatibility/2006">
              <mc:Choice xmlns:v="urn:schemas-microsoft-com:vml" Requires="v">
                <p:oleObj spid="_x0000_s66628" name="Equation" r:id="rId1" imgW="89001600" imgH="10058400" progId="Equation.3">
                  <p:embed/>
                </p:oleObj>
              </mc:Choice>
              <mc:Fallback>
                <p:oleObj name="Equation" r:id="rId1" imgW="89001600" imgH="10058400" progId="Equation.3">
                  <p:embed/>
                  <p:pic>
                    <p:nvPicPr>
                      <p:cNvPr id="0" name="Picture 66627"/>
                      <p:cNvPicPr/>
                      <p:nvPr/>
                    </p:nvPicPr>
                    <p:blipFill>
                      <a:blip r:embed="rId2"/>
                      <a:stretch>
                        <a:fillRect/>
                      </a:stretch>
                    </p:blipFill>
                    <p:spPr>
                      <a:xfrm>
                        <a:off x="1823683" y="4789487"/>
                        <a:ext cx="7307263" cy="825500"/>
                      </a:xfrm>
                      <a:prstGeom prst="rect">
                        <a:avLst/>
                      </a:prstGeom>
                    </p:spPr>
                  </p:pic>
                </p:oleObj>
              </mc:Fallback>
            </mc:AlternateContent>
          </a:graphicData>
        </a:graphic>
      </p:graphicFrame>
      <p:graphicFrame>
        <p:nvGraphicFramePr>
          <p:cNvPr id="12" name="Object 11"/>
          <p:cNvGraphicFramePr>
            <a:graphicFrameLocks noChangeAspect="1"/>
          </p:cNvGraphicFramePr>
          <p:nvPr/>
        </p:nvGraphicFramePr>
        <p:xfrm>
          <a:off x="1945921" y="5673725"/>
          <a:ext cx="3138487" cy="1184275"/>
        </p:xfrm>
        <a:graphic>
          <a:graphicData uri="http://schemas.openxmlformats.org/presentationml/2006/ole">
            <mc:AlternateContent xmlns:mc="http://schemas.openxmlformats.org/markup-compatibility/2006">
              <mc:Choice xmlns:v="urn:schemas-microsoft-com:vml" Requires="v">
                <p:oleObj spid="_x0000_s66629" name="Equation" r:id="rId3" imgW="37185600" imgH="14020800" progId="Equation.3">
                  <p:embed/>
                </p:oleObj>
              </mc:Choice>
              <mc:Fallback>
                <p:oleObj name="Equation" r:id="rId3" imgW="37185600" imgH="14020800" progId="Equation.3">
                  <p:embed/>
                  <p:pic>
                    <p:nvPicPr>
                      <p:cNvPr id="0" name="Picture 66628"/>
                      <p:cNvPicPr/>
                      <p:nvPr/>
                    </p:nvPicPr>
                    <p:blipFill>
                      <a:blip r:embed="rId4"/>
                      <a:stretch>
                        <a:fillRect/>
                      </a:stretch>
                    </p:blipFill>
                    <p:spPr>
                      <a:xfrm>
                        <a:off x="1945921" y="5673725"/>
                        <a:ext cx="3138487" cy="1184275"/>
                      </a:xfrm>
                      <a:prstGeom prst="rect">
                        <a:avLst/>
                      </a:prstGeom>
                    </p:spPr>
                  </p:pic>
                </p:oleObj>
              </mc:Fallback>
            </mc:AlternateContent>
          </a:graphicData>
        </a:graphic>
      </p:graphicFrame>
      <p:sp>
        <p:nvSpPr>
          <p:cNvPr id="13" name="Rectangle 12"/>
          <p:cNvSpPr/>
          <p:nvPr/>
        </p:nvSpPr>
        <p:spPr>
          <a:xfrm>
            <a:off x="672885" y="2674959"/>
            <a:ext cx="1150798" cy="3516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58066"/>
          </a:xfrm>
        </p:spPr>
        <p:txBody>
          <a:bodyPr>
            <a:normAutofit/>
          </a:bodyPr>
          <a:lstStyle/>
          <a:p>
            <a:r>
              <a:rPr lang="en-US" sz="3200" dirty="0" smtClean="0"/>
              <a:t>Probability Concepts</a:t>
            </a:r>
            <a:endParaRPr lang="en-US" sz="3200" dirty="0"/>
          </a:p>
        </p:txBody>
      </p:sp>
      <p:sp>
        <p:nvSpPr>
          <p:cNvPr id="3" name="Content Placeholder 2"/>
          <p:cNvSpPr>
            <a:spLocks noGrp="1"/>
          </p:cNvSpPr>
          <p:nvPr>
            <p:ph idx="1"/>
          </p:nvPr>
        </p:nvSpPr>
        <p:spPr>
          <a:xfrm>
            <a:off x="628650" y="923193"/>
            <a:ext cx="7886700" cy="841720"/>
          </a:xfrm>
        </p:spPr>
        <p:txBody>
          <a:bodyPr>
            <a:normAutofit/>
          </a:bodyPr>
          <a:lstStyle/>
          <a:p>
            <a:r>
              <a:rPr lang="en-US" sz="2400" b="1" dirty="0" smtClean="0"/>
              <a:t>Complement of an event A </a:t>
            </a:r>
            <a:r>
              <a:rPr lang="en-US" sz="2400" dirty="0" smtClean="0"/>
              <a:t>– set of all outcomes that are not in A, denoted by A</a:t>
            </a:r>
            <a:r>
              <a:rPr lang="en-US" sz="2400" baseline="30000" dirty="0" smtClean="0"/>
              <a:t>c</a:t>
            </a:r>
            <a:endParaRPr lang="en-US" sz="2400" baseline="30000" dirty="0" smtClean="0"/>
          </a:p>
          <a:p>
            <a:endParaRPr lang="en-US" sz="2400" dirty="0" smtClean="0"/>
          </a:p>
          <a:p>
            <a:endParaRPr lang="en-US" sz="2400" dirty="0"/>
          </a:p>
          <a:p>
            <a:endParaRPr lang="en-US" sz="2400" dirty="0" smtClean="0"/>
          </a:p>
          <a:p>
            <a:endParaRPr lang="en-US" sz="2400" dirty="0"/>
          </a:p>
          <a:p>
            <a:endParaRPr lang="en-US" sz="2400" dirty="0" smtClean="0"/>
          </a:p>
        </p:txBody>
      </p:sp>
      <p:grpSp>
        <p:nvGrpSpPr>
          <p:cNvPr id="5" name="Group 4"/>
          <p:cNvGrpSpPr/>
          <p:nvPr/>
        </p:nvGrpSpPr>
        <p:grpSpPr>
          <a:xfrm>
            <a:off x="4590443" y="1646269"/>
            <a:ext cx="693734" cy="751407"/>
            <a:chOff x="3962400" y="1600200"/>
            <a:chExt cx="1371600" cy="1447800"/>
          </a:xfrm>
        </p:grpSpPr>
        <p:sp>
          <p:nvSpPr>
            <p:cNvPr id="6" name="Oval 5"/>
            <p:cNvSpPr/>
            <p:nvPr/>
          </p:nvSpPr>
          <p:spPr>
            <a:xfrm>
              <a:off x="3962400" y="1600200"/>
              <a:ext cx="1371600" cy="144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267200" y="1828802"/>
              <a:ext cx="381000" cy="889529"/>
            </a:xfrm>
            <a:prstGeom prst="rect">
              <a:avLst/>
            </a:prstGeom>
            <a:noFill/>
          </p:spPr>
          <p:txBody>
            <a:bodyPr wrap="square" rtlCol="0">
              <a:spAutoFit/>
            </a:bodyPr>
            <a:lstStyle/>
            <a:p>
              <a:r>
                <a:rPr lang="en-US" sz="2400" dirty="0" smtClean="0"/>
                <a:t>A</a:t>
              </a:r>
              <a:endParaRPr lang="en-US" sz="2400" dirty="0"/>
            </a:p>
          </p:txBody>
        </p:sp>
      </p:grpSp>
      <p:sp>
        <p:nvSpPr>
          <p:cNvPr id="8" name="Rectangle 7"/>
          <p:cNvSpPr/>
          <p:nvPr/>
        </p:nvSpPr>
        <p:spPr>
          <a:xfrm>
            <a:off x="4044953" y="1403839"/>
            <a:ext cx="1804367" cy="110197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3"/>
          <p:cNvPicPr>
            <a:picLocks noChangeAspect="1" noChangeArrowheads="1"/>
          </p:cNvPicPr>
          <p:nvPr/>
        </p:nvPicPr>
        <p:blipFill>
          <a:blip r:embed="rId1" cstate="print"/>
          <a:srcRect/>
          <a:stretch>
            <a:fillRect/>
          </a:stretch>
        </p:blipFill>
        <p:spPr bwMode="auto">
          <a:xfrm>
            <a:off x="4044953" y="1396447"/>
            <a:ext cx="1804367" cy="1116754"/>
          </a:xfrm>
          <a:prstGeom prst="rect">
            <a:avLst/>
          </a:prstGeom>
          <a:noFill/>
          <a:ln w="9525">
            <a:noFill/>
            <a:miter lim="800000"/>
            <a:headEnd/>
            <a:tailEnd/>
          </a:ln>
        </p:spPr>
      </p:pic>
      <p:sp>
        <p:nvSpPr>
          <p:cNvPr id="10" name="TextBox 9"/>
          <p:cNvSpPr txBox="1"/>
          <p:nvPr/>
        </p:nvSpPr>
        <p:spPr>
          <a:xfrm>
            <a:off x="5422134" y="2087702"/>
            <a:ext cx="533400" cy="338554"/>
          </a:xfrm>
          <a:prstGeom prst="rect">
            <a:avLst/>
          </a:prstGeom>
          <a:noFill/>
        </p:spPr>
        <p:txBody>
          <a:bodyPr wrap="square" rtlCol="0">
            <a:spAutoFit/>
          </a:bodyPr>
          <a:lstStyle/>
          <a:p>
            <a:r>
              <a:rPr lang="en-US" sz="1600" dirty="0" smtClean="0"/>
              <a:t>A</a:t>
            </a:r>
            <a:r>
              <a:rPr lang="en-US" sz="1600" baseline="30000" dirty="0" smtClean="0"/>
              <a:t>C</a:t>
            </a:r>
            <a:endParaRPr lang="en-US" sz="1600" baseline="30000" dirty="0"/>
          </a:p>
        </p:txBody>
      </p:sp>
      <p:sp>
        <p:nvSpPr>
          <p:cNvPr id="11" name="Rectangle 10"/>
          <p:cNvSpPr/>
          <p:nvPr/>
        </p:nvSpPr>
        <p:spPr>
          <a:xfrm>
            <a:off x="389257" y="1764913"/>
            <a:ext cx="8332714" cy="1569660"/>
          </a:xfrm>
          <a:prstGeom prst="rect">
            <a:avLst/>
          </a:prstGeom>
        </p:spPr>
        <p:txBody>
          <a:bodyPr wrap="square">
            <a:spAutoFit/>
          </a:bodyPr>
          <a:lstStyle/>
          <a:p>
            <a:pPr lvl="1" indent="-228600">
              <a:buFont typeface="Arial" panose="020B0604020202020204" pitchFamily="34" charset="0"/>
              <a:buChar char="•"/>
            </a:pPr>
            <a:r>
              <a:rPr lang="en-US" sz="2400" dirty="0"/>
              <a:t>The probability that </a:t>
            </a:r>
            <a:br>
              <a:rPr lang="en-US" sz="2400" dirty="0" smtClean="0"/>
            </a:br>
            <a:r>
              <a:rPr lang="en-US" sz="2400" dirty="0" smtClean="0"/>
              <a:t>an </a:t>
            </a:r>
            <a:r>
              <a:rPr lang="en-US" sz="2400" dirty="0"/>
              <a:t>event does not occur </a:t>
            </a:r>
            <a:br>
              <a:rPr lang="en-US" sz="2400" dirty="0" smtClean="0"/>
            </a:br>
            <a:r>
              <a:rPr lang="en-US" sz="2400" dirty="0" smtClean="0"/>
              <a:t>is </a:t>
            </a:r>
            <a:r>
              <a:rPr lang="en-US" sz="2400" dirty="0"/>
              <a:t>1 minus the probability that </a:t>
            </a:r>
            <a:r>
              <a:rPr lang="en-US" sz="2400" dirty="0" smtClean="0"/>
              <a:t>the </a:t>
            </a:r>
            <a:r>
              <a:rPr lang="en-US" sz="2400" dirty="0"/>
              <a:t>event does occur</a:t>
            </a:r>
            <a:endParaRPr lang="en-US" sz="2400" dirty="0"/>
          </a:p>
          <a:p>
            <a:pPr marL="685800" lvl="1" indent="-228600">
              <a:buFont typeface="Arial" panose="020B0604020202020204" pitchFamily="34" charset="0"/>
              <a:buChar char="•"/>
            </a:pPr>
            <a:r>
              <a:rPr lang="en-US" sz="2400" dirty="0"/>
              <a:t>This is known as the </a:t>
            </a:r>
            <a:r>
              <a:rPr lang="en-US" sz="2400" b="1" dirty="0" smtClean="0"/>
              <a:t>complement </a:t>
            </a:r>
            <a:r>
              <a:rPr lang="en-US" sz="2400" b="1" dirty="0"/>
              <a:t>rule</a:t>
            </a:r>
            <a:r>
              <a:rPr lang="en-US" sz="2400" dirty="0"/>
              <a:t>.</a:t>
            </a:r>
            <a:endParaRPr lang="en-US" sz="2400" dirty="0"/>
          </a:p>
        </p:txBody>
      </p:sp>
      <p:sp>
        <p:nvSpPr>
          <p:cNvPr id="12" name="TextBox 11"/>
          <p:cNvSpPr txBox="1"/>
          <p:nvPr/>
        </p:nvSpPr>
        <p:spPr>
          <a:xfrm>
            <a:off x="1160585" y="3298088"/>
            <a:ext cx="1523174" cy="461665"/>
          </a:xfrm>
          <a:prstGeom prst="rect">
            <a:avLst/>
          </a:prstGeom>
          <a:noFill/>
        </p:spPr>
        <p:txBody>
          <a:bodyPr wrap="none" rtlCol="0">
            <a:spAutoFit/>
          </a:bodyPr>
          <a:lstStyle/>
          <a:p>
            <a:r>
              <a:rPr lang="en-US" sz="2400" dirty="0" smtClean="0"/>
              <a:t>P(“not” A)</a:t>
            </a:r>
            <a:endParaRPr lang="en-US" sz="2400" dirty="0"/>
          </a:p>
        </p:txBody>
      </p:sp>
      <p:sp>
        <p:nvSpPr>
          <p:cNvPr id="13" name="TextBox 12"/>
          <p:cNvSpPr txBox="1"/>
          <p:nvPr/>
        </p:nvSpPr>
        <p:spPr>
          <a:xfrm>
            <a:off x="2524220" y="3293623"/>
            <a:ext cx="1036822" cy="461665"/>
          </a:xfrm>
          <a:prstGeom prst="rect">
            <a:avLst/>
          </a:prstGeom>
          <a:noFill/>
        </p:spPr>
        <p:txBody>
          <a:bodyPr wrap="none" rtlCol="0">
            <a:spAutoFit/>
          </a:bodyPr>
          <a:lstStyle/>
          <a:p>
            <a:r>
              <a:rPr lang="en-US" sz="2400" dirty="0" smtClean="0"/>
              <a:t>= P(A</a:t>
            </a:r>
            <a:r>
              <a:rPr lang="en-US" sz="2400" baseline="30000" dirty="0" smtClean="0"/>
              <a:t>C</a:t>
            </a:r>
            <a:r>
              <a:rPr lang="en-US" sz="2400" dirty="0" smtClean="0"/>
              <a:t>)</a:t>
            </a:r>
            <a:endParaRPr lang="en-US" sz="2400" dirty="0"/>
          </a:p>
        </p:txBody>
      </p:sp>
      <p:sp>
        <p:nvSpPr>
          <p:cNvPr id="14" name="TextBox 13"/>
          <p:cNvSpPr txBox="1"/>
          <p:nvPr/>
        </p:nvSpPr>
        <p:spPr>
          <a:xfrm>
            <a:off x="3444351" y="3289158"/>
            <a:ext cx="1377300" cy="461665"/>
          </a:xfrm>
          <a:prstGeom prst="rect">
            <a:avLst/>
          </a:prstGeom>
          <a:noFill/>
        </p:spPr>
        <p:txBody>
          <a:bodyPr wrap="none" rtlCol="0">
            <a:spAutoFit/>
          </a:bodyPr>
          <a:lstStyle/>
          <a:p>
            <a:r>
              <a:rPr lang="en-US" sz="2400" dirty="0" smtClean="0"/>
              <a:t>= 1 – P(A)</a:t>
            </a:r>
            <a:endParaRPr lang="en-US" sz="2400" dirty="0"/>
          </a:p>
        </p:txBody>
      </p:sp>
      <p:sp>
        <p:nvSpPr>
          <p:cNvPr id="15" name="TextBox 14"/>
          <p:cNvSpPr txBox="1"/>
          <p:nvPr/>
        </p:nvSpPr>
        <p:spPr>
          <a:xfrm>
            <a:off x="5160670" y="3290696"/>
            <a:ext cx="2940228" cy="461665"/>
          </a:xfrm>
          <a:prstGeom prst="rect">
            <a:avLst/>
          </a:prstGeom>
          <a:noFill/>
        </p:spPr>
        <p:txBody>
          <a:bodyPr wrap="none" rtlCol="0">
            <a:spAutoFit/>
          </a:bodyPr>
          <a:lstStyle/>
          <a:p>
            <a:r>
              <a:rPr lang="en-US" sz="2400" dirty="0" smtClean="0"/>
              <a:t>and      P(A) = 1 – P(A</a:t>
            </a:r>
            <a:r>
              <a:rPr lang="en-US" sz="2400" baseline="30000" dirty="0" smtClean="0"/>
              <a:t>c</a:t>
            </a:r>
            <a:r>
              <a:rPr lang="en-US" sz="2400" dirty="0" smtClean="0"/>
              <a:t>)</a:t>
            </a:r>
            <a:endParaRPr lang="en-US" sz="2400" dirty="0"/>
          </a:p>
        </p:txBody>
      </p:sp>
      <p:sp>
        <p:nvSpPr>
          <p:cNvPr id="22" name="Rectangle 21"/>
          <p:cNvSpPr/>
          <p:nvPr/>
        </p:nvSpPr>
        <p:spPr>
          <a:xfrm>
            <a:off x="357510" y="3749342"/>
            <a:ext cx="8332714" cy="1569660"/>
          </a:xfrm>
          <a:prstGeom prst="rect">
            <a:avLst/>
          </a:prstGeom>
        </p:spPr>
        <p:txBody>
          <a:bodyPr wrap="square">
            <a:spAutoFit/>
          </a:bodyPr>
          <a:lstStyle/>
          <a:p>
            <a:pPr lvl="1" indent="-228600">
              <a:buFont typeface="Arial" panose="020B0604020202020204" pitchFamily="34" charset="0"/>
              <a:buChar char="•"/>
            </a:pPr>
            <a:r>
              <a:rPr lang="en-US" sz="2400" b="1" dirty="0" smtClean="0"/>
              <a:t>Question:</a:t>
            </a:r>
            <a:r>
              <a:rPr lang="en-US" sz="2400" dirty="0"/>
              <a:t> </a:t>
            </a:r>
            <a:r>
              <a:rPr lang="en-US" sz="2400" dirty="0" smtClean="0"/>
              <a:t> A random sample of 200 students has been chosen, and of those students, 30 (0.15) are in Honors Statistics. What is the probability that randomly selected student is NOT in Honors Statistics?</a:t>
            </a:r>
            <a:endParaRPr lang="en-US" sz="2400" dirty="0" smtClean="0"/>
          </a:p>
        </p:txBody>
      </p:sp>
      <p:sp>
        <p:nvSpPr>
          <p:cNvPr id="23" name="Rectangle 22"/>
          <p:cNvSpPr/>
          <p:nvPr/>
        </p:nvSpPr>
        <p:spPr>
          <a:xfrm>
            <a:off x="182636" y="5363173"/>
            <a:ext cx="8332714" cy="461665"/>
          </a:xfrm>
          <a:prstGeom prst="rect">
            <a:avLst/>
          </a:prstGeom>
        </p:spPr>
        <p:txBody>
          <a:bodyPr wrap="square">
            <a:spAutoFit/>
          </a:bodyPr>
          <a:lstStyle/>
          <a:p>
            <a:pPr marL="1143000" lvl="2" indent="-457200">
              <a:buFont typeface="+mj-lt"/>
              <a:buAutoNum type="alphaUcPeriod"/>
              <a:tabLst>
                <a:tab pos="2743200" algn="l"/>
                <a:tab pos="4572000" algn="l"/>
                <a:tab pos="6400800" algn="l"/>
              </a:tabLst>
            </a:pPr>
            <a:r>
              <a:rPr lang="en-US" sz="2400" dirty="0" smtClean="0"/>
              <a:t>0.15	B.  0.85	C.  0.30	D.  0.70</a:t>
            </a:r>
            <a:endParaRPr lang="en-US" sz="2400" dirty="0" smtClean="0"/>
          </a:p>
        </p:txBody>
      </p:sp>
      <p:sp>
        <p:nvSpPr>
          <p:cNvPr id="24" name="Rectangle 23"/>
          <p:cNvSpPr/>
          <p:nvPr/>
        </p:nvSpPr>
        <p:spPr>
          <a:xfrm>
            <a:off x="2894155" y="5418159"/>
            <a:ext cx="1150798" cy="351692"/>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2" grpId="0"/>
      <p:bldP spid="13" grpId="0"/>
      <p:bldP spid="14" grpId="0"/>
      <p:bldP spid="15" grpId="0"/>
      <p:bldP spid="22" grpId="0"/>
      <p:bldP spid="23" grpId="0"/>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58066"/>
          </a:xfrm>
        </p:spPr>
        <p:txBody>
          <a:bodyPr>
            <a:normAutofit/>
          </a:bodyPr>
          <a:lstStyle/>
          <a:p>
            <a:r>
              <a:rPr lang="en-US" sz="3200" dirty="0" smtClean="0"/>
              <a:t>Probability Concepts</a:t>
            </a:r>
            <a:endParaRPr lang="en-US" sz="3200" dirty="0"/>
          </a:p>
        </p:txBody>
      </p:sp>
      <p:sp>
        <p:nvSpPr>
          <p:cNvPr id="3" name="Content Placeholder 2"/>
          <p:cNvSpPr>
            <a:spLocks noGrp="1"/>
          </p:cNvSpPr>
          <p:nvPr>
            <p:ph idx="1"/>
          </p:nvPr>
        </p:nvSpPr>
        <p:spPr>
          <a:xfrm>
            <a:off x="628650" y="923193"/>
            <a:ext cx="7886700" cy="802554"/>
          </a:xfrm>
        </p:spPr>
        <p:txBody>
          <a:bodyPr>
            <a:normAutofit/>
          </a:bodyPr>
          <a:lstStyle/>
          <a:p>
            <a:r>
              <a:rPr lang="en-US" sz="2400" b="1" dirty="0" smtClean="0"/>
              <a:t>Disjoint Events </a:t>
            </a:r>
            <a:r>
              <a:rPr lang="en-US" sz="2400" dirty="0" smtClean="0"/>
              <a:t>– events A and B are disjoint if they do NOT have any common outcomes</a:t>
            </a:r>
            <a:endParaRPr lang="en-US" sz="2400" dirty="0" smtClean="0"/>
          </a:p>
          <a:p>
            <a:endParaRPr lang="en-US" sz="2400" dirty="0"/>
          </a:p>
          <a:p>
            <a:endParaRPr lang="en-US" sz="2400" dirty="0" smtClean="0"/>
          </a:p>
          <a:p>
            <a:endParaRPr lang="en-US" sz="2400" dirty="0" smtClean="0"/>
          </a:p>
          <a:p>
            <a:endParaRPr lang="en-US" sz="2400" dirty="0"/>
          </a:p>
          <a:p>
            <a:endParaRPr lang="en-US" sz="2400" dirty="0" smtClean="0"/>
          </a:p>
        </p:txBody>
      </p:sp>
      <p:pic>
        <p:nvPicPr>
          <p:cNvPr id="16" name="Picture 4"/>
          <p:cNvPicPr>
            <a:picLocks noChangeAspect="1" noChangeArrowheads="1"/>
          </p:cNvPicPr>
          <p:nvPr/>
        </p:nvPicPr>
        <p:blipFill>
          <a:blip r:embed="rId1" cstate="print"/>
          <a:srcRect/>
          <a:stretch>
            <a:fillRect/>
          </a:stretch>
        </p:blipFill>
        <p:spPr bwMode="auto">
          <a:xfrm>
            <a:off x="983446" y="1789042"/>
            <a:ext cx="2101013" cy="1415777"/>
          </a:xfrm>
          <a:prstGeom prst="rect">
            <a:avLst/>
          </a:prstGeom>
          <a:noFill/>
          <a:ln w="9525">
            <a:noFill/>
            <a:miter lim="800000"/>
            <a:headEnd/>
            <a:tailEnd/>
          </a:ln>
        </p:spPr>
      </p:pic>
      <p:grpSp>
        <p:nvGrpSpPr>
          <p:cNvPr id="17" name="Group 16"/>
          <p:cNvGrpSpPr/>
          <p:nvPr/>
        </p:nvGrpSpPr>
        <p:grpSpPr>
          <a:xfrm>
            <a:off x="2144038" y="2098124"/>
            <a:ext cx="827762" cy="797476"/>
            <a:chOff x="2743200" y="4343400"/>
            <a:chExt cx="1371600" cy="1447800"/>
          </a:xfrm>
        </p:grpSpPr>
        <p:sp>
          <p:nvSpPr>
            <p:cNvPr id="18" name="Oval 17"/>
            <p:cNvSpPr/>
            <p:nvPr/>
          </p:nvSpPr>
          <p:spPr>
            <a:xfrm>
              <a:off x="2743200" y="4343400"/>
              <a:ext cx="1371600" cy="14478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3505200" y="4567535"/>
              <a:ext cx="381000" cy="558762"/>
            </a:xfrm>
            <a:prstGeom prst="rect">
              <a:avLst/>
            </a:prstGeom>
            <a:noFill/>
          </p:spPr>
          <p:txBody>
            <a:bodyPr wrap="square" rtlCol="0">
              <a:spAutoFit/>
            </a:bodyPr>
            <a:lstStyle/>
            <a:p>
              <a:r>
                <a:rPr lang="en-US" sz="1400" dirty="0" smtClean="0"/>
                <a:t>B</a:t>
              </a:r>
              <a:endParaRPr lang="en-US" sz="1400" dirty="0"/>
            </a:p>
          </p:txBody>
        </p:sp>
      </p:grpSp>
      <p:pic>
        <p:nvPicPr>
          <p:cNvPr id="20" name="Picture 5"/>
          <p:cNvPicPr>
            <a:picLocks noChangeAspect="1" noChangeArrowheads="1"/>
          </p:cNvPicPr>
          <p:nvPr/>
        </p:nvPicPr>
        <p:blipFill>
          <a:blip r:embed="rId2" cstate="print"/>
          <a:srcRect/>
          <a:stretch>
            <a:fillRect/>
          </a:stretch>
        </p:blipFill>
        <p:spPr bwMode="auto">
          <a:xfrm>
            <a:off x="983446" y="1784577"/>
            <a:ext cx="2148222" cy="1449756"/>
          </a:xfrm>
          <a:prstGeom prst="rect">
            <a:avLst/>
          </a:prstGeom>
          <a:noFill/>
          <a:ln w="9525">
            <a:noFill/>
            <a:miter lim="800000"/>
            <a:headEnd/>
            <a:tailEnd/>
          </a:ln>
        </p:spPr>
      </p:pic>
      <p:sp>
        <p:nvSpPr>
          <p:cNvPr id="21" name="TextBox 20"/>
          <p:cNvSpPr txBox="1"/>
          <p:nvPr/>
        </p:nvSpPr>
        <p:spPr>
          <a:xfrm>
            <a:off x="3323852" y="1789042"/>
            <a:ext cx="3424604" cy="830997"/>
          </a:xfrm>
          <a:prstGeom prst="rect">
            <a:avLst/>
          </a:prstGeom>
          <a:noFill/>
        </p:spPr>
        <p:txBody>
          <a:bodyPr wrap="square" rtlCol="0">
            <a:spAutoFit/>
          </a:bodyPr>
          <a:lstStyle/>
          <a:p>
            <a:r>
              <a:rPr lang="en-US" sz="2400" dirty="0" smtClean="0"/>
              <a:t>Union of A and B  means </a:t>
            </a:r>
            <a:endParaRPr lang="en-US" sz="2400" dirty="0" smtClean="0"/>
          </a:p>
          <a:p>
            <a:r>
              <a:rPr lang="en-US" sz="2400" dirty="0" smtClean="0"/>
              <a:t>everything in A </a:t>
            </a:r>
            <a:r>
              <a:rPr lang="en-US" sz="2400" b="1" u="sng" dirty="0" smtClean="0"/>
              <a:t>OR</a:t>
            </a:r>
            <a:r>
              <a:rPr lang="en-US" sz="2400" dirty="0" smtClean="0"/>
              <a:t> B</a:t>
            </a:r>
            <a:endParaRPr lang="en-US" sz="2400" dirty="0"/>
          </a:p>
        </p:txBody>
      </p:sp>
      <p:sp>
        <p:nvSpPr>
          <p:cNvPr id="25" name="TextBox 24"/>
          <p:cNvSpPr txBox="1"/>
          <p:nvPr/>
        </p:nvSpPr>
        <p:spPr>
          <a:xfrm>
            <a:off x="3323852" y="2678869"/>
            <a:ext cx="3424604" cy="830997"/>
          </a:xfrm>
          <a:prstGeom prst="rect">
            <a:avLst/>
          </a:prstGeom>
          <a:noFill/>
        </p:spPr>
        <p:txBody>
          <a:bodyPr wrap="square" rtlCol="0">
            <a:spAutoFit/>
          </a:bodyPr>
          <a:lstStyle/>
          <a:p>
            <a:r>
              <a:rPr lang="en-US" sz="2400" b="1" dirty="0" smtClean="0"/>
              <a:t>IF A and B are disjoint</a:t>
            </a:r>
            <a:r>
              <a:rPr lang="en-US" sz="2400" dirty="0" smtClean="0"/>
              <a:t>,</a:t>
            </a:r>
            <a:endParaRPr lang="en-US" sz="2400" dirty="0" smtClean="0"/>
          </a:p>
          <a:p>
            <a:r>
              <a:rPr lang="en-US" sz="2400" dirty="0" smtClean="0"/>
              <a:t>P(A or B) = P(A) + P(B)</a:t>
            </a:r>
            <a:endParaRPr lang="en-US" sz="2400" dirty="0"/>
          </a:p>
        </p:txBody>
      </p:sp>
      <p:sp>
        <p:nvSpPr>
          <p:cNvPr id="4" name="TextBox 3"/>
          <p:cNvSpPr txBox="1"/>
          <p:nvPr/>
        </p:nvSpPr>
        <p:spPr>
          <a:xfrm>
            <a:off x="628650" y="3509866"/>
            <a:ext cx="7762766" cy="2308324"/>
          </a:xfrm>
          <a:prstGeom prst="rect">
            <a:avLst/>
          </a:prstGeom>
          <a:noFill/>
        </p:spPr>
        <p:txBody>
          <a:bodyPr wrap="none" rtlCol="0">
            <a:spAutoFit/>
          </a:bodyPr>
          <a:lstStyle/>
          <a:p>
            <a:pPr marL="342900" indent="-342900">
              <a:buFont typeface="Arial" panose="020B0604020202020204" pitchFamily="34" charset="0"/>
              <a:buChar char="•"/>
            </a:pPr>
            <a:r>
              <a:rPr lang="en-US" sz="2400" b="1" dirty="0"/>
              <a:t>Intersection of A and B – </a:t>
            </a:r>
            <a:r>
              <a:rPr lang="en-US" sz="2400" dirty="0"/>
              <a:t>consists of outcomes that are in </a:t>
            </a:r>
            <a:br>
              <a:rPr lang="en-US" sz="2400" dirty="0" smtClean="0"/>
            </a:br>
            <a:r>
              <a:rPr lang="en-US" sz="2400" dirty="0" smtClean="0"/>
              <a:t>both </a:t>
            </a:r>
            <a:r>
              <a:rPr lang="en-US" sz="2400" dirty="0"/>
              <a:t>A </a:t>
            </a:r>
            <a:r>
              <a:rPr lang="en-US" sz="2400" b="1" u="sng" dirty="0"/>
              <a:t>and</a:t>
            </a:r>
            <a:r>
              <a:rPr lang="en-US" sz="2400" dirty="0"/>
              <a:t> B</a:t>
            </a:r>
            <a:endParaRPr lang="en-US" sz="2400" baseline="300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endParaRPr lang="en-US" sz="2400" dirty="0"/>
          </a:p>
        </p:txBody>
      </p:sp>
      <p:grpSp>
        <p:nvGrpSpPr>
          <p:cNvPr id="23" name="Group 22"/>
          <p:cNvGrpSpPr/>
          <p:nvPr/>
        </p:nvGrpSpPr>
        <p:grpSpPr>
          <a:xfrm>
            <a:off x="1140908" y="4421018"/>
            <a:ext cx="1769241" cy="1109195"/>
            <a:chOff x="5105400" y="3581400"/>
            <a:chExt cx="3429000" cy="2286000"/>
          </a:xfrm>
        </p:grpSpPr>
        <p:sp>
          <p:nvSpPr>
            <p:cNvPr id="24" name="Oval 23"/>
            <p:cNvSpPr/>
            <p:nvPr/>
          </p:nvSpPr>
          <p:spPr>
            <a:xfrm>
              <a:off x="5791200" y="4038600"/>
              <a:ext cx="1371600" cy="144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6" name="Oval 25"/>
            <p:cNvSpPr/>
            <p:nvPr/>
          </p:nvSpPr>
          <p:spPr>
            <a:xfrm>
              <a:off x="6553200" y="4038600"/>
              <a:ext cx="1371600" cy="1447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7" name="Rectangle 26"/>
            <p:cNvSpPr/>
            <p:nvPr/>
          </p:nvSpPr>
          <p:spPr>
            <a:xfrm>
              <a:off x="5105400" y="3581400"/>
              <a:ext cx="3429000" cy="228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TextBox 27"/>
            <p:cNvSpPr txBox="1"/>
            <p:nvPr/>
          </p:nvSpPr>
          <p:spPr>
            <a:xfrm>
              <a:off x="5867401" y="4343401"/>
              <a:ext cx="380999" cy="634314"/>
            </a:xfrm>
            <a:prstGeom prst="rect">
              <a:avLst/>
            </a:prstGeom>
            <a:noFill/>
          </p:spPr>
          <p:txBody>
            <a:bodyPr wrap="square" rtlCol="0">
              <a:spAutoFit/>
            </a:bodyPr>
            <a:lstStyle/>
            <a:p>
              <a:r>
                <a:rPr lang="en-US" sz="1400" dirty="0" smtClean="0">
                  <a:latin typeface="+mj-lt"/>
                </a:rPr>
                <a:t>A</a:t>
              </a:r>
              <a:endParaRPr lang="en-US" sz="1400" dirty="0">
                <a:latin typeface="+mj-lt"/>
              </a:endParaRPr>
            </a:p>
          </p:txBody>
        </p:sp>
        <p:sp>
          <p:nvSpPr>
            <p:cNvPr id="29" name="TextBox 28"/>
            <p:cNvSpPr txBox="1"/>
            <p:nvPr/>
          </p:nvSpPr>
          <p:spPr>
            <a:xfrm>
              <a:off x="7391400" y="4338935"/>
              <a:ext cx="380999" cy="634314"/>
            </a:xfrm>
            <a:prstGeom prst="rect">
              <a:avLst/>
            </a:prstGeom>
            <a:noFill/>
          </p:spPr>
          <p:txBody>
            <a:bodyPr wrap="square" rtlCol="0">
              <a:spAutoFit/>
            </a:bodyPr>
            <a:lstStyle/>
            <a:p>
              <a:r>
                <a:rPr lang="en-US" sz="1400" dirty="0" smtClean="0">
                  <a:latin typeface="+mj-lt"/>
                </a:rPr>
                <a:t>B</a:t>
              </a:r>
              <a:endParaRPr lang="en-US" sz="1400" dirty="0">
                <a:latin typeface="+mj-lt"/>
              </a:endParaRPr>
            </a:p>
          </p:txBody>
        </p:sp>
      </p:grpSp>
      <p:pic>
        <p:nvPicPr>
          <p:cNvPr id="30" name="Picture 6"/>
          <p:cNvPicPr>
            <a:picLocks noChangeAspect="1" noChangeArrowheads="1"/>
          </p:cNvPicPr>
          <p:nvPr/>
        </p:nvPicPr>
        <p:blipFill>
          <a:blip r:embed="rId3" cstate="print"/>
          <a:srcRect/>
          <a:stretch>
            <a:fillRect/>
          </a:stretch>
        </p:blipFill>
        <p:spPr bwMode="auto">
          <a:xfrm>
            <a:off x="1140903" y="4399906"/>
            <a:ext cx="1830897" cy="1237092"/>
          </a:xfrm>
          <a:prstGeom prst="rect">
            <a:avLst/>
          </a:prstGeom>
          <a:noFill/>
          <a:ln w="9525">
            <a:noFill/>
            <a:miter lim="800000"/>
            <a:headEnd/>
            <a:tailEnd/>
          </a:ln>
        </p:spPr>
      </p:pic>
      <p:cxnSp>
        <p:nvCxnSpPr>
          <p:cNvPr id="31" name="Straight Arrow Connector 30"/>
          <p:cNvCxnSpPr/>
          <p:nvPr/>
        </p:nvCxnSpPr>
        <p:spPr>
          <a:xfrm flipV="1">
            <a:off x="2061349" y="5058096"/>
            <a:ext cx="10608" cy="63773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1632360" y="5757113"/>
            <a:ext cx="902811" cy="369332"/>
          </a:xfrm>
          <a:prstGeom prst="rect">
            <a:avLst/>
          </a:prstGeom>
          <a:noFill/>
        </p:spPr>
        <p:txBody>
          <a:bodyPr wrap="none" rtlCol="0">
            <a:spAutoFit/>
          </a:bodyPr>
          <a:lstStyle/>
          <a:p>
            <a:r>
              <a:rPr lang="en-US" dirty="0" smtClean="0"/>
              <a:t>A </a:t>
            </a:r>
            <a:r>
              <a:rPr lang="en-US" b="1" u="sng" dirty="0" smtClean="0"/>
              <a:t>and</a:t>
            </a:r>
            <a:r>
              <a:rPr lang="en-US" dirty="0" smtClean="0"/>
              <a:t> B</a:t>
            </a:r>
            <a:endParaRPr lang="en-US" dirty="0"/>
          </a:p>
        </p:txBody>
      </p:sp>
      <p:sp>
        <p:nvSpPr>
          <p:cNvPr id="22" name="TextBox 21"/>
          <p:cNvSpPr txBox="1"/>
          <p:nvPr/>
        </p:nvSpPr>
        <p:spPr>
          <a:xfrm>
            <a:off x="3496823" y="4191185"/>
            <a:ext cx="4707699" cy="2308324"/>
          </a:xfrm>
          <a:prstGeom prst="rect">
            <a:avLst/>
          </a:prstGeom>
          <a:noFill/>
        </p:spPr>
        <p:txBody>
          <a:bodyPr wrap="none" rtlCol="0">
            <a:spAutoFit/>
          </a:bodyPr>
          <a:lstStyle/>
          <a:p>
            <a:pPr marL="342900" indent="-342900">
              <a:buFont typeface="Arial" panose="020B0604020202020204" pitchFamily="34" charset="0"/>
              <a:buChar char="•"/>
            </a:pPr>
            <a:r>
              <a:rPr lang="en-US" sz="2400" b="1" dirty="0"/>
              <a:t>Intersection of A and B </a:t>
            </a:r>
            <a:r>
              <a:rPr lang="en-US" sz="2400" b="1" dirty="0" smtClean="0"/>
              <a:t>– </a:t>
            </a:r>
            <a:r>
              <a:rPr lang="en-US" sz="2400" dirty="0" smtClean="0"/>
              <a:t>gives </a:t>
            </a:r>
            <a:r>
              <a:rPr lang="en-US" sz="2400" dirty="0"/>
              <a:t>us</a:t>
            </a:r>
            <a:br>
              <a:rPr lang="en-US" sz="2400" dirty="0"/>
            </a:br>
            <a:r>
              <a:rPr lang="en-US" sz="2400" dirty="0"/>
              <a:t>JOINT PROBABILITY</a:t>
            </a:r>
            <a:endParaRPr lang="en-US" sz="2400" dirty="0"/>
          </a:p>
          <a:p>
            <a:pPr marL="342900" indent="-342900">
              <a:buFont typeface="Arial" panose="020B0604020202020204" pitchFamily="34" charset="0"/>
              <a:buChar char="•"/>
            </a:pPr>
            <a:r>
              <a:rPr lang="en-US" sz="2400" b="1" dirty="0"/>
              <a:t>JOINT PROBABILITY </a:t>
            </a:r>
            <a:r>
              <a:rPr lang="en-US" sz="2400" dirty="0"/>
              <a:t>refers to a</a:t>
            </a:r>
            <a:br>
              <a:rPr lang="en-US" sz="2400" dirty="0"/>
            </a:br>
            <a:r>
              <a:rPr lang="en-US" sz="2400" dirty="0"/>
              <a:t>probability involving two or more</a:t>
            </a:r>
            <a:br>
              <a:rPr lang="en-US" sz="2400" dirty="0"/>
            </a:br>
            <a:r>
              <a:rPr lang="en-US" sz="2400" dirty="0"/>
              <a:t>events (uses </a:t>
            </a:r>
            <a:r>
              <a:rPr lang="en-US" sz="2400" b="1" dirty="0">
                <a:solidFill>
                  <a:srgbClr val="FF0000"/>
                </a:solidFill>
              </a:rPr>
              <a:t>AND</a:t>
            </a:r>
            <a:r>
              <a:rPr lang="en-US" sz="2400" dirty="0"/>
              <a:t>)</a:t>
            </a:r>
            <a:endParaRPr lang="en-US" sz="2400" dirty="0"/>
          </a:p>
          <a:p>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p:bldP spid="4" grpId="0"/>
      <p:bldP spid="3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923193"/>
            <a:ext cx="7886700" cy="5253770"/>
          </a:xfrm>
        </p:spPr>
        <p:txBody>
          <a:bodyPr>
            <a:normAutofit/>
          </a:bodyPr>
          <a:lstStyle/>
          <a:p>
            <a:r>
              <a:rPr lang="en-US" sz="2400" b="1" dirty="0" smtClean="0"/>
              <a:t>Union of A and B </a:t>
            </a:r>
            <a:r>
              <a:rPr lang="en-US" sz="2400" dirty="0" smtClean="0"/>
              <a:t>– consists of outcomes that in A </a:t>
            </a:r>
            <a:r>
              <a:rPr lang="en-US" sz="2400" b="1" u="sng" dirty="0" smtClean="0">
                <a:solidFill>
                  <a:srgbClr val="FF0000"/>
                </a:solidFill>
              </a:rPr>
              <a:t>or</a:t>
            </a:r>
            <a:r>
              <a:rPr lang="en-US" sz="2400" dirty="0" smtClean="0"/>
              <a:t> B </a:t>
            </a:r>
            <a:endParaRPr lang="en-US" sz="2400" dirty="0"/>
          </a:p>
          <a:p>
            <a:endParaRPr lang="en-US" sz="2400" dirty="0" smtClean="0"/>
          </a:p>
          <a:p>
            <a:endParaRPr lang="en-US" sz="2400" dirty="0" smtClean="0"/>
          </a:p>
          <a:p>
            <a:endParaRPr lang="en-US" sz="2400" dirty="0"/>
          </a:p>
        </p:txBody>
      </p:sp>
      <p:sp>
        <p:nvSpPr>
          <p:cNvPr id="2" name="Title 1"/>
          <p:cNvSpPr>
            <a:spLocks noGrp="1"/>
          </p:cNvSpPr>
          <p:nvPr>
            <p:ph type="title"/>
          </p:nvPr>
        </p:nvSpPr>
        <p:spPr>
          <a:xfrm>
            <a:off x="628650" y="365127"/>
            <a:ext cx="7886700" cy="558066"/>
          </a:xfrm>
        </p:spPr>
        <p:txBody>
          <a:bodyPr>
            <a:normAutofit/>
          </a:bodyPr>
          <a:lstStyle/>
          <a:p>
            <a:r>
              <a:rPr lang="en-US" sz="3200" dirty="0" smtClean="0"/>
              <a:t>Probability Concepts</a:t>
            </a:r>
            <a:endParaRPr lang="en-US" sz="3200" dirty="0"/>
          </a:p>
        </p:txBody>
      </p:sp>
      <p:sp>
        <p:nvSpPr>
          <p:cNvPr id="35" name="Rectangle 13"/>
          <p:cNvSpPr>
            <a:spLocks noChangeArrowheads="1"/>
          </p:cNvSpPr>
          <p:nvPr/>
        </p:nvSpPr>
        <p:spPr bwMode="auto">
          <a:xfrm>
            <a:off x="5360840" y="1538588"/>
            <a:ext cx="2362200" cy="1143000"/>
          </a:xfrm>
          <a:prstGeom prst="rect">
            <a:avLst/>
          </a:prstGeom>
          <a:noFill/>
          <a:ln w="9525">
            <a:solidFill>
              <a:schemeClr val="tx1"/>
            </a:solidFill>
            <a:miter lim="800000"/>
          </a:ln>
          <a:effectLst/>
        </p:spPr>
        <p:txBody>
          <a:bodyPr wrap="none" anchor="ctr"/>
          <a:lstStyle/>
          <a:p>
            <a:pPr algn="r"/>
            <a:endParaRPr lang="en-US" baseline="30000"/>
          </a:p>
        </p:txBody>
      </p:sp>
      <p:sp>
        <p:nvSpPr>
          <p:cNvPr id="36" name="Oval 14" descr="Large grid"/>
          <p:cNvSpPr>
            <a:spLocks noChangeArrowheads="1"/>
          </p:cNvSpPr>
          <p:nvPr/>
        </p:nvSpPr>
        <p:spPr bwMode="auto">
          <a:xfrm>
            <a:off x="5839816" y="1715778"/>
            <a:ext cx="807452" cy="786846"/>
          </a:xfrm>
          <a:prstGeom prst="ellipse">
            <a:avLst/>
          </a:prstGeom>
          <a:pattFill prst="lgGrid">
            <a:fgClr>
              <a:schemeClr val="tx1"/>
            </a:fgClr>
            <a:bgClr>
              <a:schemeClr val="bg1"/>
            </a:bgClr>
          </a:pattFill>
          <a:ln w="9525">
            <a:solidFill>
              <a:schemeClr val="tx1"/>
            </a:solidFill>
            <a:round/>
          </a:ln>
          <a:effectLst/>
        </p:spPr>
        <p:txBody>
          <a:bodyPr wrap="none" anchor="ctr"/>
          <a:lstStyle/>
          <a:p>
            <a:pPr algn="ctr"/>
            <a:r>
              <a:rPr lang="en-US" sz="2000" b="1" dirty="0"/>
              <a:t>A</a:t>
            </a:r>
            <a:endParaRPr lang="en-US" b="1" dirty="0"/>
          </a:p>
        </p:txBody>
      </p:sp>
      <p:sp>
        <p:nvSpPr>
          <p:cNvPr id="37" name="Oval 15" descr="Large grid"/>
          <p:cNvSpPr>
            <a:spLocks noChangeArrowheads="1"/>
          </p:cNvSpPr>
          <p:nvPr/>
        </p:nvSpPr>
        <p:spPr bwMode="auto">
          <a:xfrm>
            <a:off x="6373216" y="1715778"/>
            <a:ext cx="807452" cy="786846"/>
          </a:xfrm>
          <a:prstGeom prst="ellipse">
            <a:avLst/>
          </a:prstGeom>
          <a:pattFill prst="lgGrid">
            <a:fgClr>
              <a:schemeClr val="tx1"/>
            </a:fgClr>
            <a:bgClr>
              <a:schemeClr val="bg1"/>
            </a:bgClr>
          </a:pattFill>
          <a:ln w="9525">
            <a:solidFill>
              <a:schemeClr val="tx1"/>
            </a:solidFill>
            <a:round/>
          </a:ln>
          <a:effectLst/>
        </p:spPr>
        <p:txBody>
          <a:bodyPr wrap="none" anchor="ctr"/>
          <a:lstStyle/>
          <a:p>
            <a:pPr algn="ctr"/>
            <a:r>
              <a:rPr lang="en-US" sz="2000" b="1" dirty="0"/>
              <a:t>B</a:t>
            </a:r>
            <a:endParaRPr lang="en-US" b="1" dirty="0"/>
          </a:p>
        </p:txBody>
      </p:sp>
      <p:sp>
        <p:nvSpPr>
          <p:cNvPr id="39" name="TextBox 38"/>
          <p:cNvSpPr txBox="1"/>
          <p:nvPr/>
        </p:nvSpPr>
        <p:spPr>
          <a:xfrm>
            <a:off x="6049253" y="2789965"/>
            <a:ext cx="750526" cy="369332"/>
          </a:xfrm>
          <a:prstGeom prst="rect">
            <a:avLst/>
          </a:prstGeom>
          <a:noFill/>
        </p:spPr>
        <p:txBody>
          <a:bodyPr wrap="none" rtlCol="0">
            <a:spAutoFit/>
          </a:bodyPr>
          <a:lstStyle/>
          <a:p>
            <a:r>
              <a:rPr lang="en-US" dirty="0" smtClean="0"/>
              <a:t>A </a:t>
            </a:r>
            <a:r>
              <a:rPr lang="en-US" b="1" u="sng" dirty="0" smtClean="0"/>
              <a:t>or</a:t>
            </a:r>
            <a:r>
              <a:rPr lang="en-US" dirty="0" smtClean="0"/>
              <a:t> B</a:t>
            </a:r>
            <a:endParaRPr lang="en-US" dirty="0"/>
          </a:p>
        </p:txBody>
      </p:sp>
      <p:sp>
        <p:nvSpPr>
          <p:cNvPr id="40" name="Rectangle 39"/>
          <p:cNvSpPr/>
          <p:nvPr/>
        </p:nvSpPr>
        <p:spPr>
          <a:xfrm>
            <a:off x="908395" y="1481259"/>
            <a:ext cx="4572000" cy="1200329"/>
          </a:xfrm>
          <a:prstGeom prst="rect">
            <a:avLst/>
          </a:prstGeom>
        </p:spPr>
        <p:txBody>
          <a:bodyPr>
            <a:spAutoFit/>
          </a:bodyPr>
          <a:lstStyle/>
          <a:p>
            <a:r>
              <a:rPr lang="en-US" sz="2400" dirty="0"/>
              <a:t>P(A or B) = P(A) + P(B) – P(A and B) </a:t>
            </a:r>
            <a:br>
              <a:rPr lang="en-US" sz="2400" dirty="0"/>
            </a:br>
            <a:r>
              <a:rPr lang="en-US" sz="2400" dirty="0"/>
              <a:t>(so we don’t count the </a:t>
            </a:r>
            <a:br>
              <a:rPr lang="en-US" sz="2400" dirty="0"/>
            </a:br>
            <a:r>
              <a:rPr lang="en-US" sz="2400" dirty="0"/>
              <a:t>intersection of A and B twice…)</a:t>
            </a:r>
            <a:endParaRPr lang="en-US" sz="2400" dirty="0"/>
          </a:p>
        </p:txBody>
      </p:sp>
      <p:sp>
        <p:nvSpPr>
          <p:cNvPr id="42" name="Right Brace 41"/>
          <p:cNvSpPr/>
          <p:nvPr/>
        </p:nvSpPr>
        <p:spPr>
          <a:xfrm rot="5400000">
            <a:off x="6337143" y="1892433"/>
            <a:ext cx="272716" cy="1414333"/>
          </a:xfrm>
          <a:prstGeom prst="righ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Rectangle 42"/>
          <p:cNvSpPr/>
          <p:nvPr/>
        </p:nvSpPr>
        <p:spPr>
          <a:xfrm>
            <a:off x="908395" y="2816735"/>
            <a:ext cx="4572000" cy="1569660"/>
          </a:xfrm>
          <a:prstGeom prst="rect">
            <a:avLst/>
          </a:prstGeom>
        </p:spPr>
        <p:txBody>
          <a:bodyPr>
            <a:spAutoFit/>
          </a:bodyPr>
          <a:lstStyle/>
          <a:p>
            <a:r>
              <a:rPr lang="en-US" sz="2400" dirty="0" smtClean="0"/>
              <a:t>If A and B are </a:t>
            </a:r>
            <a:r>
              <a:rPr lang="en-US" sz="2400" b="1" dirty="0" smtClean="0"/>
              <a:t>disjoint</a:t>
            </a:r>
            <a:r>
              <a:rPr lang="en-US" sz="2400" dirty="0" smtClean="0"/>
              <a:t>, </a:t>
            </a:r>
            <a:endParaRPr lang="en-US" sz="2400" dirty="0" smtClean="0"/>
          </a:p>
          <a:p>
            <a:r>
              <a:rPr lang="en-US" sz="2400" dirty="0" smtClean="0"/>
              <a:t>P(A </a:t>
            </a:r>
            <a:r>
              <a:rPr lang="en-US" sz="2400" dirty="0"/>
              <a:t>or B) = P(A) + P(B) – P(A and B</a:t>
            </a:r>
            <a:r>
              <a:rPr lang="en-US" sz="2400" dirty="0" smtClean="0"/>
              <a:t>)</a:t>
            </a:r>
            <a:endParaRPr lang="en-US" sz="2400" dirty="0" smtClean="0"/>
          </a:p>
          <a:p>
            <a:pPr>
              <a:tabLst>
                <a:tab pos="1146175" algn="l"/>
              </a:tabLst>
            </a:pPr>
            <a:r>
              <a:rPr lang="en-US" sz="2400" dirty="0"/>
              <a:t>	</a:t>
            </a:r>
            <a:r>
              <a:rPr lang="en-US" sz="2400" dirty="0" smtClean="0"/>
              <a:t>= P(A) + P(B) – 0 </a:t>
            </a:r>
            <a:endParaRPr lang="en-US" sz="2400" dirty="0" smtClean="0"/>
          </a:p>
          <a:p>
            <a:pPr>
              <a:tabLst>
                <a:tab pos="1146175" algn="l"/>
              </a:tabLst>
            </a:pPr>
            <a:r>
              <a:rPr lang="en-US" sz="2400" dirty="0"/>
              <a:t>	</a:t>
            </a:r>
            <a:r>
              <a:rPr lang="en-US" sz="2400" dirty="0" smtClean="0"/>
              <a:t>= P(A) + P(B)</a:t>
            </a:r>
            <a:endParaRPr lang="en-US" sz="24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9" grpId="0"/>
      <p:bldP spid="40" grpId="0"/>
      <p:bldP spid="42" grpId="0" animBg="1"/>
      <p:bldP spid="4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558066"/>
          </a:xfrm>
        </p:spPr>
        <p:txBody>
          <a:bodyPr>
            <a:normAutofit/>
          </a:bodyPr>
          <a:lstStyle/>
          <a:p>
            <a:r>
              <a:rPr lang="en-US" sz="3200" dirty="0" smtClean="0"/>
              <a:t>Probability Concepts</a:t>
            </a:r>
            <a:endParaRPr lang="en-US" sz="3200" dirty="0"/>
          </a:p>
        </p:txBody>
      </p:sp>
      <p:sp>
        <p:nvSpPr>
          <p:cNvPr id="25" name="Content Placeholder 2"/>
          <p:cNvSpPr txBox="1"/>
          <p:nvPr/>
        </p:nvSpPr>
        <p:spPr>
          <a:xfrm>
            <a:off x="235084" y="5186280"/>
            <a:ext cx="8217704" cy="150662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smtClean="0"/>
              <a:t>Remember:</a:t>
            </a:r>
            <a:endParaRPr lang="en-US" b="1" dirty="0" smtClean="0"/>
          </a:p>
          <a:p>
            <a:pPr lvl="1"/>
            <a:r>
              <a:rPr lang="en-US" b="1" dirty="0" smtClean="0"/>
              <a:t>Mutually exclusive </a:t>
            </a:r>
            <a:r>
              <a:rPr lang="en-US" dirty="0" smtClean="0">
                <a:sym typeface="Wingdings" panose="05000000000000000000"/>
              </a:rPr>
              <a:t> both events CANNOT occur simultaneously</a:t>
            </a:r>
            <a:endParaRPr lang="en-US" dirty="0" smtClean="0">
              <a:sym typeface="Wingdings" panose="05000000000000000000"/>
            </a:endParaRPr>
          </a:p>
          <a:p>
            <a:pPr lvl="1"/>
            <a:r>
              <a:rPr lang="en-US" b="1" dirty="0" smtClean="0">
                <a:sym typeface="Wingdings" panose="05000000000000000000"/>
              </a:rPr>
              <a:t>Collectively exhaustive </a:t>
            </a:r>
            <a:r>
              <a:rPr lang="en-US" dirty="0" smtClean="0">
                <a:sym typeface="Wingdings" panose="05000000000000000000"/>
              </a:rPr>
              <a:t> one of the events MUST occur</a:t>
            </a:r>
            <a:endParaRPr lang="en-US" dirty="0" smtClean="0"/>
          </a:p>
          <a:p>
            <a:endParaRPr lang="en-US" dirty="0" smtClean="0"/>
          </a:p>
          <a:p>
            <a:endParaRPr lang="en-US" dirty="0" smtClean="0"/>
          </a:p>
        </p:txBody>
      </p:sp>
      <p:graphicFrame>
        <p:nvGraphicFramePr>
          <p:cNvPr id="16" name="Object 15"/>
          <p:cNvGraphicFramePr>
            <a:graphicFrameLocks noChangeAspect="1"/>
          </p:cNvGraphicFramePr>
          <p:nvPr/>
        </p:nvGraphicFramePr>
        <p:xfrm>
          <a:off x="557127" y="4619787"/>
          <a:ext cx="7052072" cy="410854"/>
        </p:xfrm>
        <a:graphic>
          <a:graphicData uri="http://schemas.openxmlformats.org/presentationml/2006/ole">
            <mc:AlternateContent xmlns:mc="http://schemas.openxmlformats.org/markup-compatibility/2006">
              <mc:Choice xmlns:v="urn:schemas-microsoft-com:vml" Requires="v">
                <p:oleObj spid="_x0000_s63558" name="Equation" r:id="rId1" imgW="93878400" imgH="5486400" progId="Equation.3">
                  <p:embed/>
                </p:oleObj>
              </mc:Choice>
              <mc:Fallback>
                <p:oleObj name="Equation" r:id="rId1" imgW="93878400" imgH="5486400" progId="Equation.3">
                  <p:embed/>
                  <p:pic>
                    <p:nvPicPr>
                      <p:cNvPr id="0" name="Picture 63557"/>
                      <p:cNvPicPr/>
                      <p:nvPr/>
                    </p:nvPicPr>
                    <p:blipFill>
                      <a:blip r:embed="rId2"/>
                      <a:stretch>
                        <a:fillRect/>
                      </a:stretch>
                    </p:blipFill>
                    <p:spPr>
                      <a:xfrm>
                        <a:off x="557127" y="4619787"/>
                        <a:ext cx="7052072" cy="410854"/>
                      </a:xfrm>
                      <a:prstGeom prst="rect">
                        <a:avLst/>
                      </a:prstGeom>
                    </p:spPr>
                  </p:pic>
                </p:oleObj>
              </mc:Fallback>
            </mc:AlternateContent>
          </a:graphicData>
        </a:graphic>
      </p:graphicFrame>
      <p:grpSp>
        <p:nvGrpSpPr>
          <p:cNvPr id="17" name="Group 16"/>
          <p:cNvGrpSpPr/>
          <p:nvPr/>
        </p:nvGrpSpPr>
        <p:grpSpPr>
          <a:xfrm>
            <a:off x="508200" y="2424439"/>
            <a:ext cx="3876675" cy="1476375"/>
            <a:chOff x="989610" y="2783253"/>
            <a:chExt cx="3876675" cy="1476375"/>
          </a:xfrm>
        </p:grpSpPr>
        <p:pic>
          <p:nvPicPr>
            <p:cNvPr id="18" name="Picture 17"/>
            <p:cNvPicPr>
              <a:picLocks noChangeAspect="1"/>
            </p:cNvPicPr>
            <p:nvPr/>
          </p:nvPicPr>
          <p:blipFill>
            <a:blip r:embed="rId3"/>
            <a:stretch>
              <a:fillRect/>
            </a:stretch>
          </p:blipFill>
          <p:spPr>
            <a:xfrm>
              <a:off x="989610" y="2783253"/>
              <a:ext cx="3876675" cy="1476375"/>
            </a:xfrm>
            <a:prstGeom prst="rect">
              <a:avLst/>
            </a:prstGeom>
          </p:spPr>
        </p:pic>
        <p:sp>
          <p:nvSpPr>
            <p:cNvPr id="19" name="TextBox 18"/>
            <p:cNvSpPr txBox="1"/>
            <p:nvPr/>
          </p:nvSpPr>
          <p:spPr>
            <a:xfrm>
              <a:off x="4515646" y="3890296"/>
              <a:ext cx="309700" cy="369332"/>
            </a:xfrm>
            <a:prstGeom prst="rect">
              <a:avLst/>
            </a:prstGeom>
            <a:noFill/>
          </p:spPr>
          <p:txBody>
            <a:bodyPr wrap="none" rtlCol="0">
              <a:spAutoFit/>
            </a:bodyPr>
            <a:lstStyle/>
            <a:p>
              <a:r>
                <a:rPr lang="en-US" dirty="0" smtClean="0"/>
                <a:t>B</a:t>
              </a:r>
              <a:endParaRPr lang="en-US" dirty="0"/>
            </a:p>
          </p:txBody>
        </p:sp>
      </p:grpSp>
      <p:pic>
        <p:nvPicPr>
          <p:cNvPr id="21" name="Picture 20"/>
          <p:cNvPicPr>
            <a:picLocks noChangeAspect="1"/>
          </p:cNvPicPr>
          <p:nvPr/>
        </p:nvPicPr>
        <p:blipFill>
          <a:blip r:embed="rId4"/>
          <a:stretch>
            <a:fillRect/>
          </a:stretch>
        </p:blipFill>
        <p:spPr>
          <a:xfrm>
            <a:off x="647463" y="2579972"/>
            <a:ext cx="3886200" cy="1485900"/>
          </a:xfrm>
          <a:prstGeom prst="rect">
            <a:avLst/>
          </a:prstGeom>
        </p:spPr>
      </p:pic>
      <p:grpSp>
        <p:nvGrpSpPr>
          <p:cNvPr id="29" name="Group 28"/>
          <p:cNvGrpSpPr/>
          <p:nvPr/>
        </p:nvGrpSpPr>
        <p:grpSpPr>
          <a:xfrm>
            <a:off x="777201" y="2735057"/>
            <a:ext cx="3895725" cy="1495425"/>
            <a:chOff x="1884877" y="3530575"/>
            <a:chExt cx="3895725" cy="1495425"/>
          </a:xfrm>
        </p:grpSpPr>
        <p:grpSp>
          <p:nvGrpSpPr>
            <p:cNvPr id="31" name="Group 30"/>
            <p:cNvGrpSpPr/>
            <p:nvPr/>
          </p:nvGrpSpPr>
          <p:grpSpPr>
            <a:xfrm>
              <a:off x="1884877" y="3530575"/>
              <a:ext cx="3895725" cy="1495425"/>
              <a:chOff x="1884877" y="3530575"/>
              <a:chExt cx="3895725" cy="1495425"/>
            </a:xfrm>
          </p:grpSpPr>
          <p:pic>
            <p:nvPicPr>
              <p:cNvPr id="34" name="Picture 33"/>
              <p:cNvPicPr>
                <a:picLocks noChangeAspect="1"/>
              </p:cNvPicPr>
              <p:nvPr/>
            </p:nvPicPr>
            <p:blipFill>
              <a:blip r:embed="rId5"/>
              <a:stretch>
                <a:fillRect/>
              </a:stretch>
            </p:blipFill>
            <p:spPr>
              <a:xfrm>
                <a:off x="1884877" y="3530575"/>
                <a:ext cx="3895725" cy="1495425"/>
              </a:xfrm>
              <a:prstGeom prst="rect">
                <a:avLst/>
              </a:prstGeom>
            </p:spPr>
          </p:pic>
          <p:sp>
            <p:nvSpPr>
              <p:cNvPr id="35" name="TextBox 34"/>
              <p:cNvSpPr txBox="1"/>
              <p:nvPr/>
            </p:nvSpPr>
            <p:spPr>
              <a:xfrm>
                <a:off x="4794905" y="4619349"/>
                <a:ext cx="388248" cy="369332"/>
              </a:xfrm>
              <a:prstGeom prst="rect">
                <a:avLst/>
              </a:prstGeom>
              <a:noFill/>
            </p:spPr>
            <p:txBody>
              <a:bodyPr wrap="none" rtlCol="0">
                <a:spAutoFit/>
              </a:bodyPr>
              <a:lstStyle/>
              <a:p>
                <a:r>
                  <a:rPr lang="en-US" dirty="0" smtClean="0"/>
                  <a:t>B</a:t>
                </a:r>
                <a:r>
                  <a:rPr lang="en-US" baseline="-25000" dirty="0" smtClean="0"/>
                  <a:t>5</a:t>
                </a:r>
                <a:endParaRPr lang="en-US" baseline="-25000" dirty="0"/>
              </a:p>
            </p:txBody>
          </p:sp>
          <p:sp>
            <p:nvSpPr>
              <p:cNvPr id="36" name="TextBox 35"/>
              <p:cNvSpPr txBox="1"/>
              <p:nvPr/>
            </p:nvSpPr>
            <p:spPr>
              <a:xfrm>
                <a:off x="3809208" y="4606356"/>
                <a:ext cx="388248" cy="369332"/>
              </a:xfrm>
              <a:prstGeom prst="rect">
                <a:avLst/>
              </a:prstGeom>
              <a:noFill/>
            </p:spPr>
            <p:txBody>
              <a:bodyPr wrap="none" rtlCol="0">
                <a:spAutoFit/>
              </a:bodyPr>
              <a:lstStyle/>
              <a:p>
                <a:r>
                  <a:rPr lang="en-US" dirty="0" smtClean="0"/>
                  <a:t>B</a:t>
                </a:r>
                <a:r>
                  <a:rPr lang="en-US" baseline="-25000" dirty="0" smtClean="0"/>
                  <a:t>4</a:t>
                </a:r>
                <a:endParaRPr lang="en-US" baseline="-25000" dirty="0"/>
              </a:p>
            </p:txBody>
          </p:sp>
          <p:sp>
            <p:nvSpPr>
              <p:cNvPr id="37" name="TextBox 36"/>
              <p:cNvSpPr txBox="1"/>
              <p:nvPr/>
            </p:nvSpPr>
            <p:spPr>
              <a:xfrm>
                <a:off x="2524040" y="4606356"/>
                <a:ext cx="388248" cy="369332"/>
              </a:xfrm>
              <a:prstGeom prst="rect">
                <a:avLst/>
              </a:prstGeom>
              <a:noFill/>
            </p:spPr>
            <p:txBody>
              <a:bodyPr wrap="none" rtlCol="0">
                <a:spAutoFit/>
              </a:bodyPr>
              <a:lstStyle/>
              <a:p>
                <a:r>
                  <a:rPr lang="en-US" dirty="0" smtClean="0"/>
                  <a:t>B</a:t>
                </a:r>
                <a:r>
                  <a:rPr lang="en-US" baseline="-25000" dirty="0" smtClean="0"/>
                  <a:t>2</a:t>
                </a:r>
                <a:endParaRPr lang="en-US" baseline="-25000" dirty="0"/>
              </a:p>
            </p:txBody>
          </p:sp>
          <p:sp>
            <p:nvSpPr>
              <p:cNvPr id="39" name="TextBox 38"/>
              <p:cNvSpPr txBox="1"/>
              <p:nvPr/>
            </p:nvSpPr>
            <p:spPr>
              <a:xfrm>
                <a:off x="1884877" y="4606356"/>
                <a:ext cx="388248" cy="369332"/>
              </a:xfrm>
              <a:prstGeom prst="rect">
                <a:avLst/>
              </a:prstGeom>
              <a:noFill/>
            </p:spPr>
            <p:txBody>
              <a:bodyPr wrap="none" rtlCol="0">
                <a:spAutoFit/>
              </a:bodyPr>
              <a:lstStyle/>
              <a:p>
                <a:r>
                  <a:rPr lang="en-US" dirty="0" smtClean="0"/>
                  <a:t>B</a:t>
                </a:r>
                <a:r>
                  <a:rPr lang="en-US" baseline="-25000" dirty="0" smtClean="0"/>
                  <a:t>1</a:t>
                </a:r>
                <a:endParaRPr lang="en-US" baseline="-25000" dirty="0"/>
              </a:p>
            </p:txBody>
          </p:sp>
          <p:sp>
            <p:nvSpPr>
              <p:cNvPr id="40" name="TextBox 39"/>
              <p:cNvSpPr txBox="1"/>
              <p:nvPr/>
            </p:nvSpPr>
            <p:spPr>
              <a:xfrm>
                <a:off x="3163203" y="4606356"/>
                <a:ext cx="388248" cy="369332"/>
              </a:xfrm>
              <a:prstGeom prst="rect">
                <a:avLst/>
              </a:prstGeom>
              <a:noFill/>
            </p:spPr>
            <p:txBody>
              <a:bodyPr wrap="none" rtlCol="0">
                <a:spAutoFit/>
              </a:bodyPr>
              <a:lstStyle/>
              <a:p>
                <a:r>
                  <a:rPr lang="en-US" dirty="0" smtClean="0"/>
                  <a:t>B</a:t>
                </a:r>
                <a:r>
                  <a:rPr lang="en-US" baseline="-25000" dirty="0" smtClean="0"/>
                  <a:t>3</a:t>
                </a:r>
                <a:endParaRPr lang="en-US" baseline="-25000" dirty="0"/>
              </a:p>
            </p:txBody>
          </p:sp>
        </p:grpSp>
        <p:sp>
          <p:nvSpPr>
            <p:cNvPr id="32" name="TextBox 31"/>
            <p:cNvSpPr txBox="1"/>
            <p:nvPr/>
          </p:nvSpPr>
          <p:spPr>
            <a:xfrm>
              <a:off x="5012354" y="4121220"/>
              <a:ext cx="317716" cy="369332"/>
            </a:xfrm>
            <a:prstGeom prst="rect">
              <a:avLst/>
            </a:prstGeom>
            <a:noFill/>
          </p:spPr>
          <p:txBody>
            <a:bodyPr wrap="none" rtlCol="0">
              <a:spAutoFit/>
            </a:bodyPr>
            <a:lstStyle/>
            <a:p>
              <a:r>
                <a:rPr lang="en-US" dirty="0" smtClean="0"/>
                <a:t>A</a:t>
              </a:r>
              <a:endParaRPr lang="en-US" baseline="-25000" dirty="0"/>
            </a:p>
          </p:txBody>
        </p:sp>
      </p:grpSp>
      <p:grpSp>
        <p:nvGrpSpPr>
          <p:cNvPr id="41" name="Group 40"/>
          <p:cNvGrpSpPr/>
          <p:nvPr/>
        </p:nvGrpSpPr>
        <p:grpSpPr>
          <a:xfrm>
            <a:off x="928743" y="2880617"/>
            <a:ext cx="3933825" cy="1504950"/>
            <a:chOff x="1533443" y="3248977"/>
            <a:chExt cx="3933825" cy="1504950"/>
          </a:xfrm>
        </p:grpSpPr>
        <p:pic>
          <p:nvPicPr>
            <p:cNvPr id="42" name="Picture 41"/>
            <p:cNvPicPr>
              <a:picLocks noChangeAspect="1"/>
            </p:cNvPicPr>
            <p:nvPr/>
          </p:nvPicPr>
          <p:blipFill>
            <a:blip r:embed="rId6"/>
            <a:stretch>
              <a:fillRect/>
            </a:stretch>
          </p:blipFill>
          <p:spPr>
            <a:xfrm>
              <a:off x="1533443" y="3248977"/>
              <a:ext cx="3933825" cy="1504950"/>
            </a:xfrm>
            <a:prstGeom prst="rect">
              <a:avLst/>
            </a:prstGeom>
          </p:spPr>
        </p:pic>
        <p:cxnSp>
          <p:nvCxnSpPr>
            <p:cNvPr id="43" name="Straight Arrow Connector 42"/>
            <p:cNvCxnSpPr/>
            <p:nvPr/>
          </p:nvCxnSpPr>
          <p:spPr>
            <a:xfrm>
              <a:off x="1770149" y="3681736"/>
              <a:ext cx="346327" cy="3303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 name="Content Placeholder 3"/>
          <p:cNvSpPr>
            <a:spLocks noGrp="1"/>
          </p:cNvSpPr>
          <p:nvPr>
            <p:ph idx="1"/>
          </p:nvPr>
        </p:nvSpPr>
        <p:spPr>
          <a:xfrm>
            <a:off x="231648" y="1133856"/>
            <a:ext cx="8707565" cy="1270299"/>
          </a:xfrm>
        </p:spPr>
        <p:txBody>
          <a:bodyPr>
            <a:normAutofit/>
          </a:bodyPr>
          <a:lstStyle/>
          <a:p>
            <a:r>
              <a:rPr lang="en-US" sz="2400" b="1" dirty="0"/>
              <a:t>Marginal Probability – </a:t>
            </a:r>
            <a:r>
              <a:rPr lang="en-US" sz="2400" dirty="0"/>
              <a:t>consists of </a:t>
            </a:r>
            <a:r>
              <a:rPr lang="en-US" sz="2400" dirty="0" smtClean="0"/>
              <a:t>a </a:t>
            </a:r>
            <a:r>
              <a:rPr lang="en-US" sz="2400" dirty="0"/>
              <a:t>set of joint probabilities where B</a:t>
            </a:r>
            <a:r>
              <a:rPr lang="en-US" sz="2400" baseline="-25000" dirty="0"/>
              <a:t>1</a:t>
            </a:r>
            <a:r>
              <a:rPr lang="en-US" sz="2400" dirty="0"/>
              <a:t>, B</a:t>
            </a:r>
            <a:r>
              <a:rPr lang="en-US" sz="2400" baseline="-25000" dirty="0"/>
              <a:t>2</a:t>
            </a:r>
            <a:r>
              <a:rPr lang="en-US" sz="2400" dirty="0"/>
              <a:t>, …B</a:t>
            </a:r>
            <a:r>
              <a:rPr lang="en-US" sz="2400" baseline="-25000" dirty="0"/>
              <a:t>k</a:t>
            </a:r>
            <a:r>
              <a:rPr lang="en-US" sz="2400" dirty="0"/>
              <a:t> are </a:t>
            </a:r>
            <a:r>
              <a:rPr lang="en-US" sz="2400" b="1" i="1" dirty="0"/>
              <a:t>k</a:t>
            </a:r>
            <a:r>
              <a:rPr lang="en-US" sz="2400" dirty="0"/>
              <a:t> mutually exclusive and collectively exhaustive events</a:t>
            </a:r>
            <a:r>
              <a:rPr lang="en-US" sz="2400" dirty="0" smtClean="0"/>
              <a: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648" y="161487"/>
            <a:ext cx="8717280" cy="1036954"/>
          </a:xfrm>
        </p:spPr>
        <p:txBody>
          <a:bodyPr>
            <a:normAutofit/>
          </a:bodyPr>
          <a:lstStyle/>
          <a:p>
            <a:r>
              <a:rPr lang="en-US" sz="3600" dirty="0" smtClean="0"/>
              <a:t>Example:</a:t>
            </a:r>
            <a:endParaRPr lang="en-US" sz="3600" dirty="0"/>
          </a:p>
        </p:txBody>
      </p:sp>
      <p:sp>
        <p:nvSpPr>
          <p:cNvPr id="4" name="Slide Number Placeholder 3"/>
          <p:cNvSpPr>
            <a:spLocks noGrp="1"/>
          </p:cNvSpPr>
          <p:nvPr>
            <p:ph type="sldNum" sz="quarter" idx="12"/>
          </p:nvPr>
        </p:nvSpPr>
        <p:spPr/>
        <p:txBody>
          <a:bodyPr/>
          <a:lstStyle/>
          <a:p>
            <a:fld id="{8D75822C-2030-4887-9512-2AC67AD2736F}" type="slidenum">
              <a:rPr lang="en-US" smtClean="0"/>
            </a:fld>
            <a:endParaRPr lang="en-US"/>
          </a:p>
        </p:txBody>
      </p:sp>
      <p:sp>
        <p:nvSpPr>
          <p:cNvPr id="6" name="Content Placeholder 5"/>
          <p:cNvSpPr>
            <a:spLocks noGrp="1"/>
          </p:cNvSpPr>
          <p:nvPr>
            <p:ph idx="1"/>
          </p:nvPr>
        </p:nvSpPr>
        <p:spPr>
          <a:xfrm>
            <a:off x="231648" y="1133855"/>
            <a:ext cx="8717280" cy="1460060"/>
          </a:xfrm>
        </p:spPr>
        <p:txBody>
          <a:bodyPr>
            <a:normAutofit/>
          </a:bodyPr>
          <a:lstStyle/>
          <a:p>
            <a:r>
              <a:rPr lang="en-US" dirty="0" smtClean="0"/>
              <a:t>Probability that the family</a:t>
            </a:r>
            <a:br>
              <a:rPr lang="en-US" dirty="0" smtClean="0"/>
            </a:br>
            <a:r>
              <a:rPr lang="en-US" dirty="0" smtClean="0"/>
              <a:t>“planned to purchase” AND “actually purchased”?</a:t>
            </a:r>
            <a:endParaRPr lang="en-US" dirty="0" smtClean="0"/>
          </a:p>
          <a:p>
            <a:pPr lvl="1"/>
            <a:r>
              <a:rPr lang="en-US" dirty="0" smtClean="0"/>
              <a:t> </a:t>
            </a:r>
            <a:r>
              <a:rPr lang="en-US" b="1" dirty="0" smtClean="0">
                <a:solidFill>
                  <a:srgbClr val="FF0000"/>
                </a:solidFill>
              </a:rPr>
              <a:t>AND</a:t>
            </a:r>
            <a:r>
              <a:rPr lang="en-US" dirty="0" smtClean="0"/>
              <a:t> </a:t>
            </a:r>
            <a:r>
              <a:rPr lang="en-US" dirty="0" smtClean="0">
                <a:sym typeface="Wingdings" panose="05000000000000000000"/>
              </a:rPr>
              <a:t> Intersection</a:t>
            </a:r>
            <a:endParaRPr lang="en-US" dirty="0" smtClean="0"/>
          </a:p>
        </p:txBody>
      </p:sp>
      <p:graphicFrame>
        <p:nvGraphicFramePr>
          <p:cNvPr id="7" name="Content Placeholder 4"/>
          <p:cNvGraphicFramePr/>
          <p:nvPr/>
        </p:nvGraphicFramePr>
        <p:xfrm>
          <a:off x="5140173" y="144716"/>
          <a:ext cx="3736971" cy="1314360"/>
        </p:xfrm>
        <a:graphic>
          <a:graphicData uri="http://schemas.openxmlformats.org/drawingml/2006/table">
            <a:tbl>
              <a:tblPr/>
              <a:tblGrid>
                <a:gridCol w="1067706"/>
                <a:gridCol w="889755"/>
                <a:gridCol w="889755"/>
                <a:gridCol w="889755"/>
              </a:tblGrid>
              <a:tr h="262872">
                <a:tc rowSpan="2">
                  <a:txBody>
                    <a:bodyPr/>
                    <a:lstStyle/>
                    <a:p>
                      <a:pPr algn="l" fontAlgn="b"/>
                      <a:r>
                        <a:rPr lang="en-US" sz="1400" b="1" i="0" u="none" strike="noStrike" dirty="0">
                          <a:solidFill>
                            <a:srgbClr val="000000"/>
                          </a:solidFill>
                          <a:effectLst/>
                          <a:latin typeface="Calibri" panose="020F0502020204030204"/>
                        </a:rPr>
                        <a:t>Planned to Purchase</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1" i="0" u="none" strike="noStrike">
                          <a:solidFill>
                            <a:srgbClr val="000000"/>
                          </a:solidFill>
                          <a:effectLst/>
                          <a:latin typeface="Calibri" panose="020F0502020204030204"/>
                        </a:rPr>
                        <a:t>Actually Purchased</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r>
              <a:tr h="262872">
                <a:tc vMerge="1">
                  <a:tcPr/>
                </a:tc>
                <a:tc>
                  <a:txBody>
                    <a:bodyPr/>
                    <a:lstStyle/>
                    <a:p>
                      <a:pPr algn="r" fontAlgn="b"/>
                      <a:r>
                        <a:rPr lang="en-US" sz="1400" b="1" i="0" u="none" strike="noStrike" dirty="0">
                          <a:solidFill>
                            <a:srgbClr val="000000"/>
                          </a:solidFill>
                          <a:effectLst/>
                          <a:latin typeface="Calibri" panose="020F0502020204030204"/>
                        </a:rPr>
                        <a:t>Yes</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No</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Total</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72">
                <a:tc>
                  <a:txBody>
                    <a:bodyPr/>
                    <a:lstStyle/>
                    <a:p>
                      <a:pPr algn="l" fontAlgn="b"/>
                      <a:r>
                        <a:rPr lang="en-US" sz="1400" b="1" i="0" u="none" strike="noStrike">
                          <a:solidFill>
                            <a:srgbClr val="000000"/>
                          </a:solidFill>
                          <a:effectLst/>
                          <a:latin typeface="Calibri" panose="020F0502020204030204"/>
                        </a:rPr>
                        <a:t>Yes</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a:rPr>
                        <a:t>200</a:t>
                      </a:r>
                      <a:endParaRPr lang="en-US" sz="14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a:rPr>
                        <a:t>50</a:t>
                      </a:r>
                      <a:endParaRPr lang="en-US" sz="14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250</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72">
                <a:tc>
                  <a:txBody>
                    <a:bodyPr/>
                    <a:lstStyle/>
                    <a:p>
                      <a:pPr algn="l" fontAlgn="b"/>
                      <a:r>
                        <a:rPr lang="en-US" sz="1400" b="1" i="0" u="none" strike="noStrike">
                          <a:solidFill>
                            <a:srgbClr val="000000"/>
                          </a:solidFill>
                          <a:effectLst/>
                          <a:latin typeface="Calibri" panose="020F0502020204030204"/>
                        </a:rPr>
                        <a:t>No</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a:rPr>
                        <a:t>100</a:t>
                      </a:r>
                      <a:endParaRPr lang="en-US" sz="14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a:rPr>
                        <a:t>650</a:t>
                      </a:r>
                      <a:endParaRPr lang="en-US" sz="14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750</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72">
                <a:tc>
                  <a:txBody>
                    <a:bodyPr/>
                    <a:lstStyle/>
                    <a:p>
                      <a:pPr algn="l" fontAlgn="b"/>
                      <a:r>
                        <a:rPr lang="en-US" sz="1400" b="1" i="0" u="none" strike="noStrike">
                          <a:solidFill>
                            <a:srgbClr val="000000"/>
                          </a:solidFill>
                          <a:effectLst/>
                          <a:latin typeface="Calibri" panose="020F0502020204030204"/>
                        </a:rPr>
                        <a:t>Total</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300</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700</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1000</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8" name="Object 7"/>
          <p:cNvGraphicFramePr>
            <a:graphicFrameLocks noChangeAspect="1"/>
          </p:cNvGraphicFramePr>
          <p:nvPr/>
        </p:nvGraphicFramePr>
        <p:xfrm>
          <a:off x="480550" y="2510582"/>
          <a:ext cx="6032060" cy="670229"/>
        </p:xfrm>
        <a:graphic>
          <a:graphicData uri="http://schemas.openxmlformats.org/presentationml/2006/ole">
            <mc:AlternateContent xmlns:mc="http://schemas.openxmlformats.org/markup-compatibility/2006">
              <mc:Choice xmlns:v="urn:schemas-microsoft-com:vml" Requires="v">
                <p:oleObj spid="_x0000_s38295" name="Equation" r:id="rId1" imgW="3886200" imgH="429895" progId="Equation.3">
                  <p:embed/>
                </p:oleObj>
              </mc:Choice>
              <mc:Fallback>
                <p:oleObj name="Equation" r:id="rId1" imgW="3886200" imgH="429895" progId="Equation.3">
                  <p:embed/>
                  <p:pic>
                    <p:nvPicPr>
                      <p:cNvPr id="0" name="Picture 38294"/>
                      <p:cNvPicPr/>
                      <p:nvPr/>
                    </p:nvPicPr>
                    <p:blipFill>
                      <a:blip r:embed="rId2"/>
                      <a:stretch>
                        <a:fillRect/>
                      </a:stretch>
                    </p:blipFill>
                    <p:spPr>
                      <a:xfrm>
                        <a:off x="480550" y="2510582"/>
                        <a:ext cx="6032060" cy="670229"/>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6654176" y="2502612"/>
          <a:ext cx="1426424" cy="631702"/>
        </p:xfrm>
        <a:graphic>
          <a:graphicData uri="http://schemas.openxmlformats.org/presentationml/2006/ole">
            <mc:AlternateContent xmlns:mc="http://schemas.openxmlformats.org/markup-compatibility/2006">
              <mc:Choice xmlns:v="urn:schemas-microsoft-com:vml" Requires="v">
                <p:oleObj spid="_x0000_s38296" name="Equation" r:id="rId3" imgW="887095" imgH="393065" progId="Equation.3">
                  <p:embed/>
                </p:oleObj>
              </mc:Choice>
              <mc:Fallback>
                <p:oleObj name="Equation" r:id="rId3" imgW="887095" imgH="393065" progId="Equation.3">
                  <p:embed/>
                  <p:pic>
                    <p:nvPicPr>
                      <p:cNvPr id="0" name="Picture 38295"/>
                      <p:cNvPicPr/>
                      <p:nvPr/>
                    </p:nvPicPr>
                    <p:blipFill>
                      <a:blip r:embed="rId4"/>
                      <a:stretch>
                        <a:fillRect/>
                      </a:stretch>
                    </p:blipFill>
                    <p:spPr>
                      <a:xfrm>
                        <a:off x="6654176" y="2502612"/>
                        <a:ext cx="1426424" cy="631702"/>
                      </a:xfrm>
                      <a:prstGeom prst="rect">
                        <a:avLst/>
                      </a:prstGeom>
                    </p:spPr>
                  </p:pic>
                </p:oleObj>
              </mc:Fallback>
            </mc:AlternateContent>
          </a:graphicData>
        </a:graphic>
      </p:graphicFrame>
      <p:sp>
        <p:nvSpPr>
          <p:cNvPr id="10" name="Content Placeholder 5"/>
          <p:cNvSpPr txBox="1"/>
          <p:nvPr/>
        </p:nvSpPr>
        <p:spPr>
          <a:xfrm>
            <a:off x="251068" y="3393812"/>
            <a:ext cx="8892931" cy="21419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ym typeface="Wingdings" panose="05000000000000000000"/>
              </a:rPr>
              <a:t>Calculate </a:t>
            </a:r>
            <a:r>
              <a:rPr lang="en-US" dirty="0">
                <a:sym typeface="Wingdings" panose="05000000000000000000"/>
              </a:rPr>
              <a:t>Marginal probability of “Planned to </a:t>
            </a:r>
            <a:r>
              <a:rPr lang="en-US" dirty="0" smtClean="0">
                <a:sym typeface="Wingdings" panose="05000000000000000000"/>
              </a:rPr>
              <a:t>Purchase”</a:t>
            </a:r>
            <a:endParaRPr lang="en-US" dirty="0" smtClean="0">
              <a:sym typeface="Wingdings" panose="05000000000000000000"/>
            </a:endParaRPr>
          </a:p>
          <a:p>
            <a:pPr lvl="1"/>
            <a:r>
              <a:rPr lang="en-US" dirty="0" smtClean="0"/>
              <a:t>Purchased “Yes” and Purchased “No” are</a:t>
            </a:r>
            <a:br>
              <a:rPr lang="en-US" dirty="0" smtClean="0"/>
            </a:br>
            <a:r>
              <a:rPr lang="en-US" b="1" dirty="0" smtClean="0"/>
              <a:t>Mutually Exclusive </a:t>
            </a:r>
            <a:r>
              <a:rPr lang="en-US" dirty="0" smtClean="0"/>
              <a:t>AND </a:t>
            </a:r>
            <a:r>
              <a:rPr lang="en-US" b="1" dirty="0" smtClean="0"/>
              <a:t>Collectively exhaustive </a:t>
            </a:r>
            <a:r>
              <a:rPr lang="en-US" dirty="0" smtClean="0">
                <a:sym typeface="Wingdings" panose="05000000000000000000"/>
              </a:rPr>
              <a:t></a:t>
            </a:r>
            <a:br>
              <a:rPr lang="en-US" dirty="0" smtClean="0">
                <a:sym typeface="Wingdings" panose="05000000000000000000"/>
              </a:rPr>
            </a:br>
            <a:br>
              <a:rPr lang="en-US" dirty="0" smtClean="0">
                <a:sym typeface="Wingdings" panose="05000000000000000000"/>
              </a:rPr>
            </a:br>
            <a:endParaRPr lang="en-US" b="0" i="1" dirty="0" smtClean="0">
              <a:latin typeface="Cambria Math" panose="02040503050406030204" pitchFamily="18" charset="0"/>
              <a:sym typeface="Wingdings" panose="05000000000000000000"/>
            </a:endParaRPr>
          </a:p>
        </p:txBody>
      </p:sp>
      <p:graphicFrame>
        <p:nvGraphicFramePr>
          <p:cNvPr id="13" name="Object 12"/>
          <p:cNvGraphicFramePr>
            <a:graphicFrameLocks noChangeAspect="1"/>
          </p:cNvGraphicFramePr>
          <p:nvPr/>
        </p:nvGraphicFramePr>
        <p:xfrm>
          <a:off x="3496580" y="5261247"/>
          <a:ext cx="3545599" cy="911225"/>
        </p:xfrm>
        <a:graphic>
          <a:graphicData uri="http://schemas.openxmlformats.org/presentationml/2006/ole">
            <mc:AlternateContent xmlns:mc="http://schemas.openxmlformats.org/markup-compatibility/2006">
              <mc:Choice xmlns:v="urn:schemas-microsoft-com:vml" Requires="v">
                <p:oleObj spid="_x0000_s38297" name="Equation" r:id="rId5" imgW="43281600" imgH="9448800" progId="Equation.3">
                  <p:embed/>
                </p:oleObj>
              </mc:Choice>
              <mc:Fallback>
                <p:oleObj name="Equation" r:id="rId5" imgW="43281600" imgH="9448800" progId="Equation.3">
                  <p:embed/>
                  <p:pic>
                    <p:nvPicPr>
                      <p:cNvPr id="0" name="Picture 38296"/>
                      <p:cNvPicPr/>
                      <p:nvPr/>
                    </p:nvPicPr>
                    <p:blipFill>
                      <a:blip r:embed="rId6"/>
                      <a:stretch>
                        <a:fillRect/>
                      </a:stretch>
                    </p:blipFill>
                    <p:spPr>
                      <a:xfrm>
                        <a:off x="3496580" y="5261247"/>
                        <a:ext cx="3545599" cy="911225"/>
                      </a:xfrm>
                      <a:prstGeom prst="rect">
                        <a:avLst/>
                      </a:prstGeom>
                    </p:spPr>
                  </p:pic>
                </p:oleObj>
              </mc:Fallback>
            </mc:AlternateContent>
          </a:graphicData>
        </a:graphic>
      </p:graphicFrame>
      <mc:AlternateContent xmlns:mc="http://schemas.openxmlformats.org/markup-compatibility/2006">
        <mc:Choice xmlns:a14="http://schemas.microsoft.com/office/drawing/2010/main" Requires="a14">
          <p:sp>
            <p:nvSpPr>
              <p:cNvPr id="5" name="TextBox 4"/>
              <p:cNvSpPr txBox="1"/>
              <p:nvPr/>
            </p:nvSpPr>
            <p:spPr>
              <a:xfrm>
                <a:off x="269595" y="4784429"/>
                <a:ext cx="8607549" cy="430887"/>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r>
                        <a:rPr lang="en-US" sz="2200" i="1" smtClean="0">
                          <a:latin typeface="Cambria Math" panose="02040503050406030204" pitchFamily="18" charset="0"/>
                          <a:sym typeface="Wingdings"/>
                        </a:rPr>
                        <m:t>𝑃</m:t>
                      </m:r>
                      <m:d>
                        <m:dPr>
                          <m:ctrlPr>
                            <a:rPr lang="en-US" sz="2200" i="1">
                              <a:latin typeface="Cambria Math" panose="02040503050406030204" pitchFamily="18" charset="0"/>
                              <a:sym typeface="Wingdings"/>
                            </a:rPr>
                          </m:ctrlPr>
                        </m:dPr>
                        <m:e>
                          <m:r>
                            <a:rPr lang="en-US" sz="2200" i="1">
                              <a:latin typeface="Cambria Math" panose="02040503050406030204" pitchFamily="18" charset="0"/>
                              <a:sym typeface="Wingdings"/>
                            </a:rPr>
                            <m:t>𝑃𝑙𝑎𝑛𝑛𝑒𝑑</m:t>
                          </m:r>
                          <m:r>
                            <a:rPr lang="en-US" sz="2200" i="1">
                              <a:latin typeface="Cambria Math" panose="02040503050406030204" pitchFamily="18" charset="0"/>
                              <a:sym typeface="Wingdings"/>
                            </a:rPr>
                            <m:t> </m:t>
                          </m:r>
                          <m:r>
                            <a:rPr lang="en-US" sz="2200" i="1">
                              <a:latin typeface="Cambria Math" panose="02040503050406030204" pitchFamily="18" charset="0"/>
                              <a:sym typeface="Wingdings"/>
                            </a:rPr>
                            <m:t>𝑡𝑜</m:t>
                          </m:r>
                          <m:r>
                            <a:rPr lang="en-US" sz="2200" i="1">
                              <a:latin typeface="Cambria Math" panose="02040503050406030204" pitchFamily="18" charset="0"/>
                              <a:sym typeface="Wingdings"/>
                            </a:rPr>
                            <m:t> </m:t>
                          </m:r>
                          <m:r>
                            <a:rPr lang="en-US" sz="2200" i="1">
                              <a:latin typeface="Cambria Math" panose="02040503050406030204" pitchFamily="18" charset="0"/>
                              <a:sym typeface="Wingdings"/>
                            </a:rPr>
                            <m:t>𝑃𝑢𝑟𝑐h𝑎𝑠𝑒</m:t>
                          </m:r>
                        </m:e>
                      </m:d>
                      <m:r>
                        <a:rPr lang="en-US" sz="2200" b="0" i="1" smtClean="0">
                          <a:latin typeface="Cambria Math" panose="02040503050406030204" pitchFamily="18" charset="0"/>
                          <a:sym typeface="Wingdings"/>
                        </a:rPr>
                        <m:t>=</m:t>
                      </m:r>
                      <m:r>
                        <a:rPr lang="en-US" sz="2200" i="1">
                          <a:latin typeface="Cambria Math" panose="02040503050406030204" pitchFamily="18" charset="0"/>
                          <a:sym typeface="Wingdings"/>
                        </a:rPr>
                        <m:t>𝑃</m:t>
                      </m:r>
                      <m:d>
                        <m:dPr>
                          <m:ctrlPr>
                            <a:rPr lang="en-US" sz="2200" i="1">
                              <a:latin typeface="Cambria Math" panose="02040503050406030204" pitchFamily="18" charset="0"/>
                              <a:sym typeface="Wingdings"/>
                            </a:rPr>
                          </m:ctrlPr>
                        </m:dPr>
                        <m:e>
                          <m:r>
                            <a:rPr lang="en-US" sz="2200" i="1">
                              <a:latin typeface="Cambria Math" panose="02040503050406030204" pitchFamily="18" charset="0"/>
                              <a:sym typeface="Wingdings"/>
                            </a:rPr>
                            <m:t>𝑃𝑙𝑎𝑛</m:t>
                          </m:r>
                          <m:r>
                            <a:rPr lang="en-US" sz="2200" i="1">
                              <a:latin typeface="Cambria Math" panose="02040503050406030204" pitchFamily="18" charset="0"/>
                              <a:sym typeface="Wingdings"/>
                            </a:rPr>
                            <m:t> </m:t>
                          </m:r>
                          <m:r>
                            <a:rPr lang="en-US" sz="2200" i="1">
                              <a:latin typeface="Cambria Math" panose="02040503050406030204" pitchFamily="18" charset="0"/>
                              <a:sym typeface="Wingdings"/>
                            </a:rPr>
                            <m:t>𝑎𝑛𝑑</m:t>
                          </m:r>
                          <m:r>
                            <a:rPr lang="en-US" sz="2200" i="1">
                              <a:latin typeface="Cambria Math" panose="02040503050406030204" pitchFamily="18" charset="0"/>
                              <a:sym typeface="Wingdings"/>
                            </a:rPr>
                            <m:t> </m:t>
                          </m:r>
                          <m:r>
                            <a:rPr lang="en-US" sz="2200" i="1">
                              <a:latin typeface="Cambria Math" panose="02040503050406030204" pitchFamily="18" charset="0"/>
                              <a:sym typeface="Wingdings"/>
                            </a:rPr>
                            <m:t>𝑌𝐸𝑆</m:t>
                          </m:r>
                        </m:e>
                      </m:d>
                      <m:r>
                        <a:rPr lang="en-US" sz="2200" i="1">
                          <a:latin typeface="Cambria Math" panose="02040503050406030204" pitchFamily="18" charset="0"/>
                          <a:sym typeface="Wingdings"/>
                        </a:rPr>
                        <m:t>+</m:t>
                      </m:r>
                      <m:r>
                        <a:rPr lang="en-US" sz="2200" i="1">
                          <a:latin typeface="Cambria Math" panose="02040503050406030204" pitchFamily="18" charset="0"/>
                          <a:sym typeface="Wingdings"/>
                        </a:rPr>
                        <m:t>𝑃</m:t>
                      </m:r>
                      <m:r>
                        <a:rPr lang="en-US" sz="2200" i="1">
                          <a:latin typeface="Cambria Math" panose="02040503050406030204" pitchFamily="18" charset="0"/>
                          <a:sym typeface="Wingdings"/>
                        </a:rPr>
                        <m:t>(</m:t>
                      </m:r>
                      <m:r>
                        <a:rPr lang="en-US" sz="2200" i="1">
                          <a:latin typeface="Cambria Math" panose="02040503050406030204" pitchFamily="18" charset="0"/>
                          <a:sym typeface="Wingdings"/>
                        </a:rPr>
                        <m:t>𝑁𝑜𝑃𝑙𝑎𝑛</m:t>
                      </m:r>
                      <m:r>
                        <a:rPr lang="en-US" sz="2200" i="1">
                          <a:latin typeface="Cambria Math" panose="02040503050406030204" pitchFamily="18" charset="0"/>
                          <a:sym typeface="Wingdings"/>
                        </a:rPr>
                        <m:t> </m:t>
                      </m:r>
                      <m:r>
                        <a:rPr lang="en-US" sz="2200" i="1">
                          <a:latin typeface="Cambria Math" panose="02040503050406030204" pitchFamily="18" charset="0"/>
                          <a:sym typeface="Wingdings"/>
                        </a:rPr>
                        <m:t>𝑎𝑛𝑑</m:t>
                      </m:r>
                      <m:r>
                        <a:rPr lang="en-US" sz="2200" i="1">
                          <a:latin typeface="Cambria Math" panose="02040503050406030204" pitchFamily="18" charset="0"/>
                          <a:sym typeface="Wingdings"/>
                        </a:rPr>
                        <m:t> </m:t>
                      </m:r>
                      <m:r>
                        <a:rPr lang="en-US" sz="2200" i="1">
                          <a:latin typeface="Cambria Math" panose="02040503050406030204" pitchFamily="18" charset="0"/>
                          <a:sym typeface="Wingdings"/>
                        </a:rPr>
                        <m:t>𝑌𝐸𝑆</m:t>
                      </m:r>
                      <m:r>
                        <a:rPr lang="en-US" sz="2200" i="1">
                          <a:latin typeface="Cambria Math" panose="02040503050406030204" pitchFamily="18" charset="0"/>
                          <a:sym typeface="Wingdings"/>
                        </a:rPr>
                        <m:t>)</m:t>
                      </m:r>
                    </m:oMath>
                  </m:oMathPara>
                </a14:m>
                <a:endParaRPr lang="en-US" sz="2200" dirty="0"/>
              </a:p>
            </p:txBody>
          </p:sp>
        </mc:Choice>
        <mc:Fallback>
          <p:sp>
            <p:nvSpPr>
              <p:cNvPr id="5" name="TextBox 4"/>
              <p:cNvSpPr txBox="1">
                <a:spLocks noRot="1" noChangeAspect="1" noMove="1" noResize="1" noEditPoints="1" noAdjustHandles="1" noChangeArrowheads="1" noChangeShapeType="1" noTextEdit="1"/>
              </p:cNvSpPr>
              <p:nvPr/>
            </p:nvSpPr>
            <p:spPr>
              <a:xfrm>
                <a:off x="269595" y="4784429"/>
                <a:ext cx="8607549" cy="430887"/>
              </a:xfrm>
              <a:prstGeom prst="rect">
                <a:avLst/>
              </a:prstGeom>
              <a:blipFill rotWithShape="0">
                <a:blip r:embed="rId7"/>
                <a:stretch>
                  <a:fillRect b="-15493"/>
                </a:stretch>
              </a:blipFill>
            </p:spPr>
            <p:txBody>
              <a:bodyPr/>
              <a:lstStyle/>
              <a:p>
                <a:r>
                  <a:rPr lang="en-US">
                    <a:noFill/>
                  </a:rPr>
                  <a:t> </a:t>
                </a:r>
                <a:endParaRPr lang="en-US">
                  <a:noFill/>
                </a:endParaRP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2" uiExpand="1" build="p"/>
      <p:bldP spid="10" grpId="0" bldLvl="2" build="p"/>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UNION Rule </a:t>
            </a:r>
            <a:br>
              <a:rPr lang="en-US" dirty="0" smtClean="0"/>
            </a:br>
            <a:r>
              <a:rPr lang="en-US" dirty="0" smtClean="0"/>
              <a:t>(General Addition Rule)</a:t>
            </a:r>
            <a:endParaRPr lang="en-US" dirty="0"/>
          </a:p>
        </p:txBody>
      </p:sp>
      <p:sp>
        <p:nvSpPr>
          <p:cNvPr id="4" name="Slide Number Placeholder 3"/>
          <p:cNvSpPr>
            <a:spLocks noGrp="1"/>
          </p:cNvSpPr>
          <p:nvPr>
            <p:ph type="sldNum" sz="quarter" idx="12"/>
          </p:nvPr>
        </p:nvSpPr>
        <p:spPr/>
        <p:txBody>
          <a:bodyPr/>
          <a:lstStyle/>
          <a:p>
            <a:fld id="{8D75822C-2030-4887-9512-2AC67AD2736F}" type="slidenum">
              <a:rPr lang="en-US" smtClean="0"/>
            </a:fld>
            <a:endParaRPr lang="en-US"/>
          </a:p>
        </p:txBody>
      </p:sp>
      <p:graphicFrame>
        <p:nvGraphicFramePr>
          <p:cNvPr id="5" name="Content Placeholder 4"/>
          <p:cNvGraphicFramePr/>
          <p:nvPr/>
        </p:nvGraphicFramePr>
        <p:xfrm>
          <a:off x="5023042" y="2512089"/>
          <a:ext cx="3736971" cy="1314360"/>
        </p:xfrm>
        <a:graphic>
          <a:graphicData uri="http://schemas.openxmlformats.org/drawingml/2006/table">
            <a:tbl>
              <a:tblPr/>
              <a:tblGrid>
                <a:gridCol w="1067706"/>
                <a:gridCol w="889755"/>
                <a:gridCol w="889755"/>
                <a:gridCol w="889755"/>
              </a:tblGrid>
              <a:tr h="262872">
                <a:tc rowSpan="2">
                  <a:txBody>
                    <a:bodyPr/>
                    <a:lstStyle/>
                    <a:p>
                      <a:pPr algn="l" fontAlgn="b"/>
                      <a:r>
                        <a:rPr lang="en-US" sz="1400" b="1" i="0" u="none" strike="noStrike" dirty="0">
                          <a:solidFill>
                            <a:srgbClr val="000000"/>
                          </a:solidFill>
                          <a:effectLst/>
                          <a:latin typeface="Calibri" panose="020F0502020204030204"/>
                        </a:rPr>
                        <a:t>Planned to Purchase</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ctr" fontAlgn="b"/>
                      <a:r>
                        <a:rPr lang="en-US" sz="1400" b="1" i="0" u="none" strike="noStrike">
                          <a:solidFill>
                            <a:srgbClr val="000000"/>
                          </a:solidFill>
                          <a:effectLst/>
                          <a:latin typeface="Calibri" panose="020F0502020204030204"/>
                        </a:rPr>
                        <a:t>Actually Purchased</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cPr/>
                </a:tc>
                <a:tc hMerge="1">
                  <a:tcPr/>
                </a:tc>
              </a:tr>
              <a:tr h="262872">
                <a:tc vMerge="1">
                  <a:tcPr/>
                </a:tc>
                <a:tc>
                  <a:txBody>
                    <a:bodyPr/>
                    <a:lstStyle/>
                    <a:p>
                      <a:pPr algn="r" fontAlgn="b"/>
                      <a:r>
                        <a:rPr lang="en-US" sz="1400" b="1" i="0" u="none" strike="noStrike">
                          <a:solidFill>
                            <a:srgbClr val="000000"/>
                          </a:solidFill>
                          <a:effectLst/>
                          <a:latin typeface="Calibri" panose="020F0502020204030204"/>
                        </a:rPr>
                        <a:t>Yes</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No</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Total</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72">
                <a:tc>
                  <a:txBody>
                    <a:bodyPr/>
                    <a:lstStyle/>
                    <a:p>
                      <a:pPr algn="l" fontAlgn="b"/>
                      <a:r>
                        <a:rPr lang="en-US" sz="1400" b="1" i="0" u="none" strike="noStrike">
                          <a:solidFill>
                            <a:srgbClr val="000000"/>
                          </a:solidFill>
                          <a:effectLst/>
                          <a:latin typeface="Calibri" panose="020F0502020204030204"/>
                        </a:rPr>
                        <a:t>Yes</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a:rPr>
                        <a:t>200</a:t>
                      </a:r>
                      <a:endParaRPr lang="en-US" sz="14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a:rPr>
                        <a:t>50</a:t>
                      </a:r>
                      <a:endParaRPr lang="en-US" sz="14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250</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72">
                <a:tc>
                  <a:txBody>
                    <a:bodyPr/>
                    <a:lstStyle/>
                    <a:p>
                      <a:pPr algn="l" fontAlgn="b"/>
                      <a:r>
                        <a:rPr lang="en-US" sz="1400" b="1" i="0" u="none" strike="noStrike">
                          <a:solidFill>
                            <a:srgbClr val="000000"/>
                          </a:solidFill>
                          <a:effectLst/>
                          <a:latin typeface="Calibri" panose="020F0502020204030204"/>
                        </a:rPr>
                        <a:t>No</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Calibri" panose="020F0502020204030204"/>
                        </a:rPr>
                        <a:t>100</a:t>
                      </a:r>
                      <a:endParaRPr lang="en-US" sz="1400" b="0"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Calibri" panose="020F0502020204030204"/>
                        </a:rPr>
                        <a:t>650</a:t>
                      </a:r>
                      <a:endParaRPr lang="en-US" sz="1400" b="0"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Calibri" panose="020F0502020204030204"/>
                        </a:rPr>
                        <a:t>750</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62872">
                <a:tc>
                  <a:txBody>
                    <a:bodyPr/>
                    <a:lstStyle/>
                    <a:p>
                      <a:pPr algn="l" fontAlgn="b"/>
                      <a:r>
                        <a:rPr lang="en-US" sz="1400" b="1" i="0" u="none" strike="noStrike">
                          <a:solidFill>
                            <a:srgbClr val="000000"/>
                          </a:solidFill>
                          <a:effectLst/>
                          <a:latin typeface="Calibri" panose="020F0502020204030204"/>
                        </a:rPr>
                        <a:t>Total</a:t>
                      </a:r>
                      <a:endParaRPr lang="en-US" sz="1400" b="1" i="0" u="none" strike="noStrike">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300</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700</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Calibri" panose="020F0502020204030204"/>
                        </a:rPr>
                        <a:t>1000</a:t>
                      </a:r>
                      <a:endParaRPr lang="en-US" sz="1400" b="1" i="0" u="none" strike="noStrike" dirty="0">
                        <a:solidFill>
                          <a:srgbClr val="000000"/>
                        </a:solidFill>
                        <a:effectLst/>
                        <a:latin typeface="Calibri" panose="020F0502020204030204"/>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Content Placeholder 5"/>
          <p:cNvSpPr>
            <a:spLocks noGrp="1"/>
          </p:cNvSpPr>
          <p:nvPr>
            <p:ph idx="1"/>
          </p:nvPr>
        </p:nvSpPr>
        <p:spPr>
          <a:xfrm>
            <a:off x="231648" y="1133856"/>
            <a:ext cx="8717280" cy="1095685"/>
          </a:xfrm>
          <a:prstGeom prst="rect">
            <a:avLst/>
          </a:prstGeom>
        </p:spPr>
        <p:txBody>
          <a:bodyPr>
            <a:spAutoFit/>
          </a:bodyPr>
          <a:lstStyle/>
          <a:p>
            <a:r>
              <a:rPr lang="en-US" sz="2400" dirty="0"/>
              <a:t>P(A or B) = P(A) + P(B) – P(A and B) </a:t>
            </a:r>
            <a:br>
              <a:rPr lang="en-US" sz="2400" dirty="0"/>
            </a:br>
            <a:r>
              <a:rPr lang="en-US" sz="2400" dirty="0"/>
              <a:t>(so we don’t count the </a:t>
            </a:r>
            <a:br>
              <a:rPr lang="en-US" sz="2400" dirty="0"/>
            </a:br>
            <a:r>
              <a:rPr lang="en-US" sz="2400" dirty="0"/>
              <a:t>intersection of A and B twice…</a:t>
            </a:r>
            <a:r>
              <a:rPr lang="en-US" sz="2400" dirty="0" smtClean="0"/>
              <a:t>)</a:t>
            </a:r>
            <a:endParaRPr lang="en-US" sz="2400" dirty="0" smtClean="0"/>
          </a:p>
        </p:txBody>
      </p:sp>
      <p:graphicFrame>
        <p:nvGraphicFramePr>
          <p:cNvPr id="7" name="Object 6"/>
          <p:cNvGraphicFramePr>
            <a:graphicFrameLocks noChangeAspect="1"/>
          </p:cNvGraphicFramePr>
          <p:nvPr/>
        </p:nvGraphicFramePr>
        <p:xfrm>
          <a:off x="562909" y="5925591"/>
          <a:ext cx="4855258" cy="855188"/>
        </p:xfrm>
        <a:graphic>
          <a:graphicData uri="http://schemas.openxmlformats.org/presentationml/2006/ole">
            <mc:AlternateContent xmlns:mc="http://schemas.openxmlformats.org/markup-compatibility/2006">
              <mc:Choice xmlns:v="urn:schemas-microsoft-com:vml" Requires="v">
                <p:oleObj spid="_x0000_s39038" name="Equation" r:id="rId1" imgW="2231390" imgH="393065" progId="Equation.3">
                  <p:embed/>
                </p:oleObj>
              </mc:Choice>
              <mc:Fallback>
                <p:oleObj name="Equation" r:id="rId1" imgW="2231390" imgH="393065" progId="Equation.3">
                  <p:embed/>
                  <p:pic>
                    <p:nvPicPr>
                      <p:cNvPr id="0" name="Picture 39037"/>
                      <p:cNvPicPr/>
                      <p:nvPr/>
                    </p:nvPicPr>
                    <p:blipFill>
                      <a:blip r:embed="rId2"/>
                      <a:stretch>
                        <a:fillRect/>
                      </a:stretch>
                    </p:blipFill>
                    <p:spPr>
                      <a:xfrm>
                        <a:off x="562909" y="5925591"/>
                        <a:ext cx="4855258" cy="855188"/>
                      </a:xfrm>
                      <a:prstGeom prst="rect">
                        <a:avLst/>
                      </a:prstGeom>
                    </p:spPr>
                  </p:pic>
                </p:oleObj>
              </mc:Fallback>
            </mc:AlternateContent>
          </a:graphicData>
        </a:graphic>
      </p:graphicFrame>
      <p:sp>
        <p:nvSpPr>
          <p:cNvPr id="9" name="Content Placeholder 5"/>
          <p:cNvSpPr txBox="1"/>
          <p:nvPr/>
        </p:nvSpPr>
        <p:spPr>
          <a:xfrm>
            <a:off x="291604" y="4033738"/>
            <a:ext cx="8717280" cy="1684564"/>
          </a:xfrm>
          <a:prstGeom prst="rect">
            <a:avLst/>
          </a:prstGeom>
        </p:spPr>
        <p:txBody>
          <a:bodyPr vert="horz"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dirty="0" smtClean="0"/>
              <a:t>EXAMPLE</a:t>
            </a:r>
            <a:r>
              <a:rPr lang="en-US" sz="2400" dirty="0" smtClean="0"/>
              <a:t>: Find P(Planned to </a:t>
            </a:r>
            <a:r>
              <a:rPr lang="en-US" sz="2400" dirty="0" err="1" smtClean="0"/>
              <a:t>purchase_</a:t>
            </a:r>
            <a:r>
              <a:rPr lang="en-US" sz="2400" b="1" dirty="0" err="1" smtClean="0"/>
              <a:t>OR</a:t>
            </a:r>
            <a:r>
              <a:rPr lang="en-US" sz="2400" dirty="0" err="1" smtClean="0"/>
              <a:t>_Actually</a:t>
            </a:r>
            <a:r>
              <a:rPr lang="en-US" sz="2400" dirty="0" smtClean="0"/>
              <a:t> Purchased)</a:t>
            </a:r>
            <a:endParaRPr lang="en-US" sz="2400" dirty="0" smtClean="0"/>
          </a:p>
          <a:p>
            <a:pPr marL="230505" indent="0">
              <a:buNone/>
            </a:pPr>
            <a:r>
              <a:rPr lang="en-US" sz="2400" b="1" dirty="0" smtClean="0">
                <a:solidFill>
                  <a:srgbClr val="FF0000"/>
                </a:solidFill>
                <a:sym typeface="Wingdings" panose="05000000000000000000"/>
              </a:rPr>
              <a:t>OR</a:t>
            </a:r>
            <a:r>
              <a:rPr lang="en-US" sz="2400" dirty="0" smtClean="0">
                <a:sym typeface="Wingdings" panose="05000000000000000000"/>
              </a:rPr>
              <a:t>  UNION</a:t>
            </a:r>
            <a:endParaRPr lang="en-US" sz="2400" dirty="0" smtClean="0"/>
          </a:p>
          <a:p>
            <a:pPr marL="230505" indent="0">
              <a:buFont typeface="Arial" panose="020B0604020202020204" pitchFamily="34" charset="0"/>
              <a:buNone/>
            </a:pPr>
            <a:r>
              <a:rPr lang="en-US" sz="2400" dirty="0" smtClean="0"/>
              <a:t>= P(Planned to Purchase) + P(Actually Purchased) </a:t>
            </a:r>
            <a:br>
              <a:rPr lang="en-US" sz="2400" dirty="0" smtClean="0"/>
            </a:br>
            <a:r>
              <a:rPr lang="en-US" sz="2400" dirty="0" smtClean="0"/>
              <a:t>             – P(Planned to Purchase </a:t>
            </a:r>
            <a:r>
              <a:rPr lang="en-US" sz="2400" b="1" dirty="0" smtClean="0"/>
              <a:t>AND</a:t>
            </a:r>
            <a:r>
              <a:rPr lang="en-US" sz="2400" dirty="0" smtClean="0"/>
              <a:t> Actually purchased)</a:t>
            </a:r>
            <a:endParaRPr lang="en-US" sz="2400" dirty="0" smtClean="0"/>
          </a:p>
        </p:txBody>
      </p:sp>
      <p:pic>
        <p:nvPicPr>
          <p:cNvPr id="3" name="Picture 2"/>
          <p:cNvPicPr>
            <a:picLocks noChangeAspect="1"/>
          </p:cNvPicPr>
          <p:nvPr/>
        </p:nvPicPr>
        <p:blipFill>
          <a:blip r:embed="rId3"/>
          <a:stretch>
            <a:fillRect/>
          </a:stretch>
        </p:blipFill>
        <p:spPr>
          <a:xfrm>
            <a:off x="5850009" y="755490"/>
            <a:ext cx="2372443" cy="17090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bldLvl="2" build="p"/>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12415</Words>
  <Application>WPS Presentation</Application>
  <PresentationFormat>On-screen Show (4:3)</PresentationFormat>
  <Paragraphs>1029</Paragraphs>
  <Slides>33</Slides>
  <Notes>6</Notes>
  <HiddenSlides>1</HiddenSlides>
  <MMClips>0</MMClips>
  <ScaleCrop>false</ScaleCrop>
  <HeadingPairs>
    <vt:vector size="8" baseType="variant">
      <vt:variant>
        <vt:lpstr>已用的字体</vt:lpstr>
      </vt:variant>
      <vt:variant>
        <vt:i4>14</vt:i4>
      </vt:variant>
      <vt:variant>
        <vt:lpstr>主题</vt:lpstr>
      </vt:variant>
      <vt:variant>
        <vt:i4>1</vt:i4>
      </vt:variant>
      <vt:variant>
        <vt:lpstr>嵌入 OLE 服务器</vt:lpstr>
      </vt:variant>
      <vt:variant>
        <vt:i4>27</vt:i4>
      </vt:variant>
      <vt:variant>
        <vt:lpstr>幻灯片标题</vt:lpstr>
      </vt:variant>
      <vt:variant>
        <vt:i4>33</vt:i4>
      </vt:variant>
    </vt:vector>
  </HeadingPairs>
  <TitlesOfParts>
    <vt:vector size="75" baseType="lpstr">
      <vt:lpstr>Arial</vt:lpstr>
      <vt:lpstr>宋体</vt:lpstr>
      <vt:lpstr>Wingdings</vt:lpstr>
      <vt:lpstr>Calibri</vt:lpstr>
      <vt:lpstr>Wingdings</vt:lpstr>
      <vt:lpstr>Calibri</vt:lpstr>
      <vt:lpstr>Cambria Math</vt:lpstr>
      <vt:lpstr>Calibri Light</vt:lpstr>
      <vt:lpstr>微软雅黑</vt:lpstr>
      <vt:lpstr/>
      <vt:lpstr>Arial Unicode MS</vt:lpstr>
      <vt:lpstr>Arial</vt:lpstr>
      <vt:lpstr>Symbol</vt:lpstr>
      <vt:lpstr>Segoe Print</vt:lpstr>
      <vt:lpstr>Office Theme</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Paint.Picture</vt:lpstr>
      <vt:lpstr>Equation.3</vt:lpstr>
      <vt:lpstr>Equation.3</vt:lpstr>
      <vt:lpstr>Equation.3</vt:lpstr>
      <vt:lpstr>Equation.3</vt:lpstr>
      <vt:lpstr>Equation.3</vt:lpstr>
      <vt:lpstr>Equation.3</vt:lpstr>
      <vt:lpstr>Equation.3</vt:lpstr>
      <vt:lpstr>Equation.3</vt:lpstr>
      <vt:lpstr>Equation.3</vt:lpstr>
      <vt:lpstr>Equation.3</vt:lpstr>
      <vt:lpstr>Equation.3</vt:lpstr>
      <vt:lpstr>Equation.3</vt:lpstr>
      <vt:lpstr>STAT 206: Chapter 4 </vt:lpstr>
      <vt:lpstr>4.1 Basic Probability Concepts</vt:lpstr>
      <vt:lpstr>Definitions:</vt:lpstr>
      <vt:lpstr>Probability Concepts</vt:lpstr>
      <vt:lpstr>Probability Concepts</vt:lpstr>
      <vt:lpstr>Probability Concepts</vt:lpstr>
      <vt:lpstr>Probability Concepts</vt:lpstr>
      <vt:lpstr>Example:</vt:lpstr>
      <vt:lpstr>UNION Rule  (General Addition Rule)</vt:lpstr>
      <vt:lpstr>Example w/ Venn Diagram:</vt:lpstr>
      <vt:lpstr>4.2 Conditional Probability</vt:lpstr>
      <vt:lpstr>Conditional Probability Example:</vt:lpstr>
      <vt:lpstr>EXAMPLE: Seat belts and deaths</vt:lpstr>
      <vt:lpstr>EXAMPLE: Seat belts and deaths</vt:lpstr>
      <vt:lpstr>EXAMPLE: Seat belts and deaths</vt:lpstr>
      <vt:lpstr>EXAMPLE: Seat belts and deaths</vt:lpstr>
      <vt:lpstr>EXAMPLE: Seat belts and deaths</vt:lpstr>
      <vt:lpstr>EXAMPLE: Seat belts and deaths</vt:lpstr>
      <vt:lpstr>Independence of events</vt:lpstr>
      <vt:lpstr>Example:</vt:lpstr>
      <vt:lpstr>General Multiplication Rule</vt:lpstr>
      <vt:lpstr>Decision Trees/Tree diagram –  alternative to Contingency Tables</vt:lpstr>
      <vt:lpstr>4.4 Counting Rules</vt:lpstr>
      <vt:lpstr>4.4 Counting Rules</vt:lpstr>
      <vt:lpstr>4.4 Counting Rules</vt:lpstr>
      <vt:lpstr>4.5 Ethical Issues and Probability</vt:lpstr>
      <vt:lpstr>ANNOUNCEMENTS</vt:lpstr>
      <vt:lpstr>Review:</vt:lpstr>
      <vt:lpstr>Review:</vt:lpstr>
      <vt:lpstr>Question:</vt:lpstr>
      <vt:lpstr>Law of Large Numbers  (not in our text…) </vt:lpstr>
      <vt:lpstr>Review:</vt:lpstr>
      <vt:lpstr>Conditional Probability</vt:lpstr>
    </vt:vector>
  </TitlesOfParts>
  <Company>University of South Carolina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 112: Statistics and the Media</dc:title>
  <dc:creator>wardbess</dc:creator>
  <cp:lastModifiedBy>Dewei Wang</cp:lastModifiedBy>
  <cp:revision>444</cp:revision>
  <cp:lastPrinted>2016-02-04T16:35:00Z</cp:lastPrinted>
  <dcterms:created xsi:type="dcterms:W3CDTF">2014-01-06T19:00:00Z</dcterms:created>
  <dcterms:modified xsi:type="dcterms:W3CDTF">2017-09-19T15:02:18Z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1033-10.2.0.5934</vt:lpwstr>
  </property>
</Properties>
</file>