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55" r:id="rId3"/>
    <p:sldId id="360" r:id="rId4"/>
    <p:sldId id="356" r:id="rId5"/>
    <p:sldId id="358" r:id="rId6"/>
    <p:sldId id="359" r:id="rId7"/>
    <p:sldId id="449" r:id="rId8"/>
    <p:sldId id="410" r:id="rId9"/>
    <p:sldId id="362" r:id="rId10"/>
    <p:sldId id="363" r:id="rId11"/>
    <p:sldId id="364" r:id="rId12"/>
    <p:sldId id="365" r:id="rId13"/>
    <p:sldId id="366" r:id="rId14"/>
    <p:sldId id="450" r:id="rId15"/>
    <p:sldId id="451" r:id="rId16"/>
    <p:sldId id="452" r:id="rId17"/>
    <p:sldId id="454" r:id="rId18"/>
    <p:sldId id="455" r:id="rId19"/>
    <p:sldId id="456" r:id="rId20"/>
    <p:sldId id="457" r:id="rId21"/>
    <p:sldId id="367" r:id="rId22"/>
    <p:sldId id="414" r:id="rId23"/>
    <p:sldId id="369" r:id="rId24"/>
    <p:sldId id="370" r:id="rId25"/>
    <p:sldId id="395" r:id="rId26"/>
    <p:sldId id="372" r:id="rId27"/>
    <p:sldId id="371" r:id="rId28"/>
    <p:sldId id="448" r:id="rId29"/>
    <p:sldId id="436" r:id="rId30"/>
    <p:sldId id="458" r:id="rId31"/>
    <p:sldId id="460" r:id="rId32"/>
    <p:sldId id="459" r:id="rId33"/>
    <p:sldId id="417"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75" autoAdjust="0"/>
    <p:restoredTop sz="94103" autoAdjust="0"/>
  </p:normalViewPr>
  <p:slideViewPr>
    <p:cSldViewPr snapToGrid="0">
      <p:cViewPr varScale="1">
        <p:scale>
          <a:sx n="131" d="100"/>
          <a:sy n="131" d="100"/>
        </p:scale>
        <p:origin x="1080" y="184"/>
      </p:cViewPr>
      <p:guideLst>
        <p:guide orient="horz" pos="2160"/>
        <p:guide pos="2880"/>
      </p:guideLst>
    </p:cSldViewPr>
  </p:slideViewPr>
  <p:outlineViewPr>
    <p:cViewPr>
      <p:scale>
        <a:sx n="33" d="100"/>
        <a:sy n="33" d="100"/>
      </p:scale>
      <p:origin x="0" y="282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A573834-F47D-4A18-A2FE-474580132449}" type="datetimeFigureOut">
              <a:rPr lang="en-US" smtClean="0"/>
              <a:t>10/1/17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15591CD-863E-4083-9D25-46774A4FCED6}"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892BF8D-DF14-4844-B054-111C5A091AAB}" type="datetimeFigureOut">
              <a:rPr lang="en-US" smtClean="0"/>
              <a:t>10/1/17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8EFFD12-7F19-4BAD-806C-32A53236DCC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1036954"/>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231648" y="1133856"/>
            <a:ext cx="8717280" cy="53522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891528" y="6492875"/>
            <a:ext cx="2057400" cy="365125"/>
          </a:xfrm>
        </p:spPr>
        <p:txBody>
          <a:bodyPr/>
          <a:lstStyle/>
          <a:p>
            <a:fld id="{8D75822C-2030-4887-9512-2AC67AD273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822C-2030-4887-9512-2AC67AD2736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5822C-2030-4887-9512-2AC67AD2736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75822C-2030-4887-9512-2AC67AD2736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75822C-2030-4887-9512-2AC67AD273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822C-2030-4887-9512-2AC67AD2736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822C-2030-4887-9512-2AC67AD273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5822C-2030-4887-9512-2AC67AD2736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5.wmf"/><Relationship Id="rId5" Type="http://schemas.openxmlformats.org/officeDocument/2006/relationships/oleObject" Target="../embeddings/oleObject4.bin"/><Relationship Id="rId6" Type="http://schemas.openxmlformats.org/officeDocument/2006/relationships/image" Target="../media/image16.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STAT 206:</a:t>
            </a:r>
            <a:br>
              <a:rPr lang="en-US" dirty="0" smtClean="0"/>
            </a:br>
            <a:r>
              <a:rPr lang="en-US" dirty="0" smtClean="0"/>
              <a:t>Chapter 5</a:t>
            </a:r>
            <a:br>
              <a:rPr lang="en-US" dirty="0" smtClean="0"/>
            </a:br>
            <a:endParaRPr lang="en-US" dirty="0"/>
          </a:p>
        </p:txBody>
      </p:sp>
      <p:sp>
        <p:nvSpPr>
          <p:cNvPr id="3" name="Subtitle 2"/>
          <p:cNvSpPr>
            <a:spLocks noGrp="1"/>
          </p:cNvSpPr>
          <p:nvPr>
            <p:ph type="subTitle" idx="1"/>
          </p:nvPr>
        </p:nvSpPr>
        <p:spPr/>
        <p:txBody>
          <a:bodyPr/>
          <a:lstStyle/>
          <a:p>
            <a:r>
              <a:rPr lang="en-US" dirty="0" smtClean="0"/>
              <a:t>Discrete Probability Distributions</a:t>
            </a:r>
          </a:p>
        </p:txBody>
      </p:sp>
      <p:sp>
        <p:nvSpPr>
          <p:cNvPr id="4" name="Slide Number Placeholder 3"/>
          <p:cNvSpPr>
            <a:spLocks noGrp="1"/>
          </p:cNvSpPr>
          <p:nvPr>
            <p:ph type="sldNum" sz="quarter" idx="12"/>
          </p:nvPr>
        </p:nvSpPr>
        <p:spPr/>
        <p:txBody>
          <a:bodyPr/>
          <a:lstStyle/>
          <a:p>
            <a:fld id="{8D75822C-2030-4887-9512-2AC67AD2736F}"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business applications:</a:t>
            </a:r>
            <a:endParaRPr lang="en-US" dirty="0"/>
          </a:p>
        </p:txBody>
      </p:sp>
      <p:sp>
        <p:nvSpPr>
          <p:cNvPr id="3" name="Content Placeholder 2"/>
          <p:cNvSpPr>
            <a:spLocks noGrp="1"/>
          </p:cNvSpPr>
          <p:nvPr>
            <p:ph idx="1"/>
          </p:nvPr>
        </p:nvSpPr>
        <p:spPr/>
        <p:txBody>
          <a:bodyPr/>
          <a:lstStyle/>
          <a:p>
            <a:r>
              <a:rPr lang="en-US" dirty="0"/>
              <a:t>A manufacturing plant labels items as either defective or </a:t>
            </a:r>
            <a:r>
              <a:rPr lang="en-US" dirty="0" smtClean="0"/>
              <a:t>acceptable</a:t>
            </a:r>
          </a:p>
          <a:p>
            <a:endParaRPr lang="en-US" dirty="0"/>
          </a:p>
          <a:p>
            <a:r>
              <a:rPr lang="en-US" dirty="0"/>
              <a:t>A firm bidding for contracts will either get a contract or </a:t>
            </a:r>
            <a:r>
              <a:rPr lang="en-US" dirty="0" smtClean="0"/>
              <a:t>not</a:t>
            </a:r>
          </a:p>
          <a:p>
            <a:endParaRPr lang="en-US" dirty="0"/>
          </a:p>
          <a:p>
            <a:r>
              <a:rPr lang="en-US" dirty="0"/>
              <a:t>A marketing research firm receives survey responses of “yes I will buy” or “no I will not</a:t>
            </a:r>
            <a:r>
              <a:rPr lang="en-US" dirty="0" smtClean="0"/>
              <a:t>”</a:t>
            </a:r>
          </a:p>
          <a:p>
            <a:endParaRPr lang="en-US" dirty="0"/>
          </a:p>
          <a:p>
            <a:r>
              <a:rPr lang="en-US" dirty="0"/>
              <a:t>New job applicants either accept the offer or reject it</a:t>
            </a:r>
          </a:p>
          <a:p>
            <a:pPr marL="0" indent="0">
              <a:buNone/>
            </a:pPr>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Techniques for Binomial</a:t>
            </a:r>
            <a:endParaRPr lang="en-US" dirty="0"/>
          </a:p>
        </p:txBody>
      </p:sp>
      <p:sp>
        <p:nvSpPr>
          <p:cNvPr id="3" name="Content Placeholder 2"/>
          <p:cNvSpPr>
            <a:spLocks noGrp="1"/>
          </p:cNvSpPr>
          <p:nvPr>
            <p:ph idx="1"/>
          </p:nvPr>
        </p:nvSpPr>
        <p:spPr>
          <a:xfrm>
            <a:off x="231648" y="854439"/>
            <a:ext cx="8717280" cy="5631705"/>
          </a:xfrm>
        </p:spPr>
        <p:txBody>
          <a:bodyPr/>
          <a:lstStyle/>
          <a:p>
            <a:pPr>
              <a:spcBef>
                <a:spcPts val="600"/>
              </a:spcBef>
            </a:pPr>
            <a:r>
              <a:rPr lang="en-US" dirty="0"/>
              <a:t>Suppose the event of interest is obtaining heads on the toss of a fair coin.  You are to toss the coin three times.  In how many ways can you get two heads</a:t>
            </a:r>
            <a:r>
              <a:rPr lang="en-US" dirty="0" smtClean="0"/>
              <a:t>?</a:t>
            </a:r>
            <a:endParaRPr lang="en-US" dirty="0"/>
          </a:p>
          <a:p>
            <a:pPr>
              <a:spcBef>
                <a:spcPts val="600"/>
              </a:spcBef>
            </a:pPr>
            <a:r>
              <a:rPr lang="en-US" dirty="0"/>
              <a:t>Possible ways: HHT, HTH, THH, so there are three ways you can getting two </a:t>
            </a:r>
            <a:r>
              <a:rPr lang="en-US" dirty="0" smtClean="0"/>
              <a:t>heads</a:t>
            </a:r>
            <a:endParaRPr lang="en-US" dirty="0"/>
          </a:p>
          <a:p>
            <a:pPr>
              <a:spcBef>
                <a:spcPts val="600"/>
              </a:spcBef>
            </a:pPr>
            <a:r>
              <a:rPr lang="en-US" dirty="0"/>
              <a:t>This situation is fairly simple.  We need to be able to count the number of ways for more complicated </a:t>
            </a:r>
            <a:r>
              <a:rPr lang="en-US" dirty="0" smtClean="0"/>
              <a:t>situations</a:t>
            </a:r>
          </a:p>
          <a:p>
            <a:pPr>
              <a:spcBef>
                <a:spcPts val="600"/>
              </a:spcBef>
            </a:pPr>
            <a:r>
              <a:rPr lang="en-US" dirty="0" smtClean="0"/>
              <a:t>COMBINATIONS!</a:t>
            </a:r>
          </a:p>
          <a:p>
            <a:pPr>
              <a:spcBef>
                <a:spcPts val="600"/>
              </a:spcBef>
            </a:pPr>
            <a:r>
              <a:rPr lang="en-US" dirty="0"/>
              <a:t>The number of combinations of selecting x objects out of n objects is</a:t>
            </a:r>
          </a:p>
          <a:p>
            <a:pPr lvl="1"/>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11</a:t>
            </a:fld>
            <a:endParaRPr lang="en-US"/>
          </a:p>
        </p:txBody>
      </p:sp>
      <p:graphicFrame>
        <p:nvGraphicFramePr>
          <p:cNvPr id="5" name="Object 7"/>
          <p:cNvGraphicFramePr>
            <a:graphicFrameLocks noChangeAspect="1"/>
          </p:cNvGraphicFramePr>
          <p:nvPr/>
        </p:nvGraphicFramePr>
        <p:xfrm>
          <a:off x="2331985" y="5235194"/>
          <a:ext cx="2706687" cy="1123950"/>
        </p:xfrm>
        <a:graphic>
          <a:graphicData uri="http://schemas.openxmlformats.org/presentationml/2006/ole">
            <mc:AlternateContent xmlns:mc="http://schemas.openxmlformats.org/markup-compatibility/2006">
              <mc:Choice xmlns:v="urn:schemas-microsoft-com:vml" Requires="v">
                <p:oleObj spid="_x0000_s3195" name="Equation" r:id="rId3" imgW="1040765" imgH="431800" progId="Equation.3">
                  <p:embed/>
                </p:oleObj>
              </mc:Choice>
              <mc:Fallback>
                <p:oleObj name="Equation" r:id="rId3" imgW="1040765" imgH="431800" progId="Equation.3">
                  <p:embed/>
                  <p:pic>
                    <p:nvPicPr>
                      <p:cNvPr id="0" name="Picture 31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1985" y="5235194"/>
                        <a:ext cx="2706687" cy="1123950"/>
                      </a:xfrm>
                      <a:prstGeom prst="rect">
                        <a:avLst/>
                      </a:prstGeom>
                      <a:solidFill>
                        <a:srgbClr val="FDE0BD"/>
                      </a:solidFill>
                      <a:ln w="9525">
                        <a:solidFill>
                          <a:schemeClr val="tx1"/>
                        </a:solidFill>
                        <a:miter lim="800000"/>
                        <a:headEnd/>
                        <a:tailEnd/>
                      </a:ln>
                    </p:spPr>
                  </p:pic>
                </p:oleObj>
              </mc:Fallback>
            </mc:AlternateContent>
          </a:graphicData>
        </a:graphic>
      </p:graphicFrame>
      <p:sp>
        <p:nvSpPr>
          <p:cNvPr id="6" name="TextBox 5"/>
          <p:cNvSpPr txBox="1"/>
          <p:nvPr/>
        </p:nvSpPr>
        <p:spPr>
          <a:xfrm>
            <a:off x="5246558" y="5108194"/>
            <a:ext cx="3799438" cy="1643527"/>
          </a:xfrm>
          <a:prstGeom prst="rect">
            <a:avLst/>
          </a:prstGeom>
          <a:noFill/>
        </p:spPr>
        <p:txBody>
          <a:bodyPr wrap="none" rtlCol="0">
            <a:spAutoFit/>
          </a:bodyPr>
          <a:lstStyle/>
          <a:p>
            <a:pPr>
              <a:lnSpc>
                <a:spcPct val="50000"/>
              </a:lnSpc>
              <a:spcBef>
                <a:spcPct val="40000"/>
              </a:spcBef>
            </a:pPr>
            <a:r>
              <a:rPr lang="en-US" sz="2400" b="1" dirty="0" smtClean="0"/>
              <a:t>Where:</a:t>
            </a:r>
          </a:p>
          <a:p>
            <a:pPr>
              <a:lnSpc>
                <a:spcPct val="50000"/>
              </a:lnSpc>
              <a:spcBef>
                <a:spcPct val="40000"/>
              </a:spcBef>
            </a:pPr>
            <a:r>
              <a:rPr lang="en-US" altLang="en-US" sz="2400" dirty="0" smtClean="0"/>
              <a:t>   n</a:t>
            </a:r>
            <a:r>
              <a:rPr lang="en-US" altLang="en-US" sz="2400" dirty="0"/>
              <a:t>! =(n)(n - 1)(n - 2) </a:t>
            </a:r>
            <a:r>
              <a:rPr lang="en-US" altLang="en-US" sz="2400" baseline="30000" dirty="0"/>
              <a:t>. . .</a:t>
            </a:r>
            <a:r>
              <a:rPr lang="en-US" altLang="en-US" sz="2400" dirty="0"/>
              <a:t> (2)(1)</a:t>
            </a:r>
          </a:p>
          <a:p>
            <a:pPr>
              <a:spcBef>
                <a:spcPct val="40000"/>
              </a:spcBef>
            </a:pPr>
            <a:r>
              <a:rPr lang="en-US" altLang="en-US" sz="2400" dirty="0" smtClean="0"/>
              <a:t>   x</a:t>
            </a:r>
            <a:r>
              <a:rPr lang="en-US" altLang="en-US" sz="2400" dirty="0"/>
              <a:t>! = (X)(X - 1)(X - 2) </a:t>
            </a:r>
            <a:r>
              <a:rPr lang="en-US" altLang="en-US" sz="2400" baseline="30000" dirty="0"/>
              <a:t>. . .</a:t>
            </a:r>
            <a:r>
              <a:rPr lang="en-US" altLang="en-US" sz="2400" dirty="0"/>
              <a:t> (2)(1)</a:t>
            </a:r>
          </a:p>
          <a:p>
            <a:pPr>
              <a:spcBef>
                <a:spcPct val="40000"/>
              </a:spcBef>
            </a:pPr>
            <a:r>
              <a:rPr lang="en-US" altLang="en-US" sz="2400" dirty="0" smtClean="0"/>
              <a:t>   0</a:t>
            </a:r>
            <a:r>
              <a:rPr lang="en-US" altLang="en-US" sz="2400" dirty="0"/>
              <a:t>! = 1  </a:t>
            </a:r>
            <a:r>
              <a:rPr lang="en-US" altLang="en-US" dirty="0"/>
              <a:t>(by definition</a:t>
            </a:r>
            <a:r>
              <a:rPr lang="en-US" altLang="en-US" dirty="0" smtClean="0"/>
              <a:t>)</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231648" y="1133856"/>
            <a:ext cx="8717280" cy="2283901"/>
          </a:xfrm>
        </p:spPr>
        <p:txBody>
          <a:bodyPr/>
          <a:lstStyle/>
          <a:p>
            <a:r>
              <a:rPr lang="en-US" dirty="0"/>
              <a:t>How many possible </a:t>
            </a:r>
            <a:r>
              <a:rPr lang="en-US" b="1" dirty="0"/>
              <a:t>3 scoop combinations </a:t>
            </a:r>
            <a:r>
              <a:rPr lang="en-US" dirty="0"/>
              <a:t>could you create at an ice cream parlor if you have </a:t>
            </a:r>
            <a:r>
              <a:rPr lang="en-US" b="1" dirty="0"/>
              <a:t>31 flavors </a:t>
            </a:r>
            <a:r>
              <a:rPr lang="en-US" dirty="0"/>
              <a:t>to select from and no flavor can be used more than once in the 3 scoops?</a:t>
            </a:r>
          </a:p>
          <a:p>
            <a:r>
              <a:rPr lang="en-US" dirty="0"/>
              <a:t>The total choices is n = 31, and we select X = </a:t>
            </a:r>
            <a:r>
              <a:rPr lang="en-US" dirty="0" smtClean="0"/>
              <a:t>3</a:t>
            </a:r>
            <a:endParaRPr lang="en-US" dirty="0"/>
          </a:p>
          <a:p>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12</a:t>
            </a:fld>
            <a:endParaRPr lang="en-US"/>
          </a:p>
        </p:txBody>
      </p:sp>
      <p:pic>
        <p:nvPicPr>
          <p:cNvPr id="5" name="Picture 4"/>
          <p:cNvPicPr>
            <a:picLocks noChangeAspect="1"/>
          </p:cNvPicPr>
          <p:nvPr/>
        </p:nvPicPr>
        <p:blipFill>
          <a:blip r:embed="rId2"/>
          <a:stretch>
            <a:fillRect/>
          </a:stretch>
        </p:blipFill>
        <p:spPr>
          <a:xfrm>
            <a:off x="569391" y="3417757"/>
            <a:ext cx="600075" cy="838200"/>
          </a:xfrm>
          <a:prstGeom prst="rect">
            <a:avLst/>
          </a:prstGeom>
        </p:spPr>
      </p:pic>
      <p:pic>
        <p:nvPicPr>
          <p:cNvPr id="6" name="Picture 5"/>
          <p:cNvPicPr>
            <a:picLocks noChangeAspect="1"/>
          </p:cNvPicPr>
          <p:nvPr/>
        </p:nvPicPr>
        <p:blipFill>
          <a:blip r:embed="rId3"/>
          <a:stretch>
            <a:fillRect/>
          </a:stretch>
        </p:blipFill>
        <p:spPr>
          <a:xfrm>
            <a:off x="1169466" y="3417757"/>
            <a:ext cx="1552575" cy="838200"/>
          </a:xfrm>
          <a:prstGeom prst="rect">
            <a:avLst/>
          </a:prstGeom>
        </p:spPr>
      </p:pic>
      <p:pic>
        <p:nvPicPr>
          <p:cNvPr id="7" name="Picture 6"/>
          <p:cNvPicPr>
            <a:picLocks noChangeAspect="1"/>
          </p:cNvPicPr>
          <p:nvPr/>
        </p:nvPicPr>
        <p:blipFill>
          <a:blip r:embed="rId4"/>
          <a:stretch>
            <a:fillRect/>
          </a:stretch>
        </p:blipFill>
        <p:spPr>
          <a:xfrm>
            <a:off x="2722041" y="3417757"/>
            <a:ext cx="981075" cy="866775"/>
          </a:xfrm>
          <a:prstGeom prst="rect">
            <a:avLst/>
          </a:prstGeom>
        </p:spPr>
      </p:pic>
      <p:pic>
        <p:nvPicPr>
          <p:cNvPr id="8" name="Picture 7"/>
          <p:cNvPicPr>
            <a:picLocks noChangeAspect="1"/>
          </p:cNvPicPr>
          <p:nvPr/>
        </p:nvPicPr>
        <p:blipFill>
          <a:blip r:embed="rId5"/>
          <a:stretch>
            <a:fillRect/>
          </a:stretch>
        </p:blipFill>
        <p:spPr>
          <a:xfrm>
            <a:off x="3703116" y="3398707"/>
            <a:ext cx="2238375" cy="857250"/>
          </a:xfrm>
          <a:prstGeom prst="rect">
            <a:avLst/>
          </a:prstGeom>
        </p:spPr>
      </p:pic>
      <p:pic>
        <p:nvPicPr>
          <p:cNvPr id="9" name="Picture 8"/>
          <p:cNvPicPr>
            <a:picLocks noChangeAspect="1"/>
          </p:cNvPicPr>
          <p:nvPr/>
        </p:nvPicPr>
        <p:blipFill>
          <a:blip r:embed="rId6"/>
          <a:stretch>
            <a:fillRect/>
          </a:stretch>
        </p:blipFill>
        <p:spPr>
          <a:xfrm>
            <a:off x="5937544" y="3398082"/>
            <a:ext cx="1457325" cy="857250"/>
          </a:xfrm>
          <a:prstGeom prst="rect">
            <a:avLst/>
          </a:prstGeom>
        </p:spPr>
      </p:pic>
      <p:pic>
        <p:nvPicPr>
          <p:cNvPr id="10" name="Picture 9"/>
          <p:cNvPicPr>
            <a:picLocks noChangeAspect="1"/>
          </p:cNvPicPr>
          <p:nvPr/>
        </p:nvPicPr>
        <p:blipFill>
          <a:blip r:embed="rId7"/>
          <a:stretch>
            <a:fillRect/>
          </a:stretch>
        </p:blipFill>
        <p:spPr>
          <a:xfrm>
            <a:off x="7394869" y="3388557"/>
            <a:ext cx="1009650" cy="866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Binomial Distribution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576" y="1140587"/>
                <a:ext cx="8912352" cy="5352288"/>
              </a:xfrm>
            </p:spPr>
            <p:txBody>
              <a:bodyPr>
                <a:normAutofit/>
              </a:bodyPr>
              <a:lstStyle/>
              <a:p>
                <a14:m>
                  <m:oMath xmlns:m="http://schemas.openxmlformats.org/officeDocument/2006/math">
                    <m:r>
                      <a:rPr lang="en-US" b="0" i="1" smtClean="0">
                        <a:latin typeface="Cambria Math" panose="02040503050406030204" pitchFamily="18" charset="0"/>
                      </a:rPr>
                      <m:t>𝑃</m:t>
                    </m:r>
                    <m:d>
                      <m:dPr>
                        <m:ctrlPr>
                          <a:rPr lang="en-US" b="0" i="1" smtClean="0">
                            <a:latin typeface="Cambria Math"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d>
                          <m:dPr>
                            <m:ctrlPr>
                              <a:rPr lang="en-US" b="0" i="1" smtClean="0">
                                <a:latin typeface="Cambria Math"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den>
                    </m:f>
                    <m:sSup>
                      <m:sSupPr>
                        <m:ctrlPr>
                          <a:rPr lang="en-US" b="0" i="1" smtClean="0">
                            <a:latin typeface="Cambria Math"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𝑝</m:t>
                        </m:r>
                      </m:e>
                      <m:sup>
                        <m:r>
                          <a:rPr lang="en-US" b="0" i="1" smtClean="0">
                            <a:latin typeface="Cambria Math" panose="02040503050406030204" pitchFamily="18" charset="0"/>
                            <a:ea typeface="Cambria Math" panose="02040503050406030204" pitchFamily="18" charset="0"/>
                          </a:rPr>
                          <m:t>𝑥</m:t>
                        </m:r>
                      </m:sup>
                    </m:sSup>
                    <m:sSup>
                      <m:sSupPr>
                        <m:ctrlPr>
                          <a:rPr lang="en-US" b="0" i="1" smtClean="0">
                            <a:latin typeface="Cambria Math"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sup>
                    </m:sSup>
                  </m:oMath>
                </a14:m>
                <a:r>
                  <a:rPr lang="en-US" dirty="0" smtClean="0"/>
                  <a:t>, where:</a:t>
                </a:r>
                <a:br>
                  <a:rPr lang="en-US" dirty="0" smtClean="0"/>
                </a:br>
                <a:endParaRPr lang="en-US" dirty="0" smtClean="0"/>
              </a:p>
              <a:p>
                <a:pPr lvl="1"/>
                <a14:m>
                  <m:oMath xmlns:m="http://schemas.openxmlformats.org/officeDocument/2006/math">
                    <m:r>
                      <a:rPr lang="en-US" sz="2800" i="1">
                        <a:latin typeface="Cambria Math" panose="02040503050406030204" pitchFamily="18" charset="0"/>
                      </a:rPr>
                      <m:t>𝑃</m:t>
                    </m:r>
                    <m:d>
                      <m:dPr>
                        <m:ctrlPr>
                          <a:rPr lang="en-US" sz="2800" i="1">
                            <a:latin typeface="Cambria Math" charset="0"/>
                          </a:rPr>
                        </m:ctrlPr>
                      </m:dPr>
                      <m:e>
                        <m:r>
                          <a:rPr lang="en-US" sz="2800" i="1">
                            <a:latin typeface="Cambria Math" panose="02040503050406030204" pitchFamily="18" charset="0"/>
                          </a:rPr>
                          <m:t>𝑋</m:t>
                        </m:r>
                        <m:r>
                          <a:rPr lang="en-US" sz="2800" i="1">
                            <a:latin typeface="Cambria Math" panose="02040503050406030204" pitchFamily="18" charset="0"/>
                          </a:rPr>
                          <m:t>=</m:t>
                        </m:r>
                        <m:r>
                          <a:rPr lang="en-US" sz="2800" i="1">
                            <a:latin typeface="Cambria Math" panose="02040503050406030204" pitchFamily="18" charset="0"/>
                          </a:rPr>
                          <m:t>𝑥</m:t>
                        </m:r>
                      </m:e>
                      <m:e>
                        <m:r>
                          <a:rPr lang="en-US" sz="2800" i="1">
                            <a:latin typeface="Cambria Math" panose="02040503050406030204" pitchFamily="18" charset="0"/>
                          </a:rPr>
                          <m:t>𝑛</m:t>
                        </m:r>
                        <m:r>
                          <a:rPr lang="en-US" sz="2800" i="1">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𝑝</m:t>
                        </m:r>
                      </m:e>
                    </m:d>
                  </m:oMath>
                </a14:m>
                <a:r>
                  <a:rPr lang="en-US" sz="2800" dirty="0" smtClean="0"/>
                  <a:t> </a:t>
                </a:r>
                <a:br>
                  <a:rPr lang="en-US" sz="2800" dirty="0" smtClean="0"/>
                </a:br>
                <a:r>
                  <a:rPr lang="en-US" sz="2800" dirty="0" smtClean="0"/>
                  <a:t>= </a:t>
                </a:r>
                <a:r>
                  <a:rPr lang="en-US" sz="2800" dirty="0"/>
                  <a:t>probability of x events of interest </a:t>
                </a:r>
                <a:r>
                  <a:rPr lang="en-US" sz="2800" dirty="0" smtClean="0"/>
                  <a:t>(i.e., x “successes”) in </a:t>
                </a:r>
                <a:r>
                  <a:rPr lang="en-US" sz="2800" dirty="0"/>
                  <a:t>n trials, with the probability of </a:t>
                </a:r>
                <a:r>
                  <a:rPr lang="en-US" sz="2800" dirty="0" smtClean="0"/>
                  <a:t>a “success” of p</a:t>
                </a:r>
                <a:br>
                  <a:rPr lang="en-US" sz="2800" dirty="0" smtClean="0"/>
                </a:br>
                <a:r>
                  <a:rPr lang="en-US" sz="2800" dirty="0" smtClean="0"/>
                  <a:t>for each trial</a:t>
                </a:r>
              </a:p>
              <a:p>
                <a:pPr lvl="1"/>
                <a:r>
                  <a:rPr lang="en-US" sz="2800" dirty="0" smtClean="0"/>
                  <a:t>x = number of “events of interest” (“successes”) in sample (x = 0, 1, 2, …, n)</a:t>
                </a:r>
              </a:p>
              <a:p>
                <a:pPr lvl="1"/>
                <a:r>
                  <a:rPr lang="en-US" sz="2800" dirty="0" smtClean="0"/>
                  <a:t>n = sample size </a:t>
                </a:r>
                <a:br>
                  <a:rPr lang="en-US" sz="2800" dirty="0" smtClean="0"/>
                </a:br>
                <a:r>
                  <a:rPr lang="en-US" sz="2800" dirty="0" smtClean="0"/>
                  <a:t>(number of trials or observations)</a:t>
                </a:r>
              </a:p>
              <a:p>
                <a:pPr lvl="1"/>
                <a:r>
                  <a:rPr lang="en-US" sz="2800" dirty="0" smtClean="0"/>
                  <a:t>p = probability of “event of interest” </a:t>
                </a:r>
                <a:br>
                  <a:rPr lang="en-US" sz="2800" dirty="0" smtClean="0"/>
                </a:br>
                <a:r>
                  <a:rPr lang="en-US" sz="2800" dirty="0" smtClean="0"/>
                  <a:t>(“success”)</a:t>
                </a: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576" y="1140587"/>
                <a:ext cx="8912352" cy="5352288"/>
              </a:xfrm>
              <a:blipFill rotWithShape="0">
                <a:blip r:embed="rId3"/>
                <a:stretch>
                  <a:fillRect t="-114" r="-205"/>
                </a:stretch>
              </a:blipFill>
            </p:spPr>
            <p:txBody>
              <a:bodyPr/>
              <a:lstStyle/>
              <a:p>
                <a:r>
                  <a:rPr lang="en-US">
                    <a:noFill/>
                  </a:rPr>
                  <a:t> </a:t>
                </a:r>
                <a:endParaRPr lang="en-US">
                  <a:noFill/>
                </a:endParaRP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13</a:t>
            </a:fld>
            <a:endParaRPr lang="en-US"/>
          </a:p>
        </p:txBody>
      </p:sp>
      <p:sp>
        <p:nvSpPr>
          <p:cNvPr id="6" name="Text Box 24"/>
          <p:cNvSpPr txBox="1">
            <a:spLocks noChangeArrowheads="1"/>
          </p:cNvSpPr>
          <p:nvPr/>
        </p:nvSpPr>
        <p:spPr bwMode="auto">
          <a:xfrm>
            <a:off x="6053328" y="4304791"/>
            <a:ext cx="2895600" cy="2292350"/>
          </a:xfrm>
          <a:prstGeom prst="rect">
            <a:avLst/>
          </a:prstGeom>
          <a:noFill/>
          <a:ln>
            <a:noFill/>
          </a:ln>
        </p:spPr>
        <p:txBody>
          <a:bodyPr>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800" b="1" dirty="0"/>
              <a:t>Example:</a:t>
            </a:r>
            <a:r>
              <a:rPr lang="en-US" altLang="en-US" sz="1800" dirty="0"/>
              <a:t>  Flip a coin four times, let  x = # heads:</a:t>
            </a:r>
          </a:p>
          <a:p>
            <a:pPr algn="ctr" eaLnBrk="1" hangingPunct="1">
              <a:spcBef>
                <a:spcPct val="50000"/>
              </a:spcBef>
            </a:pPr>
            <a:r>
              <a:rPr lang="en-US" altLang="en-US" sz="1800" dirty="0">
                <a:solidFill>
                  <a:schemeClr val="hlink"/>
                </a:solidFill>
              </a:rPr>
              <a:t>n</a:t>
            </a:r>
            <a:r>
              <a:rPr lang="en-US" altLang="en-US" sz="1800" dirty="0"/>
              <a:t> = 4</a:t>
            </a:r>
          </a:p>
          <a:p>
            <a:pPr algn="ctr" eaLnBrk="1" hangingPunct="1">
              <a:spcBef>
                <a:spcPct val="50000"/>
              </a:spcBef>
            </a:pPr>
            <a:r>
              <a:rPr lang="en-US" altLang="en-US" sz="1800" dirty="0" smtClean="0">
                <a:solidFill>
                  <a:schemeClr val="folHlink"/>
                </a:solidFill>
              </a:rPr>
              <a:t>p</a:t>
            </a:r>
            <a:r>
              <a:rPr lang="en-US" altLang="en-US" sz="1800" dirty="0" smtClean="0"/>
              <a:t> </a:t>
            </a:r>
            <a:r>
              <a:rPr lang="en-US" altLang="en-US" sz="1800" dirty="0"/>
              <a:t>= 0.5</a:t>
            </a:r>
          </a:p>
          <a:p>
            <a:pPr algn="ctr" eaLnBrk="1" hangingPunct="1">
              <a:spcBef>
                <a:spcPct val="50000"/>
              </a:spcBef>
            </a:pPr>
            <a:r>
              <a:rPr lang="en-US" altLang="en-US" sz="1800" dirty="0"/>
              <a:t>1 - </a:t>
            </a:r>
            <a:r>
              <a:rPr lang="en-US" altLang="en-US" sz="1800" dirty="0" smtClean="0">
                <a:solidFill>
                  <a:schemeClr val="folHlink"/>
                </a:solidFill>
              </a:rPr>
              <a:t>p</a:t>
            </a:r>
            <a:r>
              <a:rPr lang="en-US" altLang="en-US" sz="1800" dirty="0" smtClean="0"/>
              <a:t> </a:t>
            </a:r>
            <a:r>
              <a:rPr lang="en-US" altLang="en-US" sz="1800" dirty="0"/>
              <a:t>= (1 - 0.5) = 0.5</a:t>
            </a:r>
          </a:p>
          <a:p>
            <a:pPr algn="ctr" eaLnBrk="1" hangingPunct="1">
              <a:spcBef>
                <a:spcPct val="50000"/>
              </a:spcBef>
            </a:pPr>
            <a:r>
              <a:rPr lang="en-US" altLang="en-US" sz="1800" dirty="0"/>
              <a:t>X = 0, 1, 2, 3, 4</a:t>
            </a:r>
          </a:p>
        </p:txBody>
      </p:sp>
      <p:sp>
        <p:nvSpPr>
          <p:cNvPr id="7" name="Rectangle 23"/>
          <p:cNvSpPr>
            <a:spLocks noChangeArrowheads="1"/>
          </p:cNvSpPr>
          <p:nvPr/>
        </p:nvSpPr>
        <p:spPr bwMode="auto">
          <a:xfrm>
            <a:off x="6053328" y="4313237"/>
            <a:ext cx="2971800" cy="2362200"/>
          </a:xfrm>
          <a:prstGeom prst="rect">
            <a:avLst/>
          </a:prstGeom>
          <a:noFill/>
          <a:ln w="19050">
            <a:solidFill>
              <a:schemeClr val="tx1"/>
            </a:solidFill>
            <a:miter lim="800000"/>
          </a:ln>
        </p:spPr>
        <p:txBody>
          <a:bodyPr wrap="none" anchor="ct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EXAMPLES</a:t>
            </a:r>
            <a:endParaRPr lang="en-US" dirty="0">
              <a:solidFill>
                <a:srgbClr val="0070C0"/>
              </a:solidFill>
            </a:endParaRPr>
          </a:p>
        </p:txBody>
      </p:sp>
      <p:sp>
        <p:nvSpPr>
          <p:cNvPr id="3" name="Content Placeholder 2"/>
          <p:cNvSpPr>
            <a:spLocks noGrp="1"/>
          </p:cNvSpPr>
          <p:nvPr>
            <p:ph idx="1"/>
          </p:nvPr>
        </p:nvSpPr>
        <p:spPr/>
        <p:txBody>
          <a:bodyPr/>
          <a:lstStyle/>
          <a:p>
            <a:pPr marL="0" lvl="0" indent="0">
              <a:buNone/>
            </a:pPr>
            <a:r>
              <a:rPr lang="en-US" b="1" dirty="0">
                <a:solidFill>
                  <a:srgbClr val="0070C0"/>
                </a:solidFill>
              </a:rPr>
              <a:t>You observe the sex of the next 50 children born at a local hospital; X is the number of girls among them.</a:t>
            </a:r>
            <a:endParaRPr lang="en-US" dirty="0">
              <a:solidFill>
                <a:srgbClr val="0070C0"/>
              </a:solidFill>
            </a:endParaRPr>
          </a:p>
          <a:p>
            <a:pPr marL="0" indent="0">
              <a:buNone/>
            </a:pPr>
            <a:endParaRPr lang="en-US" dirty="0"/>
          </a:p>
        </p:txBody>
      </p:sp>
      <p:sp>
        <p:nvSpPr>
          <p:cNvPr id="5" name="TextBox 4"/>
          <p:cNvSpPr txBox="1"/>
          <p:nvPr/>
        </p:nvSpPr>
        <p:spPr>
          <a:xfrm>
            <a:off x="2362200" y="3733800"/>
            <a:ext cx="4267200" cy="1015663"/>
          </a:xfrm>
          <a:prstGeom prst="rect">
            <a:avLst/>
          </a:prstGeom>
          <a:noFill/>
        </p:spPr>
        <p:txBody>
          <a:bodyPr wrap="square" rtlCol="0">
            <a:spAutoFit/>
          </a:bodyPr>
          <a:lstStyle/>
          <a:p>
            <a:pPr algn="ctr"/>
            <a:r>
              <a:rPr lang="en-US" sz="6000" b="1" dirty="0" smtClean="0">
                <a:solidFill>
                  <a:srgbClr val="FF0000"/>
                </a:solidFill>
              </a:rPr>
              <a:t>Binomial</a:t>
            </a:r>
            <a:endParaRPr lang="en-US" sz="6000" b="1" dirty="0">
              <a:solidFill>
                <a:srgbClr val="FF0000"/>
              </a:solidFill>
            </a:endParaRPr>
          </a:p>
        </p:txBody>
      </p:sp>
    </p:spTree>
    <p:extLst>
      <p:ext uri="{BB962C8B-B14F-4D97-AF65-F5344CB8AC3E}">
        <p14:creationId xmlns:p14="http://schemas.microsoft.com/office/powerpoint/2010/main" val="115098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EXAMPLES</a:t>
            </a:r>
            <a:endParaRPr lang="en-US" dirty="0">
              <a:solidFill>
                <a:srgbClr val="0070C0"/>
              </a:solidFill>
            </a:endParaRPr>
          </a:p>
        </p:txBody>
      </p:sp>
      <p:sp>
        <p:nvSpPr>
          <p:cNvPr id="3" name="Content Placeholder 2"/>
          <p:cNvSpPr>
            <a:spLocks noGrp="1"/>
          </p:cNvSpPr>
          <p:nvPr>
            <p:ph idx="1"/>
          </p:nvPr>
        </p:nvSpPr>
        <p:spPr/>
        <p:txBody>
          <a:bodyPr/>
          <a:lstStyle/>
          <a:p>
            <a:pPr marL="0" lvl="0" indent="0">
              <a:buNone/>
            </a:pPr>
            <a:r>
              <a:rPr lang="en-US" b="1" dirty="0">
                <a:solidFill>
                  <a:srgbClr val="0070C0"/>
                </a:solidFill>
              </a:rPr>
              <a:t>A couple decides to continue to have children until their first girl is born; X is the total number of children the couple has.</a:t>
            </a:r>
            <a:endParaRPr lang="en-US" dirty="0">
              <a:solidFill>
                <a:srgbClr val="0070C0"/>
              </a:solidFill>
            </a:endParaRPr>
          </a:p>
          <a:p>
            <a:pPr marL="0" indent="0">
              <a:buNone/>
            </a:pPr>
            <a:endParaRPr lang="en-US" dirty="0"/>
          </a:p>
        </p:txBody>
      </p:sp>
      <p:sp>
        <p:nvSpPr>
          <p:cNvPr id="4" name="TextBox 3"/>
          <p:cNvSpPr txBox="1"/>
          <p:nvPr/>
        </p:nvSpPr>
        <p:spPr>
          <a:xfrm>
            <a:off x="2362200" y="3733800"/>
            <a:ext cx="4267200" cy="1938992"/>
          </a:xfrm>
          <a:prstGeom prst="rect">
            <a:avLst/>
          </a:prstGeom>
          <a:noFill/>
        </p:spPr>
        <p:txBody>
          <a:bodyPr wrap="square" rtlCol="0">
            <a:spAutoFit/>
          </a:bodyPr>
          <a:lstStyle/>
          <a:p>
            <a:pPr algn="ctr"/>
            <a:r>
              <a:rPr lang="en-US" sz="6000" b="1" dirty="0" smtClean="0">
                <a:solidFill>
                  <a:srgbClr val="FF0000"/>
                </a:solidFill>
              </a:rPr>
              <a:t>Not Binomial</a:t>
            </a:r>
            <a:endParaRPr lang="en-US" sz="6000" b="1" dirty="0">
              <a:solidFill>
                <a:srgbClr val="FF0000"/>
              </a:solidFill>
            </a:endParaRPr>
          </a:p>
        </p:txBody>
      </p:sp>
    </p:spTree>
    <p:extLst>
      <p:ext uri="{BB962C8B-B14F-4D97-AF65-F5344CB8AC3E}">
        <p14:creationId xmlns:p14="http://schemas.microsoft.com/office/powerpoint/2010/main" val="1064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EXAMPLES</a:t>
            </a:r>
            <a:endParaRPr lang="en-US" dirty="0">
              <a:solidFill>
                <a:srgbClr val="0070C0"/>
              </a:solidFill>
            </a:endParaRPr>
          </a:p>
        </p:txBody>
      </p:sp>
      <p:sp>
        <p:nvSpPr>
          <p:cNvPr id="3" name="Content Placeholder 2"/>
          <p:cNvSpPr>
            <a:spLocks noGrp="1"/>
          </p:cNvSpPr>
          <p:nvPr>
            <p:ph idx="1"/>
          </p:nvPr>
        </p:nvSpPr>
        <p:spPr>
          <a:xfrm>
            <a:off x="457200" y="1143000"/>
            <a:ext cx="8229600" cy="4525963"/>
          </a:xfrm>
        </p:spPr>
        <p:txBody>
          <a:bodyPr/>
          <a:lstStyle/>
          <a:p>
            <a:pPr marL="0" indent="0">
              <a:buNone/>
            </a:pPr>
            <a:r>
              <a:rPr lang="en-US" b="1" dirty="0">
                <a:solidFill>
                  <a:srgbClr val="0070C0"/>
                </a:solidFill>
              </a:rPr>
              <a:t>You want to know what percent of married people believe that mothers of young children should not be employed outside the home.   You plan to interview 50 people, and for the sake of convenience you decide to interview both the husband and the wife in 25 married couples.  The random variable X is the number among the 50 persons interviewed who think mothers should not be employed.  </a:t>
            </a:r>
            <a:endParaRPr lang="en-US" dirty="0">
              <a:solidFill>
                <a:srgbClr val="0070C0"/>
              </a:solidFill>
            </a:endParaRPr>
          </a:p>
          <a:p>
            <a:pPr marL="0" lvl="0" indent="0">
              <a:buNone/>
            </a:pPr>
            <a:endParaRPr lang="en-US" dirty="0">
              <a:solidFill>
                <a:srgbClr val="0070C0"/>
              </a:solidFill>
            </a:endParaRPr>
          </a:p>
        </p:txBody>
      </p:sp>
      <p:sp>
        <p:nvSpPr>
          <p:cNvPr id="4" name="TextBox 3"/>
          <p:cNvSpPr txBox="1"/>
          <p:nvPr/>
        </p:nvSpPr>
        <p:spPr>
          <a:xfrm>
            <a:off x="2362200" y="5638800"/>
            <a:ext cx="5410200" cy="1015663"/>
          </a:xfrm>
          <a:prstGeom prst="rect">
            <a:avLst/>
          </a:prstGeom>
          <a:noFill/>
        </p:spPr>
        <p:txBody>
          <a:bodyPr wrap="square" rtlCol="0">
            <a:spAutoFit/>
          </a:bodyPr>
          <a:lstStyle/>
          <a:p>
            <a:pPr algn="ctr"/>
            <a:r>
              <a:rPr lang="en-US" sz="6000" b="1" dirty="0" smtClean="0">
                <a:solidFill>
                  <a:srgbClr val="FF0000"/>
                </a:solidFill>
              </a:rPr>
              <a:t>Not Binomial</a:t>
            </a:r>
            <a:endParaRPr lang="en-US" sz="6000" b="1" dirty="0">
              <a:solidFill>
                <a:srgbClr val="FF0000"/>
              </a:solidFill>
            </a:endParaRPr>
          </a:p>
        </p:txBody>
      </p:sp>
    </p:spTree>
    <p:extLst>
      <p:ext uri="{BB962C8B-B14F-4D97-AF65-F5344CB8AC3E}">
        <p14:creationId xmlns:p14="http://schemas.microsoft.com/office/powerpoint/2010/main" val="6106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EXAMPLES</a:t>
            </a:r>
            <a:endParaRPr lang="en-US" dirty="0">
              <a:solidFill>
                <a:srgbClr val="0070C0"/>
              </a:solidFill>
            </a:endParaRPr>
          </a:p>
        </p:txBody>
      </p:sp>
      <p:sp>
        <p:nvSpPr>
          <p:cNvPr id="3" name="Content Placeholder 2"/>
          <p:cNvSpPr>
            <a:spLocks noGrp="1"/>
          </p:cNvSpPr>
          <p:nvPr>
            <p:ph idx="1"/>
          </p:nvPr>
        </p:nvSpPr>
        <p:spPr/>
        <p:txBody>
          <a:bodyPr/>
          <a:lstStyle/>
          <a:p>
            <a:pPr marL="0" lvl="0" indent="0">
              <a:buNone/>
            </a:pPr>
            <a:r>
              <a:rPr lang="en-US" b="1" dirty="0">
                <a:solidFill>
                  <a:srgbClr val="0070C0"/>
                </a:solidFill>
              </a:rPr>
              <a:t>The pool of potential jurors for a murder case contains 100 persons chosen at random from the adult residents of a large city.  Each person in the pool is asked whether he or she opposes the death penalty; X is the number who say “Yes”</a:t>
            </a:r>
            <a:endParaRPr lang="en-US" dirty="0">
              <a:solidFill>
                <a:srgbClr val="0070C0"/>
              </a:solidFill>
            </a:endParaRPr>
          </a:p>
          <a:p>
            <a:pPr marL="0" indent="0">
              <a:buNone/>
            </a:pPr>
            <a:endParaRPr lang="en-US" dirty="0">
              <a:solidFill>
                <a:srgbClr val="0070C0"/>
              </a:solidFill>
            </a:endParaRPr>
          </a:p>
        </p:txBody>
      </p:sp>
      <p:sp>
        <p:nvSpPr>
          <p:cNvPr id="4" name="TextBox 3"/>
          <p:cNvSpPr txBox="1"/>
          <p:nvPr/>
        </p:nvSpPr>
        <p:spPr>
          <a:xfrm>
            <a:off x="2370667" y="4495800"/>
            <a:ext cx="4267200" cy="1015663"/>
          </a:xfrm>
          <a:prstGeom prst="rect">
            <a:avLst/>
          </a:prstGeom>
          <a:noFill/>
        </p:spPr>
        <p:txBody>
          <a:bodyPr wrap="square" rtlCol="0">
            <a:spAutoFit/>
          </a:bodyPr>
          <a:lstStyle/>
          <a:p>
            <a:pPr algn="ctr"/>
            <a:r>
              <a:rPr lang="en-US" sz="6000" b="1" dirty="0" smtClean="0">
                <a:solidFill>
                  <a:srgbClr val="FF0000"/>
                </a:solidFill>
              </a:rPr>
              <a:t>Binomial</a:t>
            </a:r>
            <a:endParaRPr lang="en-US" sz="6000" b="1" dirty="0">
              <a:solidFill>
                <a:srgbClr val="FF0000"/>
              </a:solidFill>
            </a:endParaRPr>
          </a:p>
        </p:txBody>
      </p:sp>
    </p:spTree>
    <p:extLst>
      <p:ext uri="{BB962C8B-B14F-4D97-AF65-F5344CB8AC3E}">
        <p14:creationId xmlns:p14="http://schemas.microsoft.com/office/powerpoint/2010/main" val="77788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EXAMPLES</a:t>
            </a:r>
            <a:endParaRPr lang="en-US" dirty="0">
              <a:solidFill>
                <a:srgbClr val="0070C0"/>
              </a:solidFill>
            </a:endParaRPr>
          </a:p>
        </p:txBody>
      </p:sp>
      <p:sp>
        <p:nvSpPr>
          <p:cNvPr id="3" name="Content Placeholder 2"/>
          <p:cNvSpPr>
            <a:spLocks noGrp="1"/>
          </p:cNvSpPr>
          <p:nvPr>
            <p:ph idx="1"/>
          </p:nvPr>
        </p:nvSpPr>
        <p:spPr/>
        <p:txBody>
          <a:bodyPr/>
          <a:lstStyle/>
          <a:p>
            <a:pPr marL="0" lvl="0" indent="0">
              <a:buNone/>
            </a:pPr>
            <a:r>
              <a:rPr lang="en-US" b="1" dirty="0">
                <a:solidFill>
                  <a:srgbClr val="0070C0"/>
                </a:solidFill>
              </a:rPr>
              <a:t>Joe buys a ticket in his state’s “Pick 3” lottery game every week; X is the number of times in a year that he wins a prize</a:t>
            </a:r>
            <a:r>
              <a:rPr lang="en-US" b="1" dirty="0" smtClean="0">
                <a:solidFill>
                  <a:srgbClr val="0070C0"/>
                </a:solidFill>
              </a:rPr>
              <a:t>. (Assume 52 weeks in a year)</a:t>
            </a:r>
            <a:endParaRPr lang="en-US" dirty="0">
              <a:solidFill>
                <a:srgbClr val="0070C0"/>
              </a:solidFill>
            </a:endParaRPr>
          </a:p>
          <a:p>
            <a:pPr marL="0" indent="0">
              <a:buNone/>
            </a:pPr>
            <a:endParaRPr lang="en-US" dirty="0">
              <a:solidFill>
                <a:srgbClr val="0070C0"/>
              </a:solidFill>
            </a:endParaRPr>
          </a:p>
        </p:txBody>
      </p:sp>
      <p:sp>
        <p:nvSpPr>
          <p:cNvPr id="4" name="TextBox 3"/>
          <p:cNvSpPr txBox="1"/>
          <p:nvPr/>
        </p:nvSpPr>
        <p:spPr>
          <a:xfrm>
            <a:off x="2362200" y="3733800"/>
            <a:ext cx="4267200" cy="1015663"/>
          </a:xfrm>
          <a:prstGeom prst="rect">
            <a:avLst/>
          </a:prstGeom>
          <a:noFill/>
        </p:spPr>
        <p:txBody>
          <a:bodyPr wrap="square" rtlCol="0">
            <a:spAutoFit/>
          </a:bodyPr>
          <a:lstStyle/>
          <a:p>
            <a:pPr algn="ctr"/>
            <a:r>
              <a:rPr lang="en-US" sz="6000" b="1" dirty="0" smtClean="0">
                <a:solidFill>
                  <a:srgbClr val="FF0000"/>
                </a:solidFill>
              </a:rPr>
              <a:t>Binomial</a:t>
            </a:r>
            <a:endParaRPr lang="en-US" sz="6000" b="1" dirty="0">
              <a:solidFill>
                <a:srgbClr val="FF0000"/>
              </a:solidFill>
            </a:endParaRPr>
          </a:p>
        </p:txBody>
      </p:sp>
    </p:spTree>
    <p:extLst>
      <p:ext uri="{BB962C8B-B14F-4D97-AF65-F5344CB8AC3E}">
        <p14:creationId xmlns:p14="http://schemas.microsoft.com/office/powerpoint/2010/main" val="214685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 Rules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0070C0"/>
                </a:solidFill>
              </a:rPr>
              <a:t>Example:  A </a:t>
            </a:r>
            <a:r>
              <a:rPr lang="en-US" dirty="0">
                <a:solidFill>
                  <a:srgbClr val="0070C0"/>
                </a:solidFill>
              </a:rPr>
              <a:t>major electronics manufacturer has determined that when one of its </a:t>
            </a:r>
            <a:r>
              <a:rPr lang="en-US" dirty="0" smtClean="0">
                <a:solidFill>
                  <a:srgbClr val="0070C0"/>
                </a:solidFill>
              </a:rPr>
              <a:t>DVD player </a:t>
            </a:r>
            <a:r>
              <a:rPr lang="en-US" dirty="0">
                <a:solidFill>
                  <a:srgbClr val="0070C0"/>
                </a:solidFill>
              </a:rPr>
              <a:t>is sold, there is </a:t>
            </a:r>
            <a:r>
              <a:rPr lang="en-US" dirty="0" smtClean="0">
                <a:solidFill>
                  <a:srgbClr val="0070C0"/>
                </a:solidFill>
              </a:rPr>
              <a:t>0.05 </a:t>
            </a:r>
            <a:r>
              <a:rPr lang="en-US" dirty="0">
                <a:solidFill>
                  <a:srgbClr val="0070C0"/>
                </a:solidFill>
              </a:rPr>
              <a:t>chance that the </a:t>
            </a:r>
            <a:r>
              <a:rPr lang="en-US" dirty="0" smtClean="0">
                <a:solidFill>
                  <a:srgbClr val="0070C0"/>
                </a:solidFill>
              </a:rPr>
              <a:t>DVD player will </a:t>
            </a:r>
            <a:r>
              <a:rPr lang="en-US" dirty="0">
                <a:solidFill>
                  <a:srgbClr val="0070C0"/>
                </a:solidFill>
              </a:rPr>
              <a:t>need service before the warranty period expires.  </a:t>
            </a:r>
            <a:endParaRPr lang="en-US" dirty="0" smtClean="0">
              <a:solidFill>
                <a:srgbClr val="0070C0"/>
              </a:solidFill>
            </a:endParaRPr>
          </a:p>
          <a:p>
            <a:pPr marL="0" indent="0">
              <a:buNone/>
            </a:pPr>
            <a:endParaRPr lang="en-US" dirty="0">
              <a:solidFill>
                <a:srgbClr val="0070C0"/>
              </a:solidFill>
            </a:endParaRPr>
          </a:p>
        </p:txBody>
      </p:sp>
    </p:spTree>
    <p:extLst>
      <p:ext uri="{BB962C8B-B14F-4D97-AF65-F5344CB8AC3E}">
        <p14:creationId xmlns:p14="http://schemas.microsoft.com/office/powerpoint/2010/main" val="2130540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5.1 Probability Distribution for a </a:t>
            </a:r>
            <a:r>
              <a:rPr lang="en-US" sz="3200" b="1" dirty="0" smtClean="0"/>
              <a:t>Discrete Variable</a:t>
            </a:r>
            <a:endParaRPr lang="en-US" sz="3200" b="1" dirty="0"/>
          </a:p>
        </p:txBody>
      </p:sp>
      <p:sp>
        <p:nvSpPr>
          <p:cNvPr id="3" name="Content Placeholder 2"/>
          <p:cNvSpPr>
            <a:spLocks noGrp="1"/>
          </p:cNvSpPr>
          <p:nvPr>
            <p:ph idx="1"/>
          </p:nvPr>
        </p:nvSpPr>
        <p:spPr>
          <a:xfrm>
            <a:off x="231648" y="1088454"/>
            <a:ext cx="8717280" cy="2179402"/>
          </a:xfrm>
        </p:spPr>
        <p:txBody>
          <a:bodyPr>
            <a:normAutofit/>
          </a:bodyPr>
          <a:lstStyle/>
          <a:p>
            <a:r>
              <a:rPr lang="en-US" sz="2400" b="1" dirty="0" smtClean="0"/>
              <a:t>Discrete variables: </a:t>
            </a:r>
          </a:p>
          <a:p>
            <a:endParaRPr lang="en-US" sz="2400" b="1" dirty="0" smtClean="0"/>
          </a:p>
          <a:p>
            <a:r>
              <a:rPr lang="en-US" sz="2400" b="1" dirty="0" smtClean="0"/>
              <a:t>Probability distribution for a discrete random variable:</a:t>
            </a:r>
            <a:endParaRPr lang="en-US" sz="2400" dirty="0" smtClean="0"/>
          </a:p>
          <a:p>
            <a:endParaRPr lang="en-US" sz="2400" dirty="0"/>
          </a:p>
          <a:p>
            <a:pPr marL="0" indent="0">
              <a:buNone/>
            </a:pPr>
            <a:endParaRPr lang="en-US" sz="2400" dirty="0" smtClean="0"/>
          </a:p>
        </p:txBody>
      </p:sp>
      <p:sp>
        <p:nvSpPr>
          <p:cNvPr id="4" name="Slide Number Placeholder 3"/>
          <p:cNvSpPr>
            <a:spLocks noGrp="1"/>
          </p:cNvSpPr>
          <p:nvPr>
            <p:ph type="sldNum" sz="quarter" idx="12"/>
          </p:nvPr>
        </p:nvSpPr>
        <p:spPr/>
        <p:txBody>
          <a:bodyPr/>
          <a:lstStyle/>
          <a:p>
            <a:fld id="{8D75822C-2030-4887-9512-2AC67AD2736F}" type="slidenum">
              <a:rPr lang="en-US" smtClean="0"/>
              <a:t>2</a:t>
            </a:fld>
            <a:endParaRPr lang="en-US" dirty="0"/>
          </a:p>
        </p:txBody>
      </p:sp>
      <p:sp>
        <p:nvSpPr>
          <p:cNvPr id="5" name="Content Placeholder 2"/>
          <p:cNvSpPr txBox="1"/>
          <p:nvPr/>
        </p:nvSpPr>
        <p:spPr>
          <a:xfrm>
            <a:off x="544049" y="1036321"/>
            <a:ext cx="8717280" cy="22315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058545">
              <a:buNone/>
              <a:tabLst>
                <a:tab pos="2054225" algn="l"/>
                <a:tab pos="5607050" algn="l"/>
              </a:tabLst>
            </a:pPr>
            <a:endParaRPr lang="en-US" sz="2400" dirty="0" smtClean="0"/>
          </a:p>
          <a:p>
            <a:pPr marL="0" indent="0" defTabSz="1058545">
              <a:buNone/>
              <a:tabLst>
                <a:tab pos="2054225" algn="l"/>
                <a:tab pos="5607050" algn="l"/>
              </a:tabLst>
            </a:pPr>
            <a:r>
              <a:rPr lang="en-US" sz="2400" dirty="0" smtClean="0"/>
              <a:t>Have </a:t>
            </a:r>
            <a:r>
              <a:rPr lang="en-US" sz="2400" b="1" dirty="0" smtClean="0"/>
              <a:t>numerical values </a:t>
            </a:r>
            <a:r>
              <a:rPr lang="en-US" sz="2400" dirty="0" smtClean="0"/>
              <a:t>that arise from a </a:t>
            </a:r>
            <a:r>
              <a:rPr lang="en-US" sz="2400" b="1" dirty="0" smtClean="0"/>
              <a:t>counting</a:t>
            </a:r>
            <a:r>
              <a:rPr lang="en-US" sz="2400" dirty="0" smtClean="0"/>
              <a:t> process</a:t>
            </a:r>
          </a:p>
          <a:p>
            <a:pPr marL="0" indent="0" defTabSz="1058545">
              <a:buNone/>
              <a:tabLst>
                <a:tab pos="2054225" algn="l"/>
                <a:tab pos="5607050" algn="l"/>
              </a:tabLst>
            </a:pPr>
            <a:endParaRPr lang="en-US" sz="2400" dirty="0" smtClean="0"/>
          </a:p>
          <a:p>
            <a:pPr marL="0" indent="0" defTabSz="1058545">
              <a:buNone/>
              <a:tabLst>
                <a:tab pos="2054225" algn="l"/>
                <a:tab pos="5607050" algn="l"/>
              </a:tabLst>
            </a:pPr>
            <a:r>
              <a:rPr lang="en-US" sz="2400" dirty="0" smtClean="0"/>
              <a:t>Mutually exclusive list of all the possible numerical outcomes along with the probability of each outcome	</a:t>
            </a:r>
            <a:endParaRPr lang="en-US" sz="2400" dirty="0"/>
          </a:p>
        </p:txBody>
      </p:sp>
      <p:sp>
        <p:nvSpPr>
          <p:cNvPr id="17" name="Line 9"/>
          <p:cNvSpPr>
            <a:spLocks noChangeShapeType="1"/>
          </p:cNvSpPr>
          <p:nvPr/>
        </p:nvSpPr>
        <p:spPr bwMode="auto">
          <a:xfrm>
            <a:off x="3794125" y="4859338"/>
            <a:ext cx="1588" cy="1587"/>
          </a:xfrm>
          <a:prstGeom prst="line">
            <a:avLst/>
          </a:prstGeom>
          <a:noFill/>
          <a:ln w="25400">
            <a:solidFill>
              <a:srgbClr val="CDCDCD"/>
            </a:solidFill>
            <a:round/>
          </a:ln>
        </p:spPr>
        <p:txBody>
          <a:bodyPr wrap="none" anchor="ctr"/>
          <a:lstStyle/>
          <a:p>
            <a:endParaRPr lang="en-US"/>
          </a:p>
        </p:txBody>
      </p:sp>
      <p:sp>
        <p:nvSpPr>
          <p:cNvPr id="18" name="Line 10"/>
          <p:cNvSpPr>
            <a:spLocks noChangeShapeType="1"/>
          </p:cNvSpPr>
          <p:nvPr/>
        </p:nvSpPr>
        <p:spPr bwMode="auto">
          <a:xfrm>
            <a:off x="4953000" y="6756400"/>
            <a:ext cx="2901950" cy="1588"/>
          </a:xfrm>
          <a:prstGeom prst="line">
            <a:avLst/>
          </a:prstGeom>
          <a:noFill/>
          <a:ln w="38100">
            <a:solidFill>
              <a:schemeClr val="tx1"/>
            </a:solidFill>
            <a:miter lim="800000"/>
          </a:ln>
        </p:spPr>
        <p:txBody>
          <a:bodyPr wrap="none"/>
          <a:lstStyle/>
          <a:p>
            <a:endParaRPr lang="en-US"/>
          </a:p>
        </p:txBody>
      </p:sp>
      <p:sp>
        <p:nvSpPr>
          <p:cNvPr id="19" name="Freeform 11"/>
          <p:cNvSpPr/>
          <p:nvPr/>
        </p:nvSpPr>
        <p:spPr bwMode="auto">
          <a:xfrm>
            <a:off x="6400800" y="5918200"/>
            <a:ext cx="1390650" cy="766763"/>
          </a:xfrm>
          <a:custGeom>
            <a:avLst/>
            <a:gdLst>
              <a:gd name="T0" fmla="*/ 2147483647 w 1030"/>
              <a:gd name="T1" fmla="*/ 2147483647 h 991"/>
              <a:gd name="T2" fmla="*/ 2147483647 w 1030"/>
              <a:gd name="T3" fmla="*/ 2147483647 h 991"/>
              <a:gd name="T4" fmla="*/ 2147483647 w 1030"/>
              <a:gd name="T5" fmla="*/ 2147483647 h 991"/>
              <a:gd name="T6" fmla="*/ 2147483647 w 1030"/>
              <a:gd name="T7" fmla="*/ 2147483647 h 991"/>
              <a:gd name="T8" fmla="*/ 2147483647 w 1030"/>
              <a:gd name="T9" fmla="*/ 2147483647 h 991"/>
              <a:gd name="T10" fmla="*/ 2147483647 w 1030"/>
              <a:gd name="T11" fmla="*/ 2147483647 h 991"/>
              <a:gd name="T12" fmla="*/ 2147483647 w 1030"/>
              <a:gd name="T13" fmla="*/ 2147483647 h 991"/>
              <a:gd name="T14" fmla="*/ 2147483647 w 1030"/>
              <a:gd name="T15" fmla="*/ 2147483647 h 991"/>
              <a:gd name="T16" fmla="*/ 2147483647 w 1030"/>
              <a:gd name="T17" fmla="*/ 2147483647 h 991"/>
              <a:gd name="T18" fmla="*/ 2147483647 w 1030"/>
              <a:gd name="T19" fmla="*/ 2147483647 h 991"/>
              <a:gd name="T20" fmla="*/ 2147483647 w 1030"/>
              <a:gd name="T21" fmla="*/ 2147483647 h 991"/>
              <a:gd name="T22" fmla="*/ 2147483647 w 1030"/>
              <a:gd name="T23" fmla="*/ 2147483647 h 991"/>
              <a:gd name="T24" fmla="*/ 2147483647 w 1030"/>
              <a:gd name="T25" fmla="*/ 2147483647 h 991"/>
              <a:gd name="T26" fmla="*/ 2147483647 w 1030"/>
              <a:gd name="T27" fmla="*/ 2147483647 h 991"/>
              <a:gd name="T28" fmla="*/ 2147483647 w 1030"/>
              <a:gd name="T29" fmla="*/ 2147483647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20" name="Freeform 12"/>
          <p:cNvSpPr/>
          <p:nvPr/>
        </p:nvSpPr>
        <p:spPr bwMode="auto">
          <a:xfrm>
            <a:off x="5029200" y="5918200"/>
            <a:ext cx="1393825" cy="766763"/>
          </a:xfrm>
          <a:custGeom>
            <a:avLst/>
            <a:gdLst>
              <a:gd name="T0" fmla="*/ 0 w 1032"/>
              <a:gd name="T1" fmla="*/ 2147483647 h 991"/>
              <a:gd name="T2" fmla="*/ 2147483647 w 1032"/>
              <a:gd name="T3" fmla="*/ 2147483647 h 991"/>
              <a:gd name="T4" fmla="*/ 2147483647 w 1032"/>
              <a:gd name="T5" fmla="*/ 2147483647 h 991"/>
              <a:gd name="T6" fmla="*/ 2147483647 w 1032"/>
              <a:gd name="T7" fmla="*/ 2147483647 h 991"/>
              <a:gd name="T8" fmla="*/ 2147483647 w 1032"/>
              <a:gd name="T9" fmla="*/ 2147483647 h 991"/>
              <a:gd name="T10" fmla="*/ 2147483647 w 1032"/>
              <a:gd name="T11" fmla="*/ 2147483647 h 991"/>
              <a:gd name="T12" fmla="*/ 2147483647 w 1032"/>
              <a:gd name="T13" fmla="*/ 2147483647 h 991"/>
              <a:gd name="T14" fmla="*/ 2147483647 w 1032"/>
              <a:gd name="T15" fmla="*/ 2147483647 h 991"/>
              <a:gd name="T16" fmla="*/ 2147483647 w 1032"/>
              <a:gd name="T17" fmla="*/ 2147483647 h 991"/>
              <a:gd name="T18" fmla="*/ 2147483647 w 1032"/>
              <a:gd name="T19" fmla="*/ 2147483647 h 991"/>
              <a:gd name="T20" fmla="*/ 2147483647 w 1032"/>
              <a:gd name="T21" fmla="*/ 2147483647 h 991"/>
              <a:gd name="T22" fmla="*/ 2147483647 w 1032"/>
              <a:gd name="T23" fmla="*/ 2147483647 h 991"/>
              <a:gd name="T24" fmla="*/ 2147483647 w 1032"/>
              <a:gd name="T25" fmla="*/ 2147483647 h 991"/>
              <a:gd name="T26" fmla="*/ 2147483647 w 1032"/>
              <a:gd name="T27" fmla="*/ 2147483647 h 991"/>
              <a:gd name="T28" fmla="*/ 2147483647 w 1032"/>
              <a:gd name="T29" fmla="*/ 2147483647 h 991"/>
              <a:gd name="T30" fmla="*/ 2147483647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21" name="Line 13"/>
          <p:cNvSpPr>
            <a:spLocks noChangeShapeType="1"/>
          </p:cNvSpPr>
          <p:nvPr/>
        </p:nvSpPr>
        <p:spPr bwMode="auto">
          <a:xfrm>
            <a:off x="1219200" y="6756400"/>
            <a:ext cx="2901950" cy="1588"/>
          </a:xfrm>
          <a:prstGeom prst="line">
            <a:avLst/>
          </a:prstGeom>
          <a:noFill/>
          <a:ln w="38100">
            <a:solidFill>
              <a:schemeClr val="tx1"/>
            </a:solidFill>
            <a:miter lim="800000"/>
          </a:ln>
        </p:spPr>
        <p:txBody>
          <a:bodyPr wrap="none"/>
          <a:lstStyle/>
          <a:p>
            <a:endParaRPr lang="en-US"/>
          </a:p>
        </p:txBody>
      </p:sp>
      <p:sp>
        <p:nvSpPr>
          <p:cNvPr id="22" name="Line 14"/>
          <p:cNvSpPr>
            <a:spLocks noChangeShapeType="1"/>
          </p:cNvSpPr>
          <p:nvPr/>
        </p:nvSpPr>
        <p:spPr bwMode="auto">
          <a:xfrm>
            <a:off x="1524000" y="6451600"/>
            <a:ext cx="0" cy="304800"/>
          </a:xfrm>
          <a:prstGeom prst="line">
            <a:avLst/>
          </a:prstGeom>
          <a:noFill/>
          <a:ln w="38100">
            <a:solidFill>
              <a:srgbClr val="008000"/>
            </a:solidFill>
            <a:round/>
          </a:ln>
        </p:spPr>
        <p:txBody>
          <a:bodyPr lIns="90488" tIns="44450" rIns="90488" bIns="44450">
            <a:spAutoFit/>
          </a:bodyPr>
          <a:lstStyle/>
          <a:p>
            <a:endParaRPr lang="en-US"/>
          </a:p>
        </p:txBody>
      </p:sp>
      <p:sp>
        <p:nvSpPr>
          <p:cNvPr id="23" name="Line 15"/>
          <p:cNvSpPr>
            <a:spLocks noChangeShapeType="1"/>
          </p:cNvSpPr>
          <p:nvPr/>
        </p:nvSpPr>
        <p:spPr bwMode="auto">
          <a:xfrm>
            <a:off x="1676400" y="6299200"/>
            <a:ext cx="0" cy="457200"/>
          </a:xfrm>
          <a:prstGeom prst="line">
            <a:avLst/>
          </a:prstGeom>
          <a:noFill/>
          <a:ln w="38100">
            <a:solidFill>
              <a:srgbClr val="008000"/>
            </a:solidFill>
            <a:round/>
          </a:ln>
        </p:spPr>
        <p:txBody>
          <a:bodyPr lIns="90488" tIns="44450" rIns="90488" bIns="44450">
            <a:spAutoFit/>
          </a:bodyPr>
          <a:lstStyle/>
          <a:p>
            <a:endParaRPr lang="en-US"/>
          </a:p>
        </p:txBody>
      </p:sp>
      <p:sp>
        <p:nvSpPr>
          <p:cNvPr id="24" name="Line 16"/>
          <p:cNvSpPr>
            <a:spLocks noChangeShapeType="1"/>
          </p:cNvSpPr>
          <p:nvPr/>
        </p:nvSpPr>
        <p:spPr bwMode="auto">
          <a:xfrm>
            <a:off x="1828800" y="5842000"/>
            <a:ext cx="0" cy="914400"/>
          </a:xfrm>
          <a:prstGeom prst="line">
            <a:avLst/>
          </a:prstGeom>
          <a:noFill/>
          <a:ln w="38100">
            <a:solidFill>
              <a:srgbClr val="008000"/>
            </a:solidFill>
            <a:round/>
          </a:ln>
        </p:spPr>
        <p:txBody>
          <a:bodyPr lIns="90488" tIns="44450" rIns="90488" bIns="44450">
            <a:spAutoFit/>
          </a:bodyPr>
          <a:lstStyle/>
          <a:p>
            <a:endParaRPr lang="en-US"/>
          </a:p>
        </p:txBody>
      </p:sp>
      <p:sp>
        <p:nvSpPr>
          <p:cNvPr id="25" name="Line 17"/>
          <p:cNvSpPr>
            <a:spLocks noChangeShapeType="1"/>
          </p:cNvSpPr>
          <p:nvPr/>
        </p:nvSpPr>
        <p:spPr bwMode="auto">
          <a:xfrm>
            <a:off x="1981200" y="6070600"/>
            <a:ext cx="0" cy="685800"/>
          </a:xfrm>
          <a:prstGeom prst="line">
            <a:avLst/>
          </a:prstGeom>
          <a:noFill/>
          <a:ln w="38100">
            <a:solidFill>
              <a:srgbClr val="008000"/>
            </a:solidFill>
            <a:round/>
          </a:ln>
        </p:spPr>
        <p:txBody>
          <a:bodyPr lIns="90488" tIns="44450" rIns="90488" bIns="44450">
            <a:spAutoFit/>
          </a:bodyPr>
          <a:lstStyle/>
          <a:p>
            <a:endParaRPr lang="en-US"/>
          </a:p>
        </p:txBody>
      </p:sp>
      <p:sp>
        <p:nvSpPr>
          <p:cNvPr id="26" name="Line 18"/>
          <p:cNvSpPr>
            <a:spLocks noChangeShapeType="1"/>
          </p:cNvSpPr>
          <p:nvPr/>
        </p:nvSpPr>
        <p:spPr bwMode="auto">
          <a:xfrm>
            <a:off x="2133600" y="5918200"/>
            <a:ext cx="0" cy="838200"/>
          </a:xfrm>
          <a:prstGeom prst="line">
            <a:avLst/>
          </a:prstGeom>
          <a:noFill/>
          <a:ln w="38100">
            <a:solidFill>
              <a:srgbClr val="008000"/>
            </a:solidFill>
            <a:round/>
          </a:ln>
        </p:spPr>
        <p:txBody>
          <a:bodyPr lIns="90488" tIns="44450" rIns="90488" bIns="44450">
            <a:spAutoFit/>
          </a:bodyPr>
          <a:lstStyle/>
          <a:p>
            <a:endParaRPr lang="en-US"/>
          </a:p>
        </p:txBody>
      </p:sp>
      <p:sp>
        <p:nvSpPr>
          <p:cNvPr id="27" name="Line 19"/>
          <p:cNvSpPr>
            <a:spLocks noChangeShapeType="1"/>
          </p:cNvSpPr>
          <p:nvPr/>
        </p:nvSpPr>
        <p:spPr bwMode="auto">
          <a:xfrm>
            <a:off x="2286000" y="6146800"/>
            <a:ext cx="0" cy="609600"/>
          </a:xfrm>
          <a:prstGeom prst="line">
            <a:avLst/>
          </a:prstGeom>
          <a:noFill/>
          <a:ln w="38100">
            <a:solidFill>
              <a:srgbClr val="008000"/>
            </a:solidFill>
            <a:round/>
          </a:ln>
        </p:spPr>
        <p:txBody>
          <a:bodyPr lIns="90488" tIns="44450" rIns="90488" bIns="44450">
            <a:spAutoFit/>
          </a:bodyPr>
          <a:lstStyle/>
          <a:p>
            <a:endParaRPr lang="en-US"/>
          </a:p>
        </p:txBody>
      </p:sp>
      <p:sp>
        <p:nvSpPr>
          <p:cNvPr id="28" name="Line 20"/>
          <p:cNvSpPr>
            <a:spLocks noChangeShapeType="1"/>
          </p:cNvSpPr>
          <p:nvPr/>
        </p:nvSpPr>
        <p:spPr bwMode="auto">
          <a:xfrm>
            <a:off x="2438400" y="6299200"/>
            <a:ext cx="0" cy="457200"/>
          </a:xfrm>
          <a:prstGeom prst="line">
            <a:avLst/>
          </a:prstGeom>
          <a:noFill/>
          <a:ln w="38100">
            <a:solidFill>
              <a:srgbClr val="008000"/>
            </a:solidFill>
            <a:round/>
          </a:ln>
        </p:spPr>
        <p:txBody>
          <a:bodyPr lIns="90488" tIns="44450" rIns="90488" bIns="44450">
            <a:spAutoFit/>
          </a:bodyPr>
          <a:lstStyle/>
          <a:p>
            <a:endParaRPr lang="en-US"/>
          </a:p>
        </p:txBody>
      </p:sp>
      <p:sp>
        <p:nvSpPr>
          <p:cNvPr id="29" name="Line 21"/>
          <p:cNvSpPr>
            <a:spLocks noChangeShapeType="1"/>
          </p:cNvSpPr>
          <p:nvPr/>
        </p:nvSpPr>
        <p:spPr bwMode="auto">
          <a:xfrm>
            <a:off x="2590800" y="6375400"/>
            <a:ext cx="0" cy="381000"/>
          </a:xfrm>
          <a:prstGeom prst="line">
            <a:avLst/>
          </a:prstGeom>
          <a:noFill/>
          <a:ln w="38100">
            <a:solidFill>
              <a:srgbClr val="008000"/>
            </a:solidFill>
            <a:round/>
          </a:ln>
        </p:spPr>
        <p:txBody>
          <a:bodyPr lIns="90488" tIns="44450" rIns="90488" bIns="44450">
            <a:spAutoFit/>
          </a:bodyPr>
          <a:lstStyle/>
          <a:p>
            <a:endParaRPr lang="en-US"/>
          </a:p>
        </p:txBody>
      </p:sp>
      <p:sp>
        <p:nvSpPr>
          <p:cNvPr id="30" name="Line 22"/>
          <p:cNvSpPr>
            <a:spLocks noChangeShapeType="1"/>
          </p:cNvSpPr>
          <p:nvPr/>
        </p:nvSpPr>
        <p:spPr bwMode="auto">
          <a:xfrm>
            <a:off x="3352800" y="6527800"/>
            <a:ext cx="0" cy="228600"/>
          </a:xfrm>
          <a:prstGeom prst="line">
            <a:avLst/>
          </a:prstGeom>
          <a:noFill/>
          <a:ln w="38100">
            <a:solidFill>
              <a:srgbClr val="008000"/>
            </a:solidFill>
            <a:round/>
          </a:ln>
        </p:spPr>
        <p:txBody>
          <a:bodyPr lIns="90488" tIns="44450" rIns="90488" bIns="44450">
            <a:spAutoFit/>
          </a:bodyPr>
          <a:lstStyle/>
          <a:p>
            <a:endParaRPr lang="en-US"/>
          </a:p>
        </p:txBody>
      </p:sp>
      <p:sp>
        <p:nvSpPr>
          <p:cNvPr id="31" name="Line 23"/>
          <p:cNvSpPr>
            <a:spLocks noChangeShapeType="1"/>
          </p:cNvSpPr>
          <p:nvPr/>
        </p:nvSpPr>
        <p:spPr bwMode="auto">
          <a:xfrm>
            <a:off x="3581400" y="6604000"/>
            <a:ext cx="0" cy="152400"/>
          </a:xfrm>
          <a:prstGeom prst="line">
            <a:avLst/>
          </a:prstGeom>
          <a:noFill/>
          <a:ln w="38100">
            <a:solidFill>
              <a:srgbClr val="008000"/>
            </a:solidFill>
            <a:round/>
          </a:ln>
        </p:spPr>
        <p:txBody>
          <a:bodyPr lIns="90488" tIns="44450" rIns="90488" bIns="44450">
            <a:spAutoFit/>
          </a:bodyPr>
          <a:lstStyle/>
          <a:p>
            <a:endParaRPr lang="en-US"/>
          </a:p>
        </p:txBody>
      </p:sp>
      <p:sp>
        <p:nvSpPr>
          <p:cNvPr id="32" name="Line 24"/>
          <p:cNvSpPr>
            <a:spLocks noChangeShapeType="1"/>
          </p:cNvSpPr>
          <p:nvPr/>
        </p:nvSpPr>
        <p:spPr bwMode="auto">
          <a:xfrm>
            <a:off x="3048000" y="6527800"/>
            <a:ext cx="0" cy="228600"/>
          </a:xfrm>
          <a:prstGeom prst="line">
            <a:avLst/>
          </a:prstGeom>
          <a:noFill/>
          <a:ln w="38100">
            <a:solidFill>
              <a:srgbClr val="008000"/>
            </a:solidFill>
            <a:round/>
          </a:ln>
        </p:spPr>
        <p:txBody>
          <a:bodyPr lIns="90488" tIns="44450" rIns="90488" bIns="44450">
            <a:spAutoFit/>
          </a:bodyPr>
          <a:lstStyle/>
          <a:p>
            <a:endParaRPr lang="en-US"/>
          </a:p>
        </p:txBody>
      </p:sp>
      <p:sp>
        <p:nvSpPr>
          <p:cNvPr id="33" name="Line 25"/>
          <p:cNvSpPr>
            <a:spLocks noChangeShapeType="1"/>
          </p:cNvSpPr>
          <p:nvPr/>
        </p:nvSpPr>
        <p:spPr bwMode="auto">
          <a:xfrm>
            <a:off x="2743200" y="6375400"/>
            <a:ext cx="0" cy="381000"/>
          </a:xfrm>
          <a:prstGeom prst="line">
            <a:avLst/>
          </a:prstGeom>
          <a:noFill/>
          <a:ln w="38100">
            <a:solidFill>
              <a:srgbClr val="008000"/>
            </a:solidFill>
            <a:round/>
          </a:ln>
        </p:spPr>
        <p:txBody>
          <a:bodyPr lIns="90488" tIns="44450" rIns="90488" bIns="44450">
            <a:spAutoFit/>
          </a:bodyPr>
          <a:lstStyle/>
          <a:p>
            <a:endParaRPr lang="en-US"/>
          </a:p>
        </p:txBody>
      </p:sp>
      <p:sp>
        <p:nvSpPr>
          <p:cNvPr id="34" name="Text Box 26"/>
          <p:cNvSpPr txBox="1">
            <a:spLocks noChangeArrowheads="1"/>
          </p:cNvSpPr>
          <p:nvPr/>
        </p:nvSpPr>
        <p:spPr bwMode="auto">
          <a:xfrm>
            <a:off x="457200" y="5005388"/>
            <a:ext cx="912813" cy="457200"/>
          </a:xfrm>
          <a:prstGeom prst="rect">
            <a:avLst/>
          </a:prstGeom>
          <a:noFill/>
          <a:ln>
            <a:noFill/>
          </a:ln>
        </p:spPr>
        <p:txBody>
          <a:bodyPr wrap="none">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chemeClr val="hlink"/>
                </a:solidFill>
              </a:rPr>
              <a:t>Ch. 5</a:t>
            </a:r>
          </a:p>
        </p:txBody>
      </p:sp>
      <p:sp>
        <p:nvSpPr>
          <p:cNvPr id="35" name="Text Box 27"/>
          <p:cNvSpPr txBox="1">
            <a:spLocks noChangeArrowheads="1"/>
          </p:cNvSpPr>
          <p:nvPr/>
        </p:nvSpPr>
        <p:spPr bwMode="auto">
          <a:xfrm>
            <a:off x="7621588" y="5005388"/>
            <a:ext cx="912812" cy="457200"/>
          </a:xfrm>
          <a:prstGeom prst="rect">
            <a:avLst/>
          </a:prstGeom>
          <a:noFill/>
          <a:ln>
            <a:noFill/>
          </a:ln>
        </p:spPr>
        <p:txBody>
          <a:bodyPr wrap="none">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chemeClr val="hlink"/>
                </a:solidFill>
              </a:rPr>
              <a:t>Ch. 6</a:t>
            </a:r>
          </a:p>
        </p:txBody>
      </p:sp>
      <p:sp>
        <p:nvSpPr>
          <p:cNvPr id="36" name="Line 35"/>
          <p:cNvSpPr>
            <a:spLocks noChangeShapeType="1"/>
          </p:cNvSpPr>
          <p:nvPr/>
        </p:nvSpPr>
        <p:spPr bwMode="auto">
          <a:xfrm>
            <a:off x="3794125" y="4859338"/>
            <a:ext cx="1588" cy="1587"/>
          </a:xfrm>
          <a:prstGeom prst="line">
            <a:avLst/>
          </a:prstGeom>
          <a:noFill/>
          <a:ln w="25400">
            <a:solidFill>
              <a:srgbClr val="CDCDCD"/>
            </a:solidFill>
            <a:round/>
          </a:ln>
        </p:spPr>
        <p:txBody>
          <a:bodyPr wrap="none" anchor="ctr"/>
          <a:lstStyle/>
          <a:p>
            <a:endParaRPr lang="en-US"/>
          </a:p>
        </p:txBody>
      </p:sp>
      <p:sp>
        <p:nvSpPr>
          <p:cNvPr id="37" name="Line 36"/>
          <p:cNvSpPr>
            <a:spLocks noChangeShapeType="1"/>
          </p:cNvSpPr>
          <p:nvPr/>
        </p:nvSpPr>
        <p:spPr bwMode="auto">
          <a:xfrm>
            <a:off x="4953000" y="6756400"/>
            <a:ext cx="2901950" cy="1588"/>
          </a:xfrm>
          <a:prstGeom prst="line">
            <a:avLst/>
          </a:prstGeom>
          <a:noFill/>
          <a:ln w="38100">
            <a:solidFill>
              <a:schemeClr val="tx1"/>
            </a:solidFill>
            <a:miter lim="800000"/>
          </a:ln>
        </p:spPr>
        <p:txBody>
          <a:bodyPr wrap="none"/>
          <a:lstStyle/>
          <a:p>
            <a:endParaRPr lang="en-US"/>
          </a:p>
        </p:txBody>
      </p:sp>
      <p:sp>
        <p:nvSpPr>
          <p:cNvPr id="38" name="Freeform 37"/>
          <p:cNvSpPr/>
          <p:nvPr/>
        </p:nvSpPr>
        <p:spPr bwMode="auto">
          <a:xfrm>
            <a:off x="6400800" y="5918200"/>
            <a:ext cx="1390650" cy="766763"/>
          </a:xfrm>
          <a:custGeom>
            <a:avLst/>
            <a:gdLst>
              <a:gd name="T0" fmla="*/ 2147483647 w 1030"/>
              <a:gd name="T1" fmla="*/ 2147483647 h 991"/>
              <a:gd name="T2" fmla="*/ 2147483647 w 1030"/>
              <a:gd name="T3" fmla="*/ 2147483647 h 991"/>
              <a:gd name="T4" fmla="*/ 2147483647 w 1030"/>
              <a:gd name="T5" fmla="*/ 2147483647 h 991"/>
              <a:gd name="T6" fmla="*/ 2147483647 w 1030"/>
              <a:gd name="T7" fmla="*/ 2147483647 h 991"/>
              <a:gd name="T8" fmla="*/ 2147483647 w 1030"/>
              <a:gd name="T9" fmla="*/ 2147483647 h 991"/>
              <a:gd name="T10" fmla="*/ 2147483647 w 1030"/>
              <a:gd name="T11" fmla="*/ 2147483647 h 991"/>
              <a:gd name="T12" fmla="*/ 2147483647 w 1030"/>
              <a:gd name="T13" fmla="*/ 2147483647 h 991"/>
              <a:gd name="T14" fmla="*/ 2147483647 w 1030"/>
              <a:gd name="T15" fmla="*/ 2147483647 h 991"/>
              <a:gd name="T16" fmla="*/ 2147483647 w 1030"/>
              <a:gd name="T17" fmla="*/ 2147483647 h 991"/>
              <a:gd name="T18" fmla="*/ 2147483647 w 1030"/>
              <a:gd name="T19" fmla="*/ 2147483647 h 991"/>
              <a:gd name="T20" fmla="*/ 2147483647 w 1030"/>
              <a:gd name="T21" fmla="*/ 2147483647 h 991"/>
              <a:gd name="T22" fmla="*/ 2147483647 w 1030"/>
              <a:gd name="T23" fmla="*/ 2147483647 h 991"/>
              <a:gd name="T24" fmla="*/ 2147483647 w 1030"/>
              <a:gd name="T25" fmla="*/ 2147483647 h 991"/>
              <a:gd name="T26" fmla="*/ 2147483647 w 1030"/>
              <a:gd name="T27" fmla="*/ 2147483647 h 991"/>
              <a:gd name="T28" fmla="*/ 2147483647 w 1030"/>
              <a:gd name="T29" fmla="*/ 2147483647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9" name="Freeform 38"/>
          <p:cNvSpPr/>
          <p:nvPr/>
        </p:nvSpPr>
        <p:spPr bwMode="auto">
          <a:xfrm>
            <a:off x="5029200" y="5918200"/>
            <a:ext cx="1393825" cy="766763"/>
          </a:xfrm>
          <a:custGeom>
            <a:avLst/>
            <a:gdLst>
              <a:gd name="T0" fmla="*/ 0 w 1032"/>
              <a:gd name="T1" fmla="*/ 2147483647 h 991"/>
              <a:gd name="T2" fmla="*/ 2147483647 w 1032"/>
              <a:gd name="T3" fmla="*/ 2147483647 h 991"/>
              <a:gd name="T4" fmla="*/ 2147483647 w 1032"/>
              <a:gd name="T5" fmla="*/ 2147483647 h 991"/>
              <a:gd name="T6" fmla="*/ 2147483647 w 1032"/>
              <a:gd name="T7" fmla="*/ 2147483647 h 991"/>
              <a:gd name="T8" fmla="*/ 2147483647 w 1032"/>
              <a:gd name="T9" fmla="*/ 2147483647 h 991"/>
              <a:gd name="T10" fmla="*/ 2147483647 w 1032"/>
              <a:gd name="T11" fmla="*/ 2147483647 h 991"/>
              <a:gd name="T12" fmla="*/ 2147483647 w 1032"/>
              <a:gd name="T13" fmla="*/ 2147483647 h 991"/>
              <a:gd name="T14" fmla="*/ 2147483647 w 1032"/>
              <a:gd name="T15" fmla="*/ 2147483647 h 991"/>
              <a:gd name="T16" fmla="*/ 2147483647 w 1032"/>
              <a:gd name="T17" fmla="*/ 2147483647 h 991"/>
              <a:gd name="T18" fmla="*/ 2147483647 w 1032"/>
              <a:gd name="T19" fmla="*/ 2147483647 h 991"/>
              <a:gd name="T20" fmla="*/ 2147483647 w 1032"/>
              <a:gd name="T21" fmla="*/ 2147483647 h 991"/>
              <a:gd name="T22" fmla="*/ 2147483647 w 1032"/>
              <a:gd name="T23" fmla="*/ 2147483647 h 991"/>
              <a:gd name="T24" fmla="*/ 2147483647 w 1032"/>
              <a:gd name="T25" fmla="*/ 2147483647 h 991"/>
              <a:gd name="T26" fmla="*/ 2147483647 w 1032"/>
              <a:gd name="T27" fmla="*/ 2147483647 h 991"/>
              <a:gd name="T28" fmla="*/ 2147483647 w 1032"/>
              <a:gd name="T29" fmla="*/ 2147483647 h 991"/>
              <a:gd name="T30" fmla="*/ 2147483647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40" name="Line 39"/>
          <p:cNvSpPr>
            <a:spLocks noChangeShapeType="1"/>
          </p:cNvSpPr>
          <p:nvPr/>
        </p:nvSpPr>
        <p:spPr bwMode="auto">
          <a:xfrm>
            <a:off x="1219200" y="6756400"/>
            <a:ext cx="2901950" cy="1588"/>
          </a:xfrm>
          <a:prstGeom prst="line">
            <a:avLst/>
          </a:prstGeom>
          <a:noFill/>
          <a:ln w="38100">
            <a:solidFill>
              <a:schemeClr val="tx1"/>
            </a:solidFill>
            <a:miter lim="800000"/>
          </a:ln>
        </p:spPr>
        <p:txBody>
          <a:bodyPr wrap="none"/>
          <a:lstStyle/>
          <a:p>
            <a:endParaRPr lang="en-US"/>
          </a:p>
        </p:txBody>
      </p:sp>
      <p:sp>
        <p:nvSpPr>
          <p:cNvPr id="41" name="Line 40"/>
          <p:cNvSpPr>
            <a:spLocks noChangeShapeType="1"/>
          </p:cNvSpPr>
          <p:nvPr/>
        </p:nvSpPr>
        <p:spPr bwMode="auto">
          <a:xfrm>
            <a:off x="1524000" y="6451600"/>
            <a:ext cx="0" cy="304800"/>
          </a:xfrm>
          <a:prstGeom prst="line">
            <a:avLst/>
          </a:prstGeom>
          <a:noFill/>
          <a:ln w="38100">
            <a:solidFill>
              <a:srgbClr val="008000"/>
            </a:solidFill>
            <a:round/>
          </a:ln>
        </p:spPr>
        <p:txBody>
          <a:bodyPr lIns="90488" tIns="44450" rIns="90488" bIns="44450">
            <a:spAutoFit/>
          </a:bodyPr>
          <a:lstStyle/>
          <a:p>
            <a:endParaRPr lang="en-US"/>
          </a:p>
        </p:txBody>
      </p:sp>
      <p:sp>
        <p:nvSpPr>
          <p:cNvPr id="42" name="Line 41"/>
          <p:cNvSpPr>
            <a:spLocks noChangeShapeType="1"/>
          </p:cNvSpPr>
          <p:nvPr/>
        </p:nvSpPr>
        <p:spPr bwMode="auto">
          <a:xfrm>
            <a:off x="1676400" y="6299200"/>
            <a:ext cx="0" cy="457200"/>
          </a:xfrm>
          <a:prstGeom prst="line">
            <a:avLst/>
          </a:prstGeom>
          <a:noFill/>
          <a:ln w="38100">
            <a:solidFill>
              <a:srgbClr val="008000"/>
            </a:solidFill>
            <a:round/>
          </a:ln>
        </p:spPr>
        <p:txBody>
          <a:bodyPr lIns="90488" tIns="44450" rIns="90488" bIns="44450">
            <a:spAutoFit/>
          </a:bodyPr>
          <a:lstStyle/>
          <a:p>
            <a:endParaRPr lang="en-US"/>
          </a:p>
        </p:txBody>
      </p:sp>
      <p:sp>
        <p:nvSpPr>
          <p:cNvPr id="43" name="Line 42"/>
          <p:cNvSpPr>
            <a:spLocks noChangeShapeType="1"/>
          </p:cNvSpPr>
          <p:nvPr/>
        </p:nvSpPr>
        <p:spPr bwMode="auto">
          <a:xfrm>
            <a:off x="1828800" y="5842000"/>
            <a:ext cx="0" cy="914400"/>
          </a:xfrm>
          <a:prstGeom prst="line">
            <a:avLst/>
          </a:prstGeom>
          <a:noFill/>
          <a:ln w="38100">
            <a:solidFill>
              <a:srgbClr val="008000"/>
            </a:solidFill>
            <a:round/>
          </a:ln>
        </p:spPr>
        <p:txBody>
          <a:bodyPr lIns="90488" tIns="44450" rIns="90488" bIns="44450">
            <a:spAutoFit/>
          </a:bodyPr>
          <a:lstStyle/>
          <a:p>
            <a:endParaRPr lang="en-US"/>
          </a:p>
        </p:txBody>
      </p:sp>
      <p:sp>
        <p:nvSpPr>
          <p:cNvPr id="44" name="Line 43"/>
          <p:cNvSpPr>
            <a:spLocks noChangeShapeType="1"/>
          </p:cNvSpPr>
          <p:nvPr/>
        </p:nvSpPr>
        <p:spPr bwMode="auto">
          <a:xfrm>
            <a:off x="1981200" y="6070600"/>
            <a:ext cx="0" cy="685800"/>
          </a:xfrm>
          <a:prstGeom prst="line">
            <a:avLst/>
          </a:prstGeom>
          <a:noFill/>
          <a:ln w="38100">
            <a:solidFill>
              <a:srgbClr val="008000"/>
            </a:solidFill>
            <a:round/>
          </a:ln>
        </p:spPr>
        <p:txBody>
          <a:bodyPr lIns="90488" tIns="44450" rIns="90488" bIns="44450">
            <a:spAutoFit/>
          </a:bodyPr>
          <a:lstStyle/>
          <a:p>
            <a:endParaRPr lang="en-US"/>
          </a:p>
        </p:txBody>
      </p:sp>
      <p:sp>
        <p:nvSpPr>
          <p:cNvPr id="45" name="Line 44"/>
          <p:cNvSpPr>
            <a:spLocks noChangeShapeType="1"/>
          </p:cNvSpPr>
          <p:nvPr/>
        </p:nvSpPr>
        <p:spPr bwMode="auto">
          <a:xfrm>
            <a:off x="2133600" y="5918200"/>
            <a:ext cx="0" cy="838200"/>
          </a:xfrm>
          <a:prstGeom prst="line">
            <a:avLst/>
          </a:prstGeom>
          <a:noFill/>
          <a:ln w="38100">
            <a:solidFill>
              <a:srgbClr val="008000"/>
            </a:solidFill>
            <a:round/>
          </a:ln>
        </p:spPr>
        <p:txBody>
          <a:bodyPr lIns="90488" tIns="44450" rIns="90488" bIns="44450">
            <a:spAutoFit/>
          </a:bodyPr>
          <a:lstStyle/>
          <a:p>
            <a:endParaRPr lang="en-US"/>
          </a:p>
        </p:txBody>
      </p:sp>
      <p:sp>
        <p:nvSpPr>
          <p:cNvPr id="46" name="Line 45"/>
          <p:cNvSpPr>
            <a:spLocks noChangeShapeType="1"/>
          </p:cNvSpPr>
          <p:nvPr/>
        </p:nvSpPr>
        <p:spPr bwMode="auto">
          <a:xfrm>
            <a:off x="2286000" y="6146800"/>
            <a:ext cx="0" cy="609600"/>
          </a:xfrm>
          <a:prstGeom prst="line">
            <a:avLst/>
          </a:prstGeom>
          <a:noFill/>
          <a:ln w="38100">
            <a:solidFill>
              <a:srgbClr val="008000"/>
            </a:solidFill>
            <a:round/>
          </a:ln>
        </p:spPr>
        <p:txBody>
          <a:bodyPr lIns="90488" tIns="44450" rIns="90488" bIns="44450">
            <a:spAutoFit/>
          </a:bodyPr>
          <a:lstStyle/>
          <a:p>
            <a:endParaRPr lang="en-US"/>
          </a:p>
        </p:txBody>
      </p:sp>
      <p:sp>
        <p:nvSpPr>
          <p:cNvPr id="47" name="Line 46"/>
          <p:cNvSpPr>
            <a:spLocks noChangeShapeType="1"/>
          </p:cNvSpPr>
          <p:nvPr/>
        </p:nvSpPr>
        <p:spPr bwMode="auto">
          <a:xfrm>
            <a:off x="2438400" y="6299200"/>
            <a:ext cx="0" cy="457200"/>
          </a:xfrm>
          <a:prstGeom prst="line">
            <a:avLst/>
          </a:prstGeom>
          <a:noFill/>
          <a:ln w="38100">
            <a:solidFill>
              <a:srgbClr val="008000"/>
            </a:solidFill>
            <a:round/>
          </a:ln>
        </p:spPr>
        <p:txBody>
          <a:bodyPr lIns="90488" tIns="44450" rIns="90488" bIns="44450">
            <a:spAutoFit/>
          </a:bodyPr>
          <a:lstStyle/>
          <a:p>
            <a:endParaRPr lang="en-US"/>
          </a:p>
        </p:txBody>
      </p:sp>
      <p:sp>
        <p:nvSpPr>
          <p:cNvPr id="48" name="Line 47"/>
          <p:cNvSpPr>
            <a:spLocks noChangeShapeType="1"/>
          </p:cNvSpPr>
          <p:nvPr/>
        </p:nvSpPr>
        <p:spPr bwMode="auto">
          <a:xfrm>
            <a:off x="2590800" y="6375400"/>
            <a:ext cx="0" cy="381000"/>
          </a:xfrm>
          <a:prstGeom prst="line">
            <a:avLst/>
          </a:prstGeom>
          <a:noFill/>
          <a:ln w="38100">
            <a:solidFill>
              <a:srgbClr val="008000"/>
            </a:solidFill>
            <a:round/>
          </a:ln>
        </p:spPr>
        <p:txBody>
          <a:bodyPr lIns="90488" tIns="44450" rIns="90488" bIns="44450">
            <a:spAutoFit/>
          </a:bodyPr>
          <a:lstStyle/>
          <a:p>
            <a:endParaRPr lang="en-US"/>
          </a:p>
        </p:txBody>
      </p:sp>
      <p:sp>
        <p:nvSpPr>
          <p:cNvPr id="49" name="Line 48"/>
          <p:cNvSpPr>
            <a:spLocks noChangeShapeType="1"/>
          </p:cNvSpPr>
          <p:nvPr/>
        </p:nvSpPr>
        <p:spPr bwMode="auto">
          <a:xfrm>
            <a:off x="3352800" y="6527800"/>
            <a:ext cx="0" cy="228600"/>
          </a:xfrm>
          <a:prstGeom prst="line">
            <a:avLst/>
          </a:prstGeom>
          <a:noFill/>
          <a:ln w="38100">
            <a:solidFill>
              <a:srgbClr val="008000"/>
            </a:solidFill>
            <a:round/>
          </a:ln>
        </p:spPr>
        <p:txBody>
          <a:bodyPr lIns="90488" tIns="44450" rIns="90488" bIns="44450">
            <a:spAutoFit/>
          </a:bodyPr>
          <a:lstStyle/>
          <a:p>
            <a:endParaRPr lang="en-US"/>
          </a:p>
        </p:txBody>
      </p:sp>
      <p:sp>
        <p:nvSpPr>
          <p:cNvPr id="50" name="Line 49"/>
          <p:cNvSpPr>
            <a:spLocks noChangeShapeType="1"/>
          </p:cNvSpPr>
          <p:nvPr/>
        </p:nvSpPr>
        <p:spPr bwMode="auto">
          <a:xfrm>
            <a:off x="3581400" y="6604000"/>
            <a:ext cx="0" cy="152400"/>
          </a:xfrm>
          <a:prstGeom prst="line">
            <a:avLst/>
          </a:prstGeom>
          <a:noFill/>
          <a:ln w="38100">
            <a:solidFill>
              <a:srgbClr val="008000"/>
            </a:solidFill>
            <a:round/>
          </a:ln>
        </p:spPr>
        <p:txBody>
          <a:bodyPr lIns="90488" tIns="44450" rIns="90488" bIns="44450">
            <a:spAutoFit/>
          </a:bodyPr>
          <a:lstStyle/>
          <a:p>
            <a:endParaRPr lang="en-US"/>
          </a:p>
        </p:txBody>
      </p:sp>
      <p:sp>
        <p:nvSpPr>
          <p:cNvPr id="51" name="Line 50"/>
          <p:cNvSpPr>
            <a:spLocks noChangeShapeType="1"/>
          </p:cNvSpPr>
          <p:nvPr/>
        </p:nvSpPr>
        <p:spPr bwMode="auto">
          <a:xfrm>
            <a:off x="3048000" y="6527800"/>
            <a:ext cx="0" cy="228600"/>
          </a:xfrm>
          <a:prstGeom prst="line">
            <a:avLst/>
          </a:prstGeom>
          <a:noFill/>
          <a:ln w="38100">
            <a:solidFill>
              <a:srgbClr val="008000"/>
            </a:solidFill>
            <a:round/>
          </a:ln>
        </p:spPr>
        <p:txBody>
          <a:bodyPr lIns="90488" tIns="44450" rIns="90488" bIns="44450">
            <a:spAutoFit/>
          </a:bodyPr>
          <a:lstStyle/>
          <a:p>
            <a:endParaRPr lang="en-US"/>
          </a:p>
        </p:txBody>
      </p:sp>
      <p:sp>
        <p:nvSpPr>
          <p:cNvPr id="52" name="Line 51"/>
          <p:cNvSpPr>
            <a:spLocks noChangeShapeType="1"/>
          </p:cNvSpPr>
          <p:nvPr/>
        </p:nvSpPr>
        <p:spPr bwMode="auto">
          <a:xfrm>
            <a:off x="2743200" y="6375400"/>
            <a:ext cx="0" cy="381000"/>
          </a:xfrm>
          <a:prstGeom prst="line">
            <a:avLst/>
          </a:prstGeom>
          <a:noFill/>
          <a:ln w="38100">
            <a:solidFill>
              <a:srgbClr val="008000"/>
            </a:solidFill>
            <a:round/>
          </a:ln>
        </p:spPr>
        <p:txBody>
          <a:bodyPr lIns="90488" tIns="44450" rIns="90488" bIns="44450">
            <a:spAutoFit/>
          </a:bodyPr>
          <a:lstStyle/>
          <a:p>
            <a:endParaRPr lang="en-US"/>
          </a:p>
        </p:txBody>
      </p:sp>
      <p:sp>
        <p:nvSpPr>
          <p:cNvPr id="53" name="Text Box 52"/>
          <p:cNvSpPr txBox="1">
            <a:spLocks noChangeArrowheads="1"/>
          </p:cNvSpPr>
          <p:nvPr/>
        </p:nvSpPr>
        <p:spPr bwMode="auto">
          <a:xfrm>
            <a:off x="457200" y="5005388"/>
            <a:ext cx="912813" cy="457200"/>
          </a:xfrm>
          <a:prstGeom prst="rect">
            <a:avLst/>
          </a:prstGeom>
          <a:noFill/>
          <a:ln>
            <a:noFill/>
          </a:ln>
        </p:spPr>
        <p:txBody>
          <a:bodyPr wrap="none">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chemeClr val="hlink"/>
                </a:solidFill>
              </a:rPr>
              <a:t>Ch. 5</a:t>
            </a:r>
          </a:p>
        </p:txBody>
      </p:sp>
      <p:sp>
        <p:nvSpPr>
          <p:cNvPr id="54" name="Text Box 53"/>
          <p:cNvSpPr txBox="1">
            <a:spLocks noChangeArrowheads="1"/>
          </p:cNvSpPr>
          <p:nvPr/>
        </p:nvSpPr>
        <p:spPr bwMode="auto">
          <a:xfrm>
            <a:off x="7621588" y="5005388"/>
            <a:ext cx="912812" cy="457200"/>
          </a:xfrm>
          <a:prstGeom prst="rect">
            <a:avLst/>
          </a:prstGeom>
          <a:noFill/>
          <a:ln>
            <a:noFill/>
          </a:ln>
        </p:spPr>
        <p:txBody>
          <a:bodyPr wrap="none">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chemeClr val="hlink"/>
                </a:solidFill>
              </a:rPr>
              <a:t>Ch. 6</a:t>
            </a:r>
          </a:p>
        </p:txBody>
      </p:sp>
      <p:sp>
        <p:nvSpPr>
          <p:cNvPr id="55" name="Rectangle 56"/>
          <p:cNvSpPr>
            <a:spLocks noChangeArrowheads="1"/>
          </p:cNvSpPr>
          <p:nvPr/>
        </p:nvSpPr>
        <p:spPr bwMode="auto">
          <a:xfrm>
            <a:off x="3352800" y="3570406"/>
            <a:ext cx="2332038" cy="685800"/>
          </a:xfrm>
          <a:prstGeom prst="rect">
            <a:avLst/>
          </a:prstGeom>
          <a:solidFill>
            <a:srgbClr val="FDE0BD"/>
          </a:solidFill>
          <a:ln w="19050" algn="ctr">
            <a:solidFill>
              <a:schemeClr val="tx1"/>
            </a:solidFill>
            <a:miter lim="800000"/>
          </a:ln>
        </p:spPr>
        <p:txBody>
          <a:bodyPr lIns="90488" tIns="44450" rIns="90488" bIns="44450" anchor="ctr">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pPr algn="ctr">
              <a:lnSpc>
                <a:spcPct val="60000"/>
              </a:lnSpc>
              <a:spcBef>
                <a:spcPct val="50000"/>
              </a:spcBef>
            </a:pPr>
            <a:r>
              <a:rPr lang="en-US" altLang="en-US" sz="2000" b="1" dirty="0" smtClean="0"/>
              <a:t>Types </a:t>
            </a:r>
            <a:r>
              <a:rPr lang="en-US" altLang="en-US" sz="2000" b="1" dirty="0"/>
              <a:t>Of</a:t>
            </a:r>
          </a:p>
          <a:p>
            <a:pPr algn="ctr">
              <a:lnSpc>
                <a:spcPct val="60000"/>
              </a:lnSpc>
              <a:spcBef>
                <a:spcPct val="50000"/>
              </a:spcBef>
            </a:pPr>
            <a:r>
              <a:rPr lang="en-US" altLang="en-US" sz="2000" b="1" dirty="0"/>
              <a:t> </a:t>
            </a:r>
            <a:r>
              <a:rPr lang="en-US" altLang="en-US" sz="2000" b="1" dirty="0" smtClean="0"/>
              <a:t>Variables</a:t>
            </a:r>
            <a:endParaRPr lang="en-US" altLang="en-US" sz="2000" b="1" dirty="0"/>
          </a:p>
        </p:txBody>
      </p:sp>
      <p:sp>
        <p:nvSpPr>
          <p:cNvPr id="56" name="Rectangle 57"/>
          <p:cNvSpPr>
            <a:spLocks noChangeArrowheads="1"/>
          </p:cNvSpPr>
          <p:nvPr/>
        </p:nvSpPr>
        <p:spPr bwMode="auto">
          <a:xfrm>
            <a:off x="1600200" y="5003800"/>
            <a:ext cx="2514600" cy="687388"/>
          </a:xfrm>
          <a:prstGeom prst="rect">
            <a:avLst/>
          </a:prstGeom>
          <a:solidFill>
            <a:srgbClr val="FDE0BD"/>
          </a:solidFill>
          <a:ln w="19050" algn="ctr">
            <a:solidFill>
              <a:schemeClr val="tx1"/>
            </a:solidFill>
            <a:miter lim="800000"/>
          </a:ln>
        </p:spPr>
        <p:txBody>
          <a:bodyPr lIns="90488" tIns="44450" rIns="90488" bIns="44450" anchor="ctr">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pPr algn="ctr">
              <a:lnSpc>
                <a:spcPct val="80000"/>
              </a:lnSpc>
              <a:spcBef>
                <a:spcPct val="50000"/>
              </a:spcBef>
            </a:pPr>
            <a:r>
              <a:rPr lang="en-US" altLang="en-US" sz="2000" b="1"/>
              <a:t>Discrete </a:t>
            </a:r>
          </a:p>
          <a:p>
            <a:pPr algn="ctr">
              <a:lnSpc>
                <a:spcPct val="60000"/>
              </a:lnSpc>
              <a:spcBef>
                <a:spcPct val="50000"/>
              </a:spcBef>
            </a:pPr>
            <a:r>
              <a:rPr lang="en-US" altLang="en-US" sz="2000" b="1"/>
              <a:t>Variable</a:t>
            </a:r>
          </a:p>
        </p:txBody>
      </p:sp>
      <p:sp>
        <p:nvSpPr>
          <p:cNvPr id="57" name="Rectangle 58"/>
          <p:cNvSpPr>
            <a:spLocks noChangeArrowheads="1"/>
          </p:cNvSpPr>
          <p:nvPr/>
        </p:nvSpPr>
        <p:spPr bwMode="auto">
          <a:xfrm>
            <a:off x="4953000" y="5003800"/>
            <a:ext cx="2374900" cy="687388"/>
          </a:xfrm>
          <a:prstGeom prst="rect">
            <a:avLst/>
          </a:prstGeom>
          <a:solidFill>
            <a:srgbClr val="FDE0BD"/>
          </a:solidFill>
          <a:ln w="19050" algn="ctr">
            <a:solidFill>
              <a:schemeClr val="tx1"/>
            </a:solidFill>
            <a:miter lim="800000"/>
          </a:ln>
        </p:spPr>
        <p:txBody>
          <a:bodyPr lIns="90488" tIns="44450" rIns="90488" bIns="44450" anchor="ctr">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pPr algn="ctr">
              <a:lnSpc>
                <a:spcPct val="80000"/>
              </a:lnSpc>
              <a:spcBef>
                <a:spcPct val="50000"/>
              </a:spcBef>
            </a:pPr>
            <a:r>
              <a:rPr lang="en-US" altLang="en-US" sz="2000" b="1"/>
              <a:t>Continuous</a:t>
            </a:r>
          </a:p>
          <a:p>
            <a:pPr algn="ctr">
              <a:lnSpc>
                <a:spcPct val="60000"/>
              </a:lnSpc>
              <a:spcBef>
                <a:spcPct val="50000"/>
              </a:spcBef>
            </a:pPr>
            <a:r>
              <a:rPr lang="en-US" altLang="en-US" sz="2000" b="1"/>
              <a:t>Variable</a:t>
            </a:r>
          </a:p>
        </p:txBody>
      </p:sp>
      <p:cxnSp>
        <p:nvCxnSpPr>
          <p:cNvPr id="58" name="AutoShape 59"/>
          <p:cNvCxnSpPr>
            <a:cxnSpLocks noChangeShapeType="1"/>
          </p:cNvCxnSpPr>
          <p:nvPr/>
        </p:nvCxnSpPr>
        <p:spPr bwMode="auto">
          <a:xfrm rot="5400000">
            <a:off x="3429000" y="3908426"/>
            <a:ext cx="333375" cy="1835150"/>
          </a:xfrm>
          <a:prstGeom prst="bentConnector3">
            <a:avLst>
              <a:gd name="adj1" fmla="val -8454"/>
            </a:avLst>
          </a:prstGeom>
          <a:noFill/>
          <a:ln w="19050">
            <a:solidFill>
              <a:schemeClr val="tx1"/>
            </a:solidFill>
            <a:miter lim="800000"/>
          </a:ln>
        </p:spPr>
      </p:cxnSp>
      <p:cxnSp>
        <p:nvCxnSpPr>
          <p:cNvPr id="59" name="AutoShape 60"/>
          <p:cNvCxnSpPr>
            <a:cxnSpLocks noChangeShapeType="1"/>
            <a:stCxn id="55" idx="2"/>
            <a:endCxn id="57" idx="0"/>
          </p:cNvCxnSpPr>
          <p:nvPr/>
        </p:nvCxnSpPr>
        <p:spPr bwMode="auto">
          <a:xfrm rot="16200000" flipH="1">
            <a:off x="4955837" y="3819187"/>
            <a:ext cx="747594" cy="1621631"/>
          </a:xfrm>
          <a:prstGeom prst="bentConnector3">
            <a:avLst>
              <a:gd name="adj1" fmla="val 50000"/>
            </a:avLst>
          </a:prstGeom>
          <a:noFill/>
          <a:ln w="19050">
            <a:solidFill>
              <a:schemeClr val="tx1"/>
            </a:solidFill>
            <a:miter lim="800000"/>
          </a:ln>
        </p:spPr>
      </p:cxnSp>
      <p:sp>
        <p:nvSpPr>
          <p:cNvPr id="60" name="Line 61"/>
          <p:cNvSpPr>
            <a:spLocks noChangeShapeType="1"/>
          </p:cNvSpPr>
          <p:nvPr/>
        </p:nvSpPr>
        <p:spPr bwMode="auto">
          <a:xfrm>
            <a:off x="3794125" y="4859338"/>
            <a:ext cx="1588" cy="1587"/>
          </a:xfrm>
          <a:prstGeom prst="line">
            <a:avLst/>
          </a:prstGeom>
          <a:noFill/>
          <a:ln w="25400">
            <a:solidFill>
              <a:srgbClr val="CDCDCD"/>
            </a:solidFill>
            <a:round/>
          </a:ln>
        </p:spPr>
        <p:txBody>
          <a:bodyPr wrap="none" anchor="ctr"/>
          <a:lstStyle/>
          <a:p>
            <a:endParaRPr lang="en-US"/>
          </a:p>
        </p:txBody>
      </p:sp>
      <p:sp>
        <p:nvSpPr>
          <p:cNvPr id="61" name="Line 62"/>
          <p:cNvSpPr>
            <a:spLocks noChangeShapeType="1"/>
          </p:cNvSpPr>
          <p:nvPr/>
        </p:nvSpPr>
        <p:spPr bwMode="auto">
          <a:xfrm>
            <a:off x="4953000" y="6756400"/>
            <a:ext cx="2901950" cy="1588"/>
          </a:xfrm>
          <a:prstGeom prst="line">
            <a:avLst/>
          </a:prstGeom>
          <a:noFill/>
          <a:ln w="38100">
            <a:solidFill>
              <a:schemeClr val="tx1"/>
            </a:solidFill>
            <a:miter lim="800000"/>
          </a:ln>
        </p:spPr>
        <p:txBody>
          <a:bodyPr wrap="none"/>
          <a:lstStyle/>
          <a:p>
            <a:endParaRPr lang="en-US"/>
          </a:p>
        </p:txBody>
      </p:sp>
      <p:sp>
        <p:nvSpPr>
          <p:cNvPr id="62" name="Freeform 63"/>
          <p:cNvSpPr/>
          <p:nvPr/>
        </p:nvSpPr>
        <p:spPr bwMode="auto">
          <a:xfrm>
            <a:off x="6400800" y="5918200"/>
            <a:ext cx="1390650" cy="766763"/>
          </a:xfrm>
          <a:custGeom>
            <a:avLst/>
            <a:gdLst>
              <a:gd name="T0" fmla="*/ 2147483647 w 1030"/>
              <a:gd name="T1" fmla="*/ 2147483647 h 991"/>
              <a:gd name="T2" fmla="*/ 2147483647 w 1030"/>
              <a:gd name="T3" fmla="*/ 2147483647 h 991"/>
              <a:gd name="T4" fmla="*/ 2147483647 w 1030"/>
              <a:gd name="T5" fmla="*/ 2147483647 h 991"/>
              <a:gd name="T6" fmla="*/ 2147483647 w 1030"/>
              <a:gd name="T7" fmla="*/ 2147483647 h 991"/>
              <a:gd name="T8" fmla="*/ 2147483647 w 1030"/>
              <a:gd name="T9" fmla="*/ 2147483647 h 991"/>
              <a:gd name="T10" fmla="*/ 2147483647 w 1030"/>
              <a:gd name="T11" fmla="*/ 2147483647 h 991"/>
              <a:gd name="T12" fmla="*/ 2147483647 w 1030"/>
              <a:gd name="T13" fmla="*/ 2147483647 h 991"/>
              <a:gd name="T14" fmla="*/ 2147483647 w 1030"/>
              <a:gd name="T15" fmla="*/ 2147483647 h 991"/>
              <a:gd name="T16" fmla="*/ 2147483647 w 1030"/>
              <a:gd name="T17" fmla="*/ 2147483647 h 991"/>
              <a:gd name="T18" fmla="*/ 2147483647 w 1030"/>
              <a:gd name="T19" fmla="*/ 2147483647 h 991"/>
              <a:gd name="T20" fmla="*/ 2147483647 w 1030"/>
              <a:gd name="T21" fmla="*/ 2147483647 h 991"/>
              <a:gd name="T22" fmla="*/ 2147483647 w 1030"/>
              <a:gd name="T23" fmla="*/ 2147483647 h 991"/>
              <a:gd name="T24" fmla="*/ 2147483647 w 1030"/>
              <a:gd name="T25" fmla="*/ 2147483647 h 991"/>
              <a:gd name="T26" fmla="*/ 2147483647 w 1030"/>
              <a:gd name="T27" fmla="*/ 2147483647 h 991"/>
              <a:gd name="T28" fmla="*/ 2147483647 w 1030"/>
              <a:gd name="T29" fmla="*/ 2147483647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63" name="Freeform 64"/>
          <p:cNvSpPr/>
          <p:nvPr/>
        </p:nvSpPr>
        <p:spPr bwMode="auto">
          <a:xfrm>
            <a:off x="5029200" y="5918200"/>
            <a:ext cx="1393825" cy="766763"/>
          </a:xfrm>
          <a:custGeom>
            <a:avLst/>
            <a:gdLst>
              <a:gd name="T0" fmla="*/ 0 w 1032"/>
              <a:gd name="T1" fmla="*/ 2147483647 h 991"/>
              <a:gd name="T2" fmla="*/ 2147483647 w 1032"/>
              <a:gd name="T3" fmla="*/ 2147483647 h 991"/>
              <a:gd name="T4" fmla="*/ 2147483647 w 1032"/>
              <a:gd name="T5" fmla="*/ 2147483647 h 991"/>
              <a:gd name="T6" fmla="*/ 2147483647 w 1032"/>
              <a:gd name="T7" fmla="*/ 2147483647 h 991"/>
              <a:gd name="T8" fmla="*/ 2147483647 w 1032"/>
              <a:gd name="T9" fmla="*/ 2147483647 h 991"/>
              <a:gd name="T10" fmla="*/ 2147483647 w 1032"/>
              <a:gd name="T11" fmla="*/ 2147483647 h 991"/>
              <a:gd name="T12" fmla="*/ 2147483647 w 1032"/>
              <a:gd name="T13" fmla="*/ 2147483647 h 991"/>
              <a:gd name="T14" fmla="*/ 2147483647 w 1032"/>
              <a:gd name="T15" fmla="*/ 2147483647 h 991"/>
              <a:gd name="T16" fmla="*/ 2147483647 w 1032"/>
              <a:gd name="T17" fmla="*/ 2147483647 h 991"/>
              <a:gd name="T18" fmla="*/ 2147483647 w 1032"/>
              <a:gd name="T19" fmla="*/ 2147483647 h 991"/>
              <a:gd name="T20" fmla="*/ 2147483647 w 1032"/>
              <a:gd name="T21" fmla="*/ 2147483647 h 991"/>
              <a:gd name="T22" fmla="*/ 2147483647 w 1032"/>
              <a:gd name="T23" fmla="*/ 2147483647 h 991"/>
              <a:gd name="T24" fmla="*/ 2147483647 w 1032"/>
              <a:gd name="T25" fmla="*/ 2147483647 h 991"/>
              <a:gd name="T26" fmla="*/ 2147483647 w 1032"/>
              <a:gd name="T27" fmla="*/ 2147483647 h 991"/>
              <a:gd name="T28" fmla="*/ 2147483647 w 1032"/>
              <a:gd name="T29" fmla="*/ 2147483647 h 991"/>
              <a:gd name="T30" fmla="*/ 2147483647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64" name="Line 65"/>
          <p:cNvSpPr>
            <a:spLocks noChangeShapeType="1"/>
          </p:cNvSpPr>
          <p:nvPr/>
        </p:nvSpPr>
        <p:spPr bwMode="auto">
          <a:xfrm>
            <a:off x="1219200" y="6756400"/>
            <a:ext cx="2901950" cy="1588"/>
          </a:xfrm>
          <a:prstGeom prst="line">
            <a:avLst/>
          </a:prstGeom>
          <a:noFill/>
          <a:ln w="38100">
            <a:solidFill>
              <a:schemeClr val="tx1"/>
            </a:solidFill>
            <a:miter lim="800000"/>
          </a:ln>
        </p:spPr>
        <p:txBody>
          <a:bodyPr wrap="none"/>
          <a:lstStyle/>
          <a:p>
            <a:endParaRPr lang="en-US"/>
          </a:p>
        </p:txBody>
      </p:sp>
      <p:sp>
        <p:nvSpPr>
          <p:cNvPr id="65" name="Line 66"/>
          <p:cNvSpPr>
            <a:spLocks noChangeShapeType="1"/>
          </p:cNvSpPr>
          <p:nvPr/>
        </p:nvSpPr>
        <p:spPr bwMode="auto">
          <a:xfrm>
            <a:off x="1524000" y="6451600"/>
            <a:ext cx="0" cy="304800"/>
          </a:xfrm>
          <a:prstGeom prst="line">
            <a:avLst/>
          </a:prstGeom>
          <a:noFill/>
          <a:ln w="38100">
            <a:solidFill>
              <a:srgbClr val="008000"/>
            </a:solidFill>
            <a:round/>
          </a:ln>
        </p:spPr>
        <p:txBody>
          <a:bodyPr lIns="90488" tIns="44450" rIns="90488" bIns="44450">
            <a:spAutoFit/>
          </a:bodyPr>
          <a:lstStyle/>
          <a:p>
            <a:endParaRPr lang="en-US"/>
          </a:p>
        </p:txBody>
      </p:sp>
      <p:sp>
        <p:nvSpPr>
          <p:cNvPr id="66" name="Line 67"/>
          <p:cNvSpPr>
            <a:spLocks noChangeShapeType="1"/>
          </p:cNvSpPr>
          <p:nvPr/>
        </p:nvSpPr>
        <p:spPr bwMode="auto">
          <a:xfrm>
            <a:off x="1676400" y="6299200"/>
            <a:ext cx="0" cy="457200"/>
          </a:xfrm>
          <a:prstGeom prst="line">
            <a:avLst/>
          </a:prstGeom>
          <a:noFill/>
          <a:ln w="38100">
            <a:solidFill>
              <a:srgbClr val="008000"/>
            </a:solidFill>
            <a:round/>
          </a:ln>
        </p:spPr>
        <p:txBody>
          <a:bodyPr lIns="90488" tIns="44450" rIns="90488" bIns="44450">
            <a:spAutoFit/>
          </a:bodyPr>
          <a:lstStyle/>
          <a:p>
            <a:endParaRPr lang="en-US"/>
          </a:p>
        </p:txBody>
      </p:sp>
      <p:sp>
        <p:nvSpPr>
          <p:cNvPr id="67" name="Line 68"/>
          <p:cNvSpPr>
            <a:spLocks noChangeShapeType="1"/>
          </p:cNvSpPr>
          <p:nvPr/>
        </p:nvSpPr>
        <p:spPr bwMode="auto">
          <a:xfrm>
            <a:off x="1828800" y="5842000"/>
            <a:ext cx="0" cy="914400"/>
          </a:xfrm>
          <a:prstGeom prst="line">
            <a:avLst/>
          </a:prstGeom>
          <a:noFill/>
          <a:ln w="38100">
            <a:solidFill>
              <a:srgbClr val="008000"/>
            </a:solidFill>
            <a:round/>
          </a:ln>
        </p:spPr>
        <p:txBody>
          <a:bodyPr lIns="90488" tIns="44450" rIns="90488" bIns="44450">
            <a:spAutoFit/>
          </a:bodyPr>
          <a:lstStyle/>
          <a:p>
            <a:endParaRPr lang="en-US"/>
          </a:p>
        </p:txBody>
      </p:sp>
      <p:sp>
        <p:nvSpPr>
          <p:cNvPr id="68" name="Line 69"/>
          <p:cNvSpPr>
            <a:spLocks noChangeShapeType="1"/>
          </p:cNvSpPr>
          <p:nvPr/>
        </p:nvSpPr>
        <p:spPr bwMode="auto">
          <a:xfrm>
            <a:off x="1981200" y="6070600"/>
            <a:ext cx="0" cy="685800"/>
          </a:xfrm>
          <a:prstGeom prst="line">
            <a:avLst/>
          </a:prstGeom>
          <a:noFill/>
          <a:ln w="38100">
            <a:solidFill>
              <a:srgbClr val="008000"/>
            </a:solidFill>
            <a:round/>
          </a:ln>
        </p:spPr>
        <p:txBody>
          <a:bodyPr lIns="90488" tIns="44450" rIns="90488" bIns="44450">
            <a:spAutoFit/>
          </a:bodyPr>
          <a:lstStyle/>
          <a:p>
            <a:endParaRPr lang="en-US"/>
          </a:p>
        </p:txBody>
      </p:sp>
      <p:sp>
        <p:nvSpPr>
          <p:cNvPr id="69" name="Line 70"/>
          <p:cNvSpPr>
            <a:spLocks noChangeShapeType="1"/>
          </p:cNvSpPr>
          <p:nvPr/>
        </p:nvSpPr>
        <p:spPr bwMode="auto">
          <a:xfrm>
            <a:off x="2133600" y="5918200"/>
            <a:ext cx="0" cy="838200"/>
          </a:xfrm>
          <a:prstGeom prst="line">
            <a:avLst/>
          </a:prstGeom>
          <a:noFill/>
          <a:ln w="38100">
            <a:solidFill>
              <a:srgbClr val="008000"/>
            </a:solidFill>
            <a:round/>
          </a:ln>
        </p:spPr>
        <p:txBody>
          <a:bodyPr lIns="90488" tIns="44450" rIns="90488" bIns="44450">
            <a:spAutoFit/>
          </a:bodyPr>
          <a:lstStyle/>
          <a:p>
            <a:endParaRPr lang="en-US"/>
          </a:p>
        </p:txBody>
      </p:sp>
      <p:sp>
        <p:nvSpPr>
          <p:cNvPr id="70" name="Line 71"/>
          <p:cNvSpPr>
            <a:spLocks noChangeShapeType="1"/>
          </p:cNvSpPr>
          <p:nvPr/>
        </p:nvSpPr>
        <p:spPr bwMode="auto">
          <a:xfrm>
            <a:off x="2286000" y="6146800"/>
            <a:ext cx="0" cy="609600"/>
          </a:xfrm>
          <a:prstGeom prst="line">
            <a:avLst/>
          </a:prstGeom>
          <a:noFill/>
          <a:ln w="38100">
            <a:solidFill>
              <a:srgbClr val="008000"/>
            </a:solidFill>
            <a:round/>
          </a:ln>
        </p:spPr>
        <p:txBody>
          <a:bodyPr lIns="90488" tIns="44450" rIns="90488" bIns="44450">
            <a:spAutoFit/>
          </a:bodyPr>
          <a:lstStyle/>
          <a:p>
            <a:endParaRPr lang="en-US"/>
          </a:p>
        </p:txBody>
      </p:sp>
      <p:sp>
        <p:nvSpPr>
          <p:cNvPr id="71" name="Line 72"/>
          <p:cNvSpPr>
            <a:spLocks noChangeShapeType="1"/>
          </p:cNvSpPr>
          <p:nvPr/>
        </p:nvSpPr>
        <p:spPr bwMode="auto">
          <a:xfrm>
            <a:off x="2438400" y="6299200"/>
            <a:ext cx="0" cy="457200"/>
          </a:xfrm>
          <a:prstGeom prst="line">
            <a:avLst/>
          </a:prstGeom>
          <a:noFill/>
          <a:ln w="38100">
            <a:solidFill>
              <a:srgbClr val="008000"/>
            </a:solidFill>
            <a:round/>
          </a:ln>
        </p:spPr>
        <p:txBody>
          <a:bodyPr lIns="90488" tIns="44450" rIns="90488" bIns="44450">
            <a:spAutoFit/>
          </a:bodyPr>
          <a:lstStyle/>
          <a:p>
            <a:endParaRPr lang="en-US"/>
          </a:p>
        </p:txBody>
      </p:sp>
      <p:sp>
        <p:nvSpPr>
          <p:cNvPr id="72" name="Line 73"/>
          <p:cNvSpPr>
            <a:spLocks noChangeShapeType="1"/>
          </p:cNvSpPr>
          <p:nvPr/>
        </p:nvSpPr>
        <p:spPr bwMode="auto">
          <a:xfrm>
            <a:off x="2590800" y="6375400"/>
            <a:ext cx="0" cy="381000"/>
          </a:xfrm>
          <a:prstGeom prst="line">
            <a:avLst/>
          </a:prstGeom>
          <a:noFill/>
          <a:ln w="38100">
            <a:solidFill>
              <a:srgbClr val="008000"/>
            </a:solidFill>
            <a:round/>
          </a:ln>
        </p:spPr>
        <p:txBody>
          <a:bodyPr lIns="90488" tIns="44450" rIns="90488" bIns="44450">
            <a:spAutoFit/>
          </a:bodyPr>
          <a:lstStyle/>
          <a:p>
            <a:endParaRPr lang="en-US"/>
          </a:p>
        </p:txBody>
      </p:sp>
      <p:sp>
        <p:nvSpPr>
          <p:cNvPr id="73" name="Line 74"/>
          <p:cNvSpPr>
            <a:spLocks noChangeShapeType="1"/>
          </p:cNvSpPr>
          <p:nvPr/>
        </p:nvSpPr>
        <p:spPr bwMode="auto">
          <a:xfrm>
            <a:off x="3352800" y="6527800"/>
            <a:ext cx="0" cy="228600"/>
          </a:xfrm>
          <a:prstGeom prst="line">
            <a:avLst/>
          </a:prstGeom>
          <a:noFill/>
          <a:ln w="38100">
            <a:solidFill>
              <a:srgbClr val="008000"/>
            </a:solidFill>
            <a:round/>
          </a:ln>
        </p:spPr>
        <p:txBody>
          <a:bodyPr lIns="90488" tIns="44450" rIns="90488" bIns="44450">
            <a:spAutoFit/>
          </a:bodyPr>
          <a:lstStyle/>
          <a:p>
            <a:endParaRPr lang="en-US"/>
          </a:p>
        </p:txBody>
      </p:sp>
      <p:sp>
        <p:nvSpPr>
          <p:cNvPr id="74" name="Line 75"/>
          <p:cNvSpPr>
            <a:spLocks noChangeShapeType="1"/>
          </p:cNvSpPr>
          <p:nvPr/>
        </p:nvSpPr>
        <p:spPr bwMode="auto">
          <a:xfrm>
            <a:off x="3581400" y="6604000"/>
            <a:ext cx="0" cy="152400"/>
          </a:xfrm>
          <a:prstGeom prst="line">
            <a:avLst/>
          </a:prstGeom>
          <a:noFill/>
          <a:ln w="38100">
            <a:solidFill>
              <a:srgbClr val="008000"/>
            </a:solidFill>
            <a:round/>
          </a:ln>
        </p:spPr>
        <p:txBody>
          <a:bodyPr lIns="90488" tIns="44450" rIns="90488" bIns="44450">
            <a:spAutoFit/>
          </a:bodyPr>
          <a:lstStyle/>
          <a:p>
            <a:endParaRPr lang="en-US"/>
          </a:p>
        </p:txBody>
      </p:sp>
      <p:sp>
        <p:nvSpPr>
          <p:cNvPr id="75" name="Line 76"/>
          <p:cNvSpPr>
            <a:spLocks noChangeShapeType="1"/>
          </p:cNvSpPr>
          <p:nvPr/>
        </p:nvSpPr>
        <p:spPr bwMode="auto">
          <a:xfrm>
            <a:off x="3048000" y="6527800"/>
            <a:ext cx="0" cy="228600"/>
          </a:xfrm>
          <a:prstGeom prst="line">
            <a:avLst/>
          </a:prstGeom>
          <a:noFill/>
          <a:ln w="38100">
            <a:solidFill>
              <a:srgbClr val="008000"/>
            </a:solidFill>
            <a:round/>
          </a:ln>
        </p:spPr>
        <p:txBody>
          <a:bodyPr lIns="90488" tIns="44450" rIns="90488" bIns="44450">
            <a:spAutoFit/>
          </a:bodyPr>
          <a:lstStyle/>
          <a:p>
            <a:endParaRPr lang="en-US"/>
          </a:p>
        </p:txBody>
      </p:sp>
      <p:sp>
        <p:nvSpPr>
          <p:cNvPr id="76" name="Line 77"/>
          <p:cNvSpPr>
            <a:spLocks noChangeShapeType="1"/>
          </p:cNvSpPr>
          <p:nvPr/>
        </p:nvSpPr>
        <p:spPr bwMode="auto">
          <a:xfrm>
            <a:off x="2743200" y="6375400"/>
            <a:ext cx="0" cy="381000"/>
          </a:xfrm>
          <a:prstGeom prst="line">
            <a:avLst/>
          </a:prstGeom>
          <a:noFill/>
          <a:ln w="38100">
            <a:solidFill>
              <a:srgbClr val="008000"/>
            </a:solidFill>
            <a:round/>
          </a:ln>
        </p:spPr>
        <p:txBody>
          <a:bodyPr lIns="90488" tIns="44450" rIns="90488" bIns="44450">
            <a:spAutoFit/>
          </a:bodyPr>
          <a:lstStyle/>
          <a:p>
            <a:endParaRPr lang="en-US"/>
          </a:p>
        </p:txBody>
      </p:sp>
      <p:sp>
        <p:nvSpPr>
          <p:cNvPr id="77" name="Text Box 78"/>
          <p:cNvSpPr txBox="1">
            <a:spLocks noChangeArrowheads="1"/>
          </p:cNvSpPr>
          <p:nvPr/>
        </p:nvSpPr>
        <p:spPr bwMode="auto">
          <a:xfrm>
            <a:off x="457200" y="5005388"/>
            <a:ext cx="912813" cy="457200"/>
          </a:xfrm>
          <a:prstGeom prst="rect">
            <a:avLst/>
          </a:prstGeom>
          <a:noFill/>
          <a:ln>
            <a:noFill/>
          </a:ln>
        </p:spPr>
        <p:txBody>
          <a:bodyPr wrap="none">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chemeClr val="hlink"/>
                </a:solidFill>
              </a:rPr>
              <a:t>Ch. 5</a:t>
            </a:r>
          </a:p>
        </p:txBody>
      </p:sp>
      <p:sp>
        <p:nvSpPr>
          <p:cNvPr id="78" name="Text Box 79"/>
          <p:cNvSpPr txBox="1">
            <a:spLocks noChangeArrowheads="1"/>
          </p:cNvSpPr>
          <p:nvPr/>
        </p:nvSpPr>
        <p:spPr bwMode="auto">
          <a:xfrm>
            <a:off x="7621588" y="5005388"/>
            <a:ext cx="912812" cy="457200"/>
          </a:xfrm>
          <a:prstGeom prst="rect">
            <a:avLst/>
          </a:prstGeom>
          <a:noFill/>
          <a:ln>
            <a:noFill/>
          </a:ln>
        </p:spPr>
        <p:txBody>
          <a:bodyPr wrap="none">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chemeClr val="hlink"/>
                </a:solidFill>
              </a:rPr>
              <a:t>Ch. 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7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7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7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7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74"/>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76"/>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7"/>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p:bldP spid="35" grpId="0"/>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animBg="1"/>
      <p:bldP spid="56" grpId="0" animBg="1"/>
      <p:bldP spid="57"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533400" y="1219200"/>
            <a:ext cx="8229600" cy="4525963"/>
          </a:xfrm>
        </p:spPr>
        <p:txBody>
          <a:bodyPr>
            <a:normAutofit/>
          </a:bodyPr>
          <a:lstStyle/>
          <a:p>
            <a:pPr marL="0" indent="0">
              <a:buNone/>
            </a:pPr>
            <a:r>
              <a:rPr lang="en-US" dirty="0" smtClean="0"/>
              <a:t>How many different ways to need two repairs?</a:t>
            </a:r>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How many different ways to need three repairs?</a:t>
            </a:r>
          </a:p>
          <a:p>
            <a:pPr marL="0" indent="0">
              <a:buNone/>
            </a:pPr>
            <a:endParaRPr lang="en-US" dirty="0" smtClean="0"/>
          </a:p>
          <a:p>
            <a:pPr marL="0" indent="0">
              <a:buNone/>
            </a:pPr>
            <a:endParaRPr lang="en-US" dirty="0"/>
          </a:p>
          <a:p>
            <a:pPr marL="0" indent="0">
              <a:buNone/>
            </a:pPr>
            <a:endParaRPr lang="en-US" dirty="0"/>
          </a:p>
          <a:p>
            <a:pPr marL="0" indent="0">
              <a:buNone/>
            </a:pPr>
            <a:endParaRPr lang="en-US" dirty="0"/>
          </a:p>
        </p:txBody>
      </p:sp>
      <p:graphicFrame>
        <p:nvGraphicFramePr>
          <p:cNvPr id="4" name="Object 3"/>
          <p:cNvGraphicFramePr>
            <a:graphicFrameLocks noChangeAspect="1"/>
          </p:cNvGraphicFramePr>
          <p:nvPr>
            <p:extLst/>
          </p:nvPr>
        </p:nvGraphicFramePr>
        <p:xfrm>
          <a:off x="2133600" y="1981200"/>
          <a:ext cx="5067815" cy="1225550"/>
        </p:xfrm>
        <a:graphic>
          <a:graphicData uri="http://schemas.openxmlformats.org/presentationml/2006/ole">
            <mc:AlternateContent xmlns:mc="http://schemas.openxmlformats.org/markup-compatibility/2006">
              <mc:Choice xmlns:v="urn:schemas-microsoft-com:vml" Requires="v">
                <p:oleObj spid="_x0000_s4099" name="Equation" r:id="rId3" imgW="1942920" imgH="469800" progId="Equation.DSMT4">
                  <p:embed/>
                </p:oleObj>
              </mc:Choice>
              <mc:Fallback>
                <p:oleObj name="Equation" r:id="rId3" imgW="1942920" imgH="469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981200"/>
                        <a:ext cx="5067815" cy="1225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2044700" y="4419600"/>
          <a:ext cx="5399088" cy="1225550"/>
        </p:xfrm>
        <a:graphic>
          <a:graphicData uri="http://schemas.openxmlformats.org/presentationml/2006/ole">
            <mc:AlternateContent xmlns:mc="http://schemas.openxmlformats.org/markup-compatibility/2006">
              <mc:Choice xmlns:v="urn:schemas-microsoft-com:vml" Requires="v">
                <p:oleObj spid="_x0000_s4100" name="Equation" r:id="rId5" imgW="2070000" imgH="469800" progId="Equation.DSMT4">
                  <p:embed/>
                </p:oleObj>
              </mc:Choice>
              <mc:Fallback>
                <p:oleObj name="Equation" r:id="rId5" imgW="2070000" imgH="469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4700" y="4419600"/>
                        <a:ext cx="5399088" cy="1225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771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1648" y="1147662"/>
                <a:ext cx="8717280" cy="5724144"/>
              </a:xfrm>
            </p:spPr>
            <p:txBody>
              <a:bodyPr>
                <a:normAutofit/>
              </a:bodyPr>
              <a:lstStyle/>
              <a:p>
                <a:pPr marL="0" indent="0">
                  <a:buNone/>
                </a:pPr>
                <a:r>
                  <a:rPr lang="en-US" dirty="0" smtClean="0"/>
                  <a:t>Suppose the probability of purchasing a defective computer is 0.02.  What is the probability of purchasing 2 defective computers in a group of 10?</a:t>
                </a:r>
              </a:p>
              <a:p>
                <a:r>
                  <a:rPr lang="en-US" dirty="0" smtClean="0"/>
                  <a:t>What do we know?</a:t>
                </a:r>
              </a:p>
              <a:p>
                <a:pPr lvl="1"/>
                <a:r>
                  <a:rPr lang="en-US" dirty="0" smtClean="0"/>
                  <a:t>Defective / Not defective </a:t>
                </a:r>
                <a:r>
                  <a:rPr lang="en-US" dirty="0" smtClean="0">
                    <a:sym typeface="Wingdings" panose="05000000000000000000" pitchFamily="2" charset="2"/>
                  </a:rPr>
                  <a:t> “success” = defective</a:t>
                </a:r>
              </a:p>
              <a:p>
                <a:pPr lvl="1"/>
                <a:r>
                  <a:rPr lang="en-US" dirty="0" smtClean="0">
                    <a:sym typeface="Wingdings" panose="05000000000000000000" pitchFamily="2" charset="2"/>
                  </a:rPr>
                  <a:t>10 computers  n = 10</a:t>
                </a:r>
              </a:p>
              <a:p>
                <a:pPr lvl="1"/>
                <a:r>
                  <a:rPr lang="en-US" dirty="0" smtClean="0">
                    <a:sym typeface="Wingdings" panose="05000000000000000000" pitchFamily="2" charset="2"/>
                  </a:rPr>
                  <a:t>2 defective  x = 2</a:t>
                </a:r>
              </a:p>
              <a:p>
                <a:pPr lvl="1"/>
                <a:r>
                  <a:rPr lang="en-US" dirty="0" smtClean="0">
                    <a:sym typeface="Wingdings" panose="05000000000000000000" pitchFamily="2" charset="2"/>
                  </a:rPr>
                  <a:t>P(defective) = 0.02  </a:t>
                </a:r>
                <a:r>
                  <a:rPr lang="en-US" dirty="0" smtClean="0"/>
                  <a:t>p = 0.02</a:t>
                </a:r>
                <a:endParaRPr lang="en-US" dirty="0"/>
              </a:p>
              <a:p>
                <a14:m>
                  <m:oMath xmlns:m="http://schemas.openxmlformats.org/officeDocument/2006/math">
                    <m:r>
                      <a:rPr lang="en-US" i="1">
                        <a:latin typeface="Cambria Math" panose="02040503050406030204" pitchFamily="18" charset="0"/>
                      </a:rPr>
                      <m:t>𝑃</m:t>
                    </m:r>
                    <m:d>
                      <m:dPr>
                        <m:ctrlPr>
                          <a:rPr lang="en-US" i="1">
                            <a:latin typeface="Cambria Math"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e>
                        <m:r>
                          <a:rPr lang="en-US" i="1">
                            <a:latin typeface="Cambria Math" panose="02040503050406030204" pitchFamily="18" charset="0"/>
                          </a:rPr>
                          <m:t>𝑛</m:t>
                        </m:r>
                        <m:r>
                          <a:rPr lang="en-US" i="1">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e>
                    </m:d>
                    <m:r>
                      <a:rPr lang="en-US" i="1">
                        <a:latin typeface="Cambria Math" panose="02040503050406030204" pitchFamily="18" charset="0"/>
                        <a:ea typeface="Cambria Math" panose="02040503050406030204" pitchFamily="18" charset="0"/>
                      </a:rPr>
                      <m:t>=</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den>
                    </m:f>
                    <m:sSup>
                      <m:sSupPr>
                        <m:ctrlPr>
                          <a:rPr lang="en-US" i="1">
                            <a:latin typeface="Cambria Math"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𝑝</m:t>
                        </m:r>
                      </m:e>
                      <m:sup>
                        <m:r>
                          <a:rPr lang="en-US" i="1">
                            <a:latin typeface="Cambria Math" panose="02040503050406030204" pitchFamily="18" charset="0"/>
                            <a:ea typeface="Cambria Math" panose="02040503050406030204" pitchFamily="18" charset="0"/>
                          </a:rPr>
                          <m:t>𝑥</m:t>
                        </m:r>
                      </m:sup>
                    </m:sSup>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sup>
                    </m:sSup>
                  </m:oMath>
                </a14:m>
                <a:endParaRPr lang="en-US" i="1" dirty="0" smtClean="0">
                  <a:latin typeface="Cambria Math" panose="02040503050406030204" pitchFamily="18" charset="0"/>
                  <a:ea typeface="Cambria Math" panose="02040503050406030204" pitchFamily="18" charset="0"/>
                </a:endParaRPr>
              </a:p>
              <a:p>
                <a:pPr marL="682625" indent="-457200">
                  <a:buFont typeface="Wingdings" panose="05000000000000000000" pitchFamily="2" charset="2"/>
                  <a:buChar char="è"/>
                </a:pPr>
                <a14:m>
                  <m:oMath xmlns:m="http://schemas.openxmlformats.org/officeDocument/2006/math">
                    <m:r>
                      <a:rPr lang="en-US" i="1">
                        <a:latin typeface="Cambria Math" panose="02040503050406030204" pitchFamily="18" charset="0"/>
                      </a:rPr>
                      <m:t>𝑃</m:t>
                    </m:r>
                    <m:d>
                      <m:dPr>
                        <m:ctrlPr>
                          <a:rPr lang="en-US" i="1">
                            <a:latin typeface="Cambria Math" charset="0"/>
                          </a:rPr>
                        </m:ctrlPr>
                      </m:dPr>
                      <m:e>
                        <m:r>
                          <a:rPr lang="en-US" i="1">
                            <a:latin typeface="Cambria Math" panose="02040503050406030204" pitchFamily="18" charset="0"/>
                          </a:rPr>
                          <m:t>𝑋</m:t>
                        </m:r>
                        <m:r>
                          <a:rPr lang="en-US" i="1">
                            <a:latin typeface="Cambria Math" panose="02040503050406030204" pitchFamily="18" charset="0"/>
                          </a:rPr>
                          <m:t>=2</m:t>
                        </m:r>
                      </m:e>
                      <m:e>
                        <m:r>
                          <a:rPr lang="en-US" b="0" i="1" smtClean="0">
                            <a:latin typeface="Cambria Math" panose="02040503050406030204" pitchFamily="18" charset="0"/>
                          </a:rPr>
                          <m:t>10</m:t>
                        </m:r>
                        <m:r>
                          <a:rPr lang="en-US" i="1">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0.02</m:t>
                        </m:r>
                      </m:e>
                    </m:d>
                    <m:r>
                      <a:rPr lang="en-US" i="1">
                        <a:latin typeface="Cambria Math" panose="02040503050406030204" pitchFamily="18" charset="0"/>
                        <a:ea typeface="Cambria Math" panose="02040503050406030204" pitchFamily="18" charset="0"/>
                      </a:rPr>
                      <m:t>=</m:t>
                    </m:r>
                    <m:f>
                      <m:fPr>
                        <m:ctrlPr>
                          <a:rPr lang="en-US" i="1">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10</m:t>
                        </m:r>
                        <m:r>
                          <a:rPr lang="en-US" i="1">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m:t>
                        </m:r>
                        <m:d>
                          <m:dPr>
                            <m:ctrlPr>
                              <a:rPr lang="en-US" i="1">
                                <a:latin typeface="Cambria Math"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10−2</m:t>
                            </m:r>
                          </m:e>
                        </m:d>
                        <m:r>
                          <a:rPr lang="en-US" i="1">
                            <a:latin typeface="Cambria Math" panose="02040503050406030204" pitchFamily="18" charset="0"/>
                            <a:ea typeface="Cambria Math" panose="02040503050406030204" pitchFamily="18" charset="0"/>
                          </a:rPr>
                          <m:t>!</m:t>
                        </m:r>
                      </m:den>
                    </m:f>
                    <m:sSup>
                      <m:sSupPr>
                        <m:ctrlPr>
                          <a:rPr lang="en-US" i="1">
                            <a:latin typeface="Cambria Math"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0.02</m:t>
                        </m:r>
                      </m:e>
                      <m:sup>
                        <m:r>
                          <a:rPr lang="en-US" b="0" i="1" smtClean="0">
                            <a:latin typeface="Cambria Math" panose="02040503050406030204" pitchFamily="18" charset="0"/>
                            <a:ea typeface="Cambria Math" panose="02040503050406030204" pitchFamily="18" charset="0"/>
                          </a:rPr>
                          <m:t>2</m:t>
                        </m:r>
                      </m:sup>
                    </m:sSup>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0.02</m:t>
                        </m:r>
                        <m:r>
                          <a:rPr lang="en-US" i="1">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10−2</m:t>
                        </m:r>
                      </m:sup>
                    </m:sSup>
                  </m:oMath>
                </a14:m>
                <a:endParaRPr lang="en-US" dirty="0" smtClean="0"/>
              </a:p>
              <a:p>
                <a:pPr marL="225425" indent="0">
                  <a:buNone/>
                </a:pPr>
                <a:r>
                  <a:rPr lang="en-US" dirty="0" smtClean="0"/>
                  <a:t>= (45)(0.0004)(0.8508) =0.01531</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1648" y="1147662"/>
                <a:ext cx="8717280" cy="5724144"/>
              </a:xfrm>
              <a:blipFill rotWithShape="0">
                <a:blip r:embed="rId2"/>
                <a:stretch>
                  <a:fillRect l="-1399" t="-1704"/>
                </a:stretch>
              </a:blipFill>
            </p:spPr>
            <p:txBody>
              <a:bodyPr/>
              <a:lstStyle/>
              <a:p>
                <a:r>
                  <a:rPr lang="en-US">
                    <a:noFill/>
                  </a:rPr>
                  <a:t> </a:t>
                </a:r>
                <a:endParaRPr lang="en-US">
                  <a:noFill/>
                </a:endParaRP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21</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6360881" y="3285056"/>
                <a:ext cx="2490297" cy="1730987"/>
              </a:xfrm>
              <a:prstGeom prst="rect">
                <a:avLst/>
              </a:prstGeom>
              <a:noFill/>
              <a:ln>
                <a:solidFill>
                  <a:schemeClr val="tx1"/>
                </a:solidFill>
              </a:ln>
            </p:spPr>
            <p:txBody>
              <a:bodyPr wrap="none" rtlCol="0">
                <a:spAutoFit/>
              </a:bodyPr>
              <a:lstStyle/>
              <a:p>
                <a:r>
                  <a:rPr lang="en-US" sz="1600" i="1" dirty="0" smtClean="0">
                    <a:latin typeface="Cambria Math" panose="02040503050406030204" pitchFamily="18" charset="0"/>
                    <a:ea typeface="Cambria Math" panose="02040503050406030204" pitchFamily="18" charset="0"/>
                  </a:rPr>
                  <a:t>Where did 45 come from?</a:t>
                </a:r>
              </a:p>
              <a:p>
                <a:pPr marL="285750" indent="-285750">
                  <a:buFont typeface="Arial" panose="020B0604020202020204" pitchFamily="34" charset="0"/>
                  <a:buChar char="•"/>
                </a:pPr>
                <a14:m>
                  <m:oMath xmlns:m="http://schemas.openxmlformats.org/officeDocument/2006/math">
                    <m:f>
                      <m:fPr>
                        <m:ctrlPr>
                          <a:rPr lang="en-US" sz="2000" i="1">
                            <a:latin typeface="Cambria Math"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10!</m:t>
                        </m:r>
                      </m:num>
                      <m:den>
                        <m:r>
                          <a:rPr lang="en-US" sz="2000" i="1">
                            <a:latin typeface="Cambria Math" panose="02040503050406030204" pitchFamily="18" charset="0"/>
                            <a:ea typeface="Cambria Math" panose="02040503050406030204" pitchFamily="18" charset="0"/>
                          </a:rPr>
                          <m:t>2!</m:t>
                        </m:r>
                        <m:d>
                          <m:dPr>
                            <m:ctrlPr>
                              <a:rPr lang="en-US" sz="2000" i="1">
                                <a:latin typeface="Cambria Math"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10−2</m:t>
                            </m:r>
                          </m:e>
                        </m:d>
                        <m:r>
                          <a:rPr lang="en-US" sz="2000" i="1">
                            <a:latin typeface="Cambria Math" panose="02040503050406030204" pitchFamily="18" charset="0"/>
                            <a:ea typeface="Cambria Math" panose="02040503050406030204" pitchFamily="18" charset="0"/>
                          </a:rPr>
                          <m:t>!</m:t>
                        </m:r>
                      </m:den>
                    </m:f>
                    <m:r>
                      <a:rPr lang="en-US" sz="2000" i="1">
                        <a:latin typeface="Cambria Math" panose="02040503050406030204" pitchFamily="18" charset="0"/>
                        <a:ea typeface="Cambria Math" panose="02040503050406030204" pitchFamily="18" charset="0"/>
                      </a:rPr>
                      <m:t>=</m:t>
                    </m:r>
                    <m:f>
                      <m:fPr>
                        <m:ctrlPr>
                          <a:rPr lang="en-US" sz="2000" i="1">
                            <a:latin typeface="Cambria Math"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10!</m:t>
                        </m:r>
                      </m:num>
                      <m:den>
                        <m:r>
                          <a:rPr lang="en-US" sz="2000" i="1">
                            <a:latin typeface="Cambria Math" panose="02040503050406030204" pitchFamily="18" charset="0"/>
                            <a:ea typeface="Cambria Math" panose="02040503050406030204" pitchFamily="18" charset="0"/>
                          </a:rPr>
                          <m:t>2!</m:t>
                        </m:r>
                        <m:d>
                          <m:dPr>
                            <m:ctrlPr>
                              <a:rPr lang="en-US" sz="2000" i="1">
                                <a:latin typeface="Cambria Math"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8</m:t>
                            </m:r>
                          </m:e>
                        </m:d>
                        <m:r>
                          <a:rPr lang="en-US" sz="2000" i="1">
                            <a:latin typeface="Cambria Math" panose="02040503050406030204" pitchFamily="18" charset="0"/>
                            <a:ea typeface="Cambria Math" panose="02040503050406030204" pitchFamily="18" charset="0"/>
                          </a:rPr>
                          <m:t>!</m:t>
                        </m:r>
                      </m:den>
                    </m:f>
                  </m:oMath>
                </a14:m>
                <a:endParaRPr lang="en-US" sz="2000" dirty="0">
                  <a:ea typeface="Cambria Math" panose="02040503050406030204" pitchFamily="18" charset="0"/>
                </a:endParaRPr>
              </a:p>
              <a:p>
                <a:pPr marL="285750" indent="-285750">
                  <a:buFont typeface="Arial" panose="020B0604020202020204" pitchFamily="34" charset="0"/>
                  <a:buChar char="•"/>
                </a:pPr>
                <a14:m>
                  <m:oMath xmlns:m="http://schemas.openxmlformats.org/officeDocument/2006/math">
                    <m:r>
                      <a:rPr lang="en-US" sz="2000" i="1">
                        <a:latin typeface="Cambria Math" panose="02040503050406030204" pitchFamily="18" charset="0"/>
                        <a:ea typeface="Cambria Math" panose="02040503050406030204" pitchFamily="18" charset="0"/>
                      </a:rPr>
                      <m:t>=</m:t>
                    </m:r>
                    <m:f>
                      <m:fPr>
                        <m:ctrlPr>
                          <a:rPr lang="en-US" sz="2000" i="1">
                            <a:latin typeface="Cambria Math"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8!(9)(10)</m:t>
                        </m:r>
                      </m:num>
                      <m:den>
                        <m:r>
                          <a:rPr lang="en-US" sz="2000" i="1">
                            <a:latin typeface="Cambria Math" panose="02040503050406030204" pitchFamily="18" charset="0"/>
                            <a:ea typeface="Cambria Math" panose="02040503050406030204" pitchFamily="18" charset="0"/>
                          </a:rPr>
                          <m:t>2</m:t>
                        </m:r>
                        <m:d>
                          <m:dPr>
                            <m:ctrlPr>
                              <a:rPr lang="en-US" sz="2000" i="1">
                                <a:latin typeface="Cambria Math"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8</m:t>
                            </m:r>
                          </m:e>
                        </m:d>
                        <m:r>
                          <a:rPr lang="en-US" sz="2000" i="1">
                            <a:latin typeface="Cambria Math" panose="02040503050406030204" pitchFamily="18" charset="0"/>
                            <a:ea typeface="Cambria Math" panose="02040503050406030204" pitchFamily="18" charset="0"/>
                          </a:rPr>
                          <m:t>!</m:t>
                        </m:r>
                      </m:den>
                    </m:f>
                    <m:r>
                      <a:rPr lang="en-US" sz="2000" i="1">
                        <a:latin typeface="Cambria Math" panose="02040503050406030204" pitchFamily="18" charset="0"/>
                        <a:ea typeface="Cambria Math" panose="02040503050406030204" pitchFamily="18" charset="0"/>
                      </a:rPr>
                      <m:t>=</m:t>
                    </m:r>
                    <m:f>
                      <m:fPr>
                        <m:ctrlPr>
                          <a:rPr lang="en-US" sz="2000" i="1">
                            <a:latin typeface="Cambria Math"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(9)(10)</m:t>
                        </m:r>
                      </m:num>
                      <m:den>
                        <m:r>
                          <a:rPr lang="en-US" sz="2000" i="1">
                            <a:latin typeface="Cambria Math" panose="02040503050406030204" pitchFamily="18" charset="0"/>
                            <a:ea typeface="Cambria Math" panose="02040503050406030204" pitchFamily="18" charset="0"/>
                          </a:rPr>
                          <m:t>2</m:t>
                        </m:r>
                      </m:den>
                    </m:f>
                  </m:oMath>
                </a14:m>
                <a:endParaRPr lang="en-US" sz="2000" i="1" dirty="0">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14:m>
                  <m:oMath xmlns:m="http://schemas.openxmlformats.org/officeDocument/2006/math">
                    <m:r>
                      <a:rPr lang="en-US" sz="2000">
                        <a:latin typeface="Cambria Math" panose="02040503050406030204" pitchFamily="18" charset="0"/>
                        <a:ea typeface="Cambria Math" panose="02040503050406030204" pitchFamily="18" charset="0"/>
                      </a:rPr>
                      <m:t>=</m:t>
                    </m:r>
                    <m:f>
                      <m:fPr>
                        <m:ctrlPr>
                          <a:rPr lang="en-US" sz="2000" i="1">
                            <a:latin typeface="Cambria Math"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90</m:t>
                        </m:r>
                      </m:num>
                      <m:den>
                        <m:r>
                          <a:rPr lang="en-US" sz="2000" i="1">
                            <a:latin typeface="Cambria Math" panose="02040503050406030204" pitchFamily="18" charset="0"/>
                            <a:ea typeface="Cambria Math" panose="02040503050406030204" pitchFamily="18" charset="0"/>
                          </a:rPr>
                          <m:t>2</m:t>
                        </m:r>
                      </m:den>
                    </m:f>
                    <m:r>
                      <a:rPr lang="en-US" sz="2000">
                        <a:latin typeface="Cambria Math" panose="02040503050406030204" pitchFamily="18" charset="0"/>
                        <a:ea typeface="Cambria Math" panose="02040503050406030204" pitchFamily="18" charset="0"/>
                      </a:rPr>
                      <m:t>=45</m:t>
                    </m:r>
                  </m:oMath>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6360881" y="3285056"/>
                <a:ext cx="2490297" cy="1730987"/>
              </a:xfrm>
              <a:prstGeom prst="rect">
                <a:avLst/>
              </a:prstGeom>
              <a:blipFill rotWithShape="0">
                <a:blip r:embed="rId3"/>
                <a:stretch>
                  <a:fillRect l="-1946" t="-1049"/>
                </a:stretch>
              </a:blipFill>
              <a:ln>
                <a:solidFill>
                  <a:schemeClr val="tx1"/>
                </a:solidFill>
              </a:ln>
            </p:spPr>
            <p:txBody>
              <a:bodyPr/>
              <a:lstStyle/>
              <a:p>
                <a:r>
                  <a:rPr lang="en-US">
                    <a:noFill/>
                  </a:rPr>
                  <a:t> </a:t>
                </a:r>
                <a:endParaRPr lang="en-US">
                  <a:noFill/>
                </a:endParaRP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775298"/>
          </a:xfrm>
        </p:spPr>
        <p:txBody>
          <a:bodyPr/>
          <a:lstStyle/>
          <a:p>
            <a:r>
              <a:rPr lang="en-US" dirty="0" smtClean="0"/>
              <a:t>Example:</a:t>
            </a:r>
            <a:endParaRPr lang="en-US" dirty="0"/>
          </a:p>
        </p:txBody>
      </p:sp>
      <p:sp>
        <p:nvSpPr>
          <p:cNvPr id="3" name="Content Placeholder 2"/>
          <p:cNvSpPr>
            <a:spLocks noGrp="1"/>
          </p:cNvSpPr>
          <p:nvPr>
            <p:ph idx="1"/>
          </p:nvPr>
        </p:nvSpPr>
        <p:spPr>
          <a:xfrm>
            <a:off x="231648" y="781396"/>
            <a:ext cx="8717280" cy="4316635"/>
          </a:xfrm>
        </p:spPr>
        <p:txBody>
          <a:bodyPr>
            <a:normAutofit/>
          </a:bodyPr>
          <a:lstStyle/>
          <a:p>
            <a:pPr marL="0" indent="0">
              <a:buNone/>
            </a:pPr>
            <a:r>
              <a:rPr lang="en-US" sz="2000" b="1" dirty="0" smtClean="0"/>
              <a:t>Blue </a:t>
            </a:r>
            <a:r>
              <a:rPr lang="en-US" sz="2000" b="1" dirty="0"/>
              <a:t>eyes:</a:t>
            </a:r>
            <a:r>
              <a:rPr lang="en-US" sz="2000" dirty="0"/>
              <a:t> According to a </a:t>
            </a:r>
            <a:r>
              <a:rPr lang="en-US" sz="2000" i="1" dirty="0"/>
              <a:t>Boston Globe</a:t>
            </a:r>
            <a:r>
              <a:rPr lang="en-US" sz="2000" dirty="0"/>
              <a:t> story, only about 1 in 6 Americans have blue eyes, whereas a 1900 about half had blue eyes (Source: Data from </a:t>
            </a:r>
            <a:r>
              <a:rPr lang="en-US" sz="2000" i="1" dirty="0"/>
              <a:t>The Boston Globe</a:t>
            </a:r>
            <a:r>
              <a:rPr lang="en-US" sz="2000" dirty="0"/>
              <a:t>, October 17, 2006</a:t>
            </a:r>
            <a:r>
              <a:rPr lang="en-US" sz="2000" dirty="0" smtClean="0"/>
              <a:t>). For </a:t>
            </a:r>
            <a:r>
              <a:rPr lang="en-US" sz="2000" dirty="0"/>
              <a:t>a random sample of </a:t>
            </a:r>
            <a:r>
              <a:rPr lang="en-US" sz="2000" dirty="0" smtClean="0"/>
              <a:t>10 </a:t>
            </a:r>
            <a:r>
              <a:rPr lang="en-US" sz="2000" dirty="0"/>
              <a:t>living Americans, what is the probability of finding 5 Americans with blue eyes</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8D75822C-2030-4887-9512-2AC67AD2736F}" type="slidenum">
              <a:rPr lang="en-US" smtClean="0"/>
              <a:t>22</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231648" y="2169509"/>
                <a:ext cx="3010317" cy="1634807"/>
              </a:xfrm>
              <a:prstGeom prst="rect">
                <a:avLst/>
              </a:prstGeom>
              <a:noFill/>
            </p:spPr>
            <p:txBody>
              <a:bodyPr wrap="square" rtlCol="0">
                <a:spAutoFit/>
              </a:bodyPr>
              <a:lstStyle/>
              <a:p>
                <a:pPr>
                  <a:lnSpc>
                    <a:spcPts val="2000"/>
                  </a:lnSpc>
                </a:pPr>
                <a:r>
                  <a:rPr lang="en-US" sz="2000" b="1" dirty="0" smtClean="0"/>
                  <a:t>What do we know?</a:t>
                </a:r>
              </a:p>
              <a:p>
                <a:pPr>
                  <a:lnSpc>
                    <a:spcPts val="2000"/>
                  </a:lnSpc>
                  <a:tabLst>
                    <a:tab pos="1379538" algn="l"/>
                  </a:tabLst>
                </a:pPr>
                <a:r>
                  <a:rPr lang="en-US" sz="2000" dirty="0" smtClean="0"/>
                  <a:t>2 outcomes:	blue eyes /  	not blue eyes</a:t>
                </a:r>
              </a:p>
              <a:p>
                <a:pPr>
                  <a:lnSpc>
                    <a:spcPts val="2000"/>
                  </a:lnSpc>
                </a:pPr>
                <a:r>
                  <a:rPr lang="en-US" sz="2000" dirty="0" smtClean="0"/>
                  <a:t>n = 10</a:t>
                </a:r>
              </a:p>
              <a:p>
                <a:pPr>
                  <a:lnSpc>
                    <a:spcPts val="2000"/>
                  </a:lnSpc>
                </a:pPr>
                <a:r>
                  <a:rPr lang="en-US" sz="2000" dirty="0" smtClean="0"/>
                  <a:t>P(blue eyes) = </a:t>
                </a:r>
                <a14:m>
                  <m:oMath xmlns:m="http://schemas.openxmlformats.org/officeDocument/2006/math">
                    <m:f>
                      <m:fPr>
                        <m:ctrlPr>
                          <a:rPr lang="en-US" sz="2000" i="1" smtClean="0">
                            <a:latin typeface="Cambria Math"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6</m:t>
                        </m:r>
                      </m:den>
                    </m:f>
                  </m:oMath>
                </a14:m>
                <a:endParaRPr lang="en-US" sz="2000" dirty="0" smtClean="0"/>
              </a:p>
              <a:p>
                <a:pPr>
                  <a:lnSpc>
                    <a:spcPts val="2000"/>
                  </a:lnSpc>
                </a:pPr>
                <a:r>
                  <a:rPr lang="en-US" sz="2000" dirty="0" smtClean="0"/>
                  <a:t>X = 5 </a:t>
                </a:r>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231648" y="2169509"/>
                <a:ext cx="3010317" cy="1634807"/>
              </a:xfrm>
              <a:prstGeom prst="rect">
                <a:avLst/>
              </a:prstGeom>
              <a:blipFill rotWithShape="0">
                <a:blip r:embed="rId3"/>
                <a:stretch>
                  <a:fillRect l="-2024" t="-5224" b="-5970"/>
                </a:stretch>
              </a:blipFill>
            </p:spPr>
            <p:txBody>
              <a:bodyPr/>
              <a:lstStyle/>
              <a:p>
                <a:r>
                  <a:rPr lang="en-US">
                    <a:noFill/>
                  </a:rPr>
                  <a:t> </a:t>
                </a:r>
                <a:endParaRPr lang="en-US">
                  <a:noFill/>
                </a:endParaRP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0645" y="3986366"/>
                <a:ext cx="4549643" cy="20183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𝑃</m:t>
                      </m:r>
                      <m:d>
                        <m:dPr>
                          <m:ctrlPr>
                            <a:rPr lang="en-US" i="1">
                              <a:latin typeface="Cambria Math"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𝑝</m:t>
                          </m:r>
                        </m:e>
                      </m:d>
                      <m:r>
                        <a:rPr lang="en-US" i="1">
                          <a:latin typeface="Cambria Math" panose="02040503050406030204" pitchFamily="18" charset="0"/>
                          <a:ea typeface="Cambria Math" panose="02040503050406030204" pitchFamily="18" charset="0"/>
                        </a:rPr>
                        <m:t>=</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den>
                      </m:f>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𝑝</m:t>
                          </m:r>
                        </m:e>
                        <m:sup>
                          <m:r>
                            <a:rPr lang="en-US" i="1">
                              <a:latin typeface="Cambria Math" panose="02040503050406030204" pitchFamily="18" charset="0"/>
                              <a:ea typeface="Cambria Math" panose="02040503050406030204" pitchFamily="18" charset="0"/>
                            </a:rPr>
                            <m:t>𝑥</m:t>
                          </m:r>
                        </m:sup>
                      </m:sSup>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sup>
                      </m:sSup>
                    </m:oMath>
                  </m:oMathPara>
                </a14:m>
                <a:endParaRPr lang="en-US"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charset="0"/>
                            </a:rPr>
                          </m:ctrlPr>
                        </m:dPr>
                        <m:e>
                          <m:r>
                            <a:rPr lang="en-US" i="1">
                              <a:latin typeface="Cambria Math" panose="02040503050406030204" pitchFamily="18" charset="0"/>
                            </a:rPr>
                            <m:t>𝑋</m:t>
                          </m:r>
                          <m:r>
                            <a:rPr lang="en-US" i="1">
                              <a:latin typeface="Cambria Math" panose="02040503050406030204" pitchFamily="18" charset="0"/>
                            </a:rPr>
                            <m:t>=5</m:t>
                          </m:r>
                        </m:e>
                        <m:e>
                          <m:r>
                            <a:rPr lang="en-US" b="0" i="1" smtClean="0">
                              <a:latin typeface="Cambria Math" panose="02040503050406030204" pitchFamily="18" charset="0"/>
                            </a:rPr>
                            <m:t>10</m:t>
                          </m:r>
                          <m:r>
                            <a:rPr lang="en-US" i="1">
                              <a:latin typeface="Cambria Math" panose="02040503050406030204" pitchFamily="18" charset="0"/>
                            </a:rPr>
                            <m:t>,</m:t>
                          </m:r>
                          <m:f>
                            <m:fPr>
                              <m:ctrlPr>
                                <a:rPr lang="en-US" i="1">
                                  <a:latin typeface="Cambria Math" charset="0"/>
                                </a:rPr>
                              </m:ctrlPr>
                            </m:fPr>
                            <m:num>
                              <m:r>
                                <a:rPr lang="en-US" i="1">
                                  <a:latin typeface="Cambria Math" panose="02040503050406030204" pitchFamily="18" charset="0"/>
                                </a:rPr>
                                <m:t>1</m:t>
                              </m:r>
                            </m:num>
                            <m:den>
                              <m:r>
                                <a:rPr lang="en-US" i="1">
                                  <a:latin typeface="Cambria Math" panose="02040503050406030204" pitchFamily="18" charset="0"/>
                                </a:rPr>
                                <m:t>6</m:t>
                              </m:r>
                            </m:den>
                          </m:f>
                        </m:e>
                      </m:d>
                      <m:r>
                        <a:rPr lang="en-US" i="1">
                          <a:latin typeface="Cambria Math" panose="02040503050406030204" pitchFamily="18" charset="0"/>
                          <a:ea typeface="Cambria Math" panose="02040503050406030204" pitchFamily="18" charset="0"/>
                        </a:rPr>
                        <m:t>=</m:t>
                      </m:r>
                      <m:f>
                        <m:fPr>
                          <m:ctrlPr>
                            <a:rPr lang="en-US" i="1">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10</m:t>
                          </m:r>
                          <m:r>
                            <a:rPr lang="en-US" i="1">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5</m:t>
                          </m:r>
                          <m:r>
                            <a:rPr lang="en-US" i="1">
                              <a:latin typeface="Cambria Math" panose="02040503050406030204" pitchFamily="18" charset="0"/>
                              <a:ea typeface="Cambria Math" panose="02040503050406030204" pitchFamily="18" charset="0"/>
                            </a:rPr>
                            <m:t>!</m:t>
                          </m:r>
                          <m:d>
                            <m:dPr>
                              <m:ctrlPr>
                                <a:rPr lang="en-US" i="1">
                                  <a:latin typeface="Cambria Math"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m:t>
                              </m:r>
                            </m:e>
                          </m:d>
                          <m:r>
                            <a:rPr lang="en-US" i="1">
                              <a:latin typeface="Cambria Math" panose="02040503050406030204" pitchFamily="18" charset="0"/>
                              <a:ea typeface="Cambria Math" panose="02040503050406030204" pitchFamily="18" charset="0"/>
                            </a:rPr>
                            <m:t>!</m:t>
                          </m:r>
                        </m:den>
                      </m:f>
                      <m:sSup>
                        <m:sSupPr>
                          <m:ctrlPr>
                            <a:rPr lang="en-US" i="1">
                              <a:latin typeface="Cambria Math" charset="0"/>
                              <a:ea typeface="Cambria Math" panose="02040503050406030204" pitchFamily="18" charset="0"/>
                            </a:rPr>
                          </m:ctrlPr>
                        </m:sSupPr>
                        <m:e>
                          <m:r>
                            <m:rPr>
                              <m:nor/>
                            </m:rPr>
                            <a:rPr lang="en-US" dirty="0"/>
                            <m:t>( </m:t>
                          </m:r>
                          <m:f>
                            <m:fPr>
                              <m:ctrlPr>
                                <a:rPr lang="en-US" i="1">
                                  <a:latin typeface="Cambria Math" charset="0"/>
                                </a:rPr>
                              </m:ctrlPr>
                            </m:fPr>
                            <m:num>
                              <m:r>
                                <a:rPr lang="en-US" i="1">
                                  <a:latin typeface="Cambria Math" panose="02040503050406030204" pitchFamily="18" charset="0"/>
                                </a:rPr>
                                <m:t>1</m:t>
                              </m:r>
                            </m:num>
                            <m:den>
                              <m:r>
                                <a:rPr lang="en-US" i="1">
                                  <a:latin typeface="Cambria Math" panose="02040503050406030204" pitchFamily="18" charset="0"/>
                                </a:rPr>
                                <m:t>6</m:t>
                              </m:r>
                            </m:den>
                          </m:f>
                          <m:r>
                            <a:rPr lang="en-US" i="1">
                              <a:latin typeface="Cambria Math" panose="02040503050406030204" pitchFamily="18" charset="0"/>
                            </a:rPr>
                            <m:t>)</m:t>
                          </m:r>
                        </m:e>
                        <m:sup>
                          <m:r>
                            <a:rPr lang="en-US" i="1">
                              <a:latin typeface="Cambria Math" panose="02040503050406030204" pitchFamily="18" charset="0"/>
                              <a:ea typeface="Cambria Math" panose="02040503050406030204" pitchFamily="18" charset="0"/>
                            </a:rPr>
                            <m:t>5</m:t>
                          </m:r>
                        </m:sup>
                      </m:sSup>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f>
                            <m:fPr>
                              <m:ctrlPr>
                                <a:rPr lang="en-US" i="1">
                                  <a:latin typeface="Cambria Math" charset="0"/>
                                </a:rPr>
                              </m:ctrlPr>
                            </m:fPr>
                            <m:num>
                              <m:r>
                                <a:rPr lang="en-US" i="1">
                                  <a:latin typeface="Cambria Math" panose="02040503050406030204" pitchFamily="18" charset="0"/>
                                </a:rPr>
                                <m:t>5</m:t>
                              </m:r>
                            </m:num>
                            <m:den>
                              <m:r>
                                <a:rPr lang="en-US" i="1">
                                  <a:latin typeface="Cambria Math" panose="02040503050406030204" pitchFamily="18" charset="0"/>
                                </a:rPr>
                                <m:t>6</m:t>
                              </m:r>
                            </m:den>
                          </m:f>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5</m:t>
                          </m:r>
                        </m:sup>
                      </m:sSup>
                    </m:oMath>
                  </m:oMathPara>
                </a14:m>
                <a:endParaRPr lang="en-US" dirty="0" smtClean="0">
                  <a:ea typeface="Cambria Math" panose="02040503050406030204" pitchFamily="18" charset="0"/>
                </a:endParaRPr>
              </a:p>
              <a:p>
                <a:pPr marL="223838"/>
                <a14:m>
                  <m:oMathPara xmlns:m="http://schemas.openxmlformats.org/officeDocument/2006/math">
                    <m:oMathParaPr>
                      <m:jc m:val="left"/>
                    </m:oMathParaPr>
                    <m:oMath xmlns:m="http://schemas.openxmlformats.org/officeDocument/2006/math">
                      <m:sSup>
                        <m:sSupPr>
                          <m:ctrlPr>
                            <a:rPr lang="en-US" i="1">
                              <a:latin typeface="Cambria Math" charset="0"/>
                              <a:ea typeface="Cambria Math" panose="02040503050406030204" pitchFamily="18" charset="0"/>
                            </a:rPr>
                          </m:ctrlPr>
                        </m:sSupPr>
                        <m:e>
                          <m:r>
                            <m:rPr>
                              <m:nor/>
                            </m:rPr>
                            <a:rPr lang="en-US" b="0" i="0" smtClean="0">
                              <a:latin typeface="Cambria Math" panose="02040503050406030204" pitchFamily="18" charset="0"/>
                              <a:ea typeface="Cambria Math" panose="02040503050406030204" pitchFamily="18" charset="0"/>
                            </a:rPr>
                            <m:t>=</m:t>
                          </m:r>
                          <m:r>
                            <m:rPr>
                              <m:nor/>
                            </m:rPr>
                            <a:rPr lang="en-US" dirty="0"/>
                            <m:t>252( </m:t>
                          </m:r>
                          <m:f>
                            <m:fPr>
                              <m:ctrlPr>
                                <a:rPr lang="en-US" i="1">
                                  <a:latin typeface="Cambria Math" charset="0"/>
                                </a:rPr>
                              </m:ctrlPr>
                            </m:fPr>
                            <m:num>
                              <m:r>
                                <a:rPr lang="en-US" i="1">
                                  <a:latin typeface="Cambria Math" panose="02040503050406030204" pitchFamily="18" charset="0"/>
                                </a:rPr>
                                <m:t>1</m:t>
                              </m:r>
                            </m:num>
                            <m:den>
                              <m:r>
                                <a:rPr lang="en-US" i="1">
                                  <a:latin typeface="Cambria Math" panose="02040503050406030204" pitchFamily="18" charset="0"/>
                                </a:rPr>
                                <m:t>6</m:t>
                              </m:r>
                            </m:den>
                          </m:f>
                          <m:r>
                            <a:rPr lang="en-US" i="1">
                              <a:latin typeface="Cambria Math" panose="02040503050406030204" pitchFamily="18" charset="0"/>
                            </a:rPr>
                            <m:t>)</m:t>
                          </m:r>
                        </m:e>
                        <m:sup>
                          <m:r>
                            <a:rPr lang="en-US" i="1">
                              <a:latin typeface="Cambria Math" panose="02040503050406030204" pitchFamily="18" charset="0"/>
                              <a:ea typeface="Cambria Math" panose="02040503050406030204" pitchFamily="18" charset="0"/>
                            </a:rPr>
                            <m:t>5</m:t>
                          </m:r>
                        </m:sup>
                      </m:sSup>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f>
                            <m:fPr>
                              <m:ctrlPr>
                                <a:rPr lang="en-US" i="1">
                                  <a:latin typeface="Cambria Math" charset="0"/>
                                </a:rPr>
                              </m:ctrlPr>
                            </m:fPr>
                            <m:num>
                              <m:r>
                                <a:rPr lang="en-US" i="1">
                                  <a:latin typeface="Cambria Math" panose="02040503050406030204" pitchFamily="18" charset="0"/>
                                </a:rPr>
                                <m:t>5</m:t>
                              </m:r>
                            </m:num>
                            <m:den>
                              <m:r>
                                <a:rPr lang="en-US" i="1">
                                  <a:latin typeface="Cambria Math" panose="02040503050406030204" pitchFamily="18" charset="0"/>
                                </a:rPr>
                                <m:t>6</m:t>
                              </m:r>
                            </m:den>
                          </m:f>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5</m:t>
                          </m:r>
                        </m:sup>
                      </m:sSup>
                    </m:oMath>
                  </m:oMathPara>
                </a14:m>
                <a:endParaRPr lang="en-US" dirty="0" smtClean="0">
                  <a:ea typeface="Cambria Math" panose="02040503050406030204" pitchFamily="18" charset="0"/>
                </a:endParaRPr>
              </a:p>
              <a:p>
                <a:pPr marL="223838"/>
                <a14:m>
                  <m:oMath xmlns:m="http://schemas.openxmlformats.org/officeDocument/2006/math">
                    <m:r>
                      <a:rPr lang="en-US" b="0" i="1" smtClean="0">
                        <a:latin typeface="Cambria Math" panose="02040503050406030204" pitchFamily="18" charset="0"/>
                      </a:rPr>
                      <m:t>=</m:t>
                    </m:r>
                    <m:r>
                      <m:rPr>
                        <m:nor/>
                      </m:rPr>
                      <a:rPr lang="en-US" dirty="0"/>
                      <m:t>252 (0.00013)(0.40107)</m:t>
                    </m:r>
                  </m:oMath>
                </a14:m>
                <a:r>
                  <a:rPr lang="en-US" dirty="0" smtClean="0"/>
                  <a:t> = 0.013024</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0645" y="3986366"/>
                <a:ext cx="4549643" cy="2018309"/>
              </a:xfrm>
              <a:prstGeom prst="rect">
                <a:avLst/>
              </a:prstGeom>
              <a:blipFill rotWithShape="0">
                <a:blip r:embed="rId4"/>
                <a:stretch>
                  <a:fillRect b="-3927"/>
                </a:stretch>
              </a:blipFill>
            </p:spPr>
            <p:txBody>
              <a:bodyPr/>
              <a:lstStyle/>
              <a:p>
                <a:r>
                  <a:rPr lang="en-US">
                    <a:noFill/>
                  </a:rPr>
                  <a:t> </a:t>
                </a:r>
                <a:endParaRPr lang="en-US">
                  <a:noFill/>
                </a:endParaRP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of the Binomial Distribution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1648" y="1133855"/>
                <a:ext cx="8717280" cy="2293557"/>
              </a:xfrm>
            </p:spPr>
            <p:txBody>
              <a:bodyPr/>
              <a:lstStyle/>
              <a:p>
                <a:r>
                  <a:rPr lang="en-US" dirty="0" smtClean="0"/>
                  <a:t>Controlled by the values of </a:t>
                </a:r>
                <a14:m>
                  <m:oMath xmlns:m="http://schemas.openxmlformats.org/officeDocument/2006/math">
                    <m:r>
                      <a:rPr lang="en-US" b="1" i="1" smtClean="0">
                        <a:latin typeface="Cambria Math" panose="02040503050406030204" pitchFamily="18" charset="0"/>
                        <a:ea typeface="Cambria Math" panose="02040503050406030204" pitchFamily="18" charset="0"/>
                      </a:rPr>
                      <m:t>𝒑</m:t>
                    </m:r>
                  </m:oMath>
                </a14:m>
                <a:r>
                  <a:rPr lang="en-US" dirty="0" smtClean="0"/>
                  <a:t> and </a:t>
                </a:r>
                <a:r>
                  <a:rPr lang="en-US" b="1" dirty="0" smtClean="0"/>
                  <a:t>n</a:t>
                </a:r>
              </a:p>
              <a:p>
                <a:r>
                  <a:rPr lang="en-US" dirty="0" smtClean="0"/>
                  <a:t>For example,</a:t>
                </a:r>
                <a:br>
                  <a:rPr lang="en-US" dirty="0" smtClean="0"/>
                </a:br>
                <a:r>
                  <a:rPr lang="en-US" dirty="0" smtClean="0"/>
                  <a:t>n = 5 and </a:t>
                </a:r>
                <a14:m>
                  <m:oMath xmlns:m="http://schemas.openxmlformats.org/officeDocument/2006/math">
                    <m:r>
                      <a:rPr lang="en-US" b="1" i="1" smtClean="0">
                        <a:latin typeface="Cambria Math" panose="02040503050406030204" pitchFamily="18" charset="0"/>
                        <a:ea typeface="Cambria Math" panose="02040503050406030204" pitchFamily="18" charset="0"/>
                      </a:rPr>
                      <m:t>𝒑</m:t>
                    </m:r>
                  </m:oMath>
                </a14:m>
                <a:r>
                  <a:rPr lang="en-US" dirty="0" smtClean="0"/>
                  <a:t> = 0.10</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1648" y="1133855"/>
                <a:ext cx="8717280" cy="2293557"/>
              </a:xfrm>
              <a:blipFill rotWithShape="0">
                <a:blip r:embed="rId2"/>
                <a:stretch>
                  <a:fillRect l="-1259" t="-4255"/>
                </a:stretch>
              </a:blipFill>
            </p:spPr>
            <p:txBody>
              <a:bodyPr/>
              <a:lstStyle/>
              <a:p>
                <a:r>
                  <a:rPr lang="en-US">
                    <a:noFill/>
                  </a:rPr>
                  <a:t> </a:t>
                </a:r>
                <a:endParaRPr lang="en-US">
                  <a:noFill/>
                </a:endParaRP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23</a:t>
            </a:fld>
            <a:endParaRPr lang="en-US"/>
          </a:p>
        </p:txBody>
      </p:sp>
      <p:grpSp>
        <p:nvGrpSpPr>
          <p:cNvPr id="75" name="Group 74"/>
          <p:cNvGrpSpPr/>
          <p:nvPr/>
        </p:nvGrpSpPr>
        <p:grpSpPr>
          <a:xfrm>
            <a:off x="4572000" y="1981200"/>
            <a:ext cx="3886200" cy="1981200"/>
            <a:chOff x="4572000" y="1981200"/>
            <a:chExt cx="3886200" cy="1981200"/>
          </a:xfrm>
        </p:grpSpPr>
        <p:sp>
          <p:nvSpPr>
            <p:cNvPr id="5" name="Rectangle 3"/>
            <p:cNvSpPr>
              <a:spLocks noChangeArrowheads="1"/>
            </p:cNvSpPr>
            <p:nvPr/>
          </p:nvSpPr>
          <p:spPr bwMode="auto">
            <a:xfrm>
              <a:off x="4572000" y="1981200"/>
              <a:ext cx="3886200" cy="1981200"/>
            </a:xfrm>
            <a:prstGeom prst="rect">
              <a:avLst/>
            </a:prstGeom>
            <a:noFill/>
            <a:ln w="19050">
              <a:solidFill>
                <a:schemeClr val="tx1"/>
              </a:solidFill>
              <a:miter lim="800000"/>
            </a:ln>
          </p:spPr>
          <p:txBody>
            <a:bodyPr wrap="none" anchor="ct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a:p>
          </p:txBody>
        </p:sp>
        <p:sp>
          <p:nvSpPr>
            <p:cNvPr id="6" name="Line 5"/>
            <p:cNvSpPr>
              <a:spLocks noChangeShapeType="1"/>
            </p:cNvSpPr>
            <p:nvPr/>
          </p:nvSpPr>
          <p:spPr bwMode="auto">
            <a:xfrm>
              <a:off x="5230813" y="3114675"/>
              <a:ext cx="2589212" cy="0"/>
            </a:xfrm>
            <a:prstGeom prst="line">
              <a:avLst/>
            </a:prstGeom>
            <a:noFill/>
            <a:ln w="12700">
              <a:solidFill>
                <a:schemeClr val="tx1"/>
              </a:solidFill>
              <a:round/>
            </a:ln>
          </p:spPr>
          <p:txBody>
            <a:bodyPr/>
            <a:lstStyle/>
            <a:p>
              <a:endParaRPr lang="en-US"/>
            </a:p>
          </p:txBody>
        </p:sp>
        <p:sp>
          <p:nvSpPr>
            <p:cNvPr id="7" name="Line 6"/>
            <p:cNvSpPr>
              <a:spLocks noChangeShapeType="1"/>
            </p:cNvSpPr>
            <p:nvPr/>
          </p:nvSpPr>
          <p:spPr bwMode="auto">
            <a:xfrm>
              <a:off x="5230813" y="2809875"/>
              <a:ext cx="2589212" cy="0"/>
            </a:xfrm>
            <a:prstGeom prst="line">
              <a:avLst/>
            </a:prstGeom>
            <a:noFill/>
            <a:ln w="12700">
              <a:solidFill>
                <a:schemeClr val="tx1"/>
              </a:solidFill>
              <a:round/>
            </a:ln>
          </p:spPr>
          <p:txBody>
            <a:bodyPr/>
            <a:lstStyle/>
            <a:p>
              <a:endParaRPr lang="en-US"/>
            </a:p>
          </p:txBody>
        </p:sp>
        <p:sp>
          <p:nvSpPr>
            <p:cNvPr id="8" name="Line 7"/>
            <p:cNvSpPr>
              <a:spLocks noChangeShapeType="1"/>
            </p:cNvSpPr>
            <p:nvPr/>
          </p:nvSpPr>
          <p:spPr bwMode="auto">
            <a:xfrm>
              <a:off x="5230813" y="2508250"/>
              <a:ext cx="2589212" cy="0"/>
            </a:xfrm>
            <a:prstGeom prst="line">
              <a:avLst/>
            </a:prstGeom>
            <a:noFill/>
            <a:ln w="12700">
              <a:solidFill>
                <a:schemeClr val="tx1"/>
              </a:solidFill>
              <a:round/>
            </a:ln>
          </p:spPr>
          <p:txBody>
            <a:bodyPr/>
            <a:lstStyle/>
            <a:p>
              <a:endParaRPr lang="en-US"/>
            </a:p>
          </p:txBody>
        </p:sp>
        <p:sp>
          <p:nvSpPr>
            <p:cNvPr id="9" name="Freeform 8"/>
            <p:cNvSpPr/>
            <p:nvPr/>
          </p:nvSpPr>
          <p:spPr bwMode="auto">
            <a:xfrm>
              <a:off x="5181600" y="2538413"/>
              <a:ext cx="152400" cy="890587"/>
            </a:xfrm>
            <a:custGeom>
              <a:avLst/>
              <a:gdLst>
                <a:gd name="T0" fmla="*/ 0 w 308"/>
                <a:gd name="T1" fmla="*/ 0 h 554"/>
                <a:gd name="T2" fmla="*/ 2147483647 w 308"/>
                <a:gd name="T3" fmla="*/ 0 h 554"/>
                <a:gd name="T4" fmla="*/ 2147483647 w 308"/>
                <a:gd name="T5" fmla="*/ 2147483647 h 554"/>
                <a:gd name="T6" fmla="*/ 0 w 308"/>
                <a:gd name="T7" fmla="*/ 2147483647 h 554"/>
                <a:gd name="T8" fmla="*/ 0 w 308"/>
                <a:gd name="T9" fmla="*/ 0 h 554"/>
                <a:gd name="T10" fmla="*/ 0 60000 65536"/>
                <a:gd name="T11" fmla="*/ 0 60000 65536"/>
                <a:gd name="T12" fmla="*/ 0 60000 65536"/>
                <a:gd name="T13" fmla="*/ 0 60000 65536"/>
                <a:gd name="T14" fmla="*/ 0 60000 65536"/>
                <a:gd name="T15" fmla="*/ 0 w 308"/>
                <a:gd name="T16" fmla="*/ 0 h 554"/>
                <a:gd name="T17" fmla="*/ 308 w 308"/>
                <a:gd name="T18" fmla="*/ 554 h 554"/>
              </a:gdLst>
              <a:ahLst/>
              <a:cxnLst>
                <a:cxn ang="T10">
                  <a:pos x="T0" y="T1"/>
                </a:cxn>
                <a:cxn ang="T11">
                  <a:pos x="T2" y="T3"/>
                </a:cxn>
                <a:cxn ang="T12">
                  <a:pos x="T4" y="T5"/>
                </a:cxn>
                <a:cxn ang="T13">
                  <a:pos x="T6" y="T7"/>
                </a:cxn>
                <a:cxn ang="T14">
                  <a:pos x="T8" y="T9"/>
                </a:cxn>
              </a:cxnLst>
              <a:rect l="T15" t="T16" r="T17" b="T18"/>
              <a:pathLst>
                <a:path w="308" h="554">
                  <a:moveTo>
                    <a:pt x="0" y="0"/>
                  </a:moveTo>
                  <a:lnTo>
                    <a:pt x="307" y="0"/>
                  </a:lnTo>
                  <a:lnTo>
                    <a:pt x="307" y="553"/>
                  </a:lnTo>
                  <a:lnTo>
                    <a:pt x="0" y="553"/>
                  </a:lnTo>
                  <a:lnTo>
                    <a:pt x="0"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10" name="Freeform 9"/>
            <p:cNvSpPr/>
            <p:nvPr/>
          </p:nvSpPr>
          <p:spPr bwMode="auto">
            <a:xfrm>
              <a:off x="5715000" y="2895600"/>
              <a:ext cx="152400" cy="533400"/>
            </a:xfrm>
            <a:custGeom>
              <a:avLst/>
              <a:gdLst>
                <a:gd name="T0" fmla="*/ 0 w 306"/>
                <a:gd name="T1" fmla="*/ 0 h 306"/>
                <a:gd name="T2" fmla="*/ 2147483647 w 306"/>
                <a:gd name="T3" fmla="*/ 0 h 306"/>
                <a:gd name="T4" fmla="*/ 2147483647 w 306"/>
                <a:gd name="T5" fmla="*/ 2147483647 h 306"/>
                <a:gd name="T6" fmla="*/ 0 w 306"/>
                <a:gd name="T7" fmla="*/ 2147483647 h 306"/>
                <a:gd name="T8" fmla="*/ 0 w 306"/>
                <a:gd name="T9" fmla="*/ 0 h 306"/>
                <a:gd name="T10" fmla="*/ 0 60000 65536"/>
                <a:gd name="T11" fmla="*/ 0 60000 65536"/>
                <a:gd name="T12" fmla="*/ 0 60000 65536"/>
                <a:gd name="T13" fmla="*/ 0 60000 65536"/>
                <a:gd name="T14" fmla="*/ 0 60000 65536"/>
                <a:gd name="T15" fmla="*/ 0 w 306"/>
                <a:gd name="T16" fmla="*/ 0 h 306"/>
                <a:gd name="T17" fmla="*/ 306 w 306"/>
                <a:gd name="T18" fmla="*/ 306 h 306"/>
              </a:gdLst>
              <a:ahLst/>
              <a:cxnLst>
                <a:cxn ang="T10">
                  <a:pos x="T0" y="T1"/>
                </a:cxn>
                <a:cxn ang="T11">
                  <a:pos x="T2" y="T3"/>
                </a:cxn>
                <a:cxn ang="T12">
                  <a:pos x="T4" y="T5"/>
                </a:cxn>
                <a:cxn ang="T13">
                  <a:pos x="T6" y="T7"/>
                </a:cxn>
                <a:cxn ang="T14">
                  <a:pos x="T8" y="T9"/>
                </a:cxn>
              </a:cxnLst>
              <a:rect l="T15" t="T16" r="T17" b="T18"/>
              <a:pathLst>
                <a:path w="306" h="306">
                  <a:moveTo>
                    <a:pt x="0" y="0"/>
                  </a:moveTo>
                  <a:lnTo>
                    <a:pt x="305" y="0"/>
                  </a:lnTo>
                  <a:lnTo>
                    <a:pt x="305" y="305"/>
                  </a:lnTo>
                  <a:lnTo>
                    <a:pt x="0" y="305"/>
                  </a:lnTo>
                  <a:lnTo>
                    <a:pt x="0"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11" name="Freeform 10"/>
            <p:cNvSpPr/>
            <p:nvPr/>
          </p:nvSpPr>
          <p:spPr bwMode="auto">
            <a:xfrm>
              <a:off x="6172200" y="3276600"/>
              <a:ext cx="152400" cy="152400"/>
            </a:xfrm>
            <a:custGeom>
              <a:avLst/>
              <a:gdLst>
                <a:gd name="T0" fmla="*/ 0 w 308"/>
                <a:gd name="T1" fmla="*/ 0 h 78"/>
                <a:gd name="T2" fmla="*/ 2147483647 w 308"/>
                <a:gd name="T3" fmla="*/ 0 h 78"/>
                <a:gd name="T4" fmla="*/ 2147483647 w 308"/>
                <a:gd name="T5" fmla="*/ 2147483647 h 78"/>
                <a:gd name="T6" fmla="*/ 0 w 308"/>
                <a:gd name="T7" fmla="*/ 2147483647 h 78"/>
                <a:gd name="T8" fmla="*/ 0 w 308"/>
                <a:gd name="T9" fmla="*/ 0 h 78"/>
                <a:gd name="T10" fmla="*/ 0 60000 65536"/>
                <a:gd name="T11" fmla="*/ 0 60000 65536"/>
                <a:gd name="T12" fmla="*/ 0 60000 65536"/>
                <a:gd name="T13" fmla="*/ 0 60000 65536"/>
                <a:gd name="T14" fmla="*/ 0 60000 65536"/>
                <a:gd name="T15" fmla="*/ 0 w 308"/>
                <a:gd name="T16" fmla="*/ 0 h 78"/>
                <a:gd name="T17" fmla="*/ 308 w 308"/>
                <a:gd name="T18" fmla="*/ 78 h 78"/>
              </a:gdLst>
              <a:ahLst/>
              <a:cxnLst>
                <a:cxn ang="T10">
                  <a:pos x="T0" y="T1"/>
                </a:cxn>
                <a:cxn ang="T11">
                  <a:pos x="T2" y="T3"/>
                </a:cxn>
                <a:cxn ang="T12">
                  <a:pos x="T4" y="T5"/>
                </a:cxn>
                <a:cxn ang="T13">
                  <a:pos x="T6" y="T7"/>
                </a:cxn>
                <a:cxn ang="T14">
                  <a:pos x="T8" y="T9"/>
                </a:cxn>
              </a:cxnLst>
              <a:rect l="T15" t="T16" r="T17" b="T18"/>
              <a:pathLst>
                <a:path w="308" h="78">
                  <a:moveTo>
                    <a:pt x="0" y="0"/>
                  </a:moveTo>
                  <a:lnTo>
                    <a:pt x="307" y="0"/>
                  </a:lnTo>
                  <a:lnTo>
                    <a:pt x="307" y="77"/>
                  </a:lnTo>
                  <a:lnTo>
                    <a:pt x="0" y="77"/>
                  </a:lnTo>
                  <a:lnTo>
                    <a:pt x="0"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12" name="Freeform 11"/>
            <p:cNvSpPr/>
            <p:nvPr/>
          </p:nvSpPr>
          <p:spPr bwMode="auto">
            <a:xfrm>
              <a:off x="6705600" y="3352800"/>
              <a:ext cx="152400" cy="74613"/>
            </a:xfrm>
            <a:custGeom>
              <a:avLst/>
              <a:gdLst>
                <a:gd name="T0" fmla="*/ 0 w 308"/>
                <a:gd name="T1" fmla="*/ 0 h 20"/>
                <a:gd name="T2" fmla="*/ 2147483647 w 308"/>
                <a:gd name="T3" fmla="*/ 0 h 20"/>
                <a:gd name="T4" fmla="*/ 2147483647 w 308"/>
                <a:gd name="T5" fmla="*/ 2147483647 h 20"/>
                <a:gd name="T6" fmla="*/ 0 w 308"/>
                <a:gd name="T7" fmla="*/ 2147483647 h 20"/>
                <a:gd name="T8" fmla="*/ 0 w 308"/>
                <a:gd name="T9" fmla="*/ 0 h 20"/>
                <a:gd name="T10" fmla="*/ 0 60000 65536"/>
                <a:gd name="T11" fmla="*/ 0 60000 65536"/>
                <a:gd name="T12" fmla="*/ 0 60000 65536"/>
                <a:gd name="T13" fmla="*/ 0 60000 65536"/>
                <a:gd name="T14" fmla="*/ 0 60000 65536"/>
                <a:gd name="T15" fmla="*/ 0 w 308"/>
                <a:gd name="T16" fmla="*/ 0 h 20"/>
                <a:gd name="T17" fmla="*/ 308 w 308"/>
                <a:gd name="T18" fmla="*/ 20 h 20"/>
              </a:gdLst>
              <a:ahLst/>
              <a:cxnLst>
                <a:cxn ang="T10">
                  <a:pos x="T0" y="T1"/>
                </a:cxn>
                <a:cxn ang="T11">
                  <a:pos x="T2" y="T3"/>
                </a:cxn>
                <a:cxn ang="T12">
                  <a:pos x="T4" y="T5"/>
                </a:cxn>
                <a:cxn ang="T13">
                  <a:pos x="T6" y="T7"/>
                </a:cxn>
                <a:cxn ang="T14">
                  <a:pos x="T8" y="T9"/>
                </a:cxn>
              </a:cxnLst>
              <a:rect l="T15" t="T16" r="T17" b="T18"/>
              <a:pathLst>
                <a:path w="308" h="20">
                  <a:moveTo>
                    <a:pt x="0" y="0"/>
                  </a:moveTo>
                  <a:lnTo>
                    <a:pt x="307" y="0"/>
                  </a:lnTo>
                  <a:lnTo>
                    <a:pt x="307" y="19"/>
                  </a:lnTo>
                  <a:lnTo>
                    <a:pt x="0" y="19"/>
                  </a:lnTo>
                  <a:lnTo>
                    <a:pt x="0" y="0"/>
                  </a:lnTo>
                </a:path>
              </a:pathLst>
            </a:custGeom>
            <a:solidFill>
              <a:schemeClr val="tx1"/>
            </a:solidFill>
            <a:ln>
              <a:noFill/>
            </a:ln>
          </p:spPr>
          <p:txBody>
            <a:bodyPr/>
            <a:lstStyle/>
            <a:p>
              <a:endParaRPr lang="en-US"/>
            </a:p>
          </p:txBody>
        </p:sp>
        <p:sp>
          <p:nvSpPr>
            <p:cNvPr id="13" name="Line 12"/>
            <p:cNvSpPr>
              <a:spLocks noChangeShapeType="1"/>
            </p:cNvSpPr>
            <p:nvPr/>
          </p:nvSpPr>
          <p:spPr bwMode="auto">
            <a:xfrm>
              <a:off x="5048250" y="2690813"/>
              <a:ext cx="0" cy="579437"/>
            </a:xfrm>
            <a:prstGeom prst="line">
              <a:avLst/>
            </a:prstGeom>
            <a:noFill/>
            <a:ln w="12700">
              <a:solidFill>
                <a:schemeClr val="folHlink"/>
              </a:solidFill>
              <a:round/>
            </a:ln>
          </p:spPr>
          <p:txBody>
            <a:bodyPr/>
            <a:lstStyle/>
            <a:p>
              <a:endParaRPr lang="en-US"/>
            </a:p>
          </p:txBody>
        </p:sp>
        <p:sp>
          <p:nvSpPr>
            <p:cNvPr id="14" name="Line 13"/>
            <p:cNvSpPr>
              <a:spLocks noChangeShapeType="1"/>
            </p:cNvSpPr>
            <p:nvPr/>
          </p:nvSpPr>
          <p:spPr bwMode="auto">
            <a:xfrm>
              <a:off x="5014913" y="3416300"/>
              <a:ext cx="1587" cy="0"/>
            </a:xfrm>
            <a:prstGeom prst="line">
              <a:avLst/>
            </a:prstGeom>
            <a:noFill/>
            <a:ln w="12700">
              <a:solidFill>
                <a:schemeClr val="folHlink"/>
              </a:solidFill>
              <a:round/>
            </a:ln>
          </p:spPr>
          <p:txBody>
            <a:bodyPr/>
            <a:lstStyle/>
            <a:p>
              <a:endParaRPr lang="en-US"/>
            </a:p>
          </p:txBody>
        </p:sp>
        <p:sp>
          <p:nvSpPr>
            <p:cNvPr id="15" name="Line 14"/>
            <p:cNvSpPr>
              <a:spLocks noChangeShapeType="1"/>
            </p:cNvSpPr>
            <p:nvPr/>
          </p:nvSpPr>
          <p:spPr bwMode="auto">
            <a:xfrm>
              <a:off x="5014913" y="3114675"/>
              <a:ext cx="1587" cy="0"/>
            </a:xfrm>
            <a:prstGeom prst="line">
              <a:avLst/>
            </a:prstGeom>
            <a:noFill/>
            <a:ln w="12700">
              <a:solidFill>
                <a:schemeClr val="folHlink"/>
              </a:solidFill>
              <a:round/>
            </a:ln>
          </p:spPr>
          <p:txBody>
            <a:bodyPr/>
            <a:lstStyle/>
            <a:p>
              <a:endParaRPr lang="en-US"/>
            </a:p>
          </p:txBody>
        </p:sp>
        <p:sp>
          <p:nvSpPr>
            <p:cNvPr id="16" name="Line 15"/>
            <p:cNvSpPr>
              <a:spLocks noChangeShapeType="1"/>
            </p:cNvSpPr>
            <p:nvPr/>
          </p:nvSpPr>
          <p:spPr bwMode="auto">
            <a:xfrm>
              <a:off x="5014913" y="2809875"/>
              <a:ext cx="1587" cy="0"/>
            </a:xfrm>
            <a:prstGeom prst="line">
              <a:avLst/>
            </a:prstGeom>
            <a:noFill/>
            <a:ln w="12700">
              <a:solidFill>
                <a:schemeClr val="folHlink"/>
              </a:solidFill>
              <a:round/>
            </a:ln>
          </p:spPr>
          <p:txBody>
            <a:bodyPr/>
            <a:lstStyle/>
            <a:p>
              <a:endParaRPr lang="en-US"/>
            </a:p>
          </p:txBody>
        </p:sp>
        <p:sp>
          <p:nvSpPr>
            <p:cNvPr id="17" name="Line 16"/>
            <p:cNvSpPr>
              <a:spLocks noChangeShapeType="1"/>
            </p:cNvSpPr>
            <p:nvPr/>
          </p:nvSpPr>
          <p:spPr bwMode="auto">
            <a:xfrm>
              <a:off x="5014913" y="2508250"/>
              <a:ext cx="1587" cy="0"/>
            </a:xfrm>
            <a:prstGeom prst="line">
              <a:avLst/>
            </a:prstGeom>
            <a:noFill/>
            <a:ln w="12700">
              <a:solidFill>
                <a:schemeClr val="folHlink"/>
              </a:solidFill>
              <a:round/>
            </a:ln>
          </p:spPr>
          <p:txBody>
            <a:bodyPr/>
            <a:lstStyle/>
            <a:p>
              <a:endParaRPr lang="en-US"/>
            </a:p>
          </p:txBody>
        </p:sp>
        <p:sp>
          <p:nvSpPr>
            <p:cNvPr id="18" name="Line 17"/>
            <p:cNvSpPr>
              <a:spLocks noChangeShapeType="1"/>
            </p:cNvSpPr>
            <p:nvPr/>
          </p:nvSpPr>
          <p:spPr bwMode="auto">
            <a:xfrm>
              <a:off x="5257800" y="3429000"/>
              <a:ext cx="2589213" cy="0"/>
            </a:xfrm>
            <a:prstGeom prst="line">
              <a:avLst/>
            </a:prstGeom>
            <a:noFill/>
            <a:ln w="12700">
              <a:solidFill>
                <a:schemeClr val="tx1"/>
              </a:solidFill>
              <a:round/>
            </a:ln>
          </p:spPr>
          <p:txBody>
            <a:bodyPr/>
            <a:lstStyle/>
            <a:p>
              <a:endParaRPr lang="en-US"/>
            </a:p>
          </p:txBody>
        </p:sp>
        <p:sp>
          <p:nvSpPr>
            <p:cNvPr id="19" name="Line 18"/>
            <p:cNvSpPr>
              <a:spLocks noChangeShapeType="1"/>
            </p:cNvSpPr>
            <p:nvPr/>
          </p:nvSpPr>
          <p:spPr bwMode="auto">
            <a:xfrm flipV="1">
              <a:off x="5048250" y="3289300"/>
              <a:ext cx="0" cy="328613"/>
            </a:xfrm>
            <a:prstGeom prst="line">
              <a:avLst/>
            </a:prstGeom>
            <a:noFill/>
            <a:ln w="12700">
              <a:solidFill>
                <a:schemeClr val="tx1"/>
              </a:solidFill>
              <a:round/>
            </a:ln>
          </p:spPr>
          <p:txBody>
            <a:bodyPr/>
            <a:lstStyle/>
            <a:p>
              <a:endParaRPr lang="en-US"/>
            </a:p>
          </p:txBody>
        </p:sp>
        <p:sp>
          <p:nvSpPr>
            <p:cNvPr id="20" name="Line 19"/>
            <p:cNvSpPr>
              <a:spLocks noChangeShapeType="1"/>
            </p:cNvSpPr>
            <p:nvPr/>
          </p:nvSpPr>
          <p:spPr bwMode="auto">
            <a:xfrm flipV="1">
              <a:off x="5535613" y="3289300"/>
              <a:ext cx="0" cy="328613"/>
            </a:xfrm>
            <a:prstGeom prst="line">
              <a:avLst/>
            </a:prstGeom>
            <a:noFill/>
            <a:ln w="12700">
              <a:solidFill>
                <a:schemeClr val="tx1"/>
              </a:solidFill>
              <a:round/>
            </a:ln>
          </p:spPr>
          <p:txBody>
            <a:bodyPr/>
            <a:lstStyle/>
            <a:p>
              <a:endParaRPr lang="en-US"/>
            </a:p>
          </p:txBody>
        </p:sp>
        <p:sp>
          <p:nvSpPr>
            <p:cNvPr id="21" name="Line 20"/>
            <p:cNvSpPr>
              <a:spLocks noChangeShapeType="1"/>
            </p:cNvSpPr>
            <p:nvPr/>
          </p:nvSpPr>
          <p:spPr bwMode="auto">
            <a:xfrm flipV="1">
              <a:off x="6019800" y="3289300"/>
              <a:ext cx="0" cy="328613"/>
            </a:xfrm>
            <a:prstGeom prst="line">
              <a:avLst/>
            </a:prstGeom>
            <a:noFill/>
            <a:ln w="12700">
              <a:solidFill>
                <a:schemeClr val="tx1"/>
              </a:solidFill>
              <a:round/>
            </a:ln>
          </p:spPr>
          <p:txBody>
            <a:bodyPr/>
            <a:lstStyle/>
            <a:p>
              <a:endParaRPr lang="en-US"/>
            </a:p>
          </p:txBody>
        </p:sp>
        <p:sp>
          <p:nvSpPr>
            <p:cNvPr id="22" name="Line 21"/>
            <p:cNvSpPr>
              <a:spLocks noChangeShapeType="1"/>
            </p:cNvSpPr>
            <p:nvPr/>
          </p:nvSpPr>
          <p:spPr bwMode="auto">
            <a:xfrm flipV="1">
              <a:off x="6507163" y="3289300"/>
              <a:ext cx="0" cy="328613"/>
            </a:xfrm>
            <a:prstGeom prst="line">
              <a:avLst/>
            </a:prstGeom>
            <a:noFill/>
            <a:ln w="12700">
              <a:solidFill>
                <a:schemeClr val="tx1"/>
              </a:solidFill>
              <a:round/>
            </a:ln>
          </p:spPr>
          <p:txBody>
            <a:bodyPr/>
            <a:lstStyle/>
            <a:p>
              <a:endParaRPr lang="en-US"/>
            </a:p>
          </p:txBody>
        </p:sp>
        <p:sp>
          <p:nvSpPr>
            <p:cNvPr id="23" name="Line 22"/>
            <p:cNvSpPr>
              <a:spLocks noChangeShapeType="1"/>
            </p:cNvSpPr>
            <p:nvPr/>
          </p:nvSpPr>
          <p:spPr bwMode="auto">
            <a:xfrm flipV="1">
              <a:off x="6994525" y="3289300"/>
              <a:ext cx="0" cy="328613"/>
            </a:xfrm>
            <a:prstGeom prst="line">
              <a:avLst/>
            </a:prstGeom>
            <a:noFill/>
            <a:ln w="12700">
              <a:solidFill>
                <a:schemeClr val="tx1"/>
              </a:solidFill>
              <a:round/>
            </a:ln>
          </p:spPr>
          <p:txBody>
            <a:bodyPr/>
            <a:lstStyle/>
            <a:p>
              <a:endParaRPr lang="en-US"/>
            </a:p>
          </p:txBody>
        </p:sp>
        <p:sp>
          <p:nvSpPr>
            <p:cNvPr id="24" name="Line 23"/>
            <p:cNvSpPr>
              <a:spLocks noChangeShapeType="1"/>
            </p:cNvSpPr>
            <p:nvPr/>
          </p:nvSpPr>
          <p:spPr bwMode="auto">
            <a:xfrm flipV="1">
              <a:off x="7478713" y="3289300"/>
              <a:ext cx="0" cy="328613"/>
            </a:xfrm>
            <a:prstGeom prst="line">
              <a:avLst/>
            </a:prstGeom>
            <a:noFill/>
            <a:ln w="12700">
              <a:solidFill>
                <a:schemeClr val="tx1"/>
              </a:solidFill>
              <a:round/>
            </a:ln>
          </p:spPr>
          <p:txBody>
            <a:bodyPr/>
            <a:lstStyle/>
            <a:p>
              <a:endParaRPr lang="en-US"/>
            </a:p>
          </p:txBody>
        </p:sp>
        <p:sp>
          <p:nvSpPr>
            <p:cNvPr id="25" name="Rectangle 24"/>
            <p:cNvSpPr>
              <a:spLocks noChangeArrowheads="1"/>
            </p:cNvSpPr>
            <p:nvPr/>
          </p:nvSpPr>
          <p:spPr bwMode="auto">
            <a:xfrm>
              <a:off x="4586288" y="3241675"/>
              <a:ext cx="371475" cy="363538"/>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t> 0</a:t>
              </a:r>
            </a:p>
          </p:txBody>
        </p:sp>
        <p:sp>
          <p:nvSpPr>
            <p:cNvPr id="26" name="Rectangle 25"/>
            <p:cNvSpPr>
              <a:spLocks noChangeArrowheads="1"/>
            </p:cNvSpPr>
            <p:nvPr/>
          </p:nvSpPr>
          <p:spPr bwMode="auto">
            <a:xfrm>
              <a:off x="4586288" y="2940050"/>
              <a:ext cx="371475" cy="363538"/>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t>.2</a:t>
              </a:r>
            </a:p>
          </p:txBody>
        </p:sp>
        <p:sp>
          <p:nvSpPr>
            <p:cNvPr id="27" name="Rectangle 26"/>
            <p:cNvSpPr>
              <a:spLocks noChangeArrowheads="1"/>
            </p:cNvSpPr>
            <p:nvPr/>
          </p:nvSpPr>
          <p:spPr bwMode="auto">
            <a:xfrm>
              <a:off x="4586288" y="2635250"/>
              <a:ext cx="371475" cy="363538"/>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t>.4</a:t>
              </a:r>
            </a:p>
          </p:txBody>
        </p:sp>
        <p:sp>
          <p:nvSpPr>
            <p:cNvPr id="28" name="Rectangle 27"/>
            <p:cNvSpPr>
              <a:spLocks noChangeArrowheads="1"/>
            </p:cNvSpPr>
            <p:nvPr/>
          </p:nvSpPr>
          <p:spPr bwMode="auto">
            <a:xfrm>
              <a:off x="4586288" y="2333625"/>
              <a:ext cx="371475" cy="363538"/>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t>.6</a:t>
              </a:r>
            </a:p>
          </p:txBody>
        </p:sp>
        <p:sp>
          <p:nvSpPr>
            <p:cNvPr id="29" name="Rectangle 28"/>
            <p:cNvSpPr>
              <a:spLocks noChangeArrowheads="1"/>
            </p:cNvSpPr>
            <p:nvPr/>
          </p:nvSpPr>
          <p:spPr bwMode="auto">
            <a:xfrm>
              <a:off x="5137150" y="3584575"/>
              <a:ext cx="307975" cy="363538"/>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t>0</a:t>
              </a:r>
            </a:p>
          </p:txBody>
        </p:sp>
        <p:sp>
          <p:nvSpPr>
            <p:cNvPr id="30" name="Rectangle 29"/>
            <p:cNvSpPr>
              <a:spLocks noChangeArrowheads="1"/>
            </p:cNvSpPr>
            <p:nvPr/>
          </p:nvSpPr>
          <p:spPr bwMode="auto">
            <a:xfrm>
              <a:off x="5638800" y="3581400"/>
              <a:ext cx="307975" cy="363538"/>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t>1</a:t>
              </a:r>
            </a:p>
          </p:txBody>
        </p:sp>
        <p:sp>
          <p:nvSpPr>
            <p:cNvPr id="31" name="Rectangle 30"/>
            <p:cNvSpPr>
              <a:spLocks noChangeArrowheads="1"/>
            </p:cNvSpPr>
            <p:nvPr/>
          </p:nvSpPr>
          <p:spPr bwMode="auto">
            <a:xfrm>
              <a:off x="6108700" y="3584575"/>
              <a:ext cx="307975" cy="363538"/>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t>2</a:t>
              </a:r>
            </a:p>
          </p:txBody>
        </p:sp>
        <p:sp>
          <p:nvSpPr>
            <p:cNvPr id="32" name="Rectangle 31"/>
            <p:cNvSpPr>
              <a:spLocks noChangeArrowheads="1"/>
            </p:cNvSpPr>
            <p:nvPr/>
          </p:nvSpPr>
          <p:spPr bwMode="auto">
            <a:xfrm>
              <a:off x="6596063" y="3584575"/>
              <a:ext cx="307975" cy="363538"/>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t>3</a:t>
              </a:r>
            </a:p>
          </p:txBody>
        </p:sp>
        <p:sp>
          <p:nvSpPr>
            <p:cNvPr id="33" name="Rectangle 32"/>
            <p:cNvSpPr>
              <a:spLocks noChangeArrowheads="1"/>
            </p:cNvSpPr>
            <p:nvPr/>
          </p:nvSpPr>
          <p:spPr bwMode="auto">
            <a:xfrm>
              <a:off x="7083425" y="3584575"/>
              <a:ext cx="307975" cy="363538"/>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t>4</a:t>
              </a:r>
            </a:p>
          </p:txBody>
        </p:sp>
        <p:sp>
          <p:nvSpPr>
            <p:cNvPr id="34" name="Rectangle 33"/>
            <p:cNvSpPr>
              <a:spLocks noChangeArrowheads="1"/>
            </p:cNvSpPr>
            <p:nvPr/>
          </p:nvSpPr>
          <p:spPr bwMode="auto">
            <a:xfrm>
              <a:off x="7569200" y="3584575"/>
              <a:ext cx="307975" cy="363538"/>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t>5</a:t>
              </a:r>
            </a:p>
          </p:txBody>
        </p:sp>
        <p:sp>
          <p:nvSpPr>
            <p:cNvPr id="35" name="Rectangle 34"/>
            <p:cNvSpPr>
              <a:spLocks noChangeArrowheads="1"/>
            </p:cNvSpPr>
            <p:nvPr/>
          </p:nvSpPr>
          <p:spPr bwMode="auto">
            <a:xfrm>
              <a:off x="8001000" y="3581400"/>
              <a:ext cx="311150" cy="366713"/>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t>x</a:t>
              </a:r>
            </a:p>
          </p:txBody>
        </p:sp>
        <p:sp>
          <p:nvSpPr>
            <p:cNvPr id="36" name="Rectangle 35"/>
            <p:cNvSpPr>
              <a:spLocks noChangeArrowheads="1"/>
            </p:cNvSpPr>
            <p:nvPr/>
          </p:nvSpPr>
          <p:spPr bwMode="auto">
            <a:xfrm>
              <a:off x="4914900" y="2057400"/>
              <a:ext cx="1462088" cy="366713"/>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latin typeface="Times New Roman" panose="02020603050405020304" pitchFamily="18" charset="0"/>
                </a:rPr>
                <a:t>P(X=x|5, 0.1)</a:t>
              </a:r>
            </a:p>
          </p:txBody>
        </p:sp>
      </p:grpSp>
      <mc:AlternateContent xmlns:mc="http://schemas.openxmlformats.org/markup-compatibility/2006" xmlns:a14="http://schemas.microsoft.com/office/drawing/2010/main">
        <mc:Choice Requires="a14">
          <p:sp>
            <p:nvSpPr>
              <p:cNvPr id="38" name="TextBox 37"/>
              <p:cNvSpPr txBox="1"/>
              <p:nvPr/>
            </p:nvSpPr>
            <p:spPr>
              <a:xfrm>
                <a:off x="231648" y="3763169"/>
                <a:ext cx="3070071" cy="954107"/>
              </a:xfrm>
              <a:prstGeom prst="rect">
                <a:avLst/>
              </a:prstGeom>
              <a:noFill/>
            </p:spPr>
            <p:txBody>
              <a:bodyPr wrap="none" rtlCol="0">
                <a:spAutoFit/>
              </a:bodyPr>
              <a:lstStyle/>
              <a:p>
                <a:pPr marL="225425" indent="-225425">
                  <a:buFont typeface="Arial" panose="020B0604020202020204" pitchFamily="34" charset="0"/>
                  <a:buChar char="•"/>
                </a:pPr>
                <a:r>
                  <a:rPr lang="en-US" sz="2800" dirty="0" smtClean="0"/>
                  <a:t>Another example,</a:t>
                </a:r>
                <a:br>
                  <a:rPr lang="en-US" sz="2800" dirty="0" smtClean="0"/>
                </a:br>
                <a:r>
                  <a:rPr lang="en-US" sz="2800" dirty="0" smtClean="0"/>
                  <a:t>n = 5 and </a:t>
                </a:r>
                <a14:m>
                  <m:oMath xmlns:m="http://schemas.openxmlformats.org/officeDocument/2006/math">
                    <m:r>
                      <a:rPr lang="en-US" sz="2800" b="1" i="1" smtClean="0">
                        <a:latin typeface="Cambria Math" panose="02040503050406030204" pitchFamily="18" charset="0"/>
                        <a:ea typeface="Cambria Math" panose="02040503050406030204" pitchFamily="18" charset="0"/>
                      </a:rPr>
                      <m:t>𝒑</m:t>
                    </m:r>
                  </m:oMath>
                </a14:m>
                <a:r>
                  <a:rPr lang="en-US" sz="2800" dirty="0" smtClean="0"/>
                  <a:t> = 0.50</a:t>
                </a:r>
              </a:p>
            </p:txBody>
          </p:sp>
        </mc:Choice>
        <mc:Fallback xmlns="">
          <p:sp>
            <p:nvSpPr>
              <p:cNvPr id="38" name="TextBox 37"/>
              <p:cNvSpPr txBox="1">
                <a:spLocks noRot="1" noChangeAspect="1" noMove="1" noResize="1" noEditPoints="1" noAdjustHandles="1" noChangeArrowheads="1" noChangeShapeType="1" noTextEdit="1"/>
              </p:cNvSpPr>
              <p:nvPr/>
            </p:nvSpPr>
            <p:spPr>
              <a:xfrm>
                <a:off x="231648" y="3763169"/>
                <a:ext cx="3070071" cy="954107"/>
              </a:xfrm>
              <a:prstGeom prst="rect">
                <a:avLst/>
              </a:prstGeom>
              <a:blipFill rotWithShape="0">
                <a:blip r:embed="rId3"/>
                <a:stretch>
                  <a:fillRect l="-3571" t="-5732" r="-1786" b="-17197"/>
                </a:stretch>
              </a:blipFill>
            </p:spPr>
            <p:txBody>
              <a:bodyPr/>
              <a:lstStyle/>
              <a:p>
                <a:r>
                  <a:rPr lang="en-US">
                    <a:noFill/>
                  </a:rPr>
                  <a:t> </a:t>
                </a:r>
                <a:endParaRPr lang="en-US">
                  <a:noFill/>
                </a:endParaRPr>
              </a:p>
            </p:txBody>
          </p:sp>
        </mc:Fallback>
      </mc:AlternateContent>
      <p:grpSp>
        <p:nvGrpSpPr>
          <p:cNvPr id="74" name="Group 73"/>
          <p:cNvGrpSpPr/>
          <p:nvPr/>
        </p:nvGrpSpPr>
        <p:grpSpPr>
          <a:xfrm>
            <a:off x="4572000" y="4267200"/>
            <a:ext cx="3841750" cy="1981200"/>
            <a:chOff x="4572000" y="4267200"/>
            <a:chExt cx="3841750" cy="1981200"/>
          </a:xfrm>
        </p:grpSpPr>
        <p:sp>
          <p:nvSpPr>
            <p:cNvPr id="39" name="Rectangle 36"/>
            <p:cNvSpPr>
              <a:spLocks noChangeArrowheads="1"/>
            </p:cNvSpPr>
            <p:nvPr/>
          </p:nvSpPr>
          <p:spPr bwMode="auto">
            <a:xfrm>
              <a:off x="4572000" y="4267200"/>
              <a:ext cx="3841750" cy="1981200"/>
            </a:xfrm>
            <a:prstGeom prst="rect">
              <a:avLst/>
            </a:prstGeom>
            <a:noFill/>
            <a:ln w="19050">
              <a:solidFill>
                <a:schemeClr val="tx1"/>
              </a:solidFill>
              <a:miter lim="800000"/>
            </a:ln>
          </p:spPr>
          <p:txBody>
            <a:bodyPr wrap="none" anchor="ct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 name="Line 38"/>
            <p:cNvSpPr>
              <a:spLocks noChangeShapeType="1"/>
            </p:cNvSpPr>
            <p:nvPr/>
          </p:nvSpPr>
          <p:spPr bwMode="auto">
            <a:xfrm>
              <a:off x="5229225" y="5387975"/>
              <a:ext cx="2592388" cy="0"/>
            </a:xfrm>
            <a:prstGeom prst="line">
              <a:avLst/>
            </a:prstGeom>
            <a:noFill/>
            <a:ln w="12700">
              <a:solidFill>
                <a:schemeClr val="tx1"/>
              </a:solidFill>
              <a:round/>
            </a:ln>
          </p:spPr>
          <p:txBody>
            <a:bodyPr/>
            <a:lstStyle/>
            <a:p>
              <a:endParaRPr lang="en-US"/>
            </a:p>
          </p:txBody>
        </p:sp>
        <p:sp>
          <p:nvSpPr>
            <p:cNvPr id="41" name="Line 39"/>
            <p:cNvSpPr>
              <a:spLocks noChangeShapeType="1"/>
            </p:cNvSpPr>
            <p:nvPr/>
          </p:nvSpPr>
          <p:spPr bwMode="auto">
            <a:xfrm>
              <a:off x="5229225" y="5083175"/>
              <a:ext cx="2592388" cy="0"/>
            </a:xfrm>
            <a:prstGeom prst="line">
              <a:avLst/>
            </a:prstGeom>
            <a:noFill/>
            <a:ln w="12700">
              <a:solidFill>
                <a:schemeClr val="tx1"/>
              </a:solidFill>
              <a:round/>
            </a:ln>
          </p:spPr>
          <p:txBody>
            <a:bodyPr/>
            <a:lstStyle/>
            <a:p>
              <a:endParaRPr lang="en-US"/>
            </a:p>
          </p:txBody>
        </p:sp>
        <p:sp>
          <p:nvSpPr>
            <p:cNvPr id="42" name="Line 40"/>
            <p:cNvSpPr>
              <a:spLocks noChangeShapeType="1"/>
            </p:cNvSpPr>
            <p:nvPr/>
          </p:nvSpPr>
          <p:spPr bwMode="auto">
            <a:xfrm>
              <a:off x="5229225" y="4779963"/>
              <a:ext cx="2592388" cy="0"/>
            </a:xfrm>
            <a:prstGeom prst="line">
              <a:avLst/>
            </a:prstGeom>
            <a:noFill/>
            <a:ln w="12700">
              <a:solidFill>
                <a:schemeClr val="tx1"/>
              </a:solidFill>
              <a:round/>
            </a:ln>
          </p:spPr>
          <p:txBody>
            <a:bodyPr/>
            <a:lstStyle/>
            <a:p>
              <a:endParaRPr lang="en-US"/>
            </a:p>
          </p:txBody>
        </p:sp>
        <p:sp>
          <p:nvSpPr>
            <p:cNvPr id="43" name="Freeform 41"/>
            <p:cNvSpPr/>
            <p:nvPr/>
          </p:nvSpPr>
          <p:spPr bwMode="auto">
            <a:xfrm>
              <a:off x="5257800" y="5638800"/>
              <a:ext cx="152400" cy="74613"/>
            </a:xfrm>
            <a:custGeom>
              <a:avLst/>
              <a:gdLst>
                <a:gd name="T0" fmla="*/ 0 w 308"/>
                <a:gd name="T1" fmla="*/ 0 h 30"/>
                <a:gd name="T2" fmla="*/ 2147483647 w 308"/>
                <a:gd name="T3" fmla="*/ 0 h 30"/>
                <a:gd name="T4" fmla="*/ 2147483647 w 308"/>
                <a:gd name="T5" fmla="*/ 2147483647 h 30"/>
                <a:gd name="T6" fmla="*/ 0 w 308"/>
                <a:gd name="T7" fmla="*/ 2147483647 h 30"/>
                <a:gd name="T8" fmla="*/ 0 w 308"/>
                <a:gd name="T9" fmla="*/ 0 h 30"/>
                <a:gd name="T10" fmla="*/ 0 60000 65536"/>
                <a:gd name="T11" fmla="*/ 0 60000 65536"/>
                <a:gd name="T12" fmla="*/ 0 60000 65536"/>
                <a:gd name="T13" fmla="*/ 0 60000 65536"/>
                <a:gd name="T14" fmla="*/ 0 60000 65536"/>
                <a:gd name="T15" fmla="*/ 0 w 308"/>
                <a:gd name="T16" fmla="*/ 0 h 30"/>
                <a:gd name="T17" fmla="*/ 308 w 308"/>
                <a:gd name="T18" fmla="*/ 30 h 30"/>
              </a:gdLst>
              <a:ahLst/>
              <a:cxnLst>
                <a:cxn ang="T10">
                  <a:pos x="T0" y="T1"/>
                </a:cxn>
                <a:cxn ang="T11">
                  <a:pos x="T2" y="T3"/>
                </a:cxn>
                <a:cxn ang="T12">
                  <a:pos x="T4" y="T5"/>
                </a:cxn>
                <a:cxn ang="T13">
                  <a:pos x="T6" y="T7"/>
                </a:cxn>
                <a:cxn ang="T14">
                  <a:pos x="T8" y="T9"/>
                </a:cxn>
              </a:cxnLst>
              <a:rect l="T15" t="T16" r="T17" b="T18"/>
              <a:pathLst>
                <a:path w="308" h="30">
                  <a:moveTo>
                    <a:pt x="0" y="0"/>
                  </a:moveTo>
                  <a:lnTo>
                    <a:pt x="307" y="0"/>
                  </a:lnTo>
                  <a:lnTo>
                    <a:pt x="307" y="29"/>
                  </a:lnTo>
                  <a:lnTo>
                    <a:pt x="0" y="29"/>
                  </a:lnTo>
                  <a:lnTo>
                    <a:pt x="0" y="0"/>
                  </a:lnTo>
                </a:path>
              </a:pathLst>
            </a:custGeom>
            <a:solidFill>
              <a:schemeClr val="tx1"/>
            </a:solidFill>
            <a:ln>
              <a:noFill/>
            </a:ln>
          </p:spPr>
          <p:txBody>
            <a:bodyPr/>
            <a:lstStyle/>
            <a:p>
              <a:endParaRPr lang="en-US"/>
            </a:p>
          </p:txBody>
        </p:sp>
        <p:sp>
          <p:nvSpPr>
            <p:cNvPr id="44" name="Freeform 42"/>
            <p:cNvSpPr/>
            <p:nvPr/>
          </p:nvSpPr>
          <p:spPr bwMode="auto">
            <a:xfrm>
              <a:off x="5715000" y="5486400"/>
              <a:ext cx="152400" cy="228600"/>
            </a:xfrm>
            <a:custGeom>
              <a:avLst/>
              <a:gdLst>
                <a:gd name="T0" fmla="*/ 0 w 307"/>
                <a:gd name="T1" fmla="*/ 0 h 151"/>
                <a:gd name="T2" fmla="*/ 2147483647 w 307"/>
                <a:gd name="T3" fmla="*/ 0 h 151"/>
                <a:gd name="T4" fmla="*/ 2147483647 w 307"/>
                <a:gd name="T5" fmla="*/ 2147483647 h 151"/>
                <a:gd name="T6" fmla="*/ 0 w 307"/>
                <a:gd name="T7" fmla="*/ 2147483647 h 151"/>
                <a:gd name="T8" fmla="*/ 0 w 307"/>
                <a:gd name="T9" fmla="*/ 0 h 151"/>
                <a:gd name="T10" fmla="*/ 0 60000 65536"/>
                <a:gd name="T11" fmla="*/ 0 60000 65536"/>
                <a:gd name="T12" fmla="*/ 0 60000 65536"/>
                <a:gd name="T13" fmla="*/ 0 60000 65536"/>
                <a:gd name="T14" fmla="*/ 0 60000 65536"/>
                <a:gd name="T15" fmla="*/ 0 w 307"/>
                <a:gd name="T16" fmla="*/ 0 h 151"/>
                <a:gd name="T17" fmla="*/ 307 w 307"/>
                <a:gd name="T18" fmla="*/ 151 h 151"/>
              </a:gdLst>
              <a:ahLst/>
              <a:cxnLst>
                <a:cxn ang="T10">
                  <a:pos x="T0" y="T1"/>
                </a:cxn>
                <a:cxn ang="T11">
                  <a:pos x="T2" y="T3"/>
                </a:cxn>
                <a:cxn ang="T12">
                  <a:pos x="T4" y="T5"/>
                </a:cxn>
                <a:cxn ang="T13">
                  <a:pos x="T6" y="T7"/>
                </a:cxn>
                <a:cxn ang="T14">
                  <a:pos x="T8" y="T9"/>
                </a:cxn>
              </a:cxnLst>
              <a:rect l="T15" t="T16" r="T17" b="T18"/>
              <a:pathLst>
                <a:path w="307" h="151">
                  <a:moveTo>
                    <a:pt x="0" y="0"/>
                  </a:moveTo>
                  <a:lnTo>
                    <a:pt x="306" y="0"/>
                  </a:lnTo>
                  <a:lnTo>
                    <a:pt x="306" y="150"/>
                  </a:lnTo>
                  <a:lnTo>
                    <a:pt x="0" y="150"/>
                  </a:lnTo>
                  <a:lnTo>
                    <a:pt x="0" y="0"/>
                  </a:lnTo>
                </a:path>
              </a:pathLst>
            </a:custGeom>
            <a:solidFill>
              <a:schemeClr val="tx1"/>
            </a:solidFill>
            <a:ln>
              <a:noFill/>
            </a:ln>
          </p:spPr>
          <p:txBody>
            <a:bodyPr/>
            <a:lstStyle/>
            <a:p>
              <a:endParaRPr lang="en-US"/>
            </a:p>
          </p:txBody>
        </p:sp>
        <p:sp>
          <p:nvSpPr>
            <p:cNvPr id="45" name="Freeform 43"/>
            <p:cNvSpPr/>
            <p:nvPr/>
          </p:nvSpPr>
          <p:spPr bwMode="auto">
            <a:xfrm>
              <a:off x="6172200" y="5257800"/>
              <a:ext cx="152400" cy="457200"/>
            </a:xfrm>
            <a:custGeom>
              <a:avLst/>
              <a:gdLst>
                <a:gd name="T0" fmla="*/ 0 w 308"/>
                <a:gd name="T1" fmla="*/ 0 h 299"/>
                <a:gd name="T2" fmla="*/ 2147483647 w 308"/>
                <a:gd name="T3" fmla="*/ 0 h 299"/>
                <a:gd name="T4" fmla="*/ 2147483647 w 308"/>
                <a:gd name="T5" fmla="*/ 2147483647 h 299"/>
                <a:gd name="T6" fmla="*/ 0 w 308"/>
                <a:gd name="T7" fmla="*/ 2147483647 h 299"/>
                <a:gd name="T8" fmla="*/ 0 w 308"/>
                <a:gd name="T9" fmla="*/ 0 h 299"/>
                <a:gd name="T10" fmla="*/ 0 60000 65536"/>
                <a:gd name="T11" fmla="*/ 0 60000 65536"/>
                <a:gd name="T12" fmla="*/ 0 60000 65536"/>
                <a:gd name="T13" fmla="*/ 0 60000 65536"/>
                <a:gd name="T14" fmla="*/ 0 60000 65536"/>
                <a:gd name="T15" fmla="*/ 0 w 308"/>
                <a:gd name="T16" fmla="*/ 0 h 299"/>
                <a:gd name="T17" fmla="*/ 308 w 308"/>
                <a:gd name="T18" fmla="*/ 299 h 299"/>
              </a:gdLst>
              <a:ahLst/>
              <a:cxnLst>
                <a:cxn ang="T10">
                  <a:pos x="T0" y="T1"/>
                </a:cxn>
                <a:cxn ang="T11">
                  <a:pos x="T2" y="T3"/>
                </a:cxn>
                <a:cxn ang="T12">
                  <a:pos x="T4" y="T5"/>
                </a:cxn>
                <a:cxn ang="T13">
                  <a:pos x="T6" y="T7"/>
                </a:cxn>
                <a:cxn ang="T14">
                  <a:pos x="T8" y="T9"/>
                </a:cxn>
              </a:cxnLst>
              <a:rect l="T15" t="T16" r="T17" b="T18"/>
              <a:pathLst>
                <a:path w="308" h="299">
                  <a:moveTo>
                    <a:pt x="0" y="0"/>
                  </a:moveTo>
                  <a:lnTo>
                    <a:pt x="307" y="0"/>
                  </a:lnTo>
                  <a:lnTo>
                    <a:pt x="307" y="298"/>
                  </a:lnTo>
                  <a:lnTo>
                    <a:pt x="0" y="298"/>
                  </a:lnTo>
                  <a:lnTo>
                    <a:pt x="0" y="0"/>
                  </a:lnTo>
                </a:path>
              </a:pathLst>
            </a:custGeom>
            <a:solidFill>
              <a:schemeClr val="tx1"/>
            </a:solidFill>
            <a:ln>
              <a:noFill/>
            </a:ln>
          </p:spPr>
          <p:txBody>
            <a:bodyPr/>
            <a:lstStyle/>
            <a:p>
              <a:endParaRPr lang="en-US"/>
            </a:p>
          </p:txBody>
        </p:sp>
        <p:sp>
          <p:nvSpPr>
            <p:cNvPr id="46" name="Freeform 44"/>
            <p:cNvSpPr/>
            <p:nvPr/>
          </p:nvSpPr>
          <p:spPr bwMode="auto">
            <a:xfrm>
              <a:off x="6705600" y="5257800"/>
              <a:ext cx="152400" cy="457200"/>
            </a:xfrm>
            <a:custGeom>
              <a:avLst/>
              <a:gdLst>
                <a:gd name="T0" fmla="*/ 0 w 309"/>
                <a:gd name="T1" fmla="*/ 0 h 299"/>
                <a:gd name="T2" fmla="*/ 2147483647 w 309"/>
                <a:gd name="T3" fmla="*/ 0 h 299"/>
                <a:gd name="T4" fmla="*/ 2147483647 w 309"/>
                <a:gd name="T5" fmla="*/ 2147483647 h 299"/>
                <a:gd name="T6" fmla="*/ 0 w 309"/>
                <a:gd name="T7" fmla="*/ 2147483647 h 299"/>
                <a:gd name="T8" fmla="*/ 0 w 309"/>
                <a:gd name="T9" fmla="*/ 0 h 299"/>
                <a:gd name="T10" fmla="*/ 0 60000 65536"/>
                <a:gd name="T11" fmla="*/ 0 60000 65536"/>
                <a:gd name="T12" fmla="*/ 0 60000 65536"/>
                <a:gd name="T13" fmla="*/ 0 60000 65536"/>
                <a:gd name="T14" fmla="*/ 0 60000 65536"/>
                <a:gd name="T15" fmla="*/ 0 w 309"/>
                <a:gd name="T16" fmla="*/ 0 h 299"/>
                <a:gd name="T17" fmla="*/ 309 w 309"/>
                <a:gd name="T18" fmla="*/ 299 h 299"/>
              </a:gdLst>
              <a:ahLst/>
              <a:cxnLst>
                <a:cxn ang="T10">
                  <a:pos x="T0" y="T1"/>
                </a:cxn>
                <a:cxn ang="T11">
                  <a:pos x="T2" y="T3"/>
                </a:cxn>
                <a:cxn ang="T12">
                  <a:pos x="T4" y="T5"/>
                </a:cxn>
                <a:cxn ang="T13">
                  <a:pos x="T6" y="T7"/>
                </a:cxn>
                <a:cxn ang="T14">
                  <a:pos x="T8" y="T9"/>
                </a:cxn>
              </a:cxnLst>
              <a:rect l="T15" t="T16" r="T17" b="T18"/>
              <a:pathLst>
                <a:path w="309" h="299">
                  <a:moveTo>
                    <a:pt x="0" y="0"/>
                  </a:moveTo>
                  <a:lnTo>
                    <a:pt x="308" y="0"/>
                  </a:lnTo>
                  <a:lnTo>
                    <a:pt x="308" y="298"/>
                  </a:lnTo>
                  <a:lnTo>
                    <a:pt x="0" y="298"/>
                  </a:lnTo>
                  <a:lnTo>
                    <a:pt x="0" y="0"/>
                  </a:lnTo>
                </a:path>
              </a:pathLst>
            </a:custGeom>
            <a:solidFill>
              <a:schemeClr val="tx1"/>
            </a:solidFill>
            <a:ln>
              <a:noFill/>
            </a:ln>
          </p:spPr>
          <p:txBody>
            <a:bodyPr/>
            <a:lstStyle/>
            <a:p>
              <a:endParaRPr lang="en-US"/>
            </a:p>
          </p:txBody>
        </p:sp>
        <p:sp>
          <p:nvSpPr>
            <p:cNvPr id="47" name="Freeform 45"/>
            <p:cNvSpPr/>
            <p:nvPr/>
          </p:nvSpPr>
          <p:spPr bwMode="auto">
            <a:xfrm>
              <a:off x="7162800" y="5410200"/>
              <a:ext cx="152400" cy="304800"/>
            </a:xfrm>
            <a:custGeom>
              <a:avLst/>
              <a:gdLst>
                <a:gd name="T0" fmla="*/ 0 w 306"/>
                <a:gd name="T1" fmla="*/ 0 h 151"/>
                <a:gd name="T2" fmla="*/ 2147483647 w 306"/>
                <a:gd name="T3" fmla="*/ 0 h 151"/>
                <a:gd name="T4" fmla="*/ 2147483647 w 306"/>
                <a:gd name="T5" fmla="*/ 2147483647 h 151"/>
                <a:gd name="T6" fmla="*/ 0 w 306"/>
                <a:gd name="T7" fmla="*/ 2147483647 h 151"/>
                <a:gd name="T8" fmla="*/ 0 w 306"/>
                <a:gd name="T9" fmla="*/ 0 h 151"/>
                <a:gd name="T10" fmla="*/ 0 60000 65536"/>
                <a:gd name="T11" fmla="*/ 0 60000 65536"/>
                <a:gd name="T12" fmla="*/ 0 60000 65536"/>
                <a:gd name="T13" fmla="*/ 0 60000 65536"/>
                <a:gd name="T14" fmla="*/ 0 60000 65536"/>
                <a:gd name="T15" fmla="*/ 0 w 306"/>
                <a:gd name="T16" fmla="*/ 0 h 151"/>
                <a:gd name="T17" fmla="*/ 306 w 306"/>
                <a:gd name="T18" fmla="*/ 151 h 151"/>
              </a:gdLst>
              <a:ahLst/>
              <a:cxnLst>
                <a:cxn ang="T10">
                  <a:pos x="T0" y="T1"/>
                </a:cxn>
                <a:cxn ang="T11">
                  <a:pos x="T2" y="T3"/>
                </a:cxn>
                <a:cxn ang="T12">
                  <a:pos x="T4" y="T5"/>
                </a:cxn>
                <a:cxn ang="T13">
                  <a:pos x="T6" y="T7"/>
                </a:cxn>
                <a:cxn ang="T14">
                  <a:pos x="T8" y="T9"/>
                </a:cxn>
              </a:cxnLst>
              <a:rect l="T15" t="T16" r="T17" b="T18"/>
              <a:pathLst>
                <a:path w="306" h="151">
                  <a:moveTo>
                    <a:pt x="0" y="0"/>
                  </a:moveTo>
                  <a:lnTo>
                    <a:pt x="305" y="0"/>
                  </a:lnTo>
                  <a:lnTo>
                    <a:pt x="305" y="150"/>
                  </a:lnTo>
                  <a:lnTo>
                    <a:pt x="0" y="150"/>
                  </a:lnTo>
                  <a:lnTo>
                    <a:pt x="0" y="0"/>
                  </a:lnTo>
                </a:path>
              </a:pathLst>
            </a:custGeom>
            <a:solidFill>
              <a:schemeClr val="tx1"/>
            </a:solidFill>
            <a:ln>
              <a:noFill/>
            </a:ln>
          </p:spPr>
          <p:txBody>
            <a:bodyPr/>
            <a:lstStyle/>
            <a:p>
              <a:endParaRPr lang="en-US"/>
            </a:p>
          </p:txBody>
        </p:sp>
        <p:sp>
          <p:nvSpPr>
            <p:cNvPr id="48" name="Freeform 46"/>
            <p:cNvSpPr/>
            <p:nvPr/>
          </p:nvSpPr>
          <p:spPr bwMode="auto">
            <a:xfrm>
              <a:off x="7620000" y="5562600"/>
              <a:ext cx="152400" cy="155575"/>
            </a:xfrm>
            <a:custGeom>
              <a:avLst/>
              <a:gdLst>
                <a:gd name="T0" fmla="*/ 0 w 308"/>
                <a:gd name="T1" fmla="*/ 0 h 30"/>
                <a:gd name="T2" fmla="*/ 2147483647 w 308"/>
                <a:gd name="T3" fmla="*/ 0 h 30"/>
                <a:gd name="T4" fmla="*/ 2147483647 w 308"/>
                <a:gd name="T5" fmla="*/ 2147483647 h 30"/>
                <a:gd name="T6" fmla="*/ 0 w 308"/>
                <a:gd name="T7" fmla="*/ 2147483647 h 30"/>
                <a:gd name="T8" fmla="*/ 0 w 308"/>
                <a:gd name="T9" fmla="*/ 0 h 30"/>
                <a:gd name="T10" fmla="*/ 0 60000 65536"/>
                <a:gd name="T11" fmla="*/ 0 60000 65536"/>
                <a:gd name="T12" fmla="*/ 0 60000 65536"/>
                <a:gd name="T13" fmla="*/ 0 60000 65536"/>
                <a:gd name="T14" fmla="*/ 0 60000 65536"/>
                <a:gd name="T15" fmla="*/ 0 w 308"/>
                <a:gd name="T16" fmla="*/ 0 h 30"/>
                <a:gd name="T17" fmla="*/ 308 w 308"/>
                <a:gd name="T18" fmla="*/ 30 h 30"/>
              </a:gdLst>
              <a:ahLst/>
              <a:cxnLst>
                <a:cxn ang="T10">
                  <a:pos x="T0" y="T1"/>
                </a:cxn>
                <a:cxn ang="T11">
                  <a:pos x="T2" y="T3"/>
                </a:cxn>
                <a:cxn ang="T12">
                  <a:pos x="T4" y="T5"/>
                </a:cxn>
                <a:cxn ang="T13">
                  <a:pos x="T6" y="T7"/>
                </a:cxn>
                <a:cxn ang="T14">
                  <a:pos x="T8" y="T9"/>
                </a:cxn>
              </a:cxnLst>
              <a:rect l="T15" t="T16" r="T17" b="T18"/>
              <a:pathLst>
                <a:path w="308" h="30">
                  <a:moveTo>
                    <a:pt x="0" y="0"/>
                  </a:moveTo>
                  <a:lnTo>
                    <a:pt x="307" y="0"/>
                  </a:lnTo>
                  <a:lnTo>
                    <a:pt x="307" y="29"/>
                  </a:lnTo>
                  <a:lnTo>
                    <a:pt x="0" y="29"/>
                  </a:lnTo>
                  <a:lnTo>
                    <a:pt x="0" y="0"/>
                  </a:lnTo>
                </a:path>
              </a:pathLst>
            </a:custGeom>
            <a:solidFill>
              <a:schemeClr val="tx1"/>
            </a:solidFill>
            <a:ln>
              <a:noFill/>
            </a:ln>
          </p:spPr>
          <p:txBody>
            <a:bodyPr/>
            <a:lstStyle/>
            <a:p>
              <a:endParaRPr lang="en-US"/>
            </a:p>
          </p:txBody>
        </p:sp>
        <p:sp>
          <p:nvSpPr>
            <p:cNvPr id="49" name="Line 47"/>
            <p:cNvSpPr>
              <a:spLocks noChangeShapeType="1"/>
            </p:cNvSpPr>
            <p:nvPr/>
          </p:nvSpPr>
          <p:spPr bwMode="auto">
            <a:xfrm>
              <a:off x="5046663" y="4962525"/>
              <a:ext cx="0" cy="581025"/>
            </a:xfrm>
            <a:prstGeom prst="line">
              <a:avLst/>
            </a:prstGeom>
            <a:noFill/>
            <a:ln w="12700">
              <a:solidFill>
                <a:schemeClr val="tx1"/>
              </a:solidFill>
              <a:round/>
            </a:ln>
          </p:spPr>
          <p:txBody>
            <a:bodyPr/>
            <a:lstStyle/>
            <a:p>
              <a:endParaRPr lang="en-US"/>
            </a:p>
          </p:txBody>
        </p:sp>
        <p:sp>
          <p:nvSpPr>
            <p:cNvPr id="50" name="Line 48"/>
            <p:cNvSpPr>
              <a:spLocks noChangeShapeType="1"/>
            </p:cNvSpPr>
            <p:nvPr/>
          </p:nvSpPr>
          <p:spPr bwMode="auto">
            <a:xfrm>
              <a:off x="5013325" y="5689600"/>
              <a:ext cx="1588" cy="0"/>
            </a:xfrm>
            <a:prstGeom prst="line">
              <a:avLst/>
            </a:prstGeom>
            <a:noFill/>
            <a:ln w="12700">
              <a:solidFill>
                <a:schemeClr val="folHlink"/>
              </a:solidFill>
              <a:round/>
            </a:ln>
          </p:spPr>
          <p:txBody>
            <a:bodyPr/>
            <a:lstStyle/>
            <a:p>
              <a:endParaRPr lang="en-US"/>
            </a:p>
          </p:txBody>
        </p:sp>
        <p:sp>
          <p:nvSpPr>
            <p:cNvPr id="51" name="Line 49"/>
            <p:cNvSpPr>
              <a:spLocks noChangeShapeType="1"/>
            </p:cNvSpPr>
            <p:nvPr/>
          </p:nvSpPr>
          <p:spPr bwMode="auto">
            <a:xfrm>
              <a:off x="5013325" y="5387975"/>
              <a:ext cx="1588" cy="0"/>
            </a:xfrm>
            <a:prstGeom prst="line">
              <a:avLst/>
            </a:prstGeom>
            <a:noFill/>
            <a:ln w="12700">
              <a:solidFill>
                <a:schemeClr val="folHlink"/>
              </a:solidFill>
              <a:round/>
            </a:ln>
          </p:spPr>
          <p:txBody>
            <a:bodyPr/>
            <a:lstStyle/>
            <a:p>
              <a:endParaRPr lang="en-US"/>
            </a:p>
          </p:txBody>
        </p:sp>
        <p:sp>
          <p:nvSpPr>
            <p:cNvPr id="52" name="Line 50"/>
            <p:cNvSpPr>
              <a:spLocks noChangeShapeType="1"/>
            </p:cNvSpPr>
            <p:nvPr/>
          </p:nvSpPr>
          <p:spPr bwMode="auto">
            <a:xfrm>
              <a:off x="5013325" y="5083175"/>
              <a:ext cx="1588" cy="0"/>
            </a:xfrm>
            <a:prstGeom prst="line">
              <a:avLst/>
            </a:prstGeom>
            <a:noFill/>
            <a:ln w="12700">
              <a:solidFill>
                <a:schemeClr val="folHlink"/>
              </a:solidFill>
              <a:round/>
            </a:ln>
          </p:spPr>
          <p:txBody>
            <a:bodyPr/>
            <a:lstStyle/>
            <a:p>
              <a:endParaRPr lang="en-US"/>
            </a:p>
          </p:txBody>
        </p:sp>
        <p:sp>
          <p:nvSpPr>
            <p:cNvPr id="53" name="Line 51"/>
            <p:cNvSpPr>
              <a:spLocks noChangeShapeType="1"/>
            </p:cNvSpPr>
            <p:nvPr/>
          </p:nvSpPr>
          <p:spPr bwMode="auto">
            <a:xfrm>
              <a:off x="5013325" y="4779963"/>
              <a:ext cx="1588" cy="0"/>
            </a:xfrm>
            <a:prstGeom prst="line">
              <a:avLst/>
            </a:prstGeom>
            <a:noFill/>
            <a:ln w="12700">
              <a:solidFill>
                <a:schemeClr val="folHlink"/>
              </a:solidFill>
              <a:round/>
            </a:ln>
          </p:spPr>
          <p:txBody>
            <a:bodyPr/>
            <a:lstStyle/>
            <a:p>
              <a:endParaRPr lang="en-US"/>
            </a:p>
          </p:txBody>
        </p:sp>
        <p:sp>
          <p:nvSpPr>
            <p:cNvPr id="54" name="Line 52"/>
            <p:cNvSpPr>
              <a:spLocks noChangeShapeType="1"/>
            </p:cNvSpPr>
            <p:nvPr/>
          </p:nvSpPr>
          <p:spPr bwMode="auto">
            <a:xfrm>
              <a:off x="5257800" y="5715000"/>
              <a:ext cx="2590800" cy="0"/>
            </a:xfrm>
            <a:prstGeom prst="line">
              <a:avLst/>
            </a:prstGeom>
            <a:noFill/>
            <a:ln w="12700">
              <a:solidFill>
                <a:schemeClr val="tx1"/>
              </a:solidFill>
              <a:round/>
            </a:ln>
          </p:spPr>
          <p:txBody>
            <a:bodyPr/>
            <a:lstStyle/>
            <a:p>
              <a:endParaRPr lang="en-US"/>
            </a:p>
          </p:txBody>
        </p:sp>
        <p:sp>
          <p:nvSpPr>
            <p:cNvPr id="55" name="Line 53"/>
            <p:cNvSpPr>
              <a:spLocks noChangeShapeType="1"/>
            </p:cNvSpPr>
            <p:nvPr/>
          </p:nvSpPr>
          <p:spPr bwMode="auto">
            <a:xfrm flipV="1">
              <a:off x="5046663" y="5562600"/>
              <a:ext cx="0" cy="328613"/>
            </a:xfrm>
            <a:prstGeom prst="line">
              <a:avLst/>
            </a:prstGeom>
            <a:noFill/>
            <a:ln w="12700">
              <a:solidFill>
                <a:schemeClr val="tx1"/>
              </a:solidFill>
              <a:round/>
            </a:ln>
          </p:spPr>
          <p:txBody>
            <a:bodyPr/>
            <a:lstStyle/>
            <a:p>
              <a:endParaRPr lang="en-US"/>
            </a:p>
          </p:txBody>
        </p:sp>
        <p:sp>
          <p:nvSpPr>
            <p:cNvPr id="56" name="Line 54"/>
            <p:cNvSpPr>
              <a:spLocks noChangeShapeType="1"/>
            </p:cNvSpPr>
            <p:nvPr/>
          </p:nvSpPr>
          <p:spPr bwMode="auto">
            <a:xfrm flipV="1">
              <a:off x="5534025" y="5562600"/>
              <a:ext cx="0" cy="328613"/>
            </a:xfrm>
            <a:prstGeom prst="line">
              <a:avLst/>
            </a:prstGeom>
            <a:noFill/>
            <a:ln w="12700">
              <a:solidFill>
                <a:schemeClr val="tx1"/>
              </a:solidFill>
              <a:round/>
            </a:ln>
          </p:spPr>
          <p:txBody>
            <a:bodyPr/>
            <a:lstStyle/>
            <a:p>
              <a:endParaRPr lang="en-US"/>
            </a:p>
          </p:txBody>
        </p:sp>
        <p:sp>
          <p:nvSpPr>
            <p:cNvPr id="57" name="Line 55"/>
            <p:cNvSpPr>
              <a:spLocks noChangeShapeType="1"/>
            </p:cNvSpPr>
            <p:nvPr/>
          </p:nvSpPr>
          <p:spPr bwMode="auto">
            <a:xfrm flipV="1">
              <a:off x="6019800" y="5562600"/>
              <a:ext cx="0" cy="328613"/>
            </a:xfrm>
            <a:prstGeom prst="line">
              <a:avLst/>
            </a:prstGeom>
            <a:noFill/>
            <a:ln w="12700">
              <a:solidFill>
                <a:schemeClr val="tx1"/>
              </a:solidFill>
              <a:round/>
            </a:ln>
          </p:spPr>
          <p:txBody>
            <a:bodyPr/>
            <a:lstStyle/>
            <a:p>
              <a:endParaRPr lang="en-US"/>
            </a:p>
          </p:txBody>
        </p:sp>
        <p:sp>
          <p:nvSpPr>
            <p:cNvPr id="58" name="Line 56"/>
            <p:cNvSpPr>
              <a:spLocks noChangeShapeType="1"/>
            </p:cNvSpPr>
            <p:nvPr/>
          </p:nvSpPr>
          <p:spPr bwMode="auto">
            <a:xfrm flipV="1">
              <a:off x="6507163" y="5562600"/>
              <a:ext cx="0" cy="328613"/>
            </a:xfrm>
            <a:prstGeom prst="line">
              <a:avLst/>
            </a:prstGeom>
            <a:noFill/>
            <a:ln w="12700">
              <a:solidFill>
                <a:schemeClr val="tx1"/>
              </a:solidFill>
              <a:round/>
            </a:ln>
          </p:spPr>
          <p:txBody>
            <a:bodyPr/>
            <a:lstStyle/>
            <a:p>
              <a:endParaRPr lang="en-US"/>
            </a:p>
          </p:txBody>
        </p:sp>
        <p:sp>
          <p:nvSpPr>
            <p:cNvPr id="59" name="Line 57"/>
            <p:cNvSpPr>
              <a:spLocks noChangeShapeType="1"/>
            </p:cNvSpPr>
            <p:nvPr/>
          </p:nvSpPr>
          <p:spPr bwMode="auto">
            <a:xfrm flipV="1">
              <a:off x="6996113" y="5562600"/>
              <a:ext cx="0" cy="328613"/>
            </a:xfrm>
            <a:prstGeom prst="line">
              <a:avLst/>
            </a:prstGeom>
            <a:noFill/>
            <a:ln w="12700">
              <a:solidFill>
                <a:schemeClr val="tx1"/>
              </a:solidFill>
              <a:round/>
            </a:ln>
          </p:spPr>
          <p:txBody>
            <a:bodyPr/>
            <a:lstStyle/>
            <a:p>
              <a:endParaRPr lang="en-US"/>
            </a:p>
          </p:txBody>
        </p:sp>
        <p:sp>
          <p:nvSpPr>
            <p:cNvPr id="60" name="Line 58"/>
            <p:cNvSpPr>
              <a:spLocks noChangeShapeType="1"/>
            </p:cNvSpPr>
            <p:nvPr/>
          </p:nvSpPr>
          <p:spPr bwMode="auto">
            <a:xfrm flipV="1">
              <a:off x="7480300" y="5562600"/>
              <a:ext cx="0" cy="328613"/>
            </a:xfrm>
            <a:prstGeom prst="line">
              <a:avLst/>
            </a:prstGeom>
            <a:noFill/>
            <a:ln w="12700">
              <a:solidFill>
                <a:schemeClr val="tx1"/>
              </a:solidFill>
              <a:round/>
            </a:ln>
          </p:spPr>
          <p:txBody>
            <a:bodyPr/>
            <a:lstStyle/>
            <a:p>
              <a:endParaRPr lang="en-US"/>
            </a:p>
          </p:txBody>
        </p:sp>
        <p:sp>
          <p:nvSpPr>
            <p:cNvPr id="61" name="Rectangle 59"/>
            <p:cNvSpPr>
              <a:spLocks noChangeArrowheads="1"/>
            </p:cNvSpPr>
            <p:nvPr/>
          </p:nvSpPr>
          <p:spPr bwMode="auto">
            <a:xfrm>
              <a:off x="4584700" y="5211763"/>
              <a:ext cx="371475" cy="363537"/>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t>.2</a:t>
              </a:r>
            </a:p>
          </p:txBody>
        </p:sp>
        <p:sp>
          <p:nvSpPr>
            <p:cNvPr id="62" name="Rectangle 60"/>
            <p:cNvSpPr>
              <a:spLocks noChangeArrowheads="1"/>
            </p:cNvSpPr>
            <p:nvPr/>
          </p:nvSpPr>
          <p:spPr bwMode="auto">
            <a:xfrm>
              <a:off x="4584700" y="4906963"/>
              <a:ext cx="371475" cy="363537"/>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t>.4</a:t>
              </a:r>
            </a:p>
          </p:txBody>
        </p:sp>
        <p:sp>
          <p:nvSpPr>
            <p:cNvPr id="63" name="Rectangle 61"/>
            <p:cNvSpPr>
              <a:spLocks noChangeArrowheads="1"/>
            </p:cNvSpPr>
            <p:nvPr/>
          </p:nvSpPr>
          <p:spPr bwMode="auto">
            <a:xfrm>
              <a:off x="4584700" y="4605338"/>
              <a:ext cx="371475" cy="363537"/>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t>.6</a:t>
              </a:r>
            </a:p>
          </p:txBody>
        </p:sp>
        <p:sp>
          <p:nvSpPr>
            <p:cNvPr id="64" name="Rectangle 62"/>
            <p:cNvSpPr>
              <a:spLocks noChangeArrowheads="1"/>
            </p:cNvSpPr>
            <p:nvPr/>
          </p:nvSpPr>
          <p:spPr bwMode="auto">
            <a:xfrm>
              <a:off x="5135563" y="5857875"/>
              <a:ext cx="307975" cy="363538"/>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t>0</a:t>
              </a:r>
            </a:p>
          </p:txBody>
        </p:sp>
        <p:sp>
          <p:nvSpPr>
            <p:cNvPr id="65" name="Rectangle 63"/>
            <p:cNvSpPr>
              <a:spLocks noChangeArrowheads="1"/>
            </p:cNvSpPr>
            <p:nvPr/>
          </p:nvSpPr>
          <p:spPr bwMode="auto">
            <a:xfrm>
              <a:off x="5624513" y="5857875"/>
              <a:ext cx="307975" cy="363538"/>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t>1</a:t>
              </a:r>
            </a:p>
          </p:txBody>
        </p:sp>
        <p:sp>
          <p:nvSpPr>
            <p:cNvPr id="66" name="Rectangle 64"/>
            <p:cNvSpPr>
              <a:spLocks noChangeArrowheads="1"/>
            </p:cNvSpPr>
            <p:nvPr/>
          </p:nvSpPr>
          <p:spPr bwMode="auto">
            <a:xfrm>
              <a:off x="6108700" y="5857875"/>
              <a:ext cx="307975" cy="363538"/>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t>2</a:t>
              </a:r>
            </a:p>
          </p:txBody>
        </p:sp>
        <p:sp>
          <p:nvSpPr>
            <p:cNvPr id="67" name="Rectangle 65"/>
            <p:cNvSpPr>
              <a:spLocks noChangeArrowheads="1"/>
            </p:cNvSpPr>
            <p:nvPr/>
          </p:nvSpPr>
          <p:spPr bwMode="auto">
            <a:xfrm>
              <a:off x="6597650" y="5857875"/>
              <a:ext cx="307975" cy="363538"/>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t>3</a:t>
              </a:r>
            </a:p>
          </p:txBody>
        </p:sp>
        <p:sp>
          <p:nvSpPr>
            <p:cNvPr id="68" name="Rectangle 66"/>
            <p:cNvSpPr>
              <a:spLocks noChangeArrowheads="1"/>
            </p:cNvSpPr>
            <p:nvPr/>
          </p:nvSpPr>
          <p:spPr bwMode="auto">
            <a:xfrm>
              <a:off x="7085013" y="5857875"/>
              <a:ext cx="307975" cy="363538"/>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t>4</a:t>
              </a:r>
            </a:p>
          </p:txBody>
        </p:sp>
        <p:sp>
          <p:nvSpPr>
            <p:cNvPr id="69" name="Rectangle 67"/>
            <p:cNvSpPr>
              <a:spLocks noChangeArrowheads="1"/>
            </p:cNvSpPr>
            <p:nvPr/>
          </p:nvSpPr>
          <p:spPr bwMode="auto">
            <a:xfrm>
              <a:off x="7543800" y="5867400"/>
              <a:ext cx="307975" cy="363538"/>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t>5</a:t>
              </a:r>
            </a:p>
          </p:txBody>
        </p:sp>
        <p:sp>
          <p:nvSpPr>
            <p:cNvPr id="70" name="Rectangle 68"/>
            <p:cNvSpPr>
              <a:spLocks noChangeArrowheads="1"/>
            </p:cNvSpPr>
            <p:nvPr/>
          </p:nvSpPr>
          <p:spPr bwMode="auto">
            <a:xfrm>
              <a:off x="8001000" y="5867400"/>
              <a:ext cx="311150" cy="366713"/>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t>x</a:t>
              </a:r>
            </a:p>
          </p:txBody>
        </p:sp>
        <p:sp>
          <p:nvSpPr>
            <p:cNvPr id="71" name="Rectangle 69"/>
            <p:cNvSpPr>
              <a:spLocks noChangeArrowheads="1"/>
            </p:cNvSpPr>
            <p:nvPr/>
          </p:nvSpPr>
          <p:spPr bwMode="auto">
            <a:xfrm>
              <a:off x="4838700" y="4329113"/>
              <a:ext cx="1462088" cy="366712"/>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latin typeface="Times New Roman" panose="02020603050405020304" pitchFamily="18" charset="0"/>
                </a:rPr>
                <a:t>P(X=x|5, 0.5)</a:t>
              </a:r>
            </a:p>
          </p:txBody>
        </p:sp>
        <p:sp>
          <p:nvSpPr>
            <p:cNvPr id="72" name="Rectangle 70"/>
            <p:cNvSpPr>
              <a:spLocks noChangeArrowheads="1"/>
            </p:cNvSpPr>
            <p:nvPr/>
          </p:nvSpPr>
          <p:spPr bwMode="auto">
            <a:xfrm>
              <a:off x="4638675" y="5530850"/>
              <a:ext cx="307975" cy="363538"/>
            </a:xfrm>
            <a:prstGeom prst="rect">
              <a:avLst/>
            </a:prstGeom>
            <a:noFill/>
            <a:ln>
              <a:noFill/>
            </a:ln>
          </p:spPr>
          <p:txBody>
            <a:bodyPr wrap="none" lIns="90488" tIns="44450" rIns="90488" bIns="44450">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r>
                <a:rPr lang="en-US" altLang="en-US" sz="1800" b="1"/>
                <a:t>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Binomial Distribution Characteristics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1649" y="1147662"/>
                <a:ext cx="8717280" cy="5724144"/>
              </a:xfrm>
            </p:spPr>
            <p:txBody>
              <a:bodyPr>
                <a:normAutofit lnSpcReduction="10000"/>
              </a:bodyPr>
              <a:lstStyle/>
              <a:p>
                <a:r>
                  <a:rPr lang="en-US" dirty="0" smtClean="0"/>
                  <a:t>Mean:</a:t>
                </a:r>
                <a:br>
                  <a:rPr lang="en-US" dirty="0" smtClean="0"/>
                </a:b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d>
                      <m:dPr>
                        <m:ctrlPr>
                          <a:rPr lang="en-US" b="0" i="1" smtClean="0">
                            <a:latin typeface="Cambria Math"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𝑛𝑝</m:t>
                    </m:r>
                  </m:oMath>
                </a14:m>
                <a:endParaRPr lang="en-US" dirty="0" smtClean="0"/>
              </a:p>
              <a:p>
                <a:endParaRPr lang="en-US" dirty="0"/>
              </a:p>
              <a:p>
                <a:r>
                  <a:rPr lang="en-US" dirty="0" smtClean="0"/>
                  <a:t>Variance:</a:t>
                </a:r>
                <a:br>
                  <a:rPr lang="en-US" dirty="0" smtClean="0"/>
                </a:br>
                <a14:m>
                  <m:oMath xmlns:m="http://schemas.openxmlformats.org/officeDocument/2006/math">
                    <m:sSup>
                      <m:sSupPr>
                        <m:ctrlPr>
                          <a:rPr lang="en-US" i="1" smtClean="0">
                            <a:latin typeface="Cambria Math"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𝑛𝑝</m:t>
                    </m:r>
                    <m:d>
                      <m:dPr>
                        <m:ctrlPr>
                          <a:rPr lang="en-US" b="0" i="1" smtClean="0">
                            <a:latin typeface="Cambria Math" charset="0"/>
                            <a:ea typeface="Cambria Math" panose="02040503050406030204" pitchFamily="18" charset="0"/>
                          </a:rPr>
                        </m:ctrlPr>
                      </m:dPr>
                      <m:e>
                        <m:r>
                          <a:rPr lang="en-US" b="0" i="0"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𝑝</m:t>
                        </m:r>
                      </m:e>
                    </m:d>
                  </m:oMath>
                </a14:m>
                <a:endParaRPr lang="en-US" b="0" dirty="0" smtClean="0">
                  <a:ea typeface="Cambria Math" panose="02040503050406030204" pitchFamily="18" charset="0"/>
                </a:endParaRPr>
              </a:p>
              <a:p>
                <a:endParaRPr lang="en-US" dirty="0" smtClean="0"/>
              </a:p>
              <a:p>
                <a:r>
                  <a:rPr lang="en-US" dirty="0" smtClean="0"/>
                  <a:t>Standard deviation:</a:t>
                </a:r>
                <a:br>
                  <a:rPr lang="en-US" dirty="0" smtClean="0"/>
                </a:b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 =</m:t>
                    </m:r>
                    <m:rad>
                      <m:radPr>
                        <m:degHide m:val="on"/>
                        <m:ctrlPr>
                          <a:rPr lang="en-US" i="1" smtClean="0">
                            <a:latin typeface="Cambria Math" charset="0"/>
                          </a:rPr>
                        </m:ctrlPr>
                      </m:radPr>
                      <m:deg/>
                      <m:e>
                        <m:r>
                          <a:rPr lang="en-US" i="1">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𝑝</m:t>
                        </m:r>
                        <m:d>
                          <m:dPr>
                            <m:ctrlPr>
                              <a:rPr lang="en-US" i="1">
                                <a:latin typeface="Cambria Math" charset="0"/>
                                <a:ea typeface="Cambria Math" panose="02040503050406030204" pitchFamily="18" charset="0"/>
                              </a:rPr>
                            </m:ctrlPr>
                          </m:dPr>
                          <m:e>
                            <m:r>
                              <a:rPr lang="en-US">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𝑝</m:t>
                            </m:r>
                          </m:e>
                        </m:d>
                      </m:e>
                    </m:rad>
                  </m:oMath>
                </a14:m>
                <a:endParaRPr lang="en-US" dirty="0"/>
              </a:p>
              <a:p>
                <a:endParaRPr lang="en-US" dirty="0"/>
              </a:p>
              <a:p>
                <a:pPr>
                  <a:tabLst>
                    <a:tab pos="1377950" algn="l"/>
                    <a:tab pos="1884363" algn="l"/>
                  </a:tabLst>
                </a:pPr>
                <a:r>
                  <a:rPr lang="en-US" dirty="0" smtClean="0"/>
                  <a:t>Where:	n = sample size (# trials)</a:t>
                </a:r>
                <a:br>
                  <a:rPr lang="en-US" dirty="0" smtClean="0"/>
                </a:br>
                <a:r>
                  <a:rPr lang="en-US" dirty="0" smtClean="0"/>
                  <a:t>	</a:t>
                </a:r>
                <a:r>
                  <a:rPr lang="en-US"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𝑝</m:t>
                    </m:r>
                  </m:oMath>
                </a14:m>
                <a:r>
                  <a:rPr lang="en-US" dirty="0" smtClean="0"/>
                  <a:t>=probability of the event of interest</a:t>
                </a:r>
                <a:br>
                  <a:rPr lang="en-US" dirty="0" smtClean="0"/>
                </a:br>
                <a:r>
                  <a:rPr lang="en-US" dirty="0" smtClean="0"/>
                  <a:t>		(success) for any trial</a:t>
                </a:r>
                <a:br>
                  <a:rPr lang="en-US" dirty="0" smtClean="0"/>
                </a:br>
                <a:r>
                  <a:rPr lang="en-US" dirty="0" smtClean="0"/>
                  <a:t>	(1-</a:t>
                </a:r>
                <a:r>
                  <a:rPr lang="en-US"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𝑝</m:t>
                    </m:r>
                  </m:oMath>
                </a14:m>
                <a:r>
                  <a:rPr lang="en-US" dirty="0" smtClean="0"/>
                  <a:t>)=probability of no success for any trial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1649" y="1147662"/>
                <a:ext cx="8717280" cy="5724144"/>
              </a:xfrm>
              <a:blipFill rotWithShape="0">
                <a:blip r:embed="rId2"/>
                <a:stretch>
                  <a:fillRect l="-1259" t="-2343"/>
                </a:stretch>
              </a:blipFill>
            </p:spPr>
            <p:txBody>
              <a:bodyPr/>
              <a:lstStyle/>
              <a:p>
                <a:r>
                  <a:rPr lang="en-US">
                    <a:noFill/>
                  </a:rPr>
                  <a:t> </a:t>
                </a:r>
                <a:endParaRPr lang="en-US">
                  <a:noFill/>
                </a:endParaRP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a:bodyPr>
          <a:lstStyle/>
          <a:p>
            <a:pPr algn="l"/>
            <a:r>
              <a:rPr lang="en-US" sz="2800" dirty="0" smtClean="0"/>
              <a:t>STAT 201 Textbook </a:t>
            </a:r>
            <a:r>
              <a:rPr lang="en-US" sz="2800" dirty="0"/>
              <a:t>examples: </a:t>
            </a:r>
            <a:endParaRPr lang="en-US" sz="2800" dirty="0">
              <a:latin typeface="+mn-lt"/>
            </a:endParaRPr>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a:xfrm>
                <a:off x="152400" y="533400"/>
                <a:ext cx="8534400" cy="6096000"/>
              </a:xfrm>
            </p:spPr>
            <p:txBody>
              <a:bodyPr>
                <a:noAutofit/>
              </a:bodyPr>
              <a:lstStyle/>
              <a:p>
                <a:pPr marL="0" indent="0">
                  <a:buNone/>
                </a:pPr>
                <a:r>
                  <a:rPr lang="en-US" sz="2400" b="1" dirty="0" smtClean="0"/>
                  <a:t>Blue eyes:</a:t>
                </a:r>
                <a:r>
                  <a:rPr lang="en-US" sz="2400" dirty="0" smtClean="0"/>
                  <a:t> </a:t>
                </a:r>
                <a:r>
                  <a:rPr lang="en-US" sz="2400" dirty="0"/>
                  <a:t>According to a </a:t>
                </a:r>
                <a:r>
                  <a:rPr lang="en-US" sz="2400" i="1" dirty="0"/>
                  <a:t>Boston Globe</a:t>
                </a:r>
                <a:r>
                  <a:rPr lang="en-US" sz="2400" dirty="0"/>
                  <a:t> story, only about 1 in 6 Americans have blue eyes, </a:t>
                </a:r>
                <a:r>
                  <a:rPr lang="en-US" sz="2400" dirty="0" smtClean="0"/>
                  <a:t>whereas </a:t>
                </a:r>
                <a:r>
                  <a:rPr lang="en-US" sz="2400" dirty="0"/>
                  <a:t>a 1900 about half had blue eyes (Source: Data from </a:t>
                </a:r>
                <a:r>
                  <a:rPr lang="en-US" sz="2400" i="1" dirty="0"/>
                  <a:t>The Boston Globe</a:t>
                </a:r>
                <a:r>
                  <a:rPr lang="en-US" sz="2400" dirty="0"/>
                  <a:t>, October 17, 2006)</a:t>
                </a:r>
              </a:p>
              <a:p>
                <a:pPr marL="858838" indent="-393700">
                  <a:buFont typeface="+mj-lt"/>
                  <a:buAutoNum type="alphaLcPeriod"/>
                </a:pPr>
                <a:r>
                  <a:rPr lang="en-US" sz="2400" dirty="0" smtClean="0">
                    <a:solidFill>
                      <a:schemeClr val="bg1">
                        <a:lumMod val="50000"/>
                      </a:schemeClr>
                    </a:solidFill>
                  </a:rPr>
                  <a:t>For a random sample of 10 living Americans, what is the probability of finding 5 Americans with blue eyes?</a:t>
                </a:r>
              </a:p>
              <a:p>
                <a:pPr marL="914400" indent="0">
                  <a:buNone/>
                </a:pPr>
                <a14:m>
                  <m:oMath xmlns:m="http://schemas.openxmlformats.org/officeDocument/2006/math">
                    <m:r>
                      <a:rPr lang="en-US" sz="2400" i="1">
                        <a:solidFill>
                          <a:schemeClr val="bg1">
                            <a:lumMod val="50000"/>
                          </a:schemeClr>
                        </a:solidFill>
                        <a:latin typeface="Cambria Math" panose="02040503050406030204" pitchFamily="18" charset="0"/>
                      </a:rPr>
                      <m:t>𝑃</m:t>
                    </m:r>
                    <m:d>
                      <m:dPr>
                        <m:ctrlPr>
                          <a:rPr lang="en-US" sz="2400" i="1">
                            <a:solidFill>
                              <a:schemeClr val="bg1">
                                <a:lumMod val="50000"/>
                              </a:schemeClr>
                            </a:solidFill>
                            <a:latin typeface="Cambria Math" charset="0"/>
                          </a:rPr>
                        </m:ctrlPr>
                      </m:dPr>
                      <m:e>
                        <m:r>
                          <a:rPr lang="en-US" sz="2400" i="1">
                            <a:solidFill>
                              <a:schemeClr val="bg1">
                                <a:lumMod val="50000"/>
                              </a:schemeClr>
                            </a:solidFill>
                            <a:latin typeface="Cambria Math" panose="02040503050406030204" pitchFamily="18" charset="0"/>
                          </a:rPr>
                          <m:t>𝑋</m:t>
                        </m:r>
                        <m:r>
                          <a:rPr lang="en-US" sz="2400" i="1">
                            <a:solidFill>
                              <a:schemeClr val="bg1">
                                <a:lumMod val="50000"/>
                              </a:schemeClr>
                            </a:solidFill>
                            <a:latin typeface="Cambria Math" panose="02040503050406030204" pitchFamily="18" charset="0"/>
                          </a:rPr>
                          <m:t>=5</m:t>
                        </m:r>
                      </m:e>
                      <m:e>
                        <m:r>
                          <a:rPr lang="en-US" sz="2400" i="1">
                            <a:solidFill>
                              <a:schemeClr val="bg1">
                                <a:lumMod val="50000"/>
                              </a:schemeClr>
                            </a:solidFill>
                            <a:latin typeface="Cambria Math" panose="02040503050406030204" pitchFamily="18" charset="0"/>
                          </a:rPr>
                          <m:t>10,</m:t>
                        </m:r>
                        <m:f>
                          <m:fPr>
                            <m:ctrlPr>
                              <a:rPr lang="en-US" sz="2400" i="1">
                                <a:solidFill>
                                  <a:schemeClr val="bg1">
                                    <a:lumMod val="50000"/>
                                  </a:schemeClr>
                                </a:solidFill>
                                <a:latin typeface="Cambria Math" charset="0"/>
                              </a:rPr>
                            </m:ctrlPr>
                          </m:fPr>
                          <m:num>
                            <m:r>
                              <a:rPr lang="en-US" sz="2400" i="1">
                                <a:solidFill>
                                  <a:schemeClr val="bg1">
                                    <a:lumMod val="50000"/>
                                  </a:schemeClr>
                                </a:solidFill>
                                <a:latin typeface="Cambria Math" panose="02040503050406030204" pitchFamily="18" charset="0"/>
                              </a:rPr>
                              <m:t>1</m:t>
                            </m:r>
                          </m:num>
                          <m:den>
                            <m:r>
                              <a:rPr lang="en-US" sz="2400" i="1">
                                <a:solidFill>
                                  <a:schemeClr val="bg1">
                                    <a:lumMod val="50000"/>
                                  </a:schemeClr>
                                </a:solidFill>
                                <a:latin typeface="Cambria Math" panose="02040503050406030204" pitchFamily="18" charset="0"/>
                              </a:rPr>
                              <m:t>6</m:t>
                            </m:r>
                          </m:den>
                        </m:f>
                      </m:e>
                    </m:d>
                    <m:r>
                      <a:rPr lang="en-US" sz="2400" i="1">
                        <a:solidFill>
                          <a:schemeClr val="bg1">
                            <a:lumMod val="50000"/>
                          </a:schemeClr>
                        </a:solidFill>
                        <a:latin typeface="Cambria Math" panose="02040503050406030204" pitchFamily="18" charset="0"/>
                        <a:ea typeface="Cambria Math" panose="02040503050406030204" pitchFamily="18" charset="0"/>
                      </a:rPr>
                      <m:t>=</m:t>
                    </m:r>
                    <m:f>
                      <m:fPr>
                        <m:ctrlPr>
                          <a:rPr lang="en-US" sz="2400" i="1">
                            <a:solidFill>
                              <a:schemeClr val="bg1">
                                <a:lumMod val="50000"/>
                              </a:schemeClr>
                            </a:solidFill>
                            <a:latin typeface="Cambria Math" charset="0"/>
                            <a:ea typeface="Cambria Math" panose="02040503050406030204" pitchFamily="18" charset="0"/>
                          </a:rPr>
                        </m:ctrlPr>
                      </m:fPr>
                      <m:num>
                        <m:r>
                          <a:rPr lang="en-US" sz="2400" i="1">
                            <a:solidFill>
                              <a:schemeClr val="bg1">
                                <a:lumMod val="50000"/>
                              </a:schemeClr>
                            </a:solidFill>
                            <a:latin typeface="Cambria Math" panose="02040503050406030204" pitchFamily="18" charset="0"/>
                            <a:ea typeface="Cambria Math" panose="02040503050406030204" pitchFamily="18" charset="0"/>
                          </a:rPr>
                          <m:t>10!</m:t>
                        </m:r>
                      </m:num>
                      <m:den>
                        <m:r>
                          <a:rPr lang="en-US" sz="2400" i="1">
                            <a:solidFill>
                              <a:schemeClr val="bg1">
                                <a:lumMod val="50000"/>
                              </a:schemeClr>
                            </a:solidFill>
                            <a:latin typeface="Cambria Math" panose="02040503050406030204" pitchFamily="18" charset="0"/>
                            <a:ea typeface="Cambria Math" panose="02040503050406030204" pitchFamily="18" charset="0"/>
                          </a:rPr>
                          <m:t>5!</m:t>
                        </m:r>
                        <m:d>
                          <m:dPr>
                            <m:ctrlPr>
                              <a:rPr lang="en-US" sz="2400" i="1">
                                <a:solidFill>
                                  <a:schemeClr val="bg1">
                                    <a:lumMod val="50000"/>
                                  </a:schemeClr>
                                </a:solidFill>
                                <a:latin typeface="Cambria Math" charset="0"/>
                                <a:ea typeface="Cambria Math" panose="02040503050406030204" pitchFamily="18" charset="0"/>
                              </a:rPr>
                            </m:ctrlPr>
                          </m:dPr>
                          <m:e>
                            <m:r>
                              <a:rPr lang="en-US" sz="2400" i="1">
                                <a:solidFill>
                                  <a:schemeClr val="bg1">
                                    <a:lumMod val="50000"/>
                                  </a:schemeClr>
                                </a:solidFill>
                                <a:latin typeface="Cambria Math" panose="02040503050406030204" pitchFamily="18" charset="0"/>
                                <a:ea typeface="Cambria Math" panose="02040503050406030204" pitchFamily="18" charset="0"/>
                              </a:rPr>
                              <m:t>10−5</m:t>
                            </m:r>
                          </m:e>
                        </m:d>
                        <m:r>
                          <a:rPr lang="en-US" sz="2400" i="1">
                            <a:solidFill>
                              <a:schemeClr val="bg1">
                                <a:lumMod val="50000"/>
                              </a:schemeClr>
                            </a:solidFill>
                            <a:latin typeface="Cambria Math" panose="02040503050406030204" pitchFamily="18" charset="0"/>
                            <a:ea typeface="Cambria Math" panose="02040503050406030204" pitchFamily="18" charset="0"/>
                          </a:rPr>
                          <m:t>!</m:t>
                        </m:r>
                      </m:den>
                    </m:f>
                    <m:sSup>
                      <m:sSupPr>
                        <m:ctrlPr>
                          <a:rPr lang="en-US" sz="2400" i="1">
                            <a:solidFill>
                              <a:schemeClr val="bg1">
                                <a:lumMod val="50000"/>
                              </a:schemeClr>
                            </a:solidFill>
                            <a:latin typeface="Cambria Math" charset="0"/>
                            <a:ea typeface="Cambria Math" panose="02040503050406030204" pitchFamily="18" charset="0"/>
                          </a:rPr>
                        </m:ctrlPr>
                      </m:sSupPr>
                      <m:e>
                        <m:r>
                          <m:rPr>
                            <m:nor/>
                          </m:rPr>
                          <a:rPr lang="en-US" sz="2400" dirty="0">
                            <a:solidFill>
                              <a:schemeClr val="bg1">
                                <a:lumMod val="50000"/>
                              </a:schemeClr>
                            </a:solidFill>
                          </a:rPr>
                          <m:t>(</m:t>
                        </m:r>
                        <m:f>
                          <m:fPr>
                            <m:ctrlPr>
                              <a:rPr lang="en-US" sz="2400" i="1">
                                <a:solidFill>
                                  <a:schemeClr val="bg1">
                                    <a:lumMod val="50000"/>
                                  </a:schemeClr>
                                </a:solidFill>
                                <a:latin typeface="Cambria Math" charset="0"/>
                              </a:rPr>
                            </m:ctrlPr>
                          </m:fPr>
                          <m:num>
                            <m:r>
                              <a:rPr lang="en-US" sz="2400" i="1">
                                <a:solidFill>
                                  <a:schemeClr val="bg1">
                                    <a:lumMod val="50000"/>
                                  </a:schemeClr>
                                </a:solidFill>
                                <a:latin typeface="Cambria Math" panose="02040503050406030204" pitchFamily="18" charset="0"/>
                              </a:rPr>
                              <m:t>1</m:t>
                            </m:r>
                          </m:num>
                          <m:den>
                            <m:r>
                              <a:rPr lang="en-US" sz="2400" i="1">
                                <a:solidFill>
                                  <a:schemeClr val="bg1">
                                    <a:lumMod val="50000"/>
                                  </a:schemeClr>
                                </a:solidFill>
                                <a:latin typeface="Cambria Math" panose="02040503050406030204" pitchFamily="18" charset="0"/>
                              </a:rPr>
                              <m:t>6</m:t>
                            </m:r>
                          </m:den>
                        </m:f>
                        <m:r>
                          <a:rPr lang="en-US" sz="2400" i="1">
                            <a:solidFill>
                              <a:schemeClr val="bg1">
                                <a:lumMod val="50000"/>
                              </a:schemeClr>
                            </a:solidFill>
                            <a:latin typeface="Cambria Math" panose="02040503050406030204" pitchFamily="18" charset="0"/>
                          </a:rPr>
                          <m:t>)</m:t>
                        </m:r>
                      </m:e>
                      <m:sup>
                        <m:r>
                          <a:rPr lang="en-US" sz="2400" i="1">
                            <a:solidFill>
                              <a:schemeClr val="bg1">
                                <a:lumMod val="50000"/>
                              </a:schemeClr>
                            </a:solidFill>
                            <a:latin typeface="Cambria Math" panose="02040503050406030204" pitchFamily="18" charset="0"/>
                            <a:ea typeface="Cambria Math" panose="02040503050406030204" pitchFamily="18" charset="0"/>
                          </a:rPr>
                          <m:t>5</m:t>
                        </m:r>
                      </m:sup>
                    </m:sSup>
                    <m:sSup>
                      <m:sSupPr>
                        <m:ctrlPr>
                          <a:rPr lang="en-US" sz="2400" i="1">
                            <a:solidFill>
                              <a:schemeClr val="bg1">
                                <a:lumMod val="50000"/>
                              </a:schemeClr>
                            </a:solidFill>
                            <a:latin typeface="Cambria Math" charset="0"/>
                            <a:ea typeface="Cambria Math" panose="02040503050406030204" pitchFamily="18" charset="0"/>
                          </a:rPr>
                        </m:ctrlPr>
                      </m:sSupPr>
                      <m:e>
                        <m:r>
                          <a:rPr lang="en-US" sz="2400" i="1">
                            <a:solidFill>
                              <a:schemeClr val="bg1">
                                <a:lumMod val="50000"/>
                              </a:schemeClr>
                            </a:solidFill>
                            <a:latin typeface="Cambria Math" panose="02040503050406030204" pitchFamily="18" charset="0"/>
                            <a:ea typeface="Cambria Math" panose="02040503050406030204" pitchFamily="18" charset="0"/>
                          </a:rPr>
                          <m:t>(</m:t>
                        </m:r>
                        <m:f>
                          <m:fPr>
                            <m:ctrlPr>
                              <a:rPr lang="en-US" sz="2400" i="1">
                                <a:solidFill>
                                  <a:schemeClr val="bg1">
                                    <a:lumMod val="50000"/>
                                  </a:schemeClr>
                                </a:solidFill>
                                <a:latin typeface="Cambria Math" charset="0"/>
                              </a:rPr>
                            </m:ctrlPr>
                          </m:fPr>
                          <m:num>
                            <m:r>
                              <a:rPr lang="en-US" sz="2400" i="1">
                                <a:solidFill>
                                  <a:schemeClr val="bg1">
                                    <a:lumMod val="50000"/>
                                  </a:schemeClr>
                                </a:solidFill>
                                <a:latin typeface="Cambria Math" panose="02040503050406030204" pitchFamily="18" charset="0"/>
                              </a:rPr>
                              <m:t>5</m:t>
                            </m:r>
                          </m:num>
                          <m:den>
                            <m:r>
                              <a:rPr lang="en-US" sz="2400" i="1">
                                <a:solidFill>
                                  <a:schemeClr val="bg1">
                                    <a:lumMod val="50000"/>
                                  </a:schemeClr>
                                </a:solidFill>
                                <a:latin typeface="Cambria Math" panose="02040503050406030204" pitchFamily="18" charset="0"/>
                              </a:rPr>
                              <m:t>6</m:t>
                            </m:r>
                          </m:den>
                        </m:f>
                        <m:r>
                          <a:rPr lang="en-US" sz="2400" i="1">
                            <a:solidFill>
                              <a:schemeClr val="bg1">
                                <a:lumMod val="50000"/>
                              </a:schemeClr>
                            </a:solidFill>
                            <a:latin typeface="Cambria Math" panose="02040503050406030204" pitchFamily="18" charset="0"/>
                            <a:ea typeface="Cambria Math" panose="02040503050406030204" pitchFamily="18" charset="0"/>
                          </a:rPr>
                          <m:t>)</m:t>
                        </m:r>
                      </m:e>
                      <m:sup>
                        <m:r>
                          <a:rPr lang="en-US" sz="2400" i="1">
                            <a:solidFill>
                              <a:schemeClr val="bg1">
                                <a:lumMod val="50000"/>
                              </a:schemeClr>
                            </a:solidFill>
                            <a:latin typeface="Cambria Math" panose="02040503050406030204" pitchFamily="18" charset="0"/>
                            <a:ea typeface="Cambria Math" panose="02040503050406030204" pitchFamily="18" charset="0"/>
                          </a:rPr>
                          <m:t>5</m:t>
                        </m:r>
                      </m:sup>
                    </m:sSup>
                  </m:oMath>
                </a14:m>
                <a:r>
                  <a:rPr lang="en-US" sz="2400" dirty="0" smtClean="0">
                    <a:solidFill>
                      <a:schemeClr val="bg1">
                        <a:lumMod val="50000"/>
                      </a:schemeClr>
                    </a:solidFill>
                  </a:rPr>
                  <a:t>= 0.013024</a:t>
                </a:r>
                <a:endParaRPr lang="en-US" sz="2400" dirty="0">
                  <a:solidFill>
                    <a:schemeClr val="bg1">
                      <a:lumMod val="50000"/>
                    </a:schemeClr>
                  </a:solidFill>
                </a:endParaRPr>
              </a:p>
              <a:p>
                <a:pPr marL="922338" indent="-457200">
                  <a:buFont typeface="+mj-lt"/>
                  <a:buAutoNum type="alphaLcPeriod" startAt="2"/>
                </a:pPr>
                <a:r>
                  <a:rPr lang="en-US" sz="2400" b="1" dirty="0" smtClean="0"/>
                  <a:t>Find the mean and standard deviation of the distribution</a:t>
                </a:r>
              </a:p>
              <a:p>
                <a:pPr marL="922338" indent="-457200">
                  <a:buFont typeface="+mj-lt"/>
                  <a:buAutoNum type="alphaLcPeriod" startAt="2"/>
                </a:pPr>
                <a:endParaRPr lang="en-US" sz="2400" dirty="0"/>
              </a:p>
              <a:p>
                <a:pPr marL="465138" indent="0">
                  <a:buNone/>
                </a:pPr>
                <a14:m>
                  <m:oMath xmlns:m="http://schemas.openxmlformats.org/officeDocument/2006/math">
                    <m:r>
                      <a:rPr lang="en-US" sz="2400" i="1">
                        <a:latin typeface="Cambria Math" panose="02040503050406030204" pitchFamily="18" charset="0"/>
                        <a:ea typeface="Cambria Math" panose="02040503050406030204" pitchFamily="18" charset="0"/>
                      </a:rPr>
                      <m:t>𝜇</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𝐸</m:t>
                    </m:r>
                    <m:d>
                      <m:dPr>
                        <m:ctrlPr>
                          <a:rPr lang="en-US" sz="2400" i="1">
                            <a:latin typeface="Cambria Math"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𝑋</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𝑛𝑝</m:t>
                    </m:r>
                  </m:oMath>
                </a14:m>
                <a:r>
                  <a:rPr lang="en-US" sz="2400" dirty="0" smtClean="0"/>
                  <a:t>= 10(</a:t>
                </a:r>
                <a14:m>
                  <m:oMath xmlns:m="http://schemas.openxmlformats.org/officeDocument/2006/math">
                    <m:f>
                      <m:fPr>
                        <m:ctrlPr>
                          <a:rPr lang="en-US" sz="2400" i="1">
                            <a:latin typeface="Cambria Math" charset="0"/>
                          </a:rPr>
                        </m:ctrlPr>
                      </m:fPr>
                      <m:num>
                        <m:r>
                          <a:rPr lang="en-US" sz="2400" i="1">
                            <a:latin typeface="Cambria Math" panose="02040503050406030204" pitchFamily="18" charset="0"/>
                          </a:rPr>
                          <m:t>1</m:t>
                        </m:r>
                      </m:num>
                      <m:den>
                        <m:r>
                          <a:rPr lang="en-US" sz="2400" i="1">
                            <a:latin typeface="Cambria Math" panose="02040503050406030204" pitchFamily="18" charset="0"/>
                          </a:rPr>
                          <m:t>6</m:t>
                        </m:r>
                      </m:den>
                    </m:f>
                  </m:oMath>
                </a14:m>
                <a:r>
                  <a:rPr lang="en-US" sz="2400" dirty="0" smtClean="0"/>
                  <a:t>)=</a:t>
                </a:r>
                <a14:m>
                  <m:oMath xmlns:m="http://schemas.openxmlformats.org/officeDocument/2006/math">
                    <m:f>
                      <m:fPr>
                        <m:ctrlPr>
                          <a:rPr lang="en-US" sz="2400" i="1">
                            <a:latin typeface="Cambria Math" charset="0"/>
                          </a:rPr>
                        </m:ctrlPr>
                      </m:fPr>
                      <m:num>
                        <m:r>
                          <a:rPr lang="en-US" sz="2400" i="1">
                            <a:latin typeface="Cambria Math" panose="02040503050406030204" pitchFamily="18" charset="0"/>
                          </a:rPr>
                          <m:t>1</m:t>
                        </m:r>
                        <m:r>
                          <a:rPr lang="en-US" sz="2400" b="0" i="1" smtClean="0">
                            <a:latin typeface="Cambria Math" panose="02040503050406030204" pitchFamily="18" charset="0"/>
                          </a:rPr>
                          <m:t>0</m:t>
                        </m:r>
                      </m:num>
                      <m:den>
                        <m:r>
                          <a:rPr lang="en-US" sz="2400" i="1">
                            <a:latin typeface="Cambria Math" panose="02040503050406030204" pitchFamily="18" charset="0"/>
                          </a:rPr>
                          <m:t>6</m:t>
                        </m:r>
                      </m:den>
                    </m:f>
                    <m:r>
                      <a:rPr lang="en-US" sz="2400" b="0" i="1" smtClean="0">
                        <a:latin typeface="Cambria Math" panose="02040503050406030204" pitchFamily="18" charset="0"/>
                      </a:rPr>
                      <m:t>=1.667</m:t>
                    </m:r>
                  </m:oMath>
                </a14:m>
                <a:endParaRPr lang="en-US" sz="2400" dirty="0"/>
              </a:p>
              <a:p>
                <a:pPr marL="465138" indent="0">
                  <a:buNone/>
                </a:pPr>
                <a14:m>
                  <m:oMath xmlns:m="http://schemas.openxmlformats.org/officeDocument/2006/math">
                    <m:r>
                      <a:rPr lang="en-US" sz="2400" i="1" smtClean="0">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ea typeface="Cambria Math" panose="02040503050406030204" pitchFamily="18" charset="0"/>
                      </a:rPr>
                      <m:t>=</m:t>
                    </m:r>
                    <m:rad>
                      <m:radPr>
                        <m:degHide m:val="on"/>
                        <m:ctrlPr>
                          <a:rPr lang="en-US" sz="2400" i="1">
                            <a:latin typeface="Cambria Math" charset="0"/>
                          </a:rPr>
                        </m:ctrlPr>
                      </m:radPr>
                      <m:deg/>
                      <m:e>
                        <m:r>
                          <a:rPr lang="en-US" sz="2400" i="1">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𝑝</m:t>
                        </m:r>
                        <m:d>
                          <m:dPr>
                            <m:ctrlPr>
                              <a:rPr lang="en-US" sz="2400" i="1">
                                <a:latin typeface="Cambria Math" charset="0"/>
                                <a:ea typeface="Cambria Math" panose="02040503050406030204" pitchFamily="18" charset="0"/>
                              </a:rPr>
                            </m:ctrlPr>
                          </m:dPr>
                          <m:e>
                            <m:r>
                              <a:rPr lang="en-US" sz="240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e>
                        </m:d>
                      </m:e>
                    </m:rad>
                  </m:oMath>
                </a14:m>
                <a:r>
                  <a:rPr lang="en-US" sz="2400" dirty="0" smtClean="0"/>
                  <a:t>=</a:t>
                </a:r>
                <a14:m>
                  <m:oMath xmlns:m="http://schemas.openxmlformats.org/officeDocument/2006/math">
                    <m:rad>
                      <m:radPr>
                        <m:degHide m:val="on"/>
                        <m:ctrlPr>
                          <a:rPr lang="en-US" sz="2400" i="1">
                            <a:latin typeface="Cambria Math" charset="0"/>
                          </a:rPr>
                        </m:ctrlPr>
                      </m:radPr>
                      <m:deg/>
                      <m:e>
                        <m:r>
                          <m:rPr>
                            <m:nor/>
                          </m:rPr>
                          <a:rPr lang="en-US" sz="2400" dirty="0"/>
                          <m:t>10(</m:t>
                        </m:r>
                        <m:f>
                          <m:fPr>
                            <m:ctrlPr>
                              <a:rPr lang="en-US" sz="2400" i="1">
                                <a:latin typeface="Cambria Math" charset="0"/>
                              </a:rPr>
                            </m:ctrlPr>
                          </m:fPr>
                          <m:num>
                            <m:r>
                              <a:rPr lang="en-US" sz="2400" i="1">
                                <a:latin typeface="Cambria Math" panose="02040503050406030204" pitchFamily="18" charset="0"/>
                              </a:rPr>
                              <m:t>1</m:t>
                            </m:r>
                          </m:num>
                          <m:den>
                            <m:r>
                              <a:rPr lang="en-US" sz="2400" i="1">
                                <a:latin typeface="Cambria Math" panose="02040503050406030204" pitchFamily="18" charset="0"/>
                              </a:rPr>
                              <m:t>6</m:t>
                            </m:r>
                          </m:den>
                        </m:f>
                        <m:r>
                          <m:rPr>
                            <m:nor/>
                          </m:rPr>
                          <a:rPr lang="en-US" sz="2400" dirty="0"/>
                          <m:t>)</m:t>
                        </m:r>
                        <m:d>
                          <m:dPr>
                            <m:ctrlPr>
                              <a:rPr lang="en-US" sz="2400" i="1">
                                <a:latin typeface="Cambria Math" charset="0"/>
                                <a:ea typeface="Cambria Math" panose="02040503050406030204" pitchFamily="18" charset="0"/>
                              </a:rPr>
                            </m:ctrlPr>
                          </m:dPr>
                          <m:e>
                            <m:f>
                              <m:fPr>
                                <m:ctrlPr>
                                  <a:rPr lang="en-US" sz="2400" i="1">
                                    <a:latin typeface="Cambria Math" charset="0"/>
                                  </a:rPr>
                                </m:ctrlPr>
                              </m:fPr>
                              <m:num>
                                <m:r>
                                  <a:rPr lang="en-US" sz="2400" i="1">
                                    <a:latin typeface="Cambria Math" panose="02040503050406030204" pitchFamily="18" charset="0"/>
                                  </a:rPr>
                                  <m:t>5</m:t>
                                </m:r>
                              </m:num>
                              <m:den>
                                <m:r>
                                  <a:rPr lang="en-US" sz="2400" i="1">
                                    <a:latin typeface="Cambria Math" panose="02040503050406030204" pitchFamily="18" charset="0"/>
                                  </a:rPr>
                                  <m:t>6</m:t>
                                </m:r>
                              </m:den>
                            </m:f>
                          </m:e>
                        </m:d>
                      </m:e>
                    </m:rad>
                  </m:oMath>
                </a14:m>
                <a:r>
                  <a:rPr lang="en-US" sz="2400" dirty="0" smtClean="0"/>
                  <a:t>= </a:t>
                </a:r>
                <a14:m>
                  <m:oMath xmlns:m="http://schemas.openxmlformats.org/officeDocument/2006/math">
                    <m:rad>
                      <m:radPr>
                        <m:degHide m:val="on"/>
                        <m:ctrlPr>
                          <a:rPr lang="en-US" sz="2400" i="1">
                            <a:latin typeface="Cambria Math" charset="0"/>
                          </a:rPr>
                        </m:ctrlPr>
                      </m:radPr>
                      <m:deg/>
                      <m:e>
                        <m:d>
                          <m:dPr>
                            <m:ctrlPr>
                              <a:rPr lang="en-US" sz="2400" i="1">
                                <a:latin typeface="Cambria Math" charset="0"/>
                                <a:ea typeface="Cambria Math" panose="02040503050406030204" pitchFamily="18" charset="0"/>
                              </a:rPr>
                            </m:ctrlPr>
                          </m:dPr>
                          <m:e>
                            <m:f>
                              <m:fPr>
                                <m:ctrlPr>
                                  <a:rPr lang="en-US" sz="2400" i="1">
                                    <a:latin typeface="Cambria Math" charset="0"/>
                                  </a:rPr>
                                </m:ctrlPr>
                              </m:fPr>
                              <m:num>
                                <m:r>
                                  <a:rPr lang="en-US" sz="2400" i="1">
                                    <a:latin typeface="Cambria Math" panose="02040503050406030204" pitchFamily="18" charset="0"/>
                                  </a:rPr>
                                  <m:t>5</m:t>
                                </m:r>
                                <m:r>
                                  <a:rPr lang="en-US" sz="2400" b="0" i="1" smtClean="0">
                                    <a:latin typeface="Cambria Math" panose="02040503050406030204" pitchFamily="18" charset="0"/>
                                  </a:rPr>
                                  <m:t>0</m:t>
                                </m:r>
                              </m:num>
                              <m:den>
                                <m:r>
                                  <a:rPr lang="en-US" sz="2400" b="0" i="1" smtClean="0">
                                    <a:latin typeface="Cambria Math" panose="02040503050406030204" pitchFamily="18" charset="0"/>
                                  </a:rPr>
                                  <m:t>3</m:t>
                                </m:r>
                                <m:r>
                                  <a:rPr lang="en-US" sz="2400" i="1">
                                    <a:latin typeface="Cambria Math" panose="02040503050406030204" pitchFamily="18" charset="0"/>
                                  </a:rPr>
                                  <m:t>6</m:t>
                                </m:r>
                              </m:den>
                            </m:f>
                          </m:e>
                        </m:d>
                      </m:e>
                    </m:rad>
                    <m:r>
                      <a:rPr lang="en-US" sz="2400" b="0" i="1" smtClean="0">
                        <a:latin typeface="Cambria Math" panose="02040503050406030204" pitchFamily="18" charset="0"/>
                      </a:rPr>
                      <m:t>=</m:t>
                    </m:r>
                    <m:rad>
                      <m:radPr>
                        <m:degHide m:val="on"/>
                        <m:ctrlPr>
                          <a:rPr lang="en-US" sz="2400" i="1">
                            <a:latin typeface="Cambria Math" charset="0"/>
                          </a:rPr>
                        </m:ctrlPr>
                      </m:radPr>
                      <m:deg/>
                      <m:e>
                        <m:r>
                          <a:rPr lang="en-US" sz="2400" b="0" i="1" dirty="0" smtClean="0">
                            <a:latin typeface="Cambria Math" panose="02040503050406030204" pitchFamily="18" charset="0"/>
                          </a:rPr>
                          <m:t>1.389</m:t>
                        </m:r>
                      </m:e>
                    </m:rad>
                    <m:r>
                      <a:rPr lang="en-US" sz="2400" b="0" i="1" smtClean="0">
                        <a:latin typeface="Cambria Math" panose="02040503050406030204" pitchFamily="18" charset="0"/>
                      </a:rPr>
                      <m:t>=1.179</m:t>
                    </m:r>
                  </m:oMath>
                </a14:m>
                <a:endParaRPr lang="en-US" sz="2400" dirty="0" smtClean="0"/>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xfrm>
                <a:off x="152400" y="533400"/>
                <a:ext cx="8534400" cy="6096000"/>
              </a:xfrm>
              <a:blipFill rotWithShape="0">
                <a:blip r:embed="rId2"/>
                <a:stretch>
                  <a:fillRect l="-1071" t="-1400"/>
                </a:stretch>
              </a:blipFill>
            </p:spPr>
            <p:txBody>
              <a:bodyPr/>
              <a:lstStyle/>
              <a:p>
                <a:r>
                  <a:rPr lang="en-US">
                    <a:noFill/>
                  </a:rPr>
                  <a:t> </a:t>
                </a:r>
                <a:endParaRPr lang="en-US">
                  <a:noFill/>
                </a:endParaRPr>
              </a:p>
            </p:txBody>
          </p:sp>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76200" y="179388"/>
            <a:ext cx="8915400" cy="990600"/>
          </a:xfrm>
        </p:spPr>
        <p:txBody>
          <a:bodyPr/>
          <a:lstStyle/>
          <a:p>
            <a:pPr eaLnBrk="1" hangingPunct="1"/>
            <a:r>
              <a:rPr lang="en-US" altLang="en-US" sz="3200" dirty="0" smtClean="0"/>
              <a:t>Excel Can Be Used To Calculate The Binomial Distribution</a:t>
            </a:r>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79" y="1169988"/>
            <a:ext cx="5943600" cy="4122738"/>
          </a:xfrm>
          <a:prstGeom prst="rect">
            <a:avLst/>
          </a:prstGeom>
          <a:noFill/>
          <a:ln>
            <a:noFill/>
          </a:ln>
        </p:spPr>
      </p:pic>
      <p:sp>
        <p:nvSpPr>
          <p:cNvPr id="2" name="TextBox 1"/>
          <p:cNvSpPr txBox="1"/>
          <p:nvPr/>
        </p:nvSpPr>
        <p:spPr>
          <a:xfrm>
            <a:off x="114300" y="5558411"/>
            <a:ext cx="8058541" cy="400110"/>
          </a:xfrm>
          <a:prstGeom prst="rect">
            <a:avLst/>
          </a:prstGeom>
          <a:solidFill>
            <a:srgbClr val="FFFF00"/>
          </a:solidFill>
        </p:spPr>
        <p:txBody>
          <a:bodyPr wrap="none" rtlCol="0">
            <a:spAutoFit/>
          </a:bodyPr>
          <a:lstStyle/>
          <a:p>
            <a:r>
              <a:rPr lang="en-US" sz="2000" dirty="0" smtClean="0"/>
              <a:t>=BINOM.DIST(&lt;#successes&gt;,&lt;#trials&gt;,&lt;</a:t>
            </a:r>
            <a:r>
              <a:rPr lang="en-US" sz="2000" dirty="0" err="1" smtClean="0"/>
              <a:t>probability_success</a:t>
            </a:r>
            <a:r>
              <a:rPr lang="en-US" sz="2000" dirty="0" smtClean="0"/>
              <a:t>&gt;,&lt;cumulative?&gt;)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
            </a:r>
            <a:r>
              <a:rPr lang="en-US" dirty="0" smtClean="0"/>
              <a:t>BINOM.DIST(</a:t>
            </a:r>
            <a:r>
              <a:rPr lang="en-US" b="1" i="1" dirty="0" smtClean="0"/>
              <a:t>x</a:t>
            </a:r>
            <a:r>
              <a:rPr lang="en-US" dirty="0" smtClean="0"/>
              <a:t>,4,0.30,</a:t>
            </a:r>
            <a:r>
              <a:rPr lang="en-US" b="1" i="1" dirty="0" smtClean="0"/>
              <a:t>cumulative</a:t>
            </a:r>
            <a:r>
              <a:rPr lang="en-US" b="1" i="1" dirty="0"/>
              <a:t>?</a:t>
            </a:r>
            <a:r>
              <a:rPr lang="en-US" dirty="0"/>
              <a:t>)</a:t>
            </a:r>
          </a:p>
        </p:txBody>
      </p:sp>
      <p:pic>
        <p:nvPicPr>
          <p:cNvPr id="5" name="Content Placeholder 4"/>
          <p:cNvPicPr>
            <a:picLocks noGrp="1" noChangeAspect="1"/>
          </p:cNvPicPr>
          <p:nvPr>
            <p:ph idx="1"/>
          </p:nvPr>
        </p:nvPicPr>
        <p:blipFill>
          <a:blip r:embed="rId2"/>
          <a:stretch>
            <a:fillRect/>
          </a:stretch>
        </p:blipFill>
        <p:spPr>
          <a:xfrm>
            <a:off x="231648" y="1139825"/>
            <a:ext cx="6293097" cy="5353050"/>
          </a:xfrm>
          <a:prstGeom prst="rect">
            <a:avLst/>
          </a:prstGeom>
        </p:spPr>
      </p:pic>
      <p:sp>
        <p:nvSpPr>
          <p:cNvPr id="4" name="Slide Number Placeholder 3"/>
          <p:cNvSpPr>
            <a:spLocks noGrp="1"/>
          </p:cNvSpPr>
          <p:nvPr>
            <p:ph type="sldNum" sz="quarter" idx="12"/>
          </p:nvPr>
        </p:nvSpPr>
        <p:spPr/>
        <p:txBody>
          <a:bodyPr/>
          <a:lstStyle/>
          <a:p>
            <a:fld id="{8D75822C-2030-4887-9512-2AC67AD2736F}" type="slidenum">
              <a:rPr lang="en-US" smtClean="0"/>
              <a:t>27</a:t>
            </a:fld>
            <a:endParaRPr lang="en-US"/>
          </a:p>
        </p:txBody>
      </p:sp>
      <p:sp>
        <p:nvSpPr>
          <p:cNvPr id="6" name="TextBox 5"/>
          <p:cNvSpPr txBox="1"/>
          <p:nvPr/>
        </p:nvSpPr>
        <p:spPr>
          <a:xfrm>
            <a:off x="6678202" y="2219218"/>
            <a:ext cx="2304285" cy="369332"/>
          </a:xfrm>
          <a:prstGeom prst="rect">
            <a:avLst/>
          </a:prstGeom>
          <a:noFill/>
        </p:spPr>
        <p:txBody>
          <a:bodyPr wrap="none" rtlCol="0">
            <a:spAutoFit/>
          </a:bodyPr>
          <a:lstStyle/>
          <a:p>
            <a:r>
              <a:rPr lang="en-US" dirty="0" smtClean="0"/>
              <a:t>“</a:t>
            </a:r>
            <a:r>
              <a:rPr lang="en-US" b="1" i="1" dirty="0" smtClean="0"/>
              <a:t>cumulative?</a:t>
            </a:r>
            <a:r>
              <a:rPr lang="en-US" dirty="0" smtClean="0"/>
              <a:t>” = FALSE</a:t>
            </a:r>
            <a:endParaRPr lang="en-US" dirty="0"/>
          </a:p>
        </p:txBody>
      </p:sp>
      <p:sp>
        <p:nvSpPr>
          <p:cNvPr id="7" name="TextBox 6"/>
          <p:cNvSpPr txBox="1"/>
          <p:nvPr/>
        </p:nvSpPr>
        <p:spPr>
          <a:xfrm>
            <a:off x="6678202" y="4940646"/>
            <a:ext cx="2259529" cy="369332"/>
          </a:xfrm>
          <a:prstGeom prst="rect">
            <a:avLst/>
          </a:prstGeom>
          <a:noFill/>
        </p:spPr>
        <p:txBody>
          <a:bodyPr wrap="none" rtlCol="0">
            <a:spAutoFit/>
          </a:bodyPr>
          <a:lstStyle/>
          <a:p>
            <a:r>
              <a:rPr lang="en-US" dirty="0" smtClean="0"/>
              <a:t>“</a:t>
            </a:r>
            <a:r>
              <a:rPr lang="en-US" b="1" i="1" dirty="0" smtClean="0"/>
              <a:t>cumulative?</a:t>
            </a:r>
            <a:r>
              <a:rPr lang="en-US" dirty="0" smtClean="0"/>
              <a:t>” = TRUE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487436"/>
          </a:xfrm>
        </p:spPr>
        <p:txBody>
          <a:bodyPr>
            <a:normAutofit fontScale="90000"/>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1648" y="486803"/>
                <a:ext cx="8717280" cy="6371197"/>
              </a:xfrm>
            </p:spPr>
            <p:txBody>
              <a:bodyPr>
                <a:normAutofit/>
              </a:bodyPr>
              <a:lstStyle/>
              <a:p>
                <a:pPr marL="0" indent="0">
                  <a:lnSpc>
                    <a:spcPct val="80000"/>
                  </a:lnSpc>
                  <a:buNone/>
                </a:pPr>
                <a:r>
                  <a:rPr lang="en-US" sz="2400" dirty="0" smtClean="0"/>
                  <a:t>A recent </a:t>
                </a:r>
                <a:r>
                  <a:rPr lang="en-US" sz="2400" dirty="0" err="1"/>
                  <a:t>YouGov</a:t>
                </a:r>
                <a:r>
                  <a:rPr lang="en-US" sz="2400" dirty="0"/>
                  <a:t> (UK) survey reported that 27% </a:t>
                </a:r>
                <a:r>
                  <a:rPr lang="en-US" sz="2400" dirty="0" smtClean="0"/>
                  <a:t>(0.27) of </a:t>
                </a:r>
                <a:r>
                  <a:rPr lang="en-US" sz="2400" dirty="0"/>
                  <a:t>under-25-year-olds in the United </a:t>
                </a:r>
                <a:r>
                  <a:rPr lang="en-US" sz="2400" dirty="0" smtClean="0"/>
                  <a:t>Kingdom </a:t>
                </a:r>
                <a:r>
                  <a:rPr lang="en-US" sz="2400" dirty="0"/>
                  <a:t>own tablets.  </a:t>
                </a:r>
                <a:r>
                  <a:rPr lang="en-US" sz="1600" dirty="0"/>
                  <a:t>(Data extracted from “Tablets Spur News Consumption,” bit.ly/12XpmR0).</a:t>
                </a:r>
                <a:r>
                  <a:rPr lang="en-US" sz="2400" dirty="0"/>
                  <a:t> </a:t>
                </a:r>
                <a:r>
                  <a:rPr lang="en-US" sz="2400" dirty="0" smtClean="0"/>
                  <a:t>A random sample of six (6) under-25-year-olds are chosen for a local survey about tablet ownership.</a:t>
                </a:r>
              </a:p>
              <a:p>
                <a:pPr>
                  <a:spcBef>
                    <a:spcPts val="600"/>
                  </a:spcBef>
                </a:pPr>
                <a:r>
                  <a:rPr lang="en-US" sz="2400" dirty="0"/>
                  <a:t>D</a:t>
                </a:r>
                <a:r>
                  <a:rPr lang="en-US" sz="2400" dirty="0" smtClean="0"/>
                  <a:t>istribution to </a:t>
                </a:r>
                <a:r>
                  <a:rPr lang="en-US" sz="2400" dirty="0"/>
                  <a:t>calculate </a:t>
                </a:r>
                <a:r>
                  <a:rPr lang="en-US" sz="2400" dirty="0" smtClean="0"/>
                  <a:t>probabilities? What </a:t>
                </a:r>
                <a:r>
                  <a:rPr lang="en-US" sz="2400" dirty="0"/>
                  <a:t>do we know</a:t>
                </a:r>
                <a:r>
                  <a:rPr lang="en-US" sz="2400" dirty="0" smtClean="0"/>
                  <a:t>?</a:t>
                </a:r>
              </a:p>
              <a:p>
                <a:pPr lvl="1">
                  <a:lnSpc>
                    <a:spcPct val="70000"/>
                  </a:lnSpc>
                </a:pPr>
                <a:r>
                  <a:rPr lang="en-US" sz="2000" dirty="0" smtClean="0"/>
                  <a:t>Owns tablet/Does not own tablet</a:t>
                </a:r>
              </a:p>
              <a:p>
                <a:pPr lvl="1">
                  <a:lnSpc>
                    <a:spcPct val="70000"/>
                  </a:lnSpc>
                </a:pPr>
                <a:r>
                  <a:rPr lang="en-US" sz="2000" dirty="0" smtClean="0"/>
                  <a:t>Fixed sample size/ number of trials (6)</a:t>
                </a:r>
              </a:p>
              <a:p>
                <a:pPr lvl="1">
                  <a:lnSpc>
                    <a:spcPct val="70000"/>
                  </a:lnSpc>
                </a:pPr>
                <a:r>
                  <a:rPr lang="en-US" sz="2000" dirty="0" smtClean="0"/>
                  <a:t>Fixed probability of success (0.27)</a:t>
                </a:r>
              </a:p>
              <a:p>
                <a:pPr lvl="1">
                  <a:lnSpc>
                    <a:spcPct val="70000"/>
                  </a:lnSpc>
                </a:pPr>
                <a:r>
                  <a:rPr lang="en-US" sz="2000" dirty="0" smtClean="0">
                    <a:sym typeface="Wingdings" panose="05000000000000000000" pitchFamily="2" charset="2"/>
                  </a:rPr>
                  <a:t> BINOMIAL</a:t>
                </a:r>
                <a:endParaRPr lang="en-US" sz="2000" dirty="0"/>
              </a:p>
              <a:p>
                <a:pPr>
                  <a:spcBef>
                    <a:spcPts val="600"/>
                  </a:spcBef>
                </a:pPr>
                <a:r>
                  <a:rPr lang="en-US" sz="2400" dirty="0" smtClean="0"/>
                  <a:t>What is the probability that 4 of the six will own a tablet?</a:t>
                </a:r>
              </a:p>
              <a:p>
                <a:pPr lvl="1"/>
                <a14:m>
                  <m:oMath xmlns:m="http://schemas.openxmlformats.org/officeDocument/2006/math">
                    <m:r>
                      <a:rPr lang="en-US" sz="2000" i="1">
                        <a:latin typeface="Cambria Math" panose="02040503050406030204" pitchFamily="18" charset="0"/>
                      </a:rPr>
                      <m:t>𝑃</m:t>
                    </m:r>
                    <m:d>
                      <m:dPr>
                        <m:ctrlPr>
                          <a:rPr lang="en-US" sz="2000" i="1">
                            <a:latin typeface="Cambria Math" charset="0"/>
                          </a:rPr>
                        </m:ctrlPr>
                      </m:dPr>
                      <m:e>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𝑥</m:t>
                        </m:r>
                      </m:e>
                      <m:e>
                        <m:r>
                          <a:rPr lang="en-US" sz="2000" i="1">
                            <a:latin typeface="Cambria Math" panose="02040503050406030204" pitchFamily="18" charset="0"/>
                          </a:rPr>
                          <m:t>𝑛</m:t>
                        </m:r>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𝑝</m:t>
                        </m:r>
                      </m:e>
                    </m:d>
                    <m:r>
                      <a:rPr lang="en-US" sz="2000" i="1">
                        <a:latin typeface="Cambria Math" panose="02040503050406030204" pitchFamily="18" charset="0"/>
                        <a:ea typeface="Cambria Math" panose="02040503050406030204" pitchFamily="18" charset="0"/>
                      </a:rPr>
                      <m:t>=</m:t>
                    </m:r>
                    <m:f>
                      <m:fPr>
                        <m:ctrlPr>
                          <a:rPr lang="en-US" sz="2000" i="1">
                            <a:latin typeface="Cambria Math"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𝑛</m:t>
                        </m:r>
                        <m:r>
                          <a:rPr lang="en-US" sz="2000" i="1">
                            <a:latin typeface="Cambria Math" panose="02040503050406030204" pitchFamily="18" charset="0"/>
                            <a:ea typeface="Cambria Math" panose="02040503050406030204" pitchFamily="18" charset="0"/>
                          </a:rPr>
                          <m:t>!</m:t>
                        </m:r>
                      </m:num>
                      <m:den>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d>
                          <m:dPr>
                            <m:ctrlPr>
                              <a:rPr lang="en-US" sz="2000" i="1">
                                <a:latin typeface="Cambria Math"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𝑛</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den>
                    </m:f>
                    <m:sSup>
                      <m:sSupPr>
                        <m:ctrlPr>
                          <a:rPr lang="en-US" sz="2000" i="1">
                            <a:latin typeface="Cambria Math"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𝑝</m:t>
                        </m:r>
                      </m:e>
                      <m:sup>
                        <m:r>
                          <a:rPr lang="en-US" sz="2000" i="1">
                            <a:latin typeface="Cambria Math" panose="02040503050406030204" pitchFamily="18" charset="0"/>
                            <a:ea typeface="Cambria Math" panose="02040503050406030204" pitchFamily="18" charset="0"/>
                          </a:rPr>
                          <m:t>𝑥</m:t>
                        </m:r>
                      </m:sup>
                    </m:sSup>
                    <m:sSup>
                      <m:sSupPr>
                        <m:ctrlPr>
                          <a:rPr lang="en-US" sz="2000" i="1">
                            <a:latin typeface="Cambria Math"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𝑝</m:t>
                        </m:r>
                        <m:r>
                          <a:rPr lang="en-US" sz="2000" i="1">
                            <a:latin typeface="Cambria Math" panose="02040503050406030204" pitchFamily="18" charset="0"/>
                            <a:ea typeface="Cambria Math" panose="02040503050406030204" pitchFamily="18" charset="0"/>
                          </a:rPr>
                          <m:t>)</m:t>
                        </m:r>
                      </m:e>
                      <m:sup>
                        <m:r>
                          <a:rPr lang="en-US" sz="2000" i="1">
                            <a:latin typeface="Cambria Math" panose="02040503050406030204" pitchFamily="18" charset="0"/>
                            <a:ea typeface="Cambria Math" panose="02040503050406030204" pitchFamily="18" charset="0"/>
                          </a:rPr>
                          <m:t>𝑛</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𝑥</m:t>
                        </m:r>
                      </m:sup>
                    </m:sSup>
                  </m:oMath>
                </a14:m>
                <a:r>
                  <a:rPr lang="en-US" sz="2000" dirty="0" smtClean="0"/>
                  <a:t> </a:t>
                </a:r>
                <a:r>
                  <a:rPr lang="en-US" sz="2000" b="0" i="0" dirty="0" smtClean="0">
                    <a:latin typeface="Cambria Math" panose="02040503050406030204" pitchFamily="18" charset="0"/>
                  </a:rPr>
                  <a:t/>
                </a:r>
                <a:br>
                  <a:rPr lang="en-US" sz="2000" b="0" i="0" dirty="0" smtClean="0">
                    <a:latin typeface="Cambria Math" panose="02040503050406030204" pitchFamily="18" charset="0"/>
                  </a:rPr>
                </a:br>
                <a:r>
                  <a:rPr lang="en-US" sz="2000" b="0" i="0" dirty="0" smtClean="0">
                    <a:latin typeface="Cambria Math" panose="02040503050406030204" pitchFamily="18" charset="0"/>
                  </a:rPr>
                  <a:t>         </a:t>
                </a:r>
                <a14:m>
                  <m:oMath xmlns:m="http://schemas.openxmlformats.org/officeDocument/2006/math">
                    <m:r>
                      <a:rPr lang="en-US" sz="2000" b="0" i="0" smtClean="0">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charset="0"/>
                          </a:rPr>
                        </m:ctrlPr>
                      </m:dPr>
                      <m:e>
                        <m:r>
                          <a:rPr lang="en-US" sz="2000" i="1">
                            <a:latin typeface="Cambria Math" panose="02040503050406030204" pitchFamily="18" charset="0"/>
                          </a:rPr>
                          <m:t>𝑋</m:t>
                        </m:r>
                        <m:r>
                          <a:rPr lang="en-US" sz="2000" i="1">
                            <a:latin typeface="Cambria Math" panose="02040503050406030204" pitchFamily="18" charset="0"/>
                          </a:rPr>
                          <m:t>=4</m:t>
                        </m:r>
                      </m:e>
                      <m:e>
                        <m:r>
                          <a:rPr lang="en-US" sz="2000" b="0" i="1" smtClean="0">
                            <a:latin typeface="Cambria Math" panose="02040503050406030204" pitchFamily="18" charset="0"/>
                          </a:rPr>
                          <m:t>6</m:t>
                        </m:r>
                        <m:r>
                          <a:rPr lang="en-US" sz="2000" i="1">
                            <a:latin typeface="Cambria Math" panose="02040503050406030204" pitchFamily="18" charset="0"/>
                          </a:rPr>
                          <m:t>,</m:t>
                        </m:r>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0.27</m:t>
                        </m:r>
                      </m:e>
                    </m:d>
                    <m:r>
                      <a:rPr lang="en-US" sz="2000" i="1">
                        <a:latin typeface="Cambria Math" panose="02040503050406030204" pitchFamily="18" charset="0"/>
                        <a:ea typeface="Cambria Math" panose="02040503050406030204" pitchFamily="18" charset="0"/>
                      </a:rPr>
                      <m:t>=</m:t>
                    </m:r>
                    <m:f>
                      <m:fPr>
                        <m:ctrlPr>
                          <a:rPr lang="en-US" sz="2000" i="1">
                            <a:latin typeface="Cambria Math"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6</m:t>
                        </m:r>
                        <m:r>
                          <a:rPr lang="en-US" sz="2000" i="1">
                            <a:latin typeface="Cambria Math" panose="02040503050406030204" pitchFamily="18" charset="0"/>
                            <a:ea typeface="Cambria Math" panose="02040503050406030204" pitchFamily="18" charset="0"/>
                          </a:rPr>
                          <m:t>!</m:t>
                        </m:r>
                      </m:num>
                      <m:den>
                        <m:r>
                          <a:rPr lang="en-US" sz="2000" b="0" i="1" smtClean="0">
                            <a:latin typeface="Cambria Math" panose="02040503050406030204" pitchFamily="18" charset="0"/>
                            <a:ea typeface="Cambria Math" panose="02040503050406030204" pitchFamily="18" charset="0"/>
                          </a:rPr>
                          <m:t>4</m:t>
                        </m:r>
                        <m:r>
                          <a:rPr lang="en-US" sz="2000" i="1">
                            <a:latin typeface="Cambria Math" panose="02040503050406030204" pitchFamily="18" charset="0"/>
                            <a:ea typeface="Cambria Math" panose="02040503050406030204" pitchFamily="18" charset="0"/>
                          </a:rPr>
                          <m:t>!</m:t>
                        </m:r>
                        <m:d>
                          <m:dPr>
                            <m:ctrlPr>
                              <a:rPr lang="en-US" sz="2000" i="1">
                                <a:latin typeface="Cambria Math"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4</m:t>
                            </m:r>
                          </m:e>
                        </m:d>
                        <m:r>
                          <a:rPr lang="en-US" sz="2000" i="1">
                            <a:latin typeface="Cambria Math" panose="02040503050406030204" pitchFamily="18" charset="0"/>
                            <a:ea typeface="Cambria Math" panose="02040503050406030204" pitchFamily="18" charset="0"/>
                          </a:rPr>
                          <m:t>!</m:t>
                        </m:r>
                      </m:den>
                    </m:f>
                    <m:sSup>
                      <m:sSupPr>
                        <m:ctrlPr>
                          <a:rPr lang="en-US" sz="2000" i="1">
                            <a:latin typeface="Cambria Math"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0.27</m:t>
                        </m:r>
                      </m:e>
                      <m:sup>
                        <m:r>
                          <a:rPr lang="en-US" sz="2000" b="0" i="1" smtClean="0">
                            <a:latin typeface="Cambria Math" panose="02040503050406030204" pitchFamily="18" charset="0"/>
                            <a:ea typeface="Cambria Math" panose="02040503050406030204" pitchFamily="18" charset="0"/>
                          </a:rPr>
                          <m:t>4</m:t>
                        </m:r>
                      </m:sup>
                    </m:sSup>
                    <m:sSup>
                      <m:sSupPr>
                        <m:ctrlPr>
                          <a:rPr lang="en-US" sz="2000" i="1">
                            <a:latin typeface="Cambria Math"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0.27</m:t>
                        </m:r>
                        <m:r>
                          <a:rPr lang="en-US" sz="2000" i="1">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ea typeface="Cambria Math" panose="02040503050406030204" pitchFamily="18" charset="0"/>
                          </a:rPr>
                          <m:t>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4</m:t>
                        </m:r>
                      </m:sup>
                    </m:sSup>
                  </m:oMath>
                </a14:m>
                <a:r>
                  <a:rPr lang="en-US" sz="2000" i="1" dirty="0" smtClean="0">
                    <a:latin typeface="Cambria Math" panose="02040503050406030204" pitchFamily="18" charset="0"/>
                    <a:ea typeface="Cambria Math" panose="02040503050406030204" pitchFamily="18" charset="0"/>
                  </a:rPr>
                  <a:t/>
                </a:r>
                <a:br>
                  <a:rPr lang="en-US" sz="2000" i="1" dirty="0" smtClean="0">
                    <a:latin typeface="Cambria Math" panose="02040503050406030204" pitchFamily="18" charset="0"/>
                    <a:ea typeface="Cambria Math" panose="02040503050406030204" pitchFamily="18" charset="0"/>
                  </a:rPr>
                </a:br>
                <a:r>
                  <a:rPr lang="en-US" sz="2000" i="1" dirty="0" smtClean="0">
                    <a:latin typeface="Cambria Math" panose="02040503050406030204" pitchFamily="18" charset="0"/>
                    <a:ea typeface="Cambria Math" panose="02040503050406030204" pitchFamily="18" charset="0"/>
                  </a:rPr>
                  <a:t>         </a:t>
                </a:r>
                <a14:m>
                  <m:oMath xmlns:m="http://schemas.openxmlformats.org/officeDocument/2006/math">
                    <m:r>
                      <a:rPr lang="en-US" sz="2000" b="0" i="1" smtClean="0">
                        <a:latin typeface="Cambria Math" panose="02040503050406030204" pitchFamily="18" charset="0"/>
                        <a:ea typeface="Cambria Math" panose="02040503050406030204" pitchFamily="18" charset="0"/>
                      </a:rPr>
                      <m:t>=15</m:t>
                    </m:r>
                    <m:d>
                      <m:dPr>
                        <m:ctrlPr>
                          <a:rPr lang="en-US" sz="2000" b="0" i="1" smtClean="0">
                            <a:latin typeface="Cambria Math"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0.0053</m:t>
                        </m:r>
                      </m:e>
                    </m:d>
                    <m:d>
                      <m:dPr>
                        <m:ctrlPr>
                          <a:rPr lang="en-US" sz="2000" b="0" i="1" smtClean="0">
                            <a:latin typeface="Cambria Math"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0.5329</m:t>
                        </m:r>
                      </m:e>
                    </m:d>
                    <m:r>
                      <a:rPr lang="en-US" sz="2000" b="0" i="1" smtClean="0">
                        <a:latin typeface="Cambria Math" panose="02040503050406030204" pitchFamily="18" charset="0"/>
                        <a:ea typeface="Cambria Math" panose="02040503050406030204" pitchFamily="18" charset="0"/>
                      </a:rPr>
                      <m:t>=0.0424</m:t>
                    </m:r>
                  </m:oMath>
                </a14:m>
                <a:r>
                  <a:rPr lang="en-US" sz="2000" b="0" i="0" dirty="0" smtClean="0">
                    <a:latin typeface="Cambria Math" panose="02040503050406030204" pitchFamily="18" charset="0"/>
                    <a:ea typeface="Cambria Math" panose="02040503050406030204" pitchFamily="18" charset="0"/>
                  </a:rPr>
                  <a:t>81</a:t>
                </a:r>
              </a:p>
              <a:p>
                <a:pPr lvl="1"/>
                <a:r>
                  <a:rPr lang="en-US" sz="2000" dirty="0" smtClean="0"/>
                  <a:t> </a:t>
                </a:r>
                <a:r>
                  <a:rPr lang="en-US" sz="2000" b="1" dirty="0" smtClean="0">
                    <a:solidFill>
                      <a:srgbClr val="FF0000"/>
                    </a:solidFill>
                  </a:rPr>
                  <a:t>_OR_</a:t>
                </a:r>
                <a:r>
                  <a:rPr lang="en-US" sz="2000" dirty="0" smtClean="0"/>
                  <a:t> in EXCEL use: </a:t>
                </a:r>
                <a:r>
                  <a:rPr lang="en-US" sz="2000" b="1" dirty="0" smtClean="0"/>
                  <a:t>=BINOM.DIST(4,6,0.27,FALSE)</a:t>
                </a:r>
                <a:r>
                  <a:rPr lang="en-US" sz="2000" dirty="0" smtClean="0"/>
                  <a:t> to get 0.042481</a:t>
                </a:r>
              </a:p>
              <a:p>
                <a:pPr>
                  <a:spcBef>
                    <a:spcPts val="600"/>
                  </a:spcBef>
                </a:pPr>
                <a:r>
                  <a:rPr lang="en-US" sz="2400" dirty="0" smtClean="0"/>
                  <a:t>What is the probability that 4 or fewer will own </a:t>
                </a:r>
                <a:r>
                  <a:rPr lang="en-US" sz="2400" smtClean="0"/>
                  <a:t>a tablet?</a:t>
                </a:r>
                <a:endParaRPr lang="en-US" sz="2400" dirty="0" smtClean="0"/>
              </a:p>
              <a:p>
                <a:pPr lvl="1"/>
                <a:r>
                  <a:rPr lang="en-US" sz="2000" dirty="0" smtClean="0"/>
                  <a:t>Calculate </a:t>
                </a:r>
                <a:r>
                  <a:rPr lang="en-US" sz="2000" b="1" dirty="0" smtClean="0"/>
                  <a:t>P(X≤4)</a:t>
                </a:r>
                <a:r>
                  <a:rPr lang="en-US" sz="2000" dirty="0" smtClean="0"/>
                  <a:t>=P(X=0)+P(X=1)+P(X=2)+P(X=3)+P(X=4)</a:t>
                </a:r>
              </a:p>
              <a:p>
                <a:pPr lvl="1"/>
                <a:r>
                  <a:rPr lang="en-US" sz="2000" dirty="0"/>
                  <a:t> </a:t>
                </a:r>
                <a:r>
                  <a:rPr lang="en-US" sz="2000" b="1" dirty="0">
                    <a:solidFill>
                      <a:srgbClr val="FF0000"/>
                    </a:solidFill>
                  </a:rPr>
                  <a:t>_OR_</a:t>
                </a:r>
                <a:r>
                  <a:rPr lang="en-US" sz="2000" dirty="0"/>
                  <a:t> in</a:t>
                </a:r>
                <a:r>
                  <a:rPr lang="en-US" sz="2000" dirty="0" smtClean="0"/>
                  <a:t> </a:t>
                </a:r>
                <a:r>
                  <a:rPr lang="en-US" sz="2000" dirty="0"/>
                  <a:t>EXCEL use: </a:t>
                </a:r>
                <a:r>
                  <a:rPr lang="en-US" sz="2000" b="1" dirty="0"/>
                  <a:t>=</a:t>
                </a:r>
                <a:r>
                  <a:rPr lang="en-US" sz="2000" b="1" dirty="0" smtClean="0"/>
                  <a:t>BINOM.DIST(4,6,0.27,TRUE)</a:t>
                </a:r>
                <a:r>
                  <a:rPr lang="en-US" sz="2000" dirty="0" smtClean="0"/>
                  <a:t> </a:t>
                </a:r>
                <a:r>
                  <a:rPr lang="en-US" sz="2000" dirty="0"/>
                  <a:t>to get </a:t>
                </a:r>
                <a:r>
                  <a:rPr lang="en-US" sz="2000" dirty="0" smtClean="0"/>
                  <a:t>0.993328</a:t>
                </a:r>
                <a:endParaRPr lang="en-US" sz="2000" b="1" dirty="0" smtClean="0">
                  <a:solidFill>
                    <a:srgbClr val="FF0000"/>
                  </a:solidFill>
                </a:endParaRPr>
              </a:p>
              <a:p>
                <a:endParaRPr lang="en-US" sz="2400" dirty="0" smtClean="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1648" y="486803"/>
                <a:ext cx="8717280" cy="6371197"/>
              </a:xfrm>
              <a:blipFill rotWithShape="0">
                <a:blip r:embed="rId2"/>
                <a:stretch>
                  <a:fillRect l="-1049" t="-1818"/>
                </a:stretch>
              </a:blipFill>
            </p:spPr>
            <p:txBody>
              <a:bodyPr/>
              <a:lstStyle/>
              <a:p>
                <a:r>
                  <a:rPr lang="en-US">
                    <a:noFill/>
                  </a:rPr>
                  <a:t> </a:t>
                </a:r>
                <a:endParaRPr lang="en-US">
                  <a:noFill/>
                </a:endParaRP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28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635697"/>
          </a:xfrm>
        </p:spPr>
        <p:txBody>
          <a:bodyPr>
            <a:normAutofit fontScale="90000"/>
          </a:bodyPr>
          <a:lstStyle/>
          <a:p>
            <a:r>
              <a:rPr lang="en-US" dirty="0" smtClean="0"/>
              <a:t>Review: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1648" y="635065"/>
                <a:ext cx="8912352" cy="6222936"/>
              </a:xfrm>
            </p:spPr>
            <p:txBody>
              <a:bodyPr>
                <a:normAutofit/>
              </a:bodyPr>
              <a:lstStyle/>
              <a:p>
                <a:pPr marL="0" indent="0">
                  <a:buNone/>
                </a:pPr>
                <a:r>
                  <a:rPr lang="en-US" sz="2400" b="1" dirty="0" smtClean="0"/>
                  <a:t>Discrete Probability distributions:</a:t>
                </a:r>
              </a:p>
              <a:p>
                <a:r>
                  <a:rPr lang="en-US" sz="2400" b="1" dirty="0" smtClean="0"/>
                  <a:t>DISCRETE</a:t>
                </a:r>
                <a:r>
                  <a:rPr lang="en-US" sz="2400" dirty="0" smtClean="0"/>
                  <a:t> variables – </a:t>
                </a:r>
                <a:r>
                  <a:rPr lang="en-US" sz="2400" b="1" dirty="0" smtClean="0"/>
                  <a:t>numerical </a:t>
                </a:r>
                <a:r>
                  <a:rPr lang="en-US" sz="2400" b="1" dirty="0"/>
                  <a:t>values </a:t>
                </a:r>
                <a:r>
                  <a:rPr lang="en-US" sz="2400" dirty="0" smtClean="0"/>
                  <a:t>from </a:t>
                </a:r>
                <a:r>
                  <a:rPr lang="en-US" sz="2400" dirty="0"/>
                  <a:t>a </a:t>
                </a:r>
                <a:r>
                  <a:rPr lang="en-US" sz="2400" b="1" dirty="0"/>
                  <a:t>counting</a:t>
                </a:r>
                <a:r>
                  <a:rPr lang="en-US" sz="2400" dirty="0"/>
                  <a:t> </a:t>
                </a:r>
                <a:r>
                  <a:rPr lang="en-US" sz="2400" dirty="0" smtClean="0"/>
                  <a:t>process</a:t>
                </a:r>
              </a:p>
              <a:p>
                <a:r>
                  <a:rPr lang="en-US" sz="2400" b="1" dirty="0" smtClean="0"/>
                  <a:t>PROBABILITY DISTRIBUTION </a:t>
                </a:r>
                <a:r>
                  <a:rPr lang="en-US" sz="2400" dirty="0" smtClean="0"/>
                  <a:t>– possible outcomes and probabilities of each (Mutually exclusive and collectively exhaustive)</a:t>
                </a:r>
              </a:p>
              <a:p>
                <a:pPr lvl="1"/>
                <a14:m>
                  <m:oMath xmlns:m="http://schemas.openxmlformats.org/officeDocument/2006/math">
                    <m:r>
                      <a:rPr lang="en-US" sz="2000" b="0" i="1">
                        <a:latin typeface="Cambria Math" panose="02040503050406030204" pitchFamily="18" charset="0"/>
                        <a:ea typeface="Cambria Math" panose="02040503050406030204" pitchFamily="18" charset="0"/>
                      </a:rPr>
                      <m:t>𝜇</m:t>
                    </m:r>
                    <m:r>
                      <a:rPr lang="en-US" sz="2000" b="0" i="1">
                        <a:latin typeface="Cambria Math" panose="02040503050406030204" pitchFamily="18" charset="0"/>
                        <a:ea typeface="Cambria Math" panose="02040503050406030204" pitchFamily="18" charset="0"/>
                      </a:rPr>
                      <m:t>=</m:t>
                    </m:r>
                    <m:r>
                      <a:rPr lang="en-US" sz="2000" b="0" i="1">
                        <a:latin typeface="Cambria Math" panose="02040503050406030204" pitchFamily="18" charset="0"/>
                        <a:ea typeface="Cambria Math" panose="02040503050406030204" pitchFamily="18" charset="0"/>
                      </a:rPr>
                      <m:t>𝐸</m:t>
                    </m:r>
                    <m:d>
                      <m:dPr>
                        <m:ctrlPr>
                          <a:rPr lang="en-US" sz="2000" i="1">
                            <a:latin typeface="Cambria Math" charset="0"/>
                            <a:ea typeface="Cambria Math" panose="02040503050406030204" pitchFamily="18" charset="0"/>
                          </a:rPr>
                        </m:ctrlPr>
                      </m:dPr>
                      <m:e>
                        <m:r>
                          <a:rPr lang="en-US" sz="2000" b="0" i="1">
                            <a:latin typeface="Cambria Math" panose="02040503050406030204" pitchFamily="18" charset="0"/>
                            <a:ea typeface="Cambria Math" panose="02040503050406030204" pitchFamily="18" charset="0"/>
                          </a:rPr>
                          <m:t>𝑋</m:t>
                        </m:r>
                      </m:e>
                    </m:d>
                    <m:r>
                      <a:rPr lang="en-US" sz="2000" b="0" i="1">
                        <a:latin typeface="Cambria Math" panose="02040503050406030204" pitchFamily="18" charset="0"/>
                        <a:ea typeface="Cambria Math" panose="02040503050406030204" pitchFamily="18" charset="0"/>
                      </a:rPr>
                      <m:t>=</m:t>
                    </m:r>
                    <m:nary>
                      <m:naryPr>
                        <m:chr m:val="∑"/>
                        <m:ctrlPr>
                          <a:rPr lang="en-US" sz="2000" i="1">
                            <a:latin typeface="Cambria Math" charset="0"/>
                            <a:ea typeface="Cambria Math" panose="02040503050406030204" pitchFamily="18" charset="0"/>
                          </a:rPr>
                        </m:ctrlPr>
                      </m:naryPr>
                      <m:sub>
                        <m:r>
                          <m:rPr>
                            <m:brk m:alnAt="23"/>
                          </m:rPr>
                          <a:rPr lang="en-US" sz="2000" b="0" i="1">
                            <a:latin typeface="Cambria Math" panose="02040503050406030204" pitchFamily="18" charset="0"/>
                            <a:ea typeface="Cambria Math" panose="02040503050406030204" pitchFamily="18" charset="0"/>
                          </a:rPr>
                          <m:t>𝑖</m:t>
                        </m:r>
                        <m:r>
                          <a:rPr lang="en-US" sz="2000" b="0" i="1">
                            <a:latin typeface="Cambria Math" panose="02040503050406030204" pitchFamily="18" charset="0"/>
                            <a:ea typeface="Cambria Math" panose="02040503050406030204" pitchFamily="18" charset="0"/>
                          </a:rPr>
                          <m:t>=1</m:t>
                        </m:r>
                      </m:sub>
                      <m:sup>
                        <m:r>
                          <a:rPr lang="en-US" sz="2000" b="0" i="1">
                            <a:latin typeface="Cambria Math" panose="02040503050406030204" pitchFamily="18" charset="0"/>
                            <a:ea typeface="Cambria Math" panose="02040503050406030204" pitchFamily="18" charset="0"/>
                          </a:rPr>
                          <m:t>𝑁</m:t>
                        </m:r>
                      </m:sup>
                      <m:e>
                        <m:r>
                          <m:rPr>
                            <m:nor/>
                          </m:rPr>
                          <a:rPr lang="en-US" sz="2000" i="1" dirty="0"/>
                          <m:t>x</m:t>
                        </m:r>
                        <m:r>
                          <m:rPr>
                            <m:nor/>
                          </m:rPr>
                          <a:rPr lang="en-US" sz="2000" i="1" baseline="-25000" dirty="0"/>
                          <m:t>i</m:t>
                        </m:r>
                      </m:e>
                    </m:nary>
                    <m:r>
                      <a:rPr lang="en-US" sz="2000" b="0" i="1">
                        <a:latin typeface="Cambria Math" panose="02040503050406030204" pitchFamily="18" charset="0"/>
                        <a:ea typeface="Cambria Math" panose="02040503050406030204" pitchFamily="18" charset="0"/>
                      </a:rPr>
                      <m:t>𝑃</m:t>
                    </m:r>
                    <m:r>
                      <a:rPr lang="en-US" sz="2000" b="0" i="1">
                        <a:latin typeface="Cambria Math" panose="02040503050406030204" pitchFamily="18" charset="0"/>
                        <a:ea typeface="Cambria Math" panose="02040503050406030204" pitchFamily="18" charset="0"/>
                      </a:rPr>
                      <m:t>(</m:t>
                    </m:r>
                    <m:r>
                      <a:rPr lang="en-US" sz="2000" b="0" i="1">
                        <a:latin typeface="Cambria Math" panose="02040503050406030204" pitchFamily="18" charset="0"/>
                        <a:ea typeface="Cambria Math" panose="02040503050406030204" pitchFamily="18" charset="0"/>
                      </a:rPr>
                      <m:t>𝑋</m:t>
                    </m:r>
                    <m:r>
                      <a:rPr lang="en-US" sz="2000" b="0" i="1">
                        <a:latin typeface="Cambria Math" panose="02040503050406030204" pitchFamily="18" charset="0"/>
                        <a:ea typeface="Cambria Math" panose="02040503050406030204" pitchFamily="18" charset="0"/>
                      </a:rPr>
                      <m:t>=</m:t>
                    </m:r>
                    <m:r>
                      <m:rPr>
                        <m:nor/>
                      </m:rPr>
                      <a:rPr lang="en-US" sz="2000" i="1" dirty="0"/>
                      <m:t>x</m:t>
                    </m:r>
                    <m:r>
                      <m:rPr>
                        <m:nor/>
                      </m:rPr>
                      <a:rPr lang="en-US" sz="2000" i="1" baseline="-25000" dirty="0"/>
                      <m:t>i</m:t>
                    </m:r>
                  </m:oMath>
                </a14:m>
                <a:r>
                  <a:rPr lang="en-US" sz="2000" i="1" dirty="0"/>
                  <a:t>)</a:t>
                </a:r>
              </a:p>
              <a:p>
                <a:pPr lvl="1"/>
                <a14:m>
                  <m:oMath xmlns:m="http://schemas.openxmlformats.org/officeDocument/2006/math">
                    <m:r>
                      <m:rPr>
                        <m:nor/>
                      </m:rPr>
                      <a:rPr lang="el-GR" sz="2000" i="1" dirty="0"/>
                      <m:t>σ</m:t>
                    </m:r>
                    <m:r>
                      <m:rPr>
                        <m:nor/>
                      </m:rPr>
                      <a:rPr lang="en-US" sz="2000" i="1" baseline="30000" dirty="0"/>
                      <m:t>2</m:t>
                    </m:r>
                    <m:r>
                      <a:rPr lang="en-US" sz="2000" b="0" i="1">
                        <a:latin typeface="Cambria Math" panose="02040503050406030204" pitchFamily="18" charset="0"/>
                        <a:ea typeface="Cambria Math" panose="02040503050406030204" pitchFamily="18" charset="0"/>
                      </a:rPr>
                      <m:t>=</m:t>
                    </m:r>
                    <m:nary>
                      <m:naryPr>
                        <m:chr m:val="∑"/>
                        <m:ctrlPr>
                          <a:rPr lang="en-US" sz="2000" i="1">
                            <a:latin typeface="Cambria Math" charset="0"/>
                            <a:ea typeface="Cambria Math" panose="02040503050406030204" pitchFamily="18" charset="0"/>
                          </a:rPr>
                        </m:ctrlPr>
                      </m:naryPr>
                      <m:sub>
                        <m:r>
                          <m:rPr>
                            <m:brk m:alnAt="23"/>
                          </m:rPr>
                          <a:rPr lang="en-US" sz="2000" b="0" i="1">
                            <a:latin typeface="Cambria Math" panose="02040503050406030204" pitchFamily="18" charset="0"/>
                            <a:ea typeface="Cambria Math" panose="02040503050406030204" pitchFamily="18" charset="0"/>
                          </a:rPr>
                          <m:t>𝑖</m:t>
                        </m:r>
                        <m:r>
                          <a:rPr lang="en-US" sz="2000" b="0" i="1">
                            <a:latin typeface="Cambria Math" panose="02040503050406030204" pitchFamily="18" charset="0"/>
                            <a:ea typeface="Cambria Math" panose="02040503050406030204" pitchFamily="18" charset="0"/>
                          </a:rPr>
                          <m:t>=1</m:t>
                        </m:r>
                      </m:sub>
                      <m:sup>
                        <m:r>
                          <a:rPr lang="en-US" sz="2000" b="0" i="1">
                            <a:latin typeface="Cambria Math" panose="02040503050406030204" pitchFamily="18" charset="0"/>
                            <a:ea typeface="Cambria Math" panose="02040503050406030204" pitchFamily="18" charset="0"/>
                          </a:rPr>
                          <m:t>𝑁</m:t>
                        </m:r>
                      </m:sup>
                      <m:e>
                        <m:r>
                          <m:rPr>
                            <m:nor/>
                          </m:rPr>
                          <a:rPr lang="en-US" sz="2000">
                            <a:latin typeface="Cambria Math" panose="02040503050406030204" pitchFamily="18" charset="0"/>
                            <a:ea typeface="Cambria Math" panose="02040503050406030204" pitchFamily="18" charset="0"/>
                          </a:rPr>
                          <m:t>[</m:t>
                        </m:r>
                        <m:r>
                          <m:rPr>
                            <m:nor/>
                          </m:rPr>
                          <a:rPr lang="en-US" sz="2000" i="1" dirty="0"/>
                          <m:t>x</m:t>
                        </m:r>
                        <m:r>
                          <m:rPr>
                            <m:nor/>
                          </m:rPr>
                          <a:rPr lang="en-US" sz="2000" i="1" baseline="-25000" dirty="0"/>
                          <m:t>i</m:t>
                        </m:r>
                      </m:e>
                    </m:nary>
                    <m:sSup>
                      <m:sSupPr>
                        <m:ctrlPr>
                          <a:rPr lang="en-US" sz="2000" i="1">
                            <a:latin typeface="Cambria Math" charset="0"/>
                            <a:ea typeface="Cambria Math" panose="02040503050406030204" pitchFamily="18" charset="0"/>
                          </a:rPr>
                        </m:ctrlPr>
                      </m:sSupPr>
                      <m:e>
                        <m:r>
                          <a:rPr lang="en-US" sz="2000" b="0" i="1">
                            <a:latin typeface="Cambria Math" panose="02040503050406030204" pitchFamily="18" charset="0"/>
                            <a:ea typeface="Cambria Math" panose="02040503050406030204" pitchFamily="18" charset="0"/>
                          </a:rPr>
                          <m:t>−</m:t>
                        </m:r>
                        <m:r>
                          <a:rPr lang="en-US" sz="2000" b="0" i="1">
                            <a:latin typeface="Cambria Math" panose="02040503050406030204" pitchFamily="18" charset="0"/>
                            <a:ea typeface="Cambria Math" panose="02040503050406030204" pitchFamily="18" charset="0"/>
                          </a:rPr>
                          <m:t>𝐸</m:t>
                        </m:r>
                        <m:d>
                          <m:dPr>
                            <m:ctrlPr>
                              <a:rPr lang="en-US" sz="2000" i="1">
                                <a:latin typeface="Cambria Math" charset="0"/>
                                <a:ea typeface="Cambria Math" panose="02040503050406030204" pitchFamily="18" charset="0"/>
                              </a:rPr>
                            </m:ctrlPr>
                          </m:dPr>
                          <m:e>
                            <m:r>
                              <a:rPr lang="en-US" sz="2000" b="0" i="1">
                                <a:latin typeface="Cambria Math" panose="02040503050406030204" pitchFamily="18" charset="0"/>
                                <a:ea typeface="Cambria Math" panose="02040503050406030204" pitchFamily="18" charset="0"/>
                              </a:rPr>
                              <m:t>𝑋</m:t>
                            </m:r>
                          </m:e>
                        </m:d>
                        <m:r>
                          <a:rPr lang="en-US" sz="2000" b="0">
                            <a:latin typeface="Cambria Math" panose="02040503050406030204" pitchFamily="18" charset="0"/>
                            <a:ea typeface="Cambria Math" panose="02040503050406030204" pitchFamily="18" charset="0"/>
                          </a:rPr>
                          <m:t>]</m:t>
                        </m:r>
                      </m:e>
                      <m:sup>
                        <m:r>
                          <a:rPr lang="en-US" sz="2000" b="0" i="1">
                            <a:latin typeface="Cambria Math" panose="02040503050406030204" pitchFamily="18" charset="0"/>
                            <a:ea typeface="Cambria Math" panose="02040503050406030204" pitchFamily="18" charset="0"/>
                          </a:rPr>
                          <m:t>2</m:t>
                        </m:r>
                      </m:sup>
                    </m:sSup>
                    <m:r>
                      <a:rPr lang="en-US" sz="2000" b="0" i="1">
                        <a:latin typeface="Cambria Math" panose="02040503050406030204" pitchFamily="18" charset="0"/>
                        <a:ea typeface="Cambria Math" panose="02040503050406030204" pitchFamily="18" charset="0"/>
                      </a:rPr>
                      <m:t>𝑃</m:t>
                    </m:r>
                    <m:r>
                      <a:rPr lang="en-US" sz="2000" b="0" i="1">
                        <a:latin typeface="Cambria Math" panose="02040503050406030204" pitchFamily="18" charset="0"/>
                        <a:ea typeface="Cambria Math" panose="02040503050406030204" pitchFamily="18" charset="0"/>
                      </a:rPr>
                      <m:t>(</m:t>
                    </m:r>
                    <m:r>
                      <a:rPr lang="en-US" sz="2000" b="0" i="1">
                        <a:latin typeface="Cambria Math" panose="02040503050406030204" pitchFamily="18" charset="0"/>
                        <a:ea typeface="Cambria Math" panose="02040503050406030204" pitchFamily="18" charset="0"/>
                      </a:rPr>
                      <m:t>𝑋</m:t>
                    </m:r>
                    <m:r>
                      <a:rPr lang="en-US" sz="2000" b="0" i="1">
                        <a:latin typeface="Cambria Math" panose="02040503050406030204" pitchFamily="18" charset="0"/>
                        <a:ea typeface="Cambria Math" panose="02040503050406030204" pitchFamily="18" charset="0"/>
                      </a:rPr>
                      <m:t>=</m:t>
                    </m:r>
                    <m:r>
                      <m:rPr>
                        <m:nor/>
                      </m:rPr>
                      <a:rPr lang="en-US" sz="2000" i="1" dirty="0"/>
                      <m:t>x</m:t>
                    </m:r>
                    <m:r>
                      <m:rPr>
                        <m:nor/>
                      </m:rPr>
                      <a:rPr lang="en-US" sz="2000" i="1" baseline="-25000" dirty="0"/>
                      <m:t>i</m:t>
                    </m:r>
                  </m:oMath>
                </a14:m>
                <a:r>
                  <a:rPr lang="en-US" sz="2000" i="1" dirty="0"/>
                  <a:t>)</a:t>
                </a:r>
              </a:p>
              <a:p>
                <a:pPr lvl="1"/>
                <a14:m>
                  <m:oMath xmlns:m="http://schemas.openxmlformats.org/officeDocument/2006/math">
                    <m:r>
                      <a:rPr lang="en-US" sz="2000" b="0" i="1">
                        <a:latin typeface="Cambria Math" panose="02040503050406030204" pitchFamily="18" charset="0"/>
                        <a:ea typeface="Cambria Math" panose="02040503050406030204" pitchFamily="18" charset="0"/>
                      </a:rPr>
                      <m:t>𝜎</m:t>
                    </m:r>
                    <m:r>
                      <a:rPr lang="en-US" sz="2000" b="0" i="1">
                        <a:latin typeface="Cambria Math" panose="02040503050406030204" pitchFamily="18" charset="0"/>
                        <a:ea typeface="Cambria Math" panose="02040503050406030204" pitchFamily="18" charset="0"/>
                      </a:rPr>
                      <m:t>=</m:t>
                    </m:r>
                    <m:rad>
                      <m:radPr>
                        <m:degHide m:val="on"/>
                        <m:ctrlPr>
                          <a:rPr lang="en-US" sz="2000" i="1">
                            <a:latin typeface="Cambria Math" charset="0"/>
                            <a:ea typeface="Cambria Math" panose="02040503050406030204" pitchFamily="18" charset="0"/>
                          </a:rPr>
                        </m:ctrlPr>
                      </m:radPr>
                      <m:deg/>
                      <m:e>
                        <m:sSup>
                          <m:sSupPr>
                            <m:ctrlPr>
                              <a:rPr lang="en-US" sz="2000" i="1">
                                <a:latin typeface="Cambria Math" charset="0"/>
                                <a:ea typeface="Cambria Math" panose="02040503050406030204" pitchFamily="18" charset="0"/>
                              </a:rPr>
                            </m:ctrlPr>
                          </m:sSupPr>
                          <m:e>
                            <m:r>
                              <a:rPr lang="en-US" sz="2000" b="0" i="1">
                                <a:latin typeface="Cambria Math" panose="02040503050406030204" pitchFamily="18" charset="0"/>
                                <a:ea typeface="Cambria Math" panose="02040503050406030204" pitchFamily="18" charset="0"/>
                              </a:rPr>
                              <m:t>𝜎</m:t>
                            </m:r>
                          </m:e>
                          <m:sup>
                            <m:r>
                              <a:rPr lang="en-US" sz="2000" b="0" i="1">
                                <a:latin typeface="Cambria Math" panose="02040503050406030204" pitchFamily="18" charset="0"/>
                                <a:ea typeface="Cambria Math" panose="02040503050406030204" pitchFamily="18" charset="0"/>
                              </a:rPr>
                              <m:t>2</m:t>
                            </m:r>
                          </m:sup>
                        </m:sSup>
                      </m:e>
                    </m:rad>
                  </m:oMath>
                </a14:m>
                <a:endParaRPr lang="en-US" sz="2000" dirty="0" smtClean="0"/>
              </a:p>
              <a:p>
                <a:pPr marL="0" indent="0">
                  <a:buNone/>
                </a:pPr>
                <a:r>
                  <a:rPr lang="en-US" sz="2400" b="1" dirty="0"/>
                  <a:t>Binomial Probability </a:t>
                </a:r>
                <a:r>
                  <a:rPr lang="en-US" sz="2400" b="1" dirty="0" smtClean="0"/>
                  <a:t>Distribution</a:t>
                </a:r>
              </a:p>
              <a:p>
                <a:pPr>
                  <a:spcBef>
                    <a:spcPct val="20000"/>
                  </a:spcBef>
                  <a:buSzPct val="80000"/>
                </a:pPr>
                <a:r>
                  <a:rPr lang="en-US" altLang="en-US" sz="2400" dirty="0" smtClean="0"/>
                  <a:t>Fixed number of observations, </a:t>
                </a:r>
                <a:r>
                  <a:rPr lang="en-US" altLang="en-US" sz="2400" b="1" i="1" dirty="0" smtClean="0"/>
                  <a:t>n</a:t>
                </a:r>
                <a:endParaRPr lang="en-US" altLang="en-US" sz="2400" dirty="0"/>
              </a:p>
              <a:p>
                <a:pPr>
                  <a:lnSpc>
                    <a:spcPct val="110000"/>
                  </a:lnSpc>
                  <a:spcBef>
                    <a:spcPct val="20000"/>
                  </a:spcBef>
                  <a:buSzPct val="80000"/>
                </a:pPr>
                <a:r>
                  <a:rPr lang="en-US" altLang="en-US" sz="2400" dirty="0" smtClean="0"/>
                  <a:t>Each observation: two </a:t>
                </a:r>
                <a:r>
                  <a:rPr lang="en-US" altLang="en-US" sz="2400" dirty="0"/>
                  <a:t>categories </a:t>
                </a:r>
                <a:r>
                  <a:rPr lang="en-US" altLang="en-US" sz="2400" dirty="0" smtClean="0"/>
                  <a:t> outcomes – </a:t>
                </a:r>
                <a:r>
                  <a:rPr lang="en-US" altLang="en-US" sz="2400" b="1" dirty="0" smtClean="0"/>
                  <a:t>success/failure</a:t>
                </a:r>
                <a:r>
                  <a:rPr lang="en-US" altLang="en-US" sz="2400" dirty="0" smtClean="0"/>
                  <a:t> </a:t>
                </a:r>
                <a:br>
                  <a:rPr lang="en-US" altLang="en-US" sz="2400" dirty="0" smtClean="0"/>
                </a:br>
                <a:r>
                  <a:rPr lang="en-US" altLang="en-US" sz="2400" dirty="0" smtClean="0"/>
                  <a:t>Mutually </a:t>
                </a:r>
                <a:r>
                  <a:rPr lang="en-US" altLang="en-US" sz="2400" dirty="0"/>
                  <a:t>exclusive and collectively exhaustive</a:t>
                </a:r>
              </a:p>
              <a:p>
                <a:pPr>
                  <a:lnSpc>
                    <a:spcPct val="110000"/>
                  </a:lnSpc>
                  <a:spcBef>
                    <a:spcPct val="20000"/>
                  </a:spcBef>
                  <a:buClr>
                    <a:schemeClr val="tx1"/>
                  </a:buClr>
                  <a:buSzPct val="80000"/>
                </a:pPr>
                <a:r>
                  <a:rPr lang="en-US" altLang="en-US" sz="2400" dirty="0" smtClean="0"/>
                  <a:t>Constant </a:t>
                </a:r>
                <a:r>
                  <a:rPr lang="en-US" altLang="en-US" sz="2400" dirty="0"/>
                  <a:t>probability for </a:t>
                </a:r>
                <a:r>
                  <a:rPr lang="en-US" altLang="en-US" sz="2400" dirty="0" smtClean="0"/>
                  <a:t>“event </a:t>
                </a:r>
                <a:r>
                  <a:rPr lang="en-US" altLang="en-US" sz="2400" dirty="0"/>
                  <a:t>of </a:t>
                </a:r>
                <a:r>
                  <a:rPr lang="en-US" altLang="en-US" sz="2400" dirty="0" smtClean="0"/>
                  <a:t>interest” (success) </a:t>
                </a:r>
                <a:r>
                  <a:rPr lang="en-US" altLang="en-US" sz="2400" dirty="0"/>
                  <a:t>occurring </a:t>
                </a:r>
                <a14:m>
                  <m:oMath xmlns:m="http://schemas.openxmlformats.org/officeDocument/2006/math">
                    <m:r>
                      <a:rPr lang="en-US" sz="2400" i="1">
                        <a:latin typeface="Cambria Math" panose="02040503050406030204" pitchFamily="18" charset="0"/>
                      </a:rPr>
                      <m:t>𝑃</m:t>
                    </m:r>
                    <m:d>
                      <m:dPr>
                        <m:ctrlPr>
                          <a:rPr lang="en-US" sz="2400" i="1">
                            <a:latin typeface="Cambria Math" charset="0"/>
                          </a:rPr>
                        </m:ctrlPr>
                      </m:dPr>
                      <m:e>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e>
                      <m:e>
                        <m:r>
                          <a:rPr lang="en-US" sz="2400" i="1">
                            <a:latin typeface="Cambria Math" panose="02040503050406030204" pitchFamily="18" charset="0"/>
                          </a:rPr>
                          <m:t>𝑛</m:t>
                        </m:r>
                        <m:r>
                          <a:rPr lang="en-US" sz="2400" i="1">
                            <a:latin typeface="Cambria Math" panose="02040503050406030204" pitchFamily="18" charset="0"/>
                          </a:rPr>
                          <m:t>,</m:t>
                        </m:r>
                        <m:r>
                          <a:rPr lang="en-US" sz="2400" i="1">
                            <a:latin typeface="Cambria Math" panose="02040503050406030204" pitchFamily="18" charset="0"/>
                          </a:rPr>
                          <m:t>𝑝</m:t>
                        </m:r>
                      </m:e>
                    </m:d>
                    <m:r>
                      <a:rPr lang="en-US" sz="2400" i="1">
                        <a:latin typeface="Cambria Math" panose="02040503050406030204" pitchFamily="18" charset="0"/>
                        <a:ea typeface="Cambria Math" panose="02040503050406030204" pitchFamily="18" charset="0"/>
                      </a:rPr>
                      <m:t>=</m:t>
                    </m:r>
                    <m:f>
                      <m:fPr>
                        <m:ctrlPr>
                          <a:rPr lang="en-US" sz="2400" i="1">
                            <a:latin typeface="Cambria Math"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𝑛</m:t>
                        </m:r>
                        <m:r>
                          <a:rPr lang="en-US" sz="2400" i="1">
                            <a:latin typeface="Cambria Math" panose="02040503050406030204" pitchFamily="18" charset="0"/>
                            <a:ea typeface="Cambria Math" panose="02040503050406030204" pitchFamily="18" charset="0"/>
                          </a:rPr>
                          <m:t>!</m:t>
                        </m:r>
                      </m:num>
                      <m:den>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d>
                          <m:dPr>
                            <m:ctrlPr>
                              <a:rPr lang="en-US" sz="2400" i="1">
                                <a:latin typeface="Cambria Math"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𝑛</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e>
                        </m:d>
                        <m:r>
                          <a:rPr lang="en-US" sz="2400" i="1">
                            <a:latin typeface="Cambria Math" panose="02040503050406030204" pitchFamily="18" charset="0"/>
                            <a:ea typeface="Cambria Math" panose="02040503050406030204" pitchFamily="18" charset="0"/>
                          </a:rPr>
                          <m:t>!</m:t>
                        </m:r>
                      </m:den>
                    </m:f>
                    <m:sSup>
                      <m:sSupPr>
                        <m:ctrlPr>
                          <a:rPr lang="en-US" sz="2400" i="1">
                            <a:latin typeface="Cambria Math"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𝑝</m:t>
                        </m:r>
                      </m:e>
                      <m:sup>
                        <m:r>
                          <a:rPr lang="en-US" sz="2400" i="1">
                            <a:latin typeface="Cambria Math" panose="02040503050406030204" pitchFamily="18" charset="0"/>
                            <a:ea typeface="Cambria Math" panose="02040503050406030204" pitchFamily="18" charset="0"/>
                          </a:rPr>
                          <m:t>𝑥</m:t>
                        </m:r>
                      </m:sup>
                    </m:sSup>
                    <m:sSup>
                      <m:sSupPr>
                        <m:ctrlPr>
                          <a:rPr lang="en-US" sz="2400" i="1">
                            <a:latin typeface="Cambria Math"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𝑝</m:t>
                        </m:r>
                        <m:r>
                          <a:rPr lang="en-US" sz="2400" i="1">
                            <a:latin typeface="Cambria Math" panose="02040503050406030204" pitchFamily="18" charset="0"/>
                            <a:ea typeface="Cambria Math" panose="02040503050406030204" pitchFamily="18" charset="0"/>
                          </a:rPr>
                          <m:t>)</m:t>
                        </m:r>
                      </m:e>
                      <m:sup>
                        <m:r>
                          <a:rPr lang="en-US" sz="2400" i="1">
                            <a:latin typeface="Cambria Math" panose="02040503050406030204" pitchFamily="18" charset="0"/>
                            <a:ea typeface="Cambria Math" panose="02040503050406030204" pitchFamily="18" charset="0"/>
                          </a:rPr>
                          <m:t>𝑛</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sup>
                    </m:sSup>
                  </m:oMath>
                </a14:m>
                <a:endParaRPr lang="en-US" sz="2400" dirty="0" smtClean="0"/>
              </a:p>
              <a:p>
                <a14:m>
                  <m:oMath xmlns:m="http://schemas.openxmlformats.org/officeDocument/2006/math">
                    <m:f>
                      <m:fPr>
                        <m:ctrlPr>
                          <a:rPr lang="en-US" sz="2400" i="1">
                            <a:latin typeface="Cambria Math"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𝑛</m:t>
                        </m:r>
                        <m:r>
                          <a:rPr lang="en-US" sz="2400" i="1">
                            <a:latin typeface="Cambria Math" panose="02040503050406030204" pitchFamily="18" charset="0"/>
                            <a:ea typeface="Cambria Math" panose="02040503050406030204" pitchFamily="18" charset="0"/>
                          </a:rPr>
                          <m:t>!</m:t>
                        </m:r>
                      </m:num>
                      <m:den>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d>
                          <m:dPr>
                            <m:ctrlPr>
                              <a:rPr lang="en-US" sz="2400" i="1">
                                <a:latin typeface="Cambria Math"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𝑛</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e>
                        </m:d>
                        <m:r>
                          <a:rPr lang="en-US" sz="2400" i="1">
                            <a:latin typeface="Cambria Math" panose="02040503050406030204" pitchFamily="18" charset="0"/>
                            <a:ea typeface="Cambria Math" panose="02040503050406030204" pitchFamily="18" charset="0"/>
                          </a:rPr>
                          <m:t>!</m:t>
                        </m:r>
                      </m:den>
                    </m:f>
                  </m:oMath>
                </a14:m>
                <a:r>
                  <a:rPr lang="en-US" sz="2400" dirty="0" smtClean="0"/>
                  <a:t> is the number of ways the value of x can occur </a:t>
                </a:r>
                <a:r>
                  <a:rPr lang="en-US" sz="2200" dirty="0" smtClean="0"/>
                  <a:t>(combinations)</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1648" y="635065"/>
                <a:ext cx="8912352" cy="6222936"/>
              </a:xfrm>
              <a:blipFill rotWithShape="0">
                <a:blip r:embed="rId2"/>
                <a:stretch>
                  <a:fillRect l="-1026" t="-1371" r="-410" b="-392"/>
                </a:stretch>
              </a:blipFill>
            </p:spPr>
            <p:txBody>
              <a:bodyPr/>
              <a:lstStyle/>
              <a:p>
                <a:r>
                  <a:rPr lang="en-US">
                    <a:noFill/>
                  </a:rPr>
                  <a:t> </a:t>
                </a:r>
                <a:endParaRPr lang="en-US">
                  <a:noFill/>
                </a:endParaRPr>
              </a:p>
            </p:txBody>
          </p:sp>
        </mc:Fallback>
      </mc:AlternateContent>
      <p:sp>
        <p:nvSpPr>
          <p:cNvPr id="8" name="Content Placeholder 2"/>
          <p:cNvSpPr txBox="1"/>
          <p:nvPr/>
        </p:nvSpPr>
        <p:spPr>
          <a:xfrm>
            <a:off x="231648" y="3205279"/>
            <a:ext cx="8912352" cy="3885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smtClean="0"/>
          </a:p>
          <a:p>
            <a:endParaRPr lang="en-US" sz="2400"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a:t>
            </a:r>
            <a:endParaRPr lang="en-US" sz="3200" dirty="0"/>
          </a:p>
        </p:txBody>
      </p:sp>
      <p:sp>
        <p:nvSpPr>
          <p:cNvPr id="4" name="Slide Number Placeholder 3"/>
          <p:cNvSpPr>
            <a:spLocks noGrp="1"/>
          </p:cNvSpPr>
          <p:nvPr>
            <p:ph type="sldNum" sz="quarter" idx="12"/>
          </p:nvPr>
        </p:nvSpPr>
        <p:spPr/>
        <p:txBody>
          <a:bodyPr/>
          <a:lstStyle/>
          <a:p>
            <a:fld id="{8D75822C-2030-4887-9512-2AC67AD2736F}" type="slidenum">
              <a:rPr lang="en-US" smtClean="0"/>
              <a:t>3</a:t>
            </a:fld>
            <a:endParaRPr lang="en-US" dirty="0"/>
          </a:p>
        </p:txBody>
      </p:sp>
      <p:graphicFrame>
        <p:nvGraphicFramePr>
          <p:cNvPr id="7" name="Table 6"/>
          <p:cNvGraphicFramePr>
            <a:graphicFrameLocks noGrp="1"/>
          </p:cNvGraphicFramePr>
          <p:nvPr/>
        </p:nvGraphicFramePr>
        <p:xfrm>
          <a:off x="344182" y="2177931"/>
          <a:ext cx="2501900" cy="2261235"/>
        </p:xfrm>
        <a:graphic>
          <a:graphicData uri="http://schemas.openxmlformats.org/drawingml/2006/table">
            <a:tbl>
              <a:tblPr>
                <a:tableStyleId>{5C22544A-7EE6-4342-B048-85BDC9FD1C3A}</a:tableStyleId>
              </a:tblPr>
              <a:tblGrid>
                <a:gridCol w="1358900"/>
                <a:gridCol w="1143000"/>
              </a:tblGrid>
              <a:tr h="476250">
                <a:tc>
                  <a:txBody>
                    <a:bodyPr/>
                    <a:lstStyle/>
                    <a:p>
                      <a:pPr algn="ctr" fontAlgn="b"/>
                      <a:r>
                        <a:rPr lang="en-US" sz="1800" u="none" strike="noStrike" dirty="0">
                          <a:effectLst/>
                        </a:rPr>
                        <a:t>Interruptions</a:t>
                      </a:r>
                      <a:br>
                        <a:rPr lang="en-US" sz="1800" u="none" strike="noStrike" dirty="0">
                          <a:effectLst/>
                        </a:rPr>
                      </a:br>
                      <a:r>
                        <a:rPr lang="en-US" sz="1800" u="none" strike="noStrike" dirty="0">
                          <a:effectLst/>
                        </a:rPr>
                        <a:t>in a day</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b"/>
                      <a:r>
                        <a:rPr lang="en-US" sz="1800" u="none" strike="noStrike" dirty="0">
                          <a:effectLst/>
                        </a:rPr>
                        <a:t>Probability</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38125">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a:effectLst/>
                        </a:rPr>
                        <a:t>0.35</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125">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a:effectLst/>
                        </a:rPr>
                        <a:t>0.25</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125">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a:effectLst/>
                        </a:rPr>
                        <a:t>0.20</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125">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a:effectLst/>
                        </a:rPr>
                        <a:t>0.10</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125">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a:effectLst/>
                        </a:rPr>
                        <a:t>0.05</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125">
                <a:tc>
                  <a:txBody>
                    <a:bodyPr/>
                    <a:lstStyle/>
                    <a:p>
                      <a:pPr algn="ct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rPr>
                        <a:t>0.05</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399437" y="4704205"/>
            <a:ext cx="1902059" cy="369332"/>
          </a:xfrm>
          <a:prstGeom prst="rect">
            <a:avLst/>
          </a:prstGeom>
          <a:noFill/>
        </p:spPr>
        <p:txBody>
          <a:bodyPr wrap="none" rtlCol="0">
            <a:spAutoFit/>
          </a:bodyPr>
          <a:lstStyle/>
          <a:p>
            <a:r>
              <a:rPr lang="en-US" dirty="0" smtClean="0"/>
              <a:t>Counting Process?</a:t>
            </a:r>
            <a:endParaRPr lang="en-US" dirty="0"/>
          </a:p>
        </p:txBody>
      </p:sp>
      <p:sp>
        <p:nvSpPr>
          <p:cNvPr id="9" name="TextBox 8"/>
          <p:cNvSpPr txBox="1"/>
          <p:nvPr/>
        </p:nvSpPr>
        <p:spPr>
          <a:xfrm>
            <a:off x="2360564" y="4704205"/>
            <a:ext cx="485518" cy="369332"/>
          </a:xfrm>
          <a:prstGeom prst="rect">
            <a:avLst/>
          </a:prstGeom>
          <a:noFill/>
        </p:spPr>
        <p:txBody>
          <a:bodyPr wrap="none" rtlCol="0">
            <a:spAutoFit/>
          </a:bodyPr>
          <a:lstStyle/>
          <a:p>
            <a:r>
              <a:rPr lang="en-US" dirty="0" smtClean="0"/>
              <a:t>Yes</a:t>
            </a:r>
            <a:endParaRPr lang="en-US" dirty="0"/>
          </a:p>
        </p:txBody>
      </p:sp>
      <p:sp>
        <p:nvSpPr>
          <p:cNvPr id="10" name="TextBox 9"/>
          <p:cNvSpPr txBox="1"/>
          <p:nvPr/>
        </p:nvSpPr>
        <p:spPr>
          <a:xfrm>
            <a:off x="399437" y="5123566"/>
            <a:ext cx="2022285" cy="369332"/>
          </a:xfrm>
          <a:prstGeom prst="rect">
            <a:avLst/>
          </a:prstGeom>
          <a:noFill/>
        </p:spPr>
        <p:txBody>
          <a:bodyPr wrap="none" rtlCol="0">
            <a:spAutoFit/>
          </a:bodyPr>
          <a:lstStyle/>
          <a:p>
            <a:r>
              <a:rPr lang="en-US" dirty="0" smtClean="0"/>
              <a:t>Mutually Exclusive?</a:t>
            </a:r>
            <a:endParaRPr lang="en-US" dirty="0"/>
          </a:p>
        </p:txBody>
      </p:sp>
      <p:sp>
        <p:nvSpPr>
          <p:cNvPr id="11" name="TextBox 10"/>
          <p:cNvSpPr txBox="1"/>
          <p:nvPr/>
        </p:nvSpPr>
        <p:spPr>
          <a:xfrm>
            <a:off x="2360564" y="5123566"/>
            <a:ext cx="485518" cy="369332"/>
          </a:xfrm>
          <a:prstGeom prst="rect">
            <a:avLst/>
          </a:prstGeom>
          <a:noFill/>
        </p:spPr>
        <p:txBody>
          <a:bodyPr wrap="none" rtlCol="0">
            <a:spAutoFit/>
          </a:bodyPr>
          <a:lstStyle/>
          <a:p>
            <a:r>
              <a:rPr lang="en-US" dirty="0" smtClean="0"/>
              <a:t>Yes</a:t>
            </a:r>
            <a:endParaRPr lang="en-US" dirty="0"/>
          </a:p>
        </p:txBody>
      </p:sp>
      <p:sp>
        <p:nvSpPr>
          <p:cNvPr id="12" name="TextBox 11"/>
          <p:cNvSpPr txBox="1"/>
          <p:nvPr/>
        </p:nvSpPr>
        <p:spPr>
          <a:xfrm>
            <a:off x="399437" y="5542927"/>
            <a:ext cx="1966692" cy="369332"/>
          </a:xfrm>
          <a:prstGeom prst="rect">
            <a:avLst/>
          </a:prstGeom>
          <a:noFill/>
        </p:spPr>
        <p:txBody>
          <a:bodyPr wrap="none" rtlCol="0">
            <a:spAutoFit/>
          </a:bodyPr>
          <a:lstStyle/>
          <a:p>
            <a:r>
              <a:rPr lang="en-US" dirty="0" smtClean="0"/>
              <a:t>Valid Probabilities?</a:t>
            </a:r>
            <a:endParaRPr lang="en-US" dirty="0"/>
          </a:p>
        </p:txBody>
      </p:sp>
      <p:sp>
        <p:nvSpPr>
          <p:cNvPr id="13" name="TextBox 12"/>
          <p:cNvSpPr txBox="1"/>
          <p:nvPr/>
        </p:nvSpPr>
        <p:spPr>
          <a:xfrm>
            <a:off x="2360564" y="5542927"/>
            <a:ext cx="485518" cy="369332"/>
          </a:xfrm>
          <a:prstGeom prst="rect">
            <a:avLst/>
          </a:prstGeom>
          <a:noFill/>
        </p:spPr>
        <p:txBody>
          <a:bodyPr wrap="none" rtlCol="0">
            <a:spAutoFit/>
          </a:bodyPr>
          <a:lstStyle/>
          <a:p>
            <a:r>
              <a:rPr lang="en-US" dirty="0" smtClean="0"/>
              <a:t>Yes</a:t>
            </a:r>
            <a:endParaRPr lang="en-US" dirty="0"/>
          </a:p>
        </p:txBody>
      </p:sp>
      <p:sp>
        <p:nvSpPr>
          <p:cNvPr id="14" name="TextBox 13"/>
          <p:cNvSpPr txBox="1"/>
          <p:nvPr/>
        </p:nvSpPr>
        <p:spPr>
          <a:xfrm>
            <a:off x="399437" y="5962288"/>
            <a:ext cx="1676421" cy="369332"/>
          </a:xfrm>
          <a:prstGeom prst="rect">
            <a:avLst/>
          </a:prstGeom>
          <a:noFill/>
        </p:spPr>
        <p:txBody>
          <a:bodyPr wrap="none" rtlCol="0">
            <a:spAutoFit/>
          </a:bodyPr>
          <a:lstStyle/>
          <a:p>
            <a:r>
              <a:rPr lang="en-US" dirty="0" smtClean="0"/>
              <a:t>Sum to one (1)?</a:t>
            </a:r>
            <a:endParaRPr lang="en-US" dirty="0"/>
          </a:p>
        </p:txBody>
      </p:sp>
      <p:sp>
        <p:nvSpPr>
          <p:cNvPr id="15" name="TextBox 14"/>
          <p:cNvSpPr txBox="1"/>
          <p:nvPr/>
        </p:nvSpPr>
        <p:spPr>
          <a:xfrm>
            <a:off x="2360564" y="5962288"/>
            <a:ext cx="485518" cy="369332"/>
          </a:xfrm>
          <a:prstGeom prst="rect">
            <a:avLst/>
          </a:prstGeom>
          <a:noFill/>
        </p:spPr>
        <p:txBody>
          <a:bodyPr wrap="none" rtlCol="0">
            <a:spAutoFit/>
          </a:bodyPr>
          <a:lstStyle/>
          <a:p>
            <a:r>
              <a:rPr lang="en-US" dirty="0" smtClean="0"/>
              <a:t>Yes</a:t>
            </a:r>
            <a:endParaRPr lang="en-US" dirty="0"/>
          </a:p>
        </p:txBody>
      </p:sp>
      <p:graphicFrame>
        <p:nvGraphicFramePr>
          <p:cNvPr id="16" name="Object 15"/>
          <p:cNvGraphicFramePr>
            <a:graphicFrameLocks noChangeAspect="1"/>
          </p:cNvGraphicFramePr>
          <p:nvPr/>
        </p:nvGraphicFramePr>
        <p:xfrm>
          <a:off x="3794862" y="2958987"/>
          <a:ext cx="4536058" cy="2797236"/>
        </p:xfrm>
        <a:graphic>
          <a:graphicData uri="http://schemas.openxmlformats.org/presentationml/2006/ole">
            <mc:AlternateContent xmlns:mc="http://schemas.openxmlformats.org/markup-compatibility/2006">
              <mc:Choice xmlns:v="urn:schemas-microsoft-com:vml" Requires="v">
                <p:oleObj spid="_x0000_s2172" name="Bitmap Image" r:id="rId4" imgW="3429000" imgH="2114550" progId="Paint.Picture">
                  <p:embed/>
                </p:oleObj>
              </mc:Choice>
              <mc:Fallback>
                <p:oleObj name="Bitmap Image" r:id="rId4" imgW="3429000" imgH="2114550" progId="Paint.Picture">
                  <p:embed/>
                  <p:pic>
                    <p:nvPicPr>
                      <p:cNvPr id="0" name="Picture 2169"/>
                      <p:cNvPicPr/>
                      <p:nvPr/>
                    </p:nvPicPr>
                    <p:blipFill>
                      <a:blip r:embed="rId5"/>
                      <a:stretch>
                        <a:fillRect/>
                      </a:stretch>
                    </p:blipFill>
                    <p:spPr>
                      <a:xfrm>
                        <a:off x="3794862" y="2958987"/>
                        <a:ext cx="4536058" cy="2797236"/>
                      </a:xfrm>
                      <a:prstGeom prst="rect">
                        <a:avLst/>
                      </a:prstGeom>
                    </p:spPr>
                  </p:pic>
                </p:oleObj>
              </mc:Fallback>
            </mc:AlternateContent>
          </a:graphicData>
        </a:graphic>
      </p:graphicFrame>
      <p:sp>
        <p:nvSpPr>
          <p:cNvPr id="6" name="Content Placeholder 5"/>
          <p:cNvSpPr>
            <a:spLocks noGrp="1"/>
          </p:cNvSpPr>
          <p:nvPr>
            <p:ph idx="1"/>
          </p:nvPr>
        </p:nvSpPr>
        <p:spPr>
          <a:xfrm>
            <a:off x="231648" y="1133856"/>
            <a:ext cx="8717280" cy="1039718"/>
          </a:xfrm>
        </p:spPr>
        <p:txBody>
          <a:bodyPr/>
          <a:lstStyle/>
          <a:p>
            <a:r>
              <a:rPr lang="en-US" dirty="0"/>
              <a:t>Number of interruptions per day in a large computer network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a:xfrm>
            <a:off x="231648" y="1133856"/>
            <a:ext cx="8717280" cy="4203688"/>
          </a:xfrm>
        </p:spPr>
        <p:txBody>
          <a:bodyPr/>
          <a:lstStyle/>
          <a:p>
            <a:pPr marL="0" indent="0">
              <a:buNone/>
            </a:pPr>
            <a:r>
              <a:rPr lang="en-US" i="1" dirty="0"/>
              <a:t>Marital Status of a Random Sample </a:t>
            </a:r>
            <a:r>
              <a:rPr lang="en-US" i="1" dirty="0" smtClean="0"/>
              <a:t/>
            </a:r>
            <a:br>
              <a:rPr lang="en-US" i="1" dirty="0" smtClean="0"/>
            </a:br>
            <a:r>
              <a:rPr lang="en-US" i="1" dirty="0" smtClean="0"/>
              <a:t>of </a:t>
            </a:r>
            <a:r>
              <a:rPr lang="en-US" i="1" dirty="0"/>
              <a:t>Women Ages 25 to </a:t>
            </a:r>
            <a:r>
              <a:rPr lang="en-US" i="1" dirty="0" smtClean="0"/>
              <a:t>29</a:t>
            </a:r>
          </a:p>
          <a:p>
            <a:endParaRPr lang="en-US" i="1" dirty="0"/>
          </a:p>
          <a:p>
            <a:endParaRPr lang="en-US" i="1" dirty="0" smtClean="0"/>
          </a:p>
          <a:p>
            <a:endParaRPr lang="en-US" i="1" dirty="0"/>
          </a:p>
          <a:p>
            <a:endParaRPr lang="en-US" i="1" dirty="0" smtClean="0"/>
          </a:p>
          <a:p>
            <a:r>
              <a:rPr lang="en-US" dirty="0" smtClean="0"/>
              <a:t>Is this a valid probability distribution?</a:t>
            </a:r>
          </a:p>
          <a:p>
            <a:pPr marL="971550" lvl="1" indent="-514350">
              <a:buFont typeface="+mj-lt"/>
              <a:buAutoNum type="alphaUcPeriod"/>
            </a:pPr>
            <a:r>
              <a:rPr lang="en-US" dirty="0" smtClean="0"/>
              <a:t>Yes</a:t>
            </a:r>
          </a:p>
          <a:p>
            <a:pPr marL="971550" lvl="1" indent="-514350">
              <a:buFont typeface="+mj-lt"/>
              <a:buAutoNum type="alphaUcPeriod"/>
            </a:pPr>
            <a:r>
              <a:rPr lang="en-US" dirty="0" smtClean="0"/>
              <a:t>No</a:t>
            </a:r>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30</a:t>
            </a:fld>
            <a:endParaRPr lang="en-US"/>
          </a:p>
        </p:txBody>
      </p:sp>
      <p:pic>
        <p:nvPicPr>
          <p:cNvPr id="5" name="Picture 2"/>
          <p:cNvPicPr>
            <a:picLocks noChangeAspect="1" noChangeArrowheads="1"/>
          </p:cNvPicPr>
          <p:nvPr/>
        </p:nvPicPr>
        <p:blipFill>
          <a:blip r:embed="rId2" cstate="print"/>
          <a:srcRect/>
          <a:stretch>
            <a:fillRect/>
          </a:stretch>
        </p:blipFill>
        <p:spPr bwMode="auto">
          <a:xfrm>
            <a:off x="556007" y="2006008"/>
            <a:ext cx="3305175" cy="1676400"/>
          </a:xfrm>
          <a:prstGeom prst="rect">
            <a:avLst/>
          </a:prstGeom>
          <a:noFill/>
          <a:ln w="9525">
            <a:noFill/>
            <a:miter lim="800000"/>
            <a:headEnd/>
            <a:tailEnd/>
          </a:ln>
          <a:effectLst/>
        </p:spPr>
      </p:pic>
      <p:sp>
        <p:nvSpPr>
          <p:cNvPr id="6" name="TextBox 5"/>
          <p:cNvSpPr txBox="1"/>
          <p:nvPr/>
        </p:nvSpPr>
        <p:spPr>
          <a:xfrm>
            <a:off x="2442510" y="4832304"/>
            <a:ext cx="5860130" cy="1938992"/>
          </a:xfrm>
          <a:prstGeom prst="rect">
            <a:avLst/>
          </a:prstGeom>
          <a:noFill/>
        </p:spPr>
        <p:txBody>
          <a:bodyPr wrap="none" rtlCol="0">
            <a:spAutoFit/>
          </a:bodyPr>
          <a:lstStyle/>
          <a:p>
            <a:pPr marL="236855" indent="-236855">
              <a:buFont typeface="Arial" panose="020B0604020202020204" pitchFamily="34" charset="0"/>
              <a:buChar char="•"/>
            </a:pPr>
            <a:r>
              <a:rPr lang="en-US" sz="2400" dirty="0" smtClean="0"/>
              <a:t>Probabilities all between 0 </a:t>
            </a:r>
            <a:r>
              <a:rPr lang="en-US" sz="2400" dirty="0"/>
              <a:t>and </a:t>
            </a:r>
            <a:r>
              <a:rPr lang="en-US" sz="2400" dirty="0" smtClean="0"/>
              <a:t>1, inclusive?</a:t>
            </a:r>
            <a:endParaRPr lang="en-US" sz="2400" dirty="0"/>
          </a:p>
          <a:p>
            <a:pPr marL="694055" lvl="1" indent="-236855">
              <a:buFont typeface="Arial" panose="020B0604020202020204" pitchFamily="34" charset="0"/>
              <a:buChar char="•"/>
            </a:pPr>
            <a:r>
              <a:rPr lang="en-US" sz="2400" dirty="0"/>
              <a:t>Yes…</a:t>
            </a:r>
          </a:p>
          <a:p>
            <a:pPr marL="236855" lvl="1" indent="-236855">
              <a:buFont typeface="Arial" panose="020B0604020202020204" pitchFamily="34" charset="0"/>
              <a:buChar char="•"/>
            </a:pPr>
            <a:r>
              <a:rPr lang="en-US" sz="2400" dirty="0" smtClean="0"/>
              <a:t>Sum of probabilities equal to one?</a:t>
            </a:r>
            <a:endParaRPr lang="en-US" sz="2400" dirty="0"/>
          </a:p>
          <a:p>
            <a:pPr marL="694055" lvl="1" indent="-236855">
              <a:buFont typeface="Arial" panose="020B0604020202020204" pitchFamily="34" charset="0"/>
              <a:buChar char="•"/>
            </a:pPr>
            <a:r>
              <a:rPr lang="en-US" sz="2400" dirty="0"/>
              <a:t>0.386 + 0.555 + 0.004 + 0.055 = 1.000</a:t>
            </a:r>
          </a:p>
          <a:p>
            <a:pPr marL="694055" lvl="1" indent="-236855">
              <a:buFont typeface="Arial" panose="020B0604020202020204" pitchFamily="34" charset="0"/>
              <a:buChar char="•"/>
            </a:pPr>
            <a:r>
              <a:rPr lang="en-US" sz="2400" dirty="0"/>
              <a:t>Yes</a:t>
            </a:r>
            <a:r>
              <a:rPr lang="en-US" sz="2400" dirty="0" smtClean="0"/>
              <a:t>…</a:t>
            </a:r>
            <a:endParaRPr lang="en-US" sz="2400" dirty="0"/>
          </a:p>
        </p:txBody>
      </p:sp>
      <p:sp>
        <p:nvSpPr>
          <p:cNvPr id="7" name="Rectangle 6"/>
          <p:cNvSpPr/>
          <p:nvPr/>
        </p:nvSpPr>
        <p:spPr>
          <a:xfrm>
            <a:off x="556007" y="4444410"/>
            <a:ext cx="1379119" cy="5103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5292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a:xfrm>
            <a:off x="231648" y="843455"/>
            <a:ext cx="8717280" cy="4494089"/>
          </a:xfrm>
        </p:spPr>
        <p:txBody>
          <a:bodyPr>
            <a:noAutofit/>
          </a:bodyPr>
          <a:lstStyle/>
          <a:p>
            <a:pPr marL="0" indent="0">
              <a:buNone/>
            </a:pPr>
            <a:r>
              <a:rPr lang="en-US" sz="2400" dirty="0"/>
              <a:t>A hypothetical book club polled its members </a:t>
            </a:r>
            <a:r>
              <a:rPr lang="en-US" sz="2400" dirty="0" smtClean="0"/>
              <a:t/>
            </a:r>
            <a:br>
              <a:rPr lang="en-US" sz="2400" dirty="0" smtClean="0"/>
            </a:br>
            <a:r>
              <a:rPr lang="en-US" sz="2400" dirty="0" smtClean="0"/>
              <a:t>to </a:t>
            </a:r>
            <a:r>
              <a:rPr lang="en-US" sz="2400" dirty="0"/>
              <a:t>ask how many books each member read in </a:t>
            </a:r>
            <a:r>
              <a:rPr lang="en-US" sz="2400" dirty="0" smtClean="0"/>
              <a:t/>
            </a:r>
            <a:br>
              <a:rPr lang="en-US" sz="2400" dirty="0" smtClean="0"/>
            </a:br>
            <a:r>
              <a:rPr lang="en-US" sz="2400" dirty="0" smtClean="0"/>
              <a:t>the </a:t>
            </a:r>
            <a:r>
              <a:rPr lang="en-US" sz="2400" dirty="0"/>
              <a:t>last 12 months. The </a:t>
            </a:r>
            <a:r>
              <a:rPr lang="en-US" sz="2400" dirty="0" smtClean="0"/>
              <a:t>table shows the </a:t>
            </a:r>
            <a:r>
              <a:rPr lang="en-US" sz="2400" dirty="0"/>
              <a:t>results</a:t>
            </a:r>
            <a:r>
              <a:rPr lang="en-US" sz="2400" dirty="0" smtClean="0"/>
              <a:t>:</a:t>
            </a:r>
          </a:p>
          <a:p>
            <a:r>
              <a:rPr lang="en-US" sz="2400" dirty="0" smtClean="0"/>
              <a:t>What </a:t>
            </a:r>
            <a:r>
              <a:rPr lang="en-US" sz="2400" dirty="0"/>
              <a:t>is the expected number of books </a:t>
            </a:r>
            <a:r>
              <a:rPr lang="en-US" sz="2400" dirty="0" smtClean="0"/>
              <a:t/>
            </a:r>
            <a:br>
              <a:rPr lang="en-US" sz="2400" dirty="0" smtClean="0"/>
            </a:br>
            <a:r>
              <a:rPr lang="en-US" sz="2400" dirty="0" smtClean="0"/>
              <a:t>read </a:t>
            </a:r>
            <a:r>
              <a:rPr lang="en-US" sz="2400" dirty="0"/>
              <a:t>by a randomly selected member </a:t>
            </a:r>
            <a:r>
              <a:rPr lang="en-US" sz="2400" dirty="0" smtClean="0"/>
              <a:t/>
            </a:r>
            <a:br>
              <a:rPr lang="en-US" sz="2400" dirty="0" smtClean="0"/>
            </a:br>
            <a:r>
              <a:rPr lang="en-US" sz="2400" dirty="0" smtClean="0"/>
              <a:t>in the </a:t>
            </a:r>
            <a:r>
              <a:rPr lang="en-US" sz="2400" dirty="0"/>
              <a:t>book club in a </a:t>
            </a:r>
            <a:r>
              <a:rPr lang="en-US" sz="2400" dirty="0" smtClean="0"/>
              <a:t>year?</a:t>
            </a:r>
          </a:p>
          <a:p>
            <a:pPr marL="803275" lvl="1" indent="-346075">
              <a:buFont typeface="+mj-lt"/>
              <a:buAutoNum type="alphaUcPeriod"/>
            </a:pPr>
            <a:r>
              <a:rPr lang="en-US" sz="2200" dirty="0" smtClean="0"/>
              <a:t>(6+12+24+36+48)/5 = 126/5 = 25.2</a:t>
            </a:r>
          </a:p>
          <a:p>
            <a:pPr marL="803275" lvl="1" indent="-346075">
              <a:buFont typeface="+mj-lt"/>
              <a:buAutoNum type="alphaUcPeriod"/>
            </a:pPr>
            <a:r>
              <a:rPr lang="en-US" sz="2200" dirty="0" smtClean="0"/>
              <a:t>(6*.05+12*.12+24*.65+36*.15+48*.03)/5=24.18/5=4.836</a:t>
            </a:r>
          </a:p>
          <a:p>
            <a:pPr marL="803275" lvl="1" indent="-346075">
              <a:buFont typeface="+mj-lt"/>
              <a:buAutoNum type="alphaUcPeriod"/>
            </a:pPr>
            <a:r>
              <a:rPr lang="en-US" sz="2200" dirty="0" smtClean="0"/>
              <a:t>6*0.05+12*0.12+24*0.65+36*0.15+48*0.03) = 24.18</a:t>
            </a:r>
          </a:p>
          <a:p>
            <a:pPr marL="803275" lvl="1" indent="-346075">
              <a:buFont typeface="+mj-lt"/>
              <a:buAutoNum type="alphaUcPeriod"/>
            </a:pPr>
            <a:r>
              <a:rPr lang="en-US" sz="2200" dirty="0" smtClean="0"/>
              <a:t>(</a:t>
            </a:r>
            <a:r>
              <a:rPr lang="en-US" sz="2200" dirty="0"/>
              <a:t>6+12+24+36+48</a:t>
            </a:r>
            <a:r>
              <a:rPr lang="en-US" sz="2200" dirty="0" smtClean="0"/>
              <a:t>)*0.65 = 81.9</a:t>
            </a:r>
          </a:p>
        </p:txBody>
      </p:sp>
      <p:sp>
        <p:nvSpPr>
          <p:cNvPr id="4" name="Slide Number Placeholder 3"/>
          <p:cNvSpPr>
            <a:spLocks noGrp="1"/>
          </p:cNvSpPr>
          <p:nvPr>
            <p:ph type="sldNum" sz="quarter" idx="12"/>
          </p:nvPr>
        </p:nvSpPr>
        <p:spPr/>
        <p:txBody>
          <a:bodyPr/>
          <a:lstStyle/>
          <a:p>
            <a:fld id="{8D75822C-2030-4887-9512-2AC67AD2736F}" type="slidenum">
              <a:rPr lang="en-US" smtClean="0"/>
              <a:t>31</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4590288" y="5185395"/>
                <a:ext cx="3961854" cy="486543"/>
              </a:xfrm>
              <a:prstGeom prst="rect">
                <a:avLst/>
              </a:prstGeom>
              <a:noFill/>
            </p:spPr>
            <p:txBody>
              <a:bodyPr wrap="none" rtlCol="0">
                <a:spAutoFit/>
              </a:bodyPr>
              <a:lstStyle/>
              <a:p>
                <a:pPr>
                  <a:tabLst>
                    <a:tab pos="1600200" algn="l"/>
                  </a:tabLst>
                </a:pPr>
                <a14:m>
                  <m:oMath xmlns:m="http://schemas.openxmlformats.org/officeDocument/2006/math">
                    <m:r>
                      <a:rPr lang="en-US" sz="2400" b="1" i="1">
                        <a:latin typeface="Cambria Math" panose="02040503050406030204" pitchFamily="18" charset="0"/>
                        <a:ea typeface="Cambria Math" panose="02040503050406030204" pitchFamily="18" charset="0"/>
                      </a:rPr>
                      <m:t>𝝁</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𝑬</m:t>
                    </m:r>
                    <m:d>
                      <m:dPr>
                        <m:ctrlPr>
                          <a:rPr lang="en-US" sz="2400" b="1" i="1">
                            <a:latin typeface="Cambria Math"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𝑿</m:t>
                        </m:r>
                      </m:e>
                    </m:d>
                    <m:r>
                      <a:rPr lang="en-US" sz="2400" b="1" i="1">
                        <a:latin typeface="Cambria Math" panose="02040503050406030204" pitchFamily="18" charset="0"/>
                        <a:ea typeface="Cambria Math" panose="02040503050406030204" pitchFamily="18" charset="0"/>
                      </a:rPr>
                      <m:t>=</m:t>
                    </m:r>
                    <m:nary>
                      <m:naryPr>
                        <m:chr m:val="∑"/>
                        <m:ctrlPr>
                          <a:rPr lang="en-US" sz="2400" b="1" i="1">
                            <a:latin typeface="Cambria Math" charset="0"/>
                            <a:ea typeface="Cambria Math" panose="02040503050406030204" pitchFamily="18" charset="0"/>
                          </a:rPr>
                        </m:ctrlPr>
                      </m:naryPr>
                      <m:sub>
                        <m:r>
                          <m:rPr>
                            <m:brk m:alnAt="23"/>
                          </m:rPr>
                          <a:rPr lang="en-US" sz="2400" b="1" i="1">
                            <a:latin typeface="Cambria Math" panose="02040503050406030204" pitchFamily="18" charset="0"/>
                            <a:ea typeface="Cambria Math" panose="02040503050406030204" pitchFamily="18" charset="0"/>
                          </a:rPr>
                          <m:t>𝒊</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𝟏</m:t>
                        </m:r>
                      </m:sub>
                      <m:sup>
                        <m:r>
                          <a:rPr lang="en-US" sz="2400" b="1" i="1">
                            <a:latin typeface="Cambria Math" panose="02040503050406030204" pitchFamily="18" charset="0"/>
                            <a:ea typeface="Cambria Math" panose="02040503050406030204" pitchFamily="18" charset="0"/>
                          </a:rPr>
                          <m:t>𝑵</m:t>
                        </m:r>
                      </m:sup>
                      <m:e>
                        <m:r>
                          <m:rPr>
                            <m:nor/>
                          </m:rPr>
                          <a:rPr lang="en-US" sz="2400" i="1" dirty="0"/>
                          <m:t>x</m:t>
                        </m:r>
                        <m:r>
                          <m:rPr>
                            <m:nor/>
                          </m:rPr>
                          <a:rPr lang="en-US" sz="2400" i="1" baseline="-25000" dirty="0"/>
                          <m:t>i</m:t>
                        </m:r>
                      </m:e>
                    </m:nary>
                    <m:r>
                      <a:rPr lang="en-US" sz="2400" b="1" i="1">
                        <a:latin typeface="Cambria Math" panose="02040503050406030204" pitchFamily="18" charset="0"/>
                        <a:ea typeface="Cambria Math" panose="02040503050406030204" pitchFamily="18" charset="0"/>
                      </a:rPr>
                      <m:t>𝑷</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𝑿</m:t>
                    </m:r>
                    <m:r>
                      <a:rPr lang="en-US" sz="2400" b="1" i="1">
                        <a:latin typeface="Cambria Math" panose="02040503050406030204" pitchFamily="18" charset="0"/>
                        <a:ea typeface="Cambria Math" panose="02040503050406030204" pitchFamily="18" charset="0"/>
                      </a:rPr>
                      <m:t>=</m:t>
                    </m:r>
                    <m:r>
                      <m:rPr>
                        <m:nor/>
                      </m:rPr>
                      <a:rPr lang="en-US" sz="2400" i="1" dirty="0"/>
                      <m:t>x</m:t>
                    </m:r>
                    <m:r>
                      <m:rPr>
                        <m:nor/>
                      </m:rPr>
                      <a:rPr lang="en-US" sz="2400" i="1" baseline="-25000" dirty="0"/>
                      <m:t>i</m:t>
                    </m:r>
                  </m:oMath>
                </a14:m>
                <a:r>
                  <a:rPr lang="en-US" sz="2400" b="1" i="1"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4590288" y="5185395"/>
                <a:ext cx="3961854" cy="486543"/>
              </a:xfrm>
              <a:prstGeom prst="rect">
                <a:avLst/>
              </a:prstGeom>
              <a:blipFill rotWithShape="0">
                <a:blip r:embed="rId2"/>
                <a:stretch>
                  <a:fillRect t="-5063" r="-1385" b="-29114"/>
                </a:stretch>
              </a:blipFill>
            </p:spPr>
            <p:txBody>
              <a:bodyPr/>
              <a:lstStyle/>
              <a:p>
                <a:r>
                  <a:rPr lang="en-US">
                    <a:noFill/>
                  </a:rPr>
                  <a:t> </a:t>
                </a:r>
                <a:endParaRPr lang="en-US">
                  <a:noFill/>
                </a:endParaRPr>
              </a:p>
            </p:txBody>
          </p:sp>
        </mc:Fallback>
      </mc:AlternateContent>
      <p:sp>
        <p:nvSpPr>
          <p:cNvPr id="7" name="Rectangle 6"/>
          <p:cNvSpPr/>
          <p:nvPr/>
        </p:nvSpPr>
        <p:spPr>
          <a:xfrm>
            <a:off x="555374" y="3703548"/>
            <a:ext cx="6791357" cy="4113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p:cNvGraphicFramePr>
            <a:graphicFrameLocks noGrp="1"/>
          </p:cNvGraphicFramePr>
          <p:nvPr/>
        </p:nvGraphicFramePr>
        <p:xfrm>
          <a:off x="6581471" y="69102"/>
          <a:ext cx="2367457" cy="2790358"/>
        </p:xfrm>
        <a:graphic>
          <a:graphicData uri="http://schemas.openxmlformats.org/drawingml/2006/table">
            <a:tbl>
              <a:tblPr firstRow="1" firstCol="1" bandRow="1">
                <a:tableStyleId>{5C22544A-7EE6-4342-B048-85BDC9FD1C3A}</a:tableStyleId>
              </a:tblPr>
              <a:tblGrid>
                <a:gridCol w="873000"/>
                <a:gridCol w="1494457"/>
              </a:tblGrid>
              <a:tr h="593896">
                <a:tc gridSpan="2">
                  <a:txBody>
                    <a:bodyPr/>
                    <a:lstStyle/>
                    <a:p>
                      <a:pPr marL="0" marR="0" algn="ctr">
                        <a:lnSpc>
                          <a:spcPct val="107000"/>
                        </a:lnSpc>
                        <a:spcBef>
                          <a:spcPts val="0"/>
                        </a:spcBef>
                        <a:spcAft>
                          <a:spcPts val="0"/>
                        </a:spcAft>
                      </a:pPr>
                      <a:r>
                        <a:rPr lang="en-US" sz="2000" dirty="0">
                          <a:effectLst/>
                        </a:rPr>
                        <a:t># books read/year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r>
              <a:tr h="366077">
                <a:tc>
                  <a:txBody>
                    <a:bodyPr/>
                    <a:lstStyle/>
                    <a:p>
                      <a:pPr marL="0" marR="0" algn="ctr">
                        <a:lnSpc>
                          <a:spcPct val="107000"/>
                        </a:lnSpc>
                        <a:spcBef>
                          <a:spcPts val="0"/>
                        </a:spcBef>
                        <a:spcAft>
                          <a:spcPts val="0"/>
                        </a:spcAft>
                      </a:pPr>
                      <a:r>
                        <a:rPr lang="en-US" sz="20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P(x)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66077">
                <a:tc>
                  <a:txBody>
                    <a:bodyPr/>
                    <a:lstStyle/>
                    <a:p>
                      <a:pPr marL="0" marR="0" algn="ctr">
                        <a:lnSpc>
                          <a:spcPct val="107000"/>
                        </a:lnSpc>
                        <a:spcBef>
                          <a:spcPts val="0"/>
                        </a:spcBef>
                        <a:spcAft>
                          <a:spcPts val="0"/>
                        </a:spcAft>
                      </a:pPr>
                      <a:r>
                        <a:rPr lang="en-US" sz="2000">
                          <a:effectLst/>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effectLst/>
                        </a:rPr>
                        <a:t>0.05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66077">
                <a:tc>
                  <a:txBody>
                    <a:bodyPr/>
                    <a:lstStyle/>
                    <a:p>
                      <a:pPr marL="0" marR="0" algn="ctr">
                        <a:lnSpc>
                          <a:spcPct val="107000"/>
                        </a:lnSpc>
                        <a:spcBef>
                          <a:spcPts val="0"/>
                        </a:spcBef>
                        <a:spcAft>
                          <a:spcPts val="0"/>
                        </a:spcAft>
                      </a:pPr>
                      <a:r>
                        <a:rPr lang="en-US" sz="2000">
                          <a:effectLst/>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0.12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66077">
                <a:tc>
                  <a:txBody>
                    <a:bodyPr/>
                    <a:lstStyle/>
                    <a:p>
                      <a:pPr marL="0" marR="0" algn="ctr">
                        <a:lnSpc>
                          <a:spcPct val="107000"/>
                        </a:lnSpc>
                        <a:spcBef>
                          <a:spcPts val="0"/>
                        </a:spcBef>
                        <a:spcAft>
                          <a:spcPts val="0"/>
                        </a:spcAft>
                      </a:pPr>
                      <a:r>
                        <a:rPr lang="en-US" sz="2000">
                          <a:effectLst/>
                        </a:rPr>
                        <a:t>24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0.65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66077">
                <a:tc>
                  <a:txBody>
                    <a:bodyPr/>
                    <a:lstStyle/>
                    <a:p>
                      <a:pPr marL="0" marR="0" algn="ctr">
                        <a:lnSpc>
                          <a:spcPct val="107000"/>
                        </a:lnSpc>
                        <a:spcBef>
                          <a:spcPts val="0"/>
                        </a:spcBef>
                        <a:spcAft>
                          <a:spcPts val="0"/>
                        </a:spcAft>
                      </a:pPr>
                      <a:r>
                        <a:rPr lang="en-US" sz="2000">
                          <a:effectLst/>
                        </a:rPr>
                        <a:t>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0.15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66077">
                <a:tc>
                  <a:txBody>
                    <a:bodyPr/>
                    <a:lstStyle/>
                    <a:p>
                      <a:pPr marL="0" marR="0" algn="ctr">
                        <a:lnSpc>
                          <a:spcPct val="107000"/>
                        </a:lnSpc>
                        <a:spcBef>
                          <a:spcPts val="0"/>
                        </a:spcBef>
                        <a:spcAft>
                          <a:spcPts val="0"/>
                        </a:spcAft>
                      </a:pPr>
                      <a:r>
                        <a:rPr lang="en-US" sz="2000">
                          <a:effectLst/>
                        </a:rPr>
                        <a:t>48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effectLst/>
                        </a:rPr>
                        <a:t>0.03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14933804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quality control manager for a manufacturing company wishes to choose a sample of 10 ball bearings from a lot of 100 ball bearings check the average radius of the ball bearings. How many different ways could the sample be chosen?</a:t>
                </a:r>
                <a:br>
                  <a:rPr lang="en-US" dirty="0" smtClean="0"/>
                </a:br>
                <a:endParaRPr lang="en-US" dirty="0" smtClean="0"/>
              </a:p>
              <a:p>
                <a:pPr marL="971550" lvl="1" indent="-514350">
                  <a:buFont typeface="+mj-lt"/>
                  <a:buAutoNum type="alphaUcPeriod"/>
                </a:pPr>
                <a:r>
                  <a:rPr lang="en-US" dirty="0" smtClean="0"/>
                  <a:t> </a:t>
                </a:r>
                <a14:m>
                  <m:oMath xmlns:m="http://schemas.openxmlformats.org/officeDocument/2006/math">
                    <m:sSup>
                      <m:sSupPr>
                        <m:ctrlPr>
                          <a:rPr lang="en-US" i="1" smtClean="0">
                            <a:latin typeface="Cambria Math"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𝑛</m:t>
                        </m:r>
                      </m:sup>
                    </m:sSup>
                    <m:r>
                      <a:rPr lang="en-US" b="0" i="1" smtClean="0">
                        <a:latin typeface="Cambria Math" panose="02040503050406030204" pitchFamily="18" charset="0"/>
                      </a:rPr>
                      <m:t>=</m:t>
                    </m:r>
                  </m:oMath>
                </a14:m>
                <a:r>
                  <a:rPr lang="en-US" dirty="0"/>
                  <a:t> </a:t>
                </a:r>
                <a14:m>
                  <m:oMath xmlns:m="http://schemas.openxmlformats.org/officeDocument/2006/math">
                    <m:sSup>
                      <m:sSupPr>
                        <m:ctrlPr>
                          <a:rPr lang="en-US" i="1">
                            <a:latin typeface="Cambria Math"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100</m:t>
                        </m:r>
                      </m:sup>
                    </m:sSup>
                  </m:oMath>
                </a14:m>
                <a:r>
                  <a:rPr lang="en-US" baseline="-25000" dirty="0" smtClean="0"/>
                  <a:t/>
                </a:r>
                <a:br>
                  <a:rPr lang="en-US" baseline="-25000" dirty="0" smtClean="0"/>
                </a:br>
                <a:endParaRPr lang="en-US" baseline="-25000" dirty="0" smtClean="0"/>
              </a:p>
              <a:p>
                <a:pPr marL="971550" lvl="1" indent="-514350">
                  <a:buFont typeface="+mj-lt"/>
                  <a:buAutoNum type="alphaUcPeriod"/>
                </a:pPr>
                <a:r>
                  <a:rPr lang="en-US" baseline="-25000" dirty="0" smtClean="0"/>
                  <a:t>n</a:t>
                </a:r>
                <a:r>
                  <a:rPr lang="en-US" dirty="0" smtClean="0"/>
                  <a:t>P</a:t>
                </a:r>
                <a:r>
                  <a:rPr lang="en-US" baseline="-25000" dirty="0" smtClean="0"/>
                  <a:t>x</a:t>
                </a:r>
                <a:r>
                  <a:rPr lang="en-US" dirty="0" smtClean="0"/>
                  <a:t> </a:t>
                </a:r>
                <a:r>
                  <a:rPr lang="en-US" dirty="0"/>
                  <a:t>=</a:t>
                </a:r>
                <a14:m>
                  <m:oMath xmlns:m="http://schemas.openxmlformats.org/officeDocument/2006/math">
                    <m:f>
                      <m:fPr>
                        <m:ctrlPr>
                          <a:rPr lang="en-US" i="1">
                            <a:latin typeface="Cambria Math" charset="0"/>
                          </a:rPr>
                        </m:ctrlPr>
                      </m:fPr>
                      <m:num>
                        <m:r>
                          <a:rPr lang="en-US" i="1">
                            <a:latin typeface="Cambria Math" panose="02040503050406030204" pitchFamily="18" charset="0"/>
                          </a:rPr>
                          <m:t>𝑛</m:t>
                        </m:r>
                        <m:r>
                          <a:rPr lang="en-US" i="1">
                            <a:latin typeface="Cambria Math" panose="02040503050406030204" pitchFamily="18" charset="0"/>
                          </a:rPr>
                          <m:t>!</m:t>
                        </m:r>
                      </m:num>
                      <m:den>
                        <m:d>
                          <m:dPr>
                            <m:ctrlPr>
                              <a:rPr lang="en-US" i="1">
                                <a:latin typeface="Cambria Math"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𝑥</m:t>
                            </m:r>
                          </m:e>
                        </m:d>
                        <m:r>
                          <a:rPr lang="en-US" i="1">
                            <a:latin typeface="Cambria Math" panose="02040503050406030204" pitchFamily="18" charset="0"/>
                          </a:rPr>
                          <m:t>!</m:t>
                        </m:r>
                      </m:den>
                    </m:f>
                    <m:r>
                      <a:rPr lang="en-US" b="0" i="1" smtClean="0">
                        <a:latin typeface="Cambria Math" panose="02040503050406030204" pitchFamily="18" charset="0"/>
                      </a:rPr>
                      <m:t>=</m:t>
                    </m:r>
                    <m:f>
                      <m:fPr>
                        <m:ctrlPr>
                          <a:rPr lang="en-US" i="1">
                            <a:latin typeface="Cambria Math" charset="0"/>
                          </a:rPr>
                        </m:ctrlPr>
                      </m:fPr>
                      <m:num>
                        <m:r>
                          <a:rPr lang="en-US" b="0" i="1" smtClean="0">
                            <a:latin typeface="Cambria Math" panose="02040503050406030204" pitchFamily="18" charset="0"/>
                          </a:rPr>
                          <m:t>100</m:t>
                        </m:r>
                        <m:r>
                          <a:rPr lang="en-US" i="1">
                            <a:latin typeface="Cambria Math" panose="02040503050406030204" pitchFamily="18" charset="0"/>
                          </a:rPr>
                          <m:t>!</m:t>
                        </m:r>
                      </m:num>
                      <m:den>
                        <m:d>
                          <m:dPr>
                            <m:ctrlPr>
                              <a:rPr lang="en-US" i="1">
                                <a:latin typeface="Cambria Math" charset="0"/>
                              </a:rPr>
                            </m:ctrlPr>
                          </m:dPr>
                          <m:e>
                            <m:r>
                              <a:rPr lang="en-US" b="0" i="1" smtClean="0">
                                <a:latin typeface="Cambria Math" panose="02040503050406030204" pitchFamily="18" charset="0"/>
                              </a:rPr>
                              <m:t>100</m:t>
                            </m:r>
                            <m:r>
                              <a:rPr lang="en-US" i="1">
                                <a:latin typeface="Cambria Math" panose="02040503050406030204" pitchFamily="18" charset="0"/>
                              </a:rPr>
                              <m:t>−</m:t>
                            </m:r>
                            <m:r>
                              <a:rPr lang="en-US" b="0" i="1" smtClean="0">
                                <a:latin typeface="Cambria Math" panose="02040503050406030204" pitchFamily="18" charset="0"/>
                              </a:rPr>
                              <m:t>10</m:t>
                            </m:r>
                          </m:e>
                        </m:d>
                        <m:r>
                          <a:rPr lang="en-US" i="1">
                            <a:latin typeface="Cambria Math" panose="02040503050406030204" pitchFamily="18" charset="0"/>
                          </a:rPr>
                          <m:t>!</m:t>
                        </m:r>
                      </m:den>
                    </m:f>
                  </m:oMath>
                </a14:m>
                <a:r>
                  <a:rPr lang="en-US" dirty="0" smtClean="0"/>
                  <a:t/>
                </a:r>
                <a:br>
                  <a:rPr lang="en-US" dirty="0" smtClean="0"/>
                </a:br>
                <a:endParaRPr lang="en-US" dirty="0" smtClean="0"/>
              </a:p>
              <a:p>
                <a:pPr marL="971550" lvl="1" indent="-514350">
                  <a:buFont typeface="+mj-lt"/>
                  <a:buAutoNum type="alphaUcPeriod"/>
                </a:pPr>
                <a:r>
                  <a:rPr lang="en-US" baseline="-25000" dirty="0"/>
                  <a:t>n</a:t>
                </a:r>
                <a:r>
                  <a:rPr lang="en-US" dirty="0" err="1"/>
                  <a:t>C</a:t>
                </a:r>
                <a:r>
                  <a:rPr lang="en-US" baseline="-25000" dirty="0" err="1"/>
                  <a:t>x</a:t>
                </a:r>
                <a:r>
                  <a:rPr lang="en-US" dirty="0"/>
                  <a:t> =</a:t>
                </a:r>
                <a14:m>
                  <m:oMath xmlns:m="http://schemas.openxmlformats.org/officeDocument/2006/math">
                    <m:f>
                      <m:fPr>
                        <m:ctrlPr>
                          <a:rPr lang="en-US" i="1">
                            <a:latin typeface="Cambria Math" charset="0"/>
                          </a:rPr>
                        </m:ctrlPr>
                      </m:fPr>
                      <m:num>
                        <m:r>
                          <a:rPr lang="en-US" i="1">
                            <a:latin typeface="Cambria Math" panose="02040503050406030204" pitchFamily="18" charset="0"/>
                          </a:rPr>
                          <m:t>𝑛</m:t>
                        </m:r>
                        <m:r>
                          <a:rPr lang="en-US" i="1">
                            <a:latin typeface="Cambria Math" panose="02040503050406030204" pitchFamily="18" charset="0"/>
                          </a:rPr>
                          <m:t>!</m:t>
                        </m:r>
                      </m:num>
                      <m:den>
                        <m:r>
                          <a:rPr lang="en-US" i="1">
                            <a:latin typeface="Cambria Math" panose="02040503050406030204" pitchFamily="18" charset="0"/>
                          </a:rPr>
                          <m:t>𝑥</m:t>
                        </m:r>
                        <m:r>
                          <a:rPr lang="en-US" i="1">
                            <a:latin typeface="Cambria Math" panose="02040503050406030204" pitchFamily="18" charset="0"/>
                          </a:rPr>
                          <m:t>!</m:t>
                        </m:r>
                        <m:d>
                          <m:dPr>
                            <m:ctrlPr>
                              <a:rPr lang="en-US" i="1">
                                <a:latin typeface="Cambria Math"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𝑥</m:t>
                            </m:r>
                          </m:e>
                        </m:d>
                        <m:r>
                          <a:rPr lang="en-US" i="1">
                            <a:latin typeface="Cambria Math" panose="02040503050406030204" pitchFamily="18" charset="0"/>
                          </a:rPr>
                          <m:t>!</m:t>
                        </m:r>
                      </m:den>
                    </m:f>
                    <m:r>
                      <a:rPr lang="en-US" b="0" i="1" smtClean="0">
                        <a:latin typeface="Cambria Math" panose="02040503050406030204" pitchFamily="18" charset="0"/>
                      </a:rPr>
                      <m:t>=</m:t>
                    </m:r>
                    <m:f>
                      <m:fPr>
                        <m:ctrlPr>
                          <a:rPr lang="en-US" i="1">
                            <a:latin typeface="Cambria Math" charset="0"/>
                          </a:rPr>
                        </m:ctrlPr>
                      </m:fPr>
                      <m:num>
                        <m:r>
                          <a:rPr lang="en-US" b="0" i="1" smtClean="0">
                            <a:latin typeface="Cambria Math" panose="02040503050406030204" pitchFamily="18" charset="0"/>
                          </a:rPr>
                          <m:t>100</m:t>
                        </m:r>
                        <m:r>
                          <a:rPr lang="en-US" i="1">
                            <a:latin typeface="Cambria Math" panose="02040503050406030204" pitchFamily="18" charset="0"/>
                          </a:rPr>
                          <m:t>!</m:t>
                        </m:r>
                      </m:num>
                      <m:den>
                        <m:r>
                          <a:rPr lang="en-US" b="0" i="1" smtClean="0">
                            <a:latin typeface="Cambria Math" panose="02040503050406030204" pitchFamily="18" charset="0"/>
                          </a:rPr>
                          <m:t>10</m:t>
                        </m:r>
                        <m:r>
                          <a:rPr lang="en-US" i="1">
                            <a:latin typeface="Cambria Math" panose="02040503050406030204" pitchFamily="18" charset="0"/>
                          </a:rPr>
                          <m:t>!</m:t>
                        </m:r>
                        <m:d>
                          <m:dPr>
                            <m:ctrlPr>
                              <a:rPr lang="en-US" i="1">
                                <a:latin typeface="Cambria Math" charset="0"/>
                              </a:rPr>
                            </m:ctrlPr>
                          </m:dPr>
                          <m:e>
                            <m:r>
                              <a:rPr lang="en-US" b="0" i="1" smtClean="0">
                                <a:latin typeface="Cambria Math" panose="02040503050406030204" pitchFamily="18" charset="0"/>
                              </a:rPr>
                              <m:t>100</m:t>
                            </m:r>
                            <m:r>
                              <a:rPr lang="en-US" i="1">
                                <a:latin typeface="Cambria Math" panose="02040503050406030204" pitchFamily="18" charset="0"/>
                              </a:rPr>
                              <m:t>−</m:t>
                            </m:r>
                            <m:r>
                              <a:rPr lang="en-US" b="0" i="1" smtClean="0">
                                <a:latin typeface="Cambria Math" panose="02040503050406030204" pitchFamily="18" charset="0"/>
                              </a:rPr>
                              <m:t>10</m:t>
                            </m:r>
                          </m:e>
                        </m:d>
                        <m:r>
                          <a:rPr lang="en-US" i="1">
                            <a:latin typeface="Cambria Math" panose="02040503050406030204" pitchFamily="18" charset="0"/>
                          </a:rPr>
                          <m:t>!</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59" t="-1822"/>
                </a:stretch>
              </a:blipFill>
            </p:spPr>
            <p:txBody>
              <a:bodyPr/>
              <a:lstStyle/>
              <a:p>
                <a:r>
                  <a:rPr lang="en-US">
                    <a:noFill/>
                  </a:rPr>
                  <a:t> </a:t>
                </a:r>
                <a:endParaRPr lang="en-US">
                  <a:noFill/>
                </a:endParaRP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32</a:t>
            </a:fld>
            <a:endParaRPr lang="en-US" dirty="0"/>
          </a:p>
        </p:txBody>
      </p:sp>
      <p:sp>
        <p:nvSpPr>
          <p:cNvPr id="6" name="Rectangle 5"/>
          <p:cNvSpPr/>
          <p:nvPr/>
        </p:nvSpPr>
        <p:spPr>
          <a:xfrm>
            <a:off x="635000" y="4889500"/>
            <a:ext cx="4292600" cy="876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5339653" y="5096817"/>
                <a:ext cx="319722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=17,310,309,456,440</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5339653" y="5096817"/>
                <a:ext cx="3197222" cy="461665"/>
              </a:xfrm>
              <a:prstGeom prst="rect">
                <a:avLst/>
              </a:prstGeom>
              <a:blipFill rotWithShape="0">
                <a:blip r:embed="rId3"/>
                <a:stretch>
                  <a:fillRect/>
                </a:stretch>
              </a:blipFill>
            </p:spPr>
            <p:txBody>
              <a:bodyPr/>
              <a:lstStyle/>
              <a:p>
                <a:r>
                  <a:rPr lang="en-US">
                    <a:noFill/>
                  </a:rPr>
                  <a:t> </a:t>
                </a:r>
                <a:endParaRPr lang="en-US">
                  <a:noFill/>
                </a:endParaRPr>
              </a:p>
            </p:txBody>
          </p:sp>
        </mc:Fallback>
      </mc:AlternateContent>
    </p:spTree>
    <p:extLst>
      <p:ext uri="{BB962C8B-B14F-4D97-AF65-F5344CB8AC3E}">
        <p14:creationId xmlns:p14="http://schemas.microsoft.com/office/powerpoint/2010/main" val="478036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648" y="0"/>
            <a:ext cx="8717280" cy="584200"/>
          </a:xfrm>
        </p:spPr>
        <p:txBody>
          <a:bodyPr>
            <a:normAutofit fontScale="90000"/>
          </a:bodyPr>
          <a:lstStyle/>
          <a:p>
            <a:r>
              <a:rPr lang="en-US" dirty="0" smtClean="0"/>
              <a:t>Question: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571500"/>
                <a:ext cx="9144000" cy="5908675"/>
              </a:xfrm>
            </p:spPr>
            <p:txBody>
              <a:bodyPr>
                <a:normAutofit/>
              </a:bodyPr>
              <a:lstStyle/>
              <a:p>
                <a:pPr marL="0" indent="0">
                  <a:buNone/>
                </a:pPr>
                <a:r>
                  <a:rPr lang="en-US" sz="2400" dirty="0" smtClean="0"/>
                  <a:t>A baseball team is playing the next 8 games on its home field. </a:t>
                </a:r>
                <a:r>
                  <a:rPr lang="en-US" sz="2400" dirty="0"/>
                  <a:t>The probability that they win a game at home is 0.6. The random variable </a:t>
                </a:r>
                <a:r>
                  <a:rPr lang="en-US" sz="2400" dirty="0" smtClean="0"/>
                  <a:t>X </a:t>
                </a:r>
                <a:r>
                  <a:rPr lang="en-US" sz="2400" dirty="0"/>
                  <a:t>is the number of games won during the home stand. </a:t>
                </a:r>
                <a:r>
                  <a:rPr lang="en-US" sz="2400" dirty="0" smtClean="0"/>
                  <a:t>What is the expected number of games won during this home stand?</a:t>
                </a:r>
              </a:p>
              <a:p>
                <a:pPr marL="0" indent="0">
                  <a:buNone/>
                </a:pPr>
                <a:endParaRPr lang="en-US" sz="2400" dirty="0" smtClean="0"/>
              </a:p>
              <a:p>
                <a:pPr marL="800100" indent="-342900">
                  <a:buFont typeface="+mj-lt"/>
                  <a:buAutoNum type="alphaUcPeriod"/>
                </a:pPr>
                <a:r>
                  <a:rPr lang="en-US" sz="2000" b="0" i="0" dirty="0" smtClean="0">
                    <a:latin typeface="Calibri" panose="020F0502020204030204" pitchFamily="34" charset="0"/>
                  </a:rPr>
                  <a:t> </a:t>
                </a:r>
                <a14:m>
                  <m:oMath xmlns:m="http://schemas.openxmlformats.org/officeDocument/2006/math">
                    <m:r>
                      <a:rPr lang="en-US" sz="2000" b="0" i="1" smtClean="0">
                        <a:latin typeface="Cambria Math" panose="02040503050406030204" pitchFamily="18" charset="0"/>
                        <a:ea typeface="Cambria Math" panose="02040503050406030204" pitchFamily="18" charset="0"/>
                      </a:rPr>
                      <m:t>𝜇</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𝑛𝑝</m:t>
                    </m:r>
                    <m:r>
                      <a:rPr lang="en-US" sz="2000" b="0" i="1" smtClean="0">
                        <a:latin typeface="Cambria Math" panose="02040503050406030204" pitchFamily="18" charset="0"/>
                        <a:ea typeface="Cambria Math" panose="02040503050406030204" pitchFamily="18" charset="0"/>
                      </a:rPr>
                      <m:t>=8</m:t>
                    </m:r>
                    <m:d>
                      <m:dPr>
                        <m:ctrlPr>
                          <a:rPr lang="en-US" sz="2000" b="0" i="1" smtClean="0">
                            <a:latin typeface="Cambria Math"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0.6</m:t>
                        </m:r>
                      </m:e>
                    </m:d>
                    <m:r>
                      <a:rPr lang="en-US" sz="2000" b="0" i="1" smtClean="0">
                        <a:latin typeface="Cambria Math" panose="02040503050406030204" pitchFamily="18" charset="0"/>
                        <a:ea typeface="Cambria Math" panose="02040503050406030204" pitchFamily="18" charset="0"/>
                      </a:rPr>
                      <m:t>=4.8</m:t>
                    </m:r>
                  </m:oMath>
                </a14:m>
                <a:endParaRPr lang="en-US" sz="2000" b="0" i="0" dirty="0" smtClean="0">
                  <a:latin typeface="Calibri" panose="020F0502020204030204" pitchFamily="34" charset="0"/>
                  <a:ea typeface="Cambria Math" panose="02040503050406030204" pitchFamily="18" charset="0"/>
                </a:endParaRPr>
              </a:p>
              <a:p>
                <a:pPr marL="800100" indent="-342900">
                  <a:buFont typeface="+mj-lt"/>
                  <a:buAutoNum type="alphaUcPeriod"/>
                </a:pPr>
                <a:r>
                  <a:rPr lang="en-US" sz="2000" b="0" i="0" dirty="0" smtClean="0">
                    <a:latin typeface="Calibri" panose="020F0502020204030204" pitchFamily="34" charset="0"/>
                  </a:rPr>
                  <a:t> </a:t>
                </a:r>
                <a14:m>
                  <m:oMath xmlns:m="http://schemas.openxmlformats.org/officeDocument/2006/math">
                    <m:r>
                      <m:rPr>
                        <m:sty m:val="p"/>
                      </m:rPr>
                      <a:rPr lang="en-US" sz="2000" b="0" i="0" smtClean="0">
                        <a:latin typeface="Cambria Math" panose="02040503050406030204" pitchFamily="18" charset="0"/>
                      </a:rPr>
                      <m:t>P</m:t>
                    </m:r>
                    <m:d>
                      <m:dPr>
                        <m:ctrlPr>
                          <a:rPr lang="en-US" sz="2000" b="0" i="1" smtClean="0">
                            <a:latin typeface="Cambria Math" charset="0"/>
                          </a:rPr>
                        </m:ctrlPr>
                      </m:dPr>
                      <m:e>
                        <m:r>
                          <m:rPr>
                            <m:sty m:val="p"/>
                          </m:rPr>
                          <a:rPr lang="en-US" sz="2000" b="0" i="0" smtClean="0">
                            <a:latin typeface="Cambria Math" panose="02040503050406030204" pitchFamily="18" charset="0"/>
                          </a:rPr>
                          <m:t>X</m:t>
                        </m:r>
                        <m:r>
                          <a:rPr lang="en-US" sz="2000" b="0" i="0" smtClean="0">
                            <a:latin typeface="Cambria Math" panose="02040503050406030204" pitchFamily="18" charset="0"/>
                          </a:rPr>
                          <m:t>=5</m:t>
                        </m:r>
                      </m:e>
                      <m:e>
                        <m:r>
                          <a:rPr lang="en-US" sz="2000" b="0" i="0" smtClean="0">
                            <a:latin typeface="Cambria Math" panose="02040503050406030204" pitchFamily="18" charset="0"/>
                          </a:rPr>
                          <m:t>8,0.6</m:t>
                        </m:r>
                      </m:e>
                    </m:d>
                    <m:r>
                      <a:rPr lang="en-US" sz="2000" b="0" i="0" smtClean="0">
                        <a:latin typeface="Cambria Math" panose="02040503050406030204" pitchFamily="18" charset="0"/>
                      </a:rPr>
                      <m:t>=</m:t>
                    </m:r>
                    <m:f>
                      <m:fPr>
                        <m:ctrlPr>
                          <a:rPr lang="en-US" sz="2000" i="1" smtClean="0">
                            <a:latin typeface="Cambria Math" charset="0"/>
                          </a:rPr>
                        </m:ctrlPr>
                      </m:fPr>
                      <m:num>
                        <m:r>
                          <a:rPr lang="en-US" sz="2000" b="0" i="1" smtClean="0">
                            <a:latin typeface="Cambria Math" panose="02040503050406030204" pitchFamily="18" charset="0"/>
                          </a:rPr>
                          <m:t>8!</m:t>
                        </m:r>
                      </m:num>
                      <m:den>
                        <m:r>
                          <a:rPr lang="en-US" sz="2000" b="0" i="1" smtClean="0">
                            <a:latin typeface="Cambria Math" panose="02040503050406030204" pitchFamily="18" charset="0"/>
                          </a:rPr>
                          <m:t>5!</m:t>
                        </m:r>
                        <m:d>
                          <m:dPr>
                            <m:ctrlPr>
                              <a:rPr lang="en-US" sz="2000" b="0" i="1" smtClean="0">
                                <a:latin typeface="Cambria Math" charset="0"/>
                              </a:rPr>
                            </m:ctrlPr>
                          </m:dPr>
                          <m:e>
                            <m:r>
                              <a:rPr lang="en-US" sz="2000" b="0" i="1" smtClean="0">
                                <a:latin typeface="Cambria Math" panose="02040503050406030204" pitchFamily="18" charset="0"/>
                              </a:rPr>
                              <m:t>8−5</m:t>
                            </m:r>
                          </m:e>
                        </m:d>
                        <m:r>
                          <a:rPr lang="en-US" sz="2000" b="0" i="1" smtClean="0">
                            <a:latin typeface="Cambria Math" panose="02040503050406030204" pitchFamily="18" charset="0"/>
                          </a:rPr>
                          <m:t>!</m:t>
                        </m:r>
                      </m:den>
                    </m:f>
                    <m:sSup>
                      <m:sSupPr>
                        <m:ctrlPr>
                          <a:rPr lang="en-US" sz="2000" i="1" smtClean="0">
                            <a:latin typeface="Cambria Math" charset="0"/>
                          </a:rPr>
                        </m:ctrlPr>
                      </m:sSupPr>
                      <m:e>
                        <m:d>
                          <m:dPr>
                            <m:ctrlPr>
                              <a:rPr lang="en-US" sz="2000" b="0" i="1" smtClean="0">
                                <a:latin typeface="Cambria Math" charset="0"/>
                              </a:rPr>
                            </m:ctrlPr>
                          </m:dPr>
                          <m:e>
                            <m:r>
                              <a:rPr lang="en-US" sz="2000" b="0" i="1" smtClean="0">
                                <a:latin typeface="Cambria Math" panose="02040503050406030204" pitchFamily="18" charset="0"/>
                              </a:rPr>
                              <m:t>0.6</m:t>
                            </m:r>
                          </m:e>
                        </m:d>
                      </m:e>
                      <m:sup>
                        <m:r>
                          <a:rPr lang="en-US" sz="2000" b="0" i="1" smtClean="0">
                            <a:latin typeface="Cambria Math" panose="02040503050406030204" pitchFamily="18" charset="0"/>
                          </a:rPr>
                          <m:t>5</m:t>
                        </m:r>
                      </m:sup>
                    </m:sSup>
                    <m:sSup>
                      <m:sSupPr>
                        <m:ctrlPr>
                          <a:rPr lang="en-US" sz="2000" i="1">
                            <a:latin typeface="Cambria Math" charset="0"/>
                          </a:rPr>
                        </m:ctrlPr>
                      </m:sSupPr>
                      <m:e>
                        <m:d>
                          <m:dPr>
                            <m:ctrlPr>
                              <a:rPr lang="en-US" sz="2000" i="1">
                                <a:latin typeface="Cambria Math" charset="0"/>
                              </a:rPr>
                            </m:ctrlPr>
                          </m:dPr>
                          <m:e>
                            <m:r>
                              <a:rPr lang="en-US" sz="2000" b="0" i="1" smtClean="0">
                                <a:latin typeface="Cambria Math" panose="02040503050406030204" pitchFamily="18" charset="0"/>
                              </a:rPr>
                              <m:t>1−</m:t>
                            </m:r>
                            <m:r>
                              <a:rPr lang="en-US" sz="2000" i="1">
                                <a:latin typeface="Cambria Math" panose="02040503050406030204" pitchFamily="18" charset="0"/>
                              </a:rPr>
                              <m:t>0.</m:t>
                            </m:r>
                            <m:r>
                              <a:rPr lang="en-US" sz="2000" b="0" i="1" smtClean="0">
                                <a:latin typeface="Cambria Math" panose="02040503050406030204" pitchFamily="18" charset="0"/>
                              </a:rPr>
                              <m:t>6</m:t>
                            </m:r>
                          </m:e>
                        </m:d>
                      </m:e>
                      <m:sup>
                        <m:r>
                          <a:rPr lang="en-US" sz="2000" b="0" i="1" smtClean="0">
                            <a:latin typeface="Cambria Math" panose="02040503050406030204" pitchFamily="18" charset="0"/>
                          </a:rPr>
                          <m:t>8−5</m:t>
                        </m:r>
                      </m:sup>
                    </m:sSup>
                    <m:r>
                      <a:rPr lang="en-US" sz="2000" b="0" i="1" smtClean="0">
                        <a:latin typeface="Cambria Math" panose="02040503050406030204" pitchFamily="18" charset="0"/>
                      </a:rPr>
                      <m:t>=</m:t>
                    </m:r>
                    <m:f>
                      <m:fPr>
                        <m:ctrlPr>
                          <a:rPr lang="en-US" sz="2000" i="1">
                            <a:latin typeface="Cambria Math" charset="0"/>
                          </a:rPr>
                        </m:ctrlPr>
                      </m:fPr>
                      <m:num>
                        <m:r>
                          <a:rPr lang="en-US" sz="2000" i="1">
                            <a:latin typeface="Cambria Math" panose="02040503050406030204" pitchFamily="18" charset="0"/>
                          </a:rPr>
                          <m:t>8!</m:t>
                        </m:r>
                      </m:num>
                      <m:den>
                        <m:r>
                          <a:rPr lang="en-US" sz="2000" i="1">
                            <a:latin typeface="Cambria Math" panose="02040503050406030204" pitchFamily="18" charset="0"/>
                          </a:rPr>
                          <m:t>5!</m:t>
                        </m:r>
                        <m:d>
                          <m:dPr>
                            <m:ctrlPr>
                              <a:rPr lang="en-US" sz="2000" i="1">
                                <a:latin typeface="Cambria Math" charset="0"/>
                              </a:rPr>
                            </m:ctrlPr>
                          </m:dPr>
                          <m:e>
                            <m:r>
                              <a:rPr lang="en-US" sz="2000" b="0" i="1" smtClean="0">
                                <a:latin typeface="Cambria Math" panose="02040503050406030204" pitchFamily="18" charset="0"/>
                              </a:rPr>
                              <m:t>3</m:t>
                            </m:r>
                          </m:e>
                        </m:d>
                        <m:r>
                          <a:rPr lang="en-US" sz="2000" i="1">
                            <a:latin typeface="Cambria Math" panose="02040503050406030204" pitchFamily="18" charset="0"/>
                          </a:rPr>
                          <m:t>!</m:t>
                        </m:r>
                      </m:den>
                    </m:f>
                    <m:sSup>
                      <m:sSupPr>
                        <m:ctrlPr>
                          <a:rPr lang="en-US" sz="2000" i="1">
                            <a:latin typeface="Cambria Math" charset="0"/>
                          </a:rPr>
                        </m:ctrlPr>
                      </m:sSupPr>
                      <m:e>
                        <m:d>
                          <m:dPr>
                            <m:ctrlPr>
                              <a:rPr lang="en-US" sz="2000" i="1">
                                <a:latin typeface="Cambria Math" charset="0"/>
                              </a:rPr>
                            </m:ctrlPr>
                          </m:dPr>
                          <m:e>
                            <m:r>
                              <a:rPr lang="en-US" sz="2000" i="1">
                                <a:latin typeface="Cambria Math" panose="02040503050406030204" pitchFamily="18" charset="0"/>
                              </a:rPr>
                              <m:t>0.6</m:t>
                            </m:r>
                          </m:e>
                        </m:d>
                      </m:e>
                      <m:sup>
                        <m:r>
                          <a:rPr lang="en-US" sz="2000" i="1">
                            <a:latin typeface="Cambria Math" panose="02040503050406030204" pitchFamily="18" charset="0"/>
                          </a:rPr>
                          <m:t>5</m:t>
                        </m:r>
                      </m:sup>
                    </m:sSup>
                    <m:sSup>
                      <m:sSupPr>
                        <m:ctrlPr>
                          <a:rPr lang="en-US" sz="2000" i="1">
                            <a:latin typeface="Cambria Math" charset="0"/>
                          </a:rPr>
                        </m:ctrlPr>
                      </m:sSupPr>
                      <m:e>
                        <m:d>
                          <m:dPr>
                            <m:ctrlPr>
                              <a:rPr lang="en-US" sz="2000" i="1">
                                <a:latin typeface="Cambria Math" charset="0"/>
                              </a:rPr>
                            </m:ctrlPr>
                          </m:dPr>
                          <m:e>
                            <m:r>
                              <a:rPr lang="en-US" sz="2000" i="1">
                                <a:latin typeface="Cambria Math" panose="02040503050406030204" pitchFamily="18" charset="0"/>
                              </a:rPr>
                              <m:t>0.</m:t>
                            </m:r>
                            <m:r>
                              <a:rPr lang="en-US" sz="2000" b="0" i="1" smtClean="0">
                                <a:latin typeface="Cambria Math" panose="02040503050406030204" pitchFamily="18" charset="0"/>
                              </a:rPr>
                              <m:t>4</m:t>
                            </m:r>
                          </m:e>
                        </m:d>
                      </m:e>
                      <m:sup>
                        <m:r>
                          <a:rPr lang="en-US" sz="2000" b="0" i="1" smtClean="0">
                            <a:latin typeface="Cambria Math" panose="02040503050406030204" pitchFamily="18" charset="0"/>
                          </a:rPr>
                          <m:t>3</m:t>
                        </m:r>
                      </m:sup>
                    </m:sSup>
                  </m:oMath>
                </a14:m>
                <a:r>
                  <a:rPr lang="en-US" sz="2000" dirty="0" smtClean="0"/>
                  <a:t>=0.2787</a:t>
                </a:r>
              </a:p>
              <a:p>
                <a:pPr marL="800100" indent="-342900">
                  <a:buFont typeface="+mj-lt"/>
                  <a:buAutoNum type="alphaUcPeriod"/>
                </a:pPr>
                <a:r>
                  <a:rPr lang="en-US" sz="2000" dirty="0" smtClean="0"/>
                  <a:t>  </a:t>
                </a:r>
                <a14:m>
                  <m:oMath xmlns:m="http://schemas.openxmlformats.org/officeDocument/2006/math">
                    <m:r>
                      <a:rPr lang="en-US" sz="1800" i="1">
                        <a:latin typeface="Cambria Math" panose="02040503050406030204" pitchFamily="18" charset="0"/>
                        <a:ea typeface="Cambria Math" panose="02040503050406030204" pitchFamily="18" charset="0"/>
                      </a:rPr>
                      <m:t>𝜎</m:t>
                    </m:r>
                    <m:r>
                      <a:rPr lang="en-US" sz="1800" i="1">
                        <a:latin typeface="Cambria Math" panose="02040503050406030204" pitchFamily="18" charset="0"/>
                        <a:ea typeface="Cambria Math" panose="02040503050406030204" pitchFamily="18" charset="0"/>
                      </a:rPr>
                      <m:t> =</m:t>
                    </m:r>
                    <m:rad>
                      <m:radPr>
                        <m:degHide m:val="on"/>
                        <m:ctrlPr>
                          <a:rPr lang="en-US" sz="1800" i="1">
                            <a:latin typeface="Cambria Math" charset="0"/>
                          </a:rPr>
                        </m:ctrlPr>
                      </m:radPr>
                      <m:deg/>
                      <m:e>
                        <m:r>
                          <a:rPr lang="en-US" sz="1800" i="1">
                            <a:latin typeface="Cambria Math" panose="02040503050406030204" pitchFamily="18" charset="0"/>
                            <a:ea typeface="Cambria Math" panose="02040503050406030204" pitchFamily="18" charset="0"/>
                          </a:rPr>
                          <m:t>𝑛𝑝</m:t>
                        </m:r>
                        <m:d>
                          <m:dPr>
                            <m:ctrlPr>
                              <a:rPr lang="en-US" sz="1800" i="1">
                                <a:latin typeface="Cambria Math" charset="0"/>
                                <a:ea typeface="Cambria Math" panose="02040503050406030204" pitchFamily="18" charset="0"/>
                              </a:rPr>
                            </m:ctrlPr>
                          </m:dPr>
                          <m:e>
                            <m:r>
                              <a:rPr lang="en-US" sz="1800">
                                <a:latin typeface="Cambria Math" panose="02040503050406030204" pitchFamily="18" charset="0"/>
                                <a:ea typeface="Cambria Math" panose="02040503050406030204" pitchFamily="18" charset="0"/>
                              </a:rPr>
                              <m:t>1−</m:t>
                            </m:r>
                            <m:r>
                              <a:rPr lang="en-US" sz="1800" i="1">
                                <a:latin typeface="Cambria Math" panose="02040503050406030204" pitchFamily="18" charset="0"/>
                                <a:ea typeface="Cambria Math" panose="02040503050406030204" pitchFamily="18" charset="0"/>
                              </a:rPr>
                              <m:t>𝑝</m:t>
                            </m:r>
                          </m:e>
                        </m:d>
                      </m:e>
                    </m:rad>
                    <m:r>
                      <a:rPr lang="en-US" sz="1800" b="0" i="1" smtClean="0">
                        <a:latin typeface="Cambria Math" panose="02040503050406030204" pitchFamily="18" charset="0"/>
                        <a:ea typeface="Cambria Math" panose="02040503050406030204" pitchFamily="18" charset="0"/>
                      </a:rPr>
                      <m:t>=</m:t>
                    </m:r>
                    <m:rad>
                      <m:radPr>
                        <m:degHide m:val="on"/>
                        <m:ctrlPr>
                          <a:rPr lang="en-US" sz="2000" i="1">
                            <a:latin typeface="Cambria Math" charset="0"/>
                          </a:rPr>
                        </m:ctrlPr>
                      </m:radPr>
                      <m:deg/>
                      <m:e>
                        <m:r>
                          <a:rPr lang="en-US" sz="2000" b="0" i="1" smtClean="0">
                            <a:latin typeface="Cambria Math" panose="02040503050406030204" pitchFamily="18" charset="0"/>
                            <a:ea typeface="Cambria Math" panose="02040503050406030204" pitchFamily="18" charset="0"/>
                          </a:rPr>
                          <m:t>8</m:t>
                        </m:r>
                        <m:d>
                          <m:dPr>
                            <m:ctrlPr>
                              <a:rPr lang="en-US" sz="2000" b="0" i="1" smtClean="0">
                                <a:latin typeface="Cambria Math"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0.6</m:t>
                            </m:r>
                          </m:e>
                        </m:d>
                        <m:d>
                          <m:dPr>
                            <m:ctrlPr>
                              <a:rPr lang="en-US" sz="2000" i="1">
                                <a:latin typeface="Cambria Math" charset="0"/>
                                <a:ea typeface="Cambria Math" panose="02040503050406030204" pitchFamily="18" charset="0"/>
                              </a:rPr>
                            </m:ctrlPr>
                          </m:dPr>
                          <m:e>
                            <m:r>
                              <a:rPr lang="en-US" sz="200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0.6</m:t>
                            </m:r>
                          </m:e>
                        </m:d>
                      </m:e>
                    </m:rad>
                    <m:r>
                      <a:rPr lang="en-US" sz="2000" b="0" i="1" smtClean="0">
                        <a:latin typeface="Cambria Math" panose="02040503050406030204" pitchFamily="18" charset="0"/>
                        <a:ea typeface="Cambria Math" panose="02040503050406030204" pitchFamily="18" charset="0"/>
                      </a:rPr>
                      <m:t>=1.92</m:t>
                    </m:r>
                  </m:oMath>
                </a14:m>
                <a:endParaRPr lang="en-US" sz="2000" dirty="0" smtClean="0"/>
              </a:p>
              <a:p>
                <a:pPr marL="800100" indent="-342900">
                  <a:buFont typeface="+mj-lt"/>
                  <a:buAutoNum type="alphaUcPeriod"/>
                </a:pPr>
                <a:r>
                  <a:rPr lang="en-US" sz="2000" dirty="0"/>
                  <a:t> </a:t>
                </a:r>
                <a:r>
                  <a:rPr lang="en-US" sz="2000" dirty="0" smtClean="0"/>
                  <a:t>8</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571500"/>
                <a:ext cx="9144000" cy="5908675"/>
              </a:xfrm>
              <a:blipFill rotWithShape="0">
                <a:blip r:embed="rId2"/>
                <a:stretch>
                  <a:fillRect l="-1000" t="-1445"/>
                </a:stretch>
              </a:blipFill>
            </p:spPr>
            <p:txBody>
              <a:bodyPr/>
              <a:lstStyle/>
              <a:p>
                <a:r>
                  <a:rPr lang="en-US">
                    <a:noFill/>
                  </a:rPr>
                  <a:t> </a:t>
                </a:r>
                <a:endParaRPr lang="en-US">
                  <a:noFill/>
                </a:endParaRP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33</a:t>
            </a:fld>
            <a:endParaRPr lang="en-US" dirty="0"/>
          </a:p>
        </p:txBody>
      </p:sp>
      <p:sp>
        <p:nvSpPr>
          <p:cNvPr id="6" name="Rectangle 5"/>
          <p:cNvSpPr/>
          <p:nvPr/>
        </p:nvSpPr>
        <p:spPr>
          <a:xfrm>
            <a:off x="310388" y="2438400"/>
            <a:ext cx="3334512" cy="406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value, </a:t>
            </a:r>
            <a:r>
              <a:rPr lang="en-US" b="1" i="1" dirty="0" smtClean="0"/>
              <a:t>µ</a:t>
            </a:r>
            <a:r>
              <a:rPr lang="en-US" dirty="0" smtClean="0"/>
              <a:t>, of a Discrete Variable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7843" y="1147661"/>
                <a:ext cx="8717280" cy="2688844"/>
              </a:xfrm>
            </p:spPr>
            <p:txBody>
              <a:bodyPr/>
              <a:lstStyle/>
              <a:p>
                <a:pPr>
                  <a:tabLst>
                    <a:tab pos="1600200" algn="l"/>
                  </a:tabLst>
                </a:pPr>
                <a:r>
                  <a:rPr lang="en-US" dirty="0" smtClean="0"/>
                  <a:t>Expected value, </a:t>
                </a:r>
                <a:r>
                  <a:rPr lang="en-US" b="1" i="1" dirty="0" smtClean="0"/>
                  <a:t>µ</a:t>
                </a:r>
                <a:r>
                  <a:rPr lang="en-US" dirty="0" smtClean="0"/>
                  <a:t>, of a discrete variable, where</a:t>
                </a:r>
                <a:br>
                  <a:rPr lang="en-US" dirty="0" smtClean="0"/>
                </a:br>
                <a:r>
                  <a:rPr lang="en-US" i="1" dirty="0" smtClean="0"/>
                  <a:t>x</a:t>
                </a:r>
                <a:r>
                  <a:rPr lang="en-US" i="1" baseline="-25000" dirty="0" smtClean="0"/>
                  <a:t>i</a:t>
                </a:r>
                <a:r>
                  <a:rPr lang="en-US" dirty="0" smtClean="0"/>
                  <a:t> = </a:t>
                </a:r>
                <a:r>
                  <a:rPr lang="en-US" i="1" dirty="0" err="1" smtClean="0"/>
                  <a:t>i</a:t>
                </a:r>
                <a:r>
                  <a:rPr lang="en-US" i="1" baseline="30000" dirty="0" err="1" smtClean="0"/>
                  <a:t>th</a:t>
                </a:r>
                <a:r>
                  <a:rPr lang="en-US" dirty="0" smtClean="0"/>
                  <a:t> value of the discrete variable </a:t>
                </a:r>
                <a:r>
                  <a:rPr lang="en-US" b="1" i="1" dirty="0" smtClean="0"/>
                  <a:t>X</a:t>
                </a:r>
                <a:r>
                  <a:rPr lang="en-US" dirty="0" smtClean="0"/>
                  <a:t> and</a:t>
                </a:r>
                <a:br>
                  <a:rPr lang="en-US" dirty="0" smtClean="0"/>
                </a:br>
                <a:r>
                  <a:rPr lang="en-US" dirty="0" smtClean="0"/>
                  <a:t>P(</a:t>
                </a:r>
                <a:r>
                  <a:rPr lang="en-US" b="1" i="1" dirty="0" smtClean="0"/>
                  <a:t>X</a:t>
                </a:r>
                <a:r>
                  <a:rPr lang="en-US" i="1" dirty="0" smtClean="0"/>
                  <a:t>=x</a:t>
                </a:r>
                <a:r>
                  <a:rPr lang="en-US" i="1" baseline="-25000" dirty="0" smtClean="0"/>
                  <a:t>i</a:t>
                </a:r>
                <a:r>
                  <a:rPr lang="en-US" dirty="0" smtClean="0"/>
                  <a:t>) = probability of the occurrence </a:t>
                </a:r>
                <a:br>
                  <a:rPr lang="en-US" dirty="0" smtClean="0"/>
                </a:br>
                <a:r>
                  <a:rPr lang="en-US" dirty="0" smtClean="0"/>
                  <a:t> 	of the </a:t>
                </a:r>
                <a:r>
                  <a:rPr lang="en-US" i="1" dirty="0" err="1" smtClean="0"/>
                  <a:t>i</a:t>
                </a:r>
                <a:r>
                  <a:rPr lang="en-US" i="1" baseline="30000" dirty="0" err="1" smtClean="0"/>
                  <a:t>th</a:t>
                </a:r>
                <a:r>
                  <a:rPr lang="en-US" dirty="0" smtClean="0"/>
                  <a:t> value of </a:t>
                </a:r>
                <a:r>
                  <a:rPr lang="en-US" b="1" i="1" dirty="0" smtClean="0"/>
                  <a:t>X</a:t>
                </a:r>
                <a:br>
                  <a:rPr lang="en-US" b="1" i="1" dirty="0" smtClean="0"/>
                </a:br>
                <a:r>
                  <a:rPr lang="en-US" dirty="0" smtClean="0"/>
                  <a:t>is:</a:t>
                </a:r>
              </a:p>
              <a:p>
                <a:pPr>
                  <a:tabLst>
                    <a:tab pos="1600200" algn="l"/>
                  </a:tabLst>
                </a:pPr>
                <a14:m>
                  <m:oMath xmlns:m="http://schemas.openxmlformats.org/officeDocument/2006/math">
                    <m:r>
                      <a:rPr lang="en-US" b="1" i="1" smtClean="0">
                        <a:latin typeface="Cambria Math" panose="02040503050406030204" pitchFamily="18" charset="0"/>
                        <a:ea typeface="Cambria Math" panose="02040503050406030204" pitchFamily="18" charset="0"/>
                      </a:rPr>
                      <m:t>𝝁</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𝑬</m:t>
                    </m:r>
                    <m:d>
                      <m:dPr>
                        <m:ctrlPr>
                          <a:rPr lang="en-US" b="1" i="1" smtClean="0">
                            <a:latin typeface="Cambria Math"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𝑿</m:t>
                        </m:r>
                      </m:e>
                    </m:d>
                    <m:r>
                      <a:rPr lang="en-US" b="1" i="1" smtClean="0">
                        <a:latin typeface="Cambria Math" panose="02040503050406030204" pitchFamily="18" charset="0"/>
                        <a:ea typeface="Cambria Math" panose="02040503050406030204" pitchFamily="18" charset="0"/>
                      </a:rPr>
                      <m:t>=</m:t>
                    </m:r>
                    <m:nary>
                      <m:naryPr>
                        <m:chr m:val="∑"/>
                        <m:ctrlPr>
                          <a:rPr lang="en-US" b="1" i="1" smtClean="0">
                            <a:latin typeface="Cambria Math" charset="0"/>
                            <a:ea typeface="Cambria Math" panose="02040503050406030204" pitchFamily="18" charset="0"/>
                          </a:rPr>
                        </m:ctrlPr>
                      </m:naryPr>
                      <m:sub>
                        <m:r>
                          <m:rPr>
                            <m:brk m:alnAt="23"/>
                          </m:rPr>
                          <a:rPr lang="en-US" b="1" i="1" smtClean="0">
                            <a:latin typeface="Cambria Math" panose="02040503050406030204" pitchFamily="18" charset="0"/>
                            <a:ea typeface="Cambria Math" panose="02040503050406030204" pitchFamily="18" charset="0"/>
                          </a:rPr>
                          <m:t>𝒊</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sub>
                      <m:sup>
                        <m:r>
                          <a:rPr lang="en-US" b="1" i="1" smtClean="0">
                            <a:latin typeface="Cambria Math" panose="02040503050406030204" pitchFamily="18" charset="0"/>
                            <a:ea typeface="Cambria Math" panose="02040503050406030204" pitchFamily="18" charset="0"/>
                          </a:rPr>
                          <m:t>𝑵</m:t>
                        </m:r>
                      </m:sup>
                      <m:e>
                        <m:r>
                          <m:rPr>
                            <m:nor/>
                          </m:rPr>
                          <a:rPr lang="en-US" i="1" dirty="0"/>
                          <m:t>x</m:t>
                        </m:r>
                        <m:r>
                          <m:rPr>
                            <m:nor/>
                          </m:rPr>
                          <a:rPr lang="en-US" i="1" baseline="-25000" dirty="0"/>
                          <m:t>i</m:t>
                        </m:r>
                      </m:e>
                    </m:nary>
                    <m:r>
                      <a:rPr lang="en-US" b="1" i="1" smtClean="0">
                        <a:latin typeface="Cambria Math" panose="02040503050406030204" pitchFamily="18" charset="0"/>
                        <a:ea typeface="Cambria Math" panose="02040503050406030204" pitchFamily="18" charset="0"/>
                      </a:rPr>
                      <m:t>𝑷</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𝑿</m:t>
                    </m:r>
                    <m:r>
                      <a:rPr lang="en-US" b="1" i="1" smtClean="0">
                        <a:latin typeface="Cambria Math" panose="02040503050406030204" pitchFamily="18" charset="0"/>
                        <a:ea typeface="Cambria Math" panose="02040503050406030204" pitchFamily="18" charset="0"/>
                      </a:rPr>
                      <m:t>=</m:t>
                    </m:r>
                    <m:r>
                      <m:rPr>
                        <m:nor/>
                      </m:rPr>
                      <a:rPr lang="en-US" i="1" dirty="0"/>
                      <m:t>x</m:t>
                    </m:r>
                    <m:r>
                      <m:rPr>
                        <m:nor/>
                      </m:rPr>
                      <a:rPr lang="en-US" i="1" baseline="-25000" dirty="0"/>
                      <m:t>i</m:t>
                    </m:r>
                  </m:oMath>
                </a14:m>
                <a:r>
                  <a:rPr lang="en-US" b="1" i="1"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7843" y="1147661"/>
                <a:ext cx="8717280" cy="2688844"/>
              </a:xfrm>
              <a:blipFill rotWithShape="0">
                <a:blip r:embed="rId2"/>
                <a:stretch>
                  <a:fillRect l="-1259" t="-3628" b="-1361"/>
                </a:stretch>
              </a:blipFill>
            </p:spPr>
            <p:txBody>
              <a:bodyPr/>
              <a:lstStyle/>
              <a:p>
                <a:r>
                  <a:rPr lang="en-US">
                    <a:noFill/>
                  </a:rPr>
                  <a:t> </a:t>
                </a:r>
                <a:endParaRPr lang="en-US">
                  <a:noFill/>
                </a:endParaRP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4</a:t>
            </a:fld>
            <a:endParaRPr lang="en-US"/>
          </a:p>
        </p:txBody>
      </p:sp>
      <p:graphicFrame>
        <p:nvGraphicFramePr>
          <p:cNvPr id="5" name="Table 4"/>
          <p:cNvGraphicFramePr>
            <a:graphicFrameLocks noGrp="1"/>
          </p:cNvGraphicFramePr>
          <p:nvPr/>
        </p:nvGraphicFramePr>
        <p:xfrm>
          <a:off x="438150" y="3920235"/>
          <a:ext cx="4540249" cy="2572641"/>
        </p:xfrm>
        <a:graphic>
          <a:graphicData uri="http://schemas.openxmlformats.org/drawingml/2006/table">
            <a:tbl>
              <a:tblPr>
                <a:tableStyleId>{5C22544A-7EE6-4342-B048-85BDC9FD1C3A}</a:tableStyleId>
              </a:tblPr>
              <a:tblGrid>
                <a:gridCol w="1364699"/>
                <a:gridCol w="1364699"/>
                <a:gridCol w="978534"/>
                <a:gridCol w="832317"/>
              </a:tblGrid>
              <a:tr h="571698">
                <a:tc>
                  <a:txBody>
                    <a:bodyPr/>
                    <a:lstStyle/>
                    <a:p>
                      <a:pPr algn="ctr" fontAlgn="b"/>
                      <a:r>
                        <a:rPr lang="en-US" sz="1800" u="none" strike="noStrike" dirty="0">
                          <a:effectLst/>
                        </a:rPr>
                        <a:t>Interruptions</a:t>
                      </a:r>
                      <a:br>
                        <a:rPr lang="en-US" sz="1800" u="none" strike="noStrike" dirty="0">
                          <a:effectLst/>
                        </a:rPr>
                      </a:br>
                      <a:r>
                        <a:rPr lang="en-US" sz="1800" u="none" strike="noStrike" dirty="0">
                          <a:effectLst/>
                        </a:rPr>
                        <a:t>in a day</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Probability</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2800" u="none" strike="noStrike" baseline="-25000" dirty="0">
                          <a:effectLst/>
                        </a:rPr>
                        <a:t>(xi)(P(X=xi))</a:t>
                      </a:r>
                      <a:endParaRPr lang="en-US" sz="2800" b="0" i="1"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85849">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0.35</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0(0.35) =</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0.00</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849">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0.25</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1(0.25) =</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0.25</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849">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0.20</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2(0.20) =</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0.40</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849">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0.10</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3(0.10) =</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0.30</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849">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0.05</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4(0.05) =</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0.20</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849">
                <a:tc>
                  <a:txBody>
                    <a:bodyPr/>
                    <a:lstStyle/>
                    <a:p>
                      <a:pPr algn="ct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0.05</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5(0.05) =</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0.25</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849">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a:effectLst/>
                        </a:rPr>
                        <a:t>1.00</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800" b="1" u="none" strike="noStrike" dirty="0">
                          <a:effectLst/>
                        </a:rPr>
                        <a:t>1.40</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AlternateContent xmlns:mc="http://schemas.openxmlformats.org/markup-compatibility/2006" xmlns:a14="http://schemas.microsoft.com/office/drawing/2010/main">
        <mc:Choice Requires="a14">
          <p:sp>
            <p:nvSpPr>
              <p:cNvPr id="6" name="Rectangle 5"/>
              <p:cNvSpPr/>
              <p:nvPr/>
            </p:nvSpPr>
            <p:spPr>
              <a:xfrm>
                <a:off x="3987799" y="6488668"/>
                <a:ext cx="14262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𝝁</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𝑬</m:t>
                      </m:r>
                      <m:d>
                        <m:dPr>
                          <m:ctrlPr>
                            <a:rPr lang="en-US" b="1" i="1">
                              <a:latin typeface="Cambria Math"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𝑿</m:t>
                          </m:r>
                        </m:e>
                      </m:d>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3987799" y="6488668"/>
                <a:ext cx="1426224" cy="369332"/>
              </a:xfrm>
              <a:prstGeom prst="rect">
                <a:avLst/>
              </a:prstGeom>
              <a:blipFill rotWithShape="0">
                <a:blip r:embed="rId3"/>
                <a:stretch>
                  <a:fillRect b="-3279"/>
                </a:stretch>
              </a:blipFill>
            </p:spPr>
            <p:txBody>
              <a:bodyPr/>
              <a:lstStyle/>
              <a:p>
                <a:r>
                  <a:rPr lang="en-US">
                    <a:noFill/>
                  </a:rPr>
                  <a:t> </a:t>
                </a:r>
                <a:endParaRPr lang="en-US">
                  <a:noFill/>
                </a:endParaRPr>
              </a:p>
            </p:txBody>
          </p:sp>
        </mc:Fallback>
      </mc:AlternateContent>
      <p:graphicFrame>
        <p:nvGraphicFramePr>
          <p:cNvPr id="7" name="Table 6"/>
          <p:cNvGraphicFramePr>
            <a:graphicFrameLocks noGrp="1"/>
          </p:cNvGraphicFramePr>
          <p:nvPr/>
        </p:nvGraphicFramePr>
        <p:xfrm>
          <a:off x="5483943" y="3920235"/>
          <a:ext cx="2438400" cy="2572641"/>
        </p:xfrm>
        <a:graphic>
          <a:graphicData uri="http://schemas.openxmlformats.org/drawingml/2006/table">
            <a:tbl>
              <a:tblPr>
                <a:tableStyleId>{5C22544A-7EE6-4342-B048-85BDC9FD1C3A}</a:tableStyleId>
              </a:tblPr>
              <a:tblGrid>
                <a:gridCol w="1492590"/>
                <a:gridCol w="945810"/>
              </a:tblGrid>
              <a:tr h="571698">
                <a:tc>
                  <a:txBody>
                    <a:bodyPr/>
                    <a:lstStyle/>
                    <a:p>
                      <a:pPr algn="ctr" fontAlgn="b"/>
                      <a:r>
                        <a:rPr lang="en-US" sz="1800" u="none" strike="noStrike" dirty="0" smtClean="0">
                          <a:effectLst/>
                        </a:rPr>
                        <a:t>Excel Functions:</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General (if A &amp; B):</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849">
                <a:tc>
                  <a:txBody>
                    <a:bodyPr/>
                    <a:lstStyle/>
                    <a:p>
                      <a:pPr algn="ctr" fontAlgn="b"/>
                      <a:r>
                        <a:rPr lang="en-US" sz="1800" u="none" strike="noStrike" dirty="0" smtClean="0">
                          <a:effectLst/>
                        </a:rPr>
                        <a:t>=0*0.35</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=A2*B2</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849">
                <a:tc>
                  <a:txBody>
                    <a:bodyPr/>
                    <a:lstStyle/>
                    <a:p>
                      <a:pPr algn="ctr" fontAlgn="b"/>
                      <a:r>
                        <a:rPr lang="en-US" sz="1800" b="0" i="0" u="none" strike="noStrike" dirty="0" smtClean="0">
                          <a:solidFill>
                            <a:schemeClr val="dk1"/>
                          </a:solidFill>
                          <a:effectLst/>
                          <a:latin typeface="+mn-lt"/>
                        </a:rPr>
                        <a:t>=1*0.25</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=A3*B3</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849">
                <a:tc>
                  <a:txBody>
                    <a:bodyPr/>
                    <a:lstStyle/>
                    <a:p>
                      <a:pPr algn="ctr" fontAlgn="b"/>
                      <a:r>
                        <a:rPr lang="en-US" sz="1800" b="0" i="0" u="none" strike="noStrike" dirty="0" smtClean="0">
                          <a:solidFill>
                            <a:schemeClr val="dk1"/>
                          </a:solidFill>
                          <a:effectLst/>
                          <a:latin typeface="+mn-lt"/>
                        </a:rPr>
                        <a:t>=2*0.20</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=A4*B4</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849">
                <a:tc>
                  <a:txBody>
                    <a:bodyPr/>
                    <a:lstStyle/>
                    <a:p>
                      <a:pPr algn="ctr" fontAlgn="b"/>
                      <a:r>
                        <a:rPr lang="en-US" sz="1800" b="0" i="0" u="none" strike="noStrike" dirty="0" smtClean="0">
                          <a:solidFill>
                            <a:schemeClr val="dk1"/>
                          </a:solidFill>
                          <a:effectLst/>
                          <a:latin typeface="+mn-lt"/>
                        </a:rPr>
                        <a:t>=3*0.10</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=A5*B5</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849">
                <a:tc>
                  <a:txBody>
                    <a:bodyPr/>
                    <a:lstStyle/>
                    <a:p>
                      <a:pPr algn="ctr" fontAlgn="b"/>
                      <a:r>
                        <a:rPr lang="en-US" sz="1800" b="0" i="0" u="none" strike="noStrike" dirty="0" smtClean="0">
                          <a:solidFill>
                            <a:schemeClr val="dk1"/>
                          </a:solidFill>
                          <a:effectLst/>
                          <a:latin typeface="+mn-lt"/>
                        </a:rPr>
                        <a:t>=4*0.05</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=A6*B6</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849">
                <a:tc>
                  <a:txBody>
                    <a:bodyPr/>
                    <a:lstStyle/>
                    <a:p>
                      <a:pPr algn="ctr" fontAlgn="b"/>
                      <a:r>
                        <a:rPr lang="en-US" sz="1800" u="none" strike="noStrike" dirty="0" smtClean="0">
                          <a:effectLst/>
                        </a:rPr>
                        <a:t>=5*0.05</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=A7*B7</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849">
                <a:tc gridSpan="2">
                  <a:txBody>
                    <a:bodyPr/>
                    <a:lstStyle/>
                    <a:p>
                      <a:pPr algn="ctr" fontAlgn="b"/>
                      <a:r>
                        <a:rPr lang="en-US" sz="1800" b="0" i="0" u="none" strike="noStrike" dirty="0" smtClean="0">
                          <a:solidFill>
                            <a:srgbClr val="000000"/>
                          </a:solidFill>
                          <a:effectLst/>
                          <a:latin typeface="Calibri" panose="020F0502020204030204" pitchFamily="34" charset="0"/>
                        </a:rPr>
                        <a:t>=sum(&lt;string&gt;)</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3"/>
            <a:ext cx="9144000" cy="1036954"/>
          </a:xfrm>
        </p:spPr>
        <p:txBody>
          <a:bodyPr>
            <a:normAutofit/>
          </a:bodyPr>
          <a:lstStyle/>
          <a:p>
            <a:r>
              <a:rPr lang="en-US" sz="3600" dirty="0" smtClean="0"/>
              <a:t>Variance of a Discrete Variable</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1648" y="879856"/>
                <a:ext cx="8717280" cy="2688844"/>
              </a:xfrm>
            </p:spPr>
            <p:txBody>
              <a:bodyPr/>
              <a:lstStyle/>
              <a:p>
                <a:pPr>
                  <a:tabLst>
                    <a:tab pos="1600200" algn="l"/>
                  </a:tabLst>
                </a:pPr>
                <a:r>
                  <a:rPr lang="en-US" dirty="0" smtClean="0"/>
                  <a:t>Variance, </a:t>
                </a:r>
                <a:r>
                  <a:rPr lang="el-GR" b="1" i="1" dirty="0" smtClean="0"/>
                  <a:t>σ</a:t>
                </a:r>
                <a:r>
                  <a:rPr lang="en-US" b="1" i="1" baseline="30000" dirty="0" smtClean="0"/>
                  <a:t>2</a:t>
                </a:r>
                <a:r>
                  <a:rPr lang="en-US" dirty="0" smtClean="0"/>
                  <a:t>, of a discrete variable, where</a:t>
                </a:r>
                <a:br>
                  <a:rPr lang="en-US" dirty="0" smtClean="0"/>
                </a:br>
                <a:r>
                  <a:rPr lang="en-US" i="1" dirty="0" smtClean="0"/>
                  <a:t>x</a:t>
                </a:r>
                <a:r>
                  <a:rPr lang="en-US" i="1" baseline="-25000" dirty="0" smtClean="0"/>
                  <a:t>i</a:t>
                </a:r>
                <a:r>
                  <a:rPr lang="en-US" dirty="0" smtClean="0"/>
                  <a:t> = </a:t>
                </a:r>
                <a:r>
                  <a:rPr lang="en-US" i="1" dirty="0" err="1" smtClean="0"/>
                  <a:t>i</a:t>
                </a:r>
                <a:r>
                  <a:rPr lang="en-US" i="1" baseline="30000" dirty="0" err="1" smtClean="0"/>
                  <a:t>th</a:t>
                </a:r>
                <a:r>
                  <a:rPr lang="en-US" dirty="0" smtClean="0"/>
                  <a:t> value of the discrete variable </a:t>
                </a:r>
                <a:r>
                  <a:rPr lang="en-US" b="1" i="1" dirty="0" smtClean="0"/>
                  <a:t>X</a:t>
                </a:r>
                <a:r>
                  <a:rPr lang="en-US" dirty="0" smtClean="0"/>
                  <a:t> and</a:t>
                </a:r>
                <a:br>
                  <a:rPr lang="en-US" dirty="0" smtClean="0"/>
                </a:br>
                <a:r>
                  <a:rPr lang="en-US" dirty="0" smtClean="0"/>
                  <a:t>P(</a:t>
                </a:r>
                <a:r>
                  <a:rPr lang="en-US" b="1" i="1" dirty="0" smtClean="0"/>
                  <a:t>X</a:t>
                </a:r>
                <a:r>
                  <a:rPr lang="en-US" i="1" dirty="0" smtClean="0"/>
                  <a:t>=x</a:t>
                </a:r>
                <a:r>
                  <a:rPr lang="en-US" i="1" baseline="-25000" dirty="0" smtClean="0"/>
                  <a:t>i</a:t>
                </a:r>
                <a:r>
                  <a:rPr lang="en-US" dirty="0" smtClean="0"/>
                  <a:t>) = probability of the occurrence </a:t>
                </a:r>
                <a:br>
                  <a:rPr lang="en-US" dirty="0" smtClean="0"/>
                </a:br>
                <a:r>
                  <a:rPr lang="en-US" dirty="0" smtClean="0"/>
                  <a:t> 	of the </a:t>
                </a:r>
                <a:r>
                  <a:rPr lang="en-US" i="1" dirty="0" err="1" smtClean="0"/>
                  <a:t>i</a:t>
                </a:r>
                <a:r>
                  <a:rPr lang="en-US" i="1" baseline="30000" dirty="0" err="1" smtClean="0"/>
                  <a:t>th</a:t>
                </a:r>
                <a:r>
                  <a:rPr lang="en-US" dirty="0" smtClean="0"/>
                  <a:t> value of </a:t>
                </a:r>
                <a:r>
                  <a:rPr lang="en-US" b="1" i="1" dirty="0" smtClean="0"/>
                  <a:t>X</a:t>
                </a:r>
                <a:br>
                  <a:rPr lang="en-US" b="1" i="1" dirty="0" smtClean="0"/>
                </a:br>
                <a:r>
                  <a:rPr lang="en-US" dirty="0" smtClean="0"/>
                  <a:t>is:</a:t>
                </a:r>
              </a:p>
              <a:p>
                <a:pPr>
                  <a:tabLst>
                    <a:tab pos="1600200" algn="l"/>
                  </a:tabLst>
                </a:pPr>
                <a14:m>
                  <m:oMath xmlns:m="http://schemas.openxmlformats.org/officeDocument/2006/math">
                    <m:r>
                      <m:rPr>
                        <m:nor/>
                      </m:rPr>
                      <a:rPr lang="el-GR" b="1" i="1" dirty="0"/>
                      <m:t>σ</m:t>
                    </m:r>
                    <m:r>
                      <m:rPr>
                        <m:nor/>
                      </m:rPr>
                      <a:rPr lang="en-US" b="1" i="1" baseline="30000" dirty="0"/>
                      <m:t>2</m:t>
                    </m:r>
                    <m:r>
                      <a:rPr lang="en-US" b="1" i="1" smtClean="0">
                        <a:latin typeface="Cambria Math" panose="02040503050406030204" pitchFamily="18" charset="0"/>
                        <a:ea typeface="Cambria Math" panose="02040503050406030204" pitchFamily="18" charset="0"/>
                      </a:rPr>
                      <m:t>=</m:t>
                    </m:r>
                    <m:nary>
                      <m:naryPr>
                        <m:chr m:val="∑"/>
                        <m:ctrlPr>
                          <a:rPr lang="en-US" b="1" i="1" smtClean="0">
                            <a:latin typeface="Cambria Math" charset="0"/>
                            <a:ea typeface="Cambria Math" panose="02040503050406030204" pitchFamily="18" charset="0"/>
                          </a:rPr>
                        </m:ctrlPr>
                      </m:naryPr>
                      <m:sub>
                        <m:r>
                          <m:rPr>
                            <m:brk m:alnAt="23"/>
                          </m:rPr>
                          <a:rPr lang="en-US" b="1" i="1" smtClean="0">
                            <a:latin typeface="Cambria Math" panose="02040503050406030204" pitchFamily="18" charset="0"/>
                            <a:ea typeface="Cambria Math" panose="02040503050406030204" pitchFamily="18" charset="0"/>
                          </a:rPr>
                          <m:t>𝒊</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sub>
                      <m:sup>
                        <m:r>
                          <a:rPr lang="en-US" b="1" i="1" smtClean="0">
                            <a:latin typeface="Cambria Math" panose="02040503050406030204" pitchFamily="18" charset="0"/>
                            <a:ea typeface="Cambria Math" panose="02040503050406030204" pitchFamily="18" charset="0"/>
                          </a:rPr>
                          <m:t>𝑵</m:t>
                        </m:r>
                      </m:sup>
                      <m:e>
                        <m:r>
                          <m:rPr>
                            <m:nor/>
                          </m:rPr>
                          <a:rPr lang="en-US" b="0" smtClean="0">
                            <a:latin typeface="Cambria Math" panose="02040503050406030204" pitchFamily="18" charset="0"/>
                            <a:ea typeface="Cambria Math" panose="02040503050406030204" pitchFamily="18" charset="0"/>
                          </a:rPr>
                          <m:t>[</m:t>
                        </m:r>
                        <m:r>
                          <m:rPr>
                            <m:nor/>
                          </m:rPr>
                          <a:rPr lang="en-US" i="1" dirty="0"/>
                          <m:t>x</m:t>
                        </m:r>
                        <m:r>
                          <m:rPr>
                            <m:nor/>
                          </m:rPr>
                          <a:rPr lang="en-US" i="1" baseline="-25000" dirty="0"/>
                          <m:t>i</m:t>
                        </m:r>
                      </m:e>
                    </m:nary>
                    <m:sSup>
                      <m:sSupPr>
                        <m:ctrlPr>
                          <a:rPr lang="en-US" b="1" i="1" smtClean="0">
                            <a:latin typeface="Cambria Math"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𝑬</m:t>
                        </m:r>
                        <m:d>
                          <m:dPr>
                            <m:ctrlPr>
                              <a:rPr lang="en-US" b="1" i="1">
                                <a:latin typeface="Cambria Math"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𝑿</m:t>
                            </m:r>
                          </m:e>
                        </m:d>
                        <m:r>
                          <a:rPr lang="en-US" b="1" i="0">
                            <a:latin typeface="Cambria Math" panose="02040503050406030204" pitchFamily="18" charset="0"/>
                            <a:ea typeface="Cambria Math" panose="02040503050406030204" pitchFamily="18" charset="0"/>
                          </a:rPr>
                          <m:t>]</m:t>
                        </m:r>
                      </m:e>
                      <m:sup>
                        <m:r>
                          <a:rPr lang="en-US" b="1" i="1" smtClean="0">
                            <a:latin typeface="Cambria Math" panose="02040503050406030204" pitchFamily="18" charset="0"/>
                            <a:ea typeface="Cambria Math" panose="02040503050406030204" pitchFamily="18" charset="0"/>
                          </a:rPr>
                          <m:t>𝟐</m:t>
                        </m:r>
                      </m:sup>
                    </m:sSup>
                    <m:r>
                      <a:rPr lang="en-US" b="1" i="1" smtClean="0">
                        <a:latin typeface="Cambria Math" panose="02040503050406030204" pitchFamily="18" charset="0"/>
                        <a:ea typeface="Cambria Math" panose="02040503050406030204" pitchFamily="18" charset="0"/>
                      </a:rPr>
                      <m:t>𝑷</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𝑿</m:t>
                    </m:r>
                    <m:r>
                      <a:rPr lang="en-US" b="1" i="1" smtClean="0">
                        <a:latin typeface="Cambria Math" panose="02040503050406030204" pitchFamily="18" charset="0"/>
                        <a:ea typeface="Cambria Math" panose="02040503050406030204" pitchFamily="18" charset="0"/>
                      </a:rPr>
                      <m:t>=</m:t>
                    </m:r>
                    <m:r>
                      <m:rPr>
                        <m:nor/>
                      </m:rPr>
                      <a:rPr lang="en-US" i="1" dirty="0"/>
                      <m:t>x</m:t>
                    </m:r>
                    <m:r>
                      <m:rPr>
                        <m:nor/>
                      </m:rPr>
                      <a:rPr lang="en-US" i="1" baseline="-25000" dirty="0"/>
                      <m:t>i</m:t>
                    </m:r>
                  </m:oMath>
                </a14:m>
                <a:r>
                  <a:rPr lang="en-US" b="1" i="1"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1648" y="879856"/>
                <a:ext cx="8717280" cy="2688844"/>
              </a:xfrm>
              <a:blipFill rotWithShape="0">
                <a:blip r:embed="rId3"/>
                <a:stretch>
                  <a:fillRect l="-1259" t="-3628" b="-1361"/>
                </a:stretch>
              </a:blipFill>
            </p:spPr>
            <p:txBody>
              <a:bodyPr/>
              <a:lstStyle/>
              <a:p>
                <a:r>
                  <a:rPr lang="en-US">
                    <a:noFill/>
                  </a:rPr>
                  <a:t> </a:t>
                </a:r>
                <a:endParaRPr lang="en-US">
                  <a:noFill/>
                </a:endParaRP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5</a:t>
            </a:fld>
            <a:endParaRPr lang="en-US" dirty="0"/>
          </a:p>
        </p:txBody>
      </p:sp>
      <p:graphicFrame>
        <p:nvGraphicFramePr>
          <p:cNvPr id="7" name="Table 6"/>
          <p:cNvGraphicFramePr>
            <a:graphicFrameLocks noGrp="1"/>
          </p:cNvGraphicFramePr>
          <p:nvPr/>
        </p:nvGraphicFramePr>
        <p:xfrm>
          <a:off x="231648" y="3568700"/>
          <a:ext cx="8150353" cy="3035298"/>
        </p:xfrm>
        <a:graphic>
          <a:graphicData uri="http://schemas.openxmlformats.org/drawingml/2006/table">
            <a:tbl>
              <a:tblPr>
                <a:tableStyleId>{5C22544A-7EE6-4342-B048-85BDC9FD1C3A}</a:tableStyleId>
              </a:tblPr>
              <a:tblGrid>
                <a:gridCol w="1366526"/>
                <a:gridCol w="1366526"/>
                <a:gridCol w="979845"/>
                <a:gridCol w="979845"/>
                <a:gridCol w="709542"/>
                <a:gridCol w="1283934"/>
                <a:gridCol w="1464135"/>
              </a:tblGrid>
              <a:tr h="684957">
                <a:tc>
                  <a:txBody>
                    <a:bodyPr/>
                    <a:lstStyle/>
                    <a:p>
                      <a:pPr algn="ctr" fontAlgn="b"/>
                      <a:r>
                        <a:rPr lang="en-US" sz="1800" u="none" strike="noStrike" dirty="0">
                          <a:effectLst/>
                        </a:rPr>
                        <a:t>Interruptions in a day</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800" u="none" strike="noStrike" dirty="0">
                          <a:effectLst/>
                        </a:rPr>
                        <a:t>Probability</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800" u="none" strike="noStrike" dirty="0">
                          <a:effectLst/>
                        </a:rPr>
                        <a:t>x</a:t>
                      </a:r>
                      <a:r>
                        <a:rPr lang="en-US" sz="1800" u="none" strike="noStrike" baseline="-25000" dirty="0">
                          <a:effectLst/>
                        </a:rPr>
                        <a:t>i</a:t>
                      </a:r>
                      <a:r>
                        <a:rPr lang="en-US" sz="1800" u="none" strike="noStrike" dirty="0">
                          <a:effectLst/>
                        </a:rPr>
                        <a:t> P(X=x</a:t>
                      </a:r>
                      <a:r>
                        <a:rPr lang="en-US" sz="1800" u="none" strike="noStrike" baseline="-25000" dirty="0">
                          <a:effectLst/>
                        </a:rPr>
                        <a:t>i</a:t>
                      </a:r>
                      <a:r>
                        <a:rPr lang="en-US" sz="1800" u="none" strike="noStrike" dirty="0">
                          <a:effectLst/>
                        </a:rPr>
                        <a:t>)</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800" u="none" strike="noStrike" dirty="0">
                          <a:effectLst/>
                        </a:rPr>
                        <a:t>[x</a:t>
                      </a:r>
                      <a:r>
                        <a:rPr lang="en-US" sz="1800" u="none" strike="noStrike" baseline="-25000" dirty="0">
                          <a:effectLst/>
                        </a:rPr>
                        <a:t>i</a:t>
                      </a:r>
                      <a:r>
                        <a:rPr lang="en-US" sz="1800" u="none" strike="noStrike" dirty="0">
                          <a:effectLst/>
                        </a:rPr>
                        <a:t>-E(x)]</a:t>
                      </a:r>
                      <a:r>
                        <a:rPr lang="en-US" sz="1800" u="none" strike="noStrike" baseline="30000"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800" u="none" strike="noStrike" dirty="0">
                          <a:effectLst/>
                        </a:rPr>
                        <a:t>[x</a:t>
                      </a:r>
                      <a:r>
                        <a:rPr lang="en-US" sz="1800" u="none" strike="noStrike" baseline="-25000" dirty="0">
                          <a:effectLst/>
                        </a:rPr>
                        <a:t>i</a:t>
                      </a:r>
                      <a:r>
                        <a:rPr lang="en-US" sz="1800" u="none" strike="noStrike" dirty="0">
                          <a:effectLst/>
                        </a:rPr>
                        <a:t>-E(x)]</a:t>
                      </a:r>
                      <a:r>
                        <a:rPr lang="en-US" sz="1800" u="none" strike="noStrike" baseline="30000" dirty="0">
                          <a:effectLst/>
                        </a:rPr>
                        <a:t>2</a:t>
                      </a:r>
                      <a:r>
                        <a:rPr lang="en-US" sz="1800" u="none" strike="noStrike" dirty="0">
                          <a:effectLst/>
                        </a:rPr>
                        <a:t>P(X=x</a:t>
                      </a:r>
                      <a:r>
                        <a:rPr lang="en-US" sz="1800" u="none" strike="noStrike" baseline="-25000" dirty="0">
                          <a:effectLst/>
                        </a:rPr>
                        <a:t>i</a:t>
                      </a:r>
                      <a:r>
                        <a:rPr lang="en-US" sz="1800" u="none" strike="noStrike" dirty="0">
                          <a:effectLst/>
                        </a:rPr>
                        <a:t>)</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35763">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0.35</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0.00</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rPr>
                        <a:t>(</a:t>
                      </a:r>
                      <a:r>
                        <a:rPr lang="en-US" sz="1800" u="none" strike="noStrike" dirty="0" smtClean="0">
                          <a:effectLst/>
                        </a:rPr>
                        <a:t>0-1.40)</a:t>
                      </a:r>
                      <a:r>
                        <a:rPr lang="en-US" sz="1800" u="none" strike="noStrike" baseline="30000" dirty="0" smtClean="0">
                          <a:effectLst/>
                        </a:rPr>
                        <a:t> 2</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1.96</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(1.96)(0.35)</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0.686</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763">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0.25</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0.25</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rPr>
                        <a:t>(</a:t>
                      </a:r>
                      <a:r>
                        <a:rPr lang="en-US" sz="1800" u="none" strike="noStrike" dirty="0" smtClean="0">
                          <a:effectLst/>
                        </a:rPr>
                        <a:t>1-1.40)</a:t>
                      </a:r>
                      <a:r>
                        <a:rPr lang="en-US" sz="1800" u="none" strike="noStrike" baseline="30000" dirty="0" smtClean="0">
                          <a:effectLst/>
                        </a:rPr>
                        <a:t> 2</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0.16</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(0.16)(0.25)</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0.04</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763">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0.20</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0.40</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rPr>
                        <a:t>(</a:t>
                      </a:r>
                      <a:r>
                        <a:rPr lang="en-US" sz="1800" u="none" strike="noStrike" dirty="0" smtClean="0">
                          <a:effectLst/>
                        </a:rPr>
                        <a:t>2-1.40)</a:t>
                      </a:r>
                      <a:r>
                        <a:rPr lang="en-US" sz="1800" u="none" strike="noStrike" baseline="30000" dirty="0" smtClean="0">
                          <a:effectLst/>
                        </a:rPr>
                        <a:t> 2</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0.36</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(0.36)(0.20)</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0.072</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763">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0.10</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0.30</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rPr>
                        <a:t>(</a:t>
                      </a:r>
                      <a:r>
                        <a:rPr lang="en-US" sz="1800" u="none" strike="noStrike" dirty="0" smtClean="0">
                          <a:effectLst/>
                        </a:rPr>
                        <a:t>3-1.40)</a:t>
                      </a:r>
                      <a:r>
                        <a:rPr lang="en-US" sz="1800" u="none" strike="noStrike" baseline="30000" dirty="0" smtClean="0">
                          <a:effectLst/>
                        </a:rPr>
                        <a:t> 2</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2.56</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(2.56)(0.10)</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0.256</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763">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0.05</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0.20</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rPr>
                        <a:t>(4-1.40</a:t>
                      </a:r>
                      <a:r>
                        <a:rPr lang="en-US" sz="1800" u="none" strike="noStrike" dirty="0" smtClean="0">
                          <a:effectLst/>
                        </a:rPr>
                        <a:t>)</a:t>
                      </a:r>
                      <a:r>
                        <a:rPr lang="en-US" sz="1800" u="none" strike="noStrike" baseline="30000" dirty="0" smtClean="0">
                          <a:effectLst/>
                        </a:rPr>
                        <a:t> 2</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6.76</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(6.76)(0.05)</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0.338</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763">
                <a:tc>
                  <a:txBody>
                    <a:bodyPr/>
                    <a:lstStyle/>
                    <a:p>
                      <a:pPr algn="ct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0.05</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0.25</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rPr>
                        <a:t>(5-1.40)</a:t>
                      </a:r>
                      <a:r>
                        <a:rPr lang="en-US" sz="1800" u="none" strike="noStrike" baseline="30000" dirty="0">
                          <a:effectLst/>
                        </a:rPr>
                        <a:t>2</a:t>
                      </a:r>
                      <a:endParaRPr lang="en-US" sz="1800" b="0" i="0" u="none" strike="noStrike" baseline="30000"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12.96</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(12.96)(0.05)</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0.648</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763">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a:effectLst/>
                        </a:rPr>
                        <a:t>1.00</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1.40</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a:effectLst/>
                        </a:rPr>
                        <a:t>2.04</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AlternateContent xmlns:mc="http://schemas.openxmlformats.org/markup-compatibility/2006" xmlns:a14="http://schemas.microsoft.com/office/drawing/2010/main">
        <mc:Choice Requires="a14">
          <p:sp>
            <p:nvSpPr>
              <p:cNvPr id="8" name="Rectangle 7"/>
              <p:cNvSpPr/>
              <p:nvPr/>
            </p:nvSpPr>
            <p:spPr>
              <a:xfrm>
                <a:off x="8382001" y="6234666"/>
                <a:ext cx="6783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ea typeface="Cambria Math" panose="02040503050406030204" pitchFamily="18" charset="0"/>
                        </a:rPr>
                        <m:t>=</m:t>
                      </m:r>
                      <m:r>
                        <m:rPr>
                          <m:nor/>
                        </m:rPr>
                        <a:rPr lang="el-GR" b="1" i="1" dirty="0"/>
                        <m:t>σ</m:t>
                      </m:r>
                      <m:r>
                        <m:rPr>
                          <m:nor/>
                        </m:rPr>
                        <a:rPr lang="en-US" b="1" i="1" baseline="30000" dirty="0"/>
                        <m:t>2</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8382001" y="6234666"/>
                <a:ext cx="678391" cy="369332"/>
              </a:xfrm>
              <a:prstGeom prst="rect">
                <a:avLst/>
              </a:prstGeom>
              <a:blipFill rotWithShape="0">
                <a:blip r:embed="rId4"/>
                <a:stretch>
                  <a:fillRect/>
                </a:stretch>
              </a:blipFill>
            </p:spPr>
            <p:txBody>
              <a:bodyPr/>
              <a:lstStyle/>
              <a:p>
                <a:r>
                  <a:rPr lang="en-US">
                    <a:noFill/>
                  </a:rPr>
                  <a:t> </a:t>
                </a:r>
                <a:endParaRPr lang="en-US">
                  <a:noFill/>
                </a:endParaRP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3"/>
            <a:ext cx="9144000" cy="1036954"/>
          </a:xfrm>
        </p:spPr>
        <p:txBody>
          <a:bodyPr>
            <a:normAutofit/>
          </a:bodyPr>
          <a:lstStyle/>
          <a:p>
            <a:r>
              <a:rPr lang="en-US" sz="3600" dirty="0" smtClean="0"/>
              <a:t>Standard Deviation of a Discrete Variable</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1648" y="752856"/>
                <a:ext cx="8717280" cy="2688844"/>
              </a:xfrm>
            </p:spPr>
            <p:txBody>
              <a:bodyPr>
                <a:normAutofit/>
              </a:bodyPr>
              <a:lstStyle/>
              <a:p>
                <a:pPr>
                  <a:tabLst>
                    <a:tab pos="1600200" algn="l"/>
                  </a:tabLst>
                </a:pPr>
                <a:r>
                  <a:rPr lang="en-US" dirty="0" smtClean="0"/>
                  <a:t>Standard deviation, </a:t>
                </a:r>
                <a:r>
                  <a:rPr lang="el-GR" b="1" i="1" dirty="0" smtClean="0"/>
                  <a:t>σ</a:t>
                </a:r>
                <a:r>
                  <a:rPr lang="en-US" dirty="0" smtClean="0"/>
                  <a:t>, of a discrete variable, where</a:t>
                </a:r>
                <a:br>
                  <a:rPr lang="en-US" dirty="0" smtClean="0"/>
                </a:br>
                <a:r>
                  <a:rPr lang="en-US" i="1" dirty="0" smtClean="0"/>
                  <a:t>x</a:t>
                </a:r>
                <a:r>
                  <a:rPr lang="en-US" i="1" baseline="-25000" dirty="0" smtClean="0"/>
                  <a:t>i</a:t>
                </a:r>
                <a:r>
                  <a:rPr lang="en-US" dirty="0" smtClean="0"/>
                  <a:t> = </a:t>
                </a:r>
                <a:r>
                  <a:rPr lang="en-US" i="1" dirty="0" err="1" smtClean="0"/>
                  <a:t>i</a:t>
                </a:r>
                <a:r>
                  <a:rPr lang="en-US" i="1" baseline="30000" dirty="0" err="1" smtClean="0"/>
                  <a:t>th</a:t>
                </a:r>
                <a:r>
                  <a:rPr lang="en-US" dirty="0" smtClean="0"/>
                  <a:t> value of the discrete variable </a:t>
                </a:r>
                <a:r>
                  <a:rPr lang="en-US" b="1" i="1" dirty="0" smtClean="0"/>
                  <a:t>X</a:t>
                </a:r>
                <a:r>
                  <a:rPr lang="en-US" dirty="0" smtClean="0"/>
                  <a:t> and</a:t>
                </a:r>
                <a:br>
                  <a:rPr lang="en-US" dirty="0" smtClean="0"/>
                </a:br>
                <a:r>
                  <a:rPr lang="en-US" dirty="0" smtClean="0"/>
                  <a:t>P(</a:t>
                </a:r>
                <a:r>
                  <a:rPr lang="en-US" b="1" i="1" dirty="0" smtClean="0"/>
                  <a:t>X</a:t>
                </a:r>
                <a:r>
                  <a:rPr lang="en-US" i="1" dirty="0" smtClean="0"/>
                  <a:t>=x</a:t>
                </a:r>
                <a:r>
                  <a:rPr lang="en-US" i="1" baseline="-25000" dirty="0" smtClean="0"/>
                  <a:t>i</a:t>
                </a:r>
                <a:r>
                  <a:rPr lang="en-US" dirty="0" smtClean="0"/>
                  <a:t>) = probability of the occurrence </a:t>
                </a:r>
                <a:br>
                  <a:rPr lang="en-US" dirty="0" smtClean="0"/>
                </a:br>
                <a:r>
                  <a:rPr lang="en-US" dirty="0" smtClean="0"/>
                  <a:t> 	of the </a:t>
                </a:r>
                <a:r>
                  <a:rPr lang="en-US" i="1" dirty="0" err="1" smtClean="0"/>
                  <a:t>i</a:t>
                </a:r>
                <a:r>
                  <a:rPr lang="en-US" i="1" baseline="30000" dirty="0" err="1" smtClean="0"/>
                  <a:t>th</a:t>
                </a:r>
                <a:r>
                  <a:rPr lang="en-US" dirty="0" smtClean="0"/>
                  <a:t> value of </a:t>
                </a:r>
                <a:r>
                  <a:rPr lang="en-US" b="1" i="1" dirty="0" smtClean="0"/>
                  <a:t>X</a:t>
                </a:r>
                <a:br>
                  <a:rPr lang="en-US" b="1" i="1" dirty="0" smtClean="0"/>
                </a:br>
                <a:r>
                  <a:rPr lang="en-US" dirty="0" smtClean="0"/>
                  <a:t>is: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charset="0"/>
                            <a:ea typeface="Cambria Math" panose="02040503050406030204" pitchFamily="18" charset="0"/>
                          </a:rPr>
                        </m:ctrlPr>
                      </m:radPr>
                      <m:deg/>
                      <m:e>
                        <m:sSup>
                          <m:sSupPr>
                            <m:ctrlPr>
                              <a:rPr lang="en-US" b="0" i="1" smtClean="0">
                                <a:latin typeface="Cambria Math"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e>
                    </m:rad>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1648" y="752856"/>
                <a:ext cx="8717280" cy="2688844"/>
              </a:xfrm>
              <a:blipFill rotWithShape="0">
                <a:blip r:embed="rId3"/>
                <a:stretch>
                  <a:fillRect l="-1259" t="-3855"/>
                </a:stretch>
              </a:blipFill>
            </p:spPr>
            <p:txBody>
              <a:bodyPr/>
              <a:lstStyle/>
              <a:p>
                <a:r>
                  <a:rPr lang="en-US">
                    <a:noFill/>
                  </a:rPr>
                  <a:t> </a:t>
                </a:r>
                <a:endParaRPr lang="en-US">
                  <a:noFill/>
                </a:endParaRP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6</a:t>
            </a:fld>
            <a:endParaRPr lang="en-US" dirty="0"/>
          </a:p>
        </p:txBody>
      </p:sp>
      <mc:AlternateContent xmlns:mc="http://schemas.openxmlformats.org/markup-compatibility/2006" xmlns:a14="http://schemas.microsoft.com/office/drawing/2010/main">
        <mc:Choice Requires="a14">
          <p:sp>
            <p:nvSpPr>
              <p:cNvPr id="8" name="Rectangle 7"/>
              <p:cNvSpPr/>
              <p:nvPr/>
            </p:nvSpPr>
            <p:spPr>
              <a:xfrm>
                <a:off x="8382000" y="5485366"/>
                <a:ext cx="5998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ea typeface="Cambria Math" panose="02040503050406030204" pitchFamily="18" charset="0"/>
                        </a:rPr>
                        <m:t>=</m:t>
                      </m:r>
                      <m:r>
                        <m:rPr>
                          <m:nor/>
                        </m:rPr>
                        <a:rPr lang="el-GR" b="1" i="1" dirty="0"/>
                        <m:t>σ</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8382000" y="5485366"/>
                <a:ext cx="599843" cy="369332"/>
              </a:xfrm>
              <a:prstGeom prst="rect">
                <a:avLst/>
              </a:prstGeom>
              <a:blipFill rotWithShape="0">
                <a:blip r:embed="rId4"/>
                <a:stretch>
                  <a:fillRect/>
                </a:stretch>
              </a:blipFill>
            </p:spPr>
            <p:txBody>
              <a:bodyPr/>
              <a:lstStyle/>
              <a:p>
                <a:r>
                  <a:rPr lang="en-US">
                    <a:noFill/>
                  </a:rPr>
                  <a:t> </a:t>
                </a:r>
                <a:endParaRPr lang="en-US">
                  <a:noFill/>
                </a:endParaRPr>
              </a:p>
            </p:txBody>
          </p:sp>
        </mc:Fallback>
      </mc:AlternateContent>
      <p:graphicFrame>
        <p:nvGraphicFramePr>
          <p:cNvPr id="5" name="Table 4"/>
          <p:cNvGraphicFramePr>
            <a:graphicFrameLocks noGrp="1"/>
          </p:cNvGraphicFramePr>
          <p:nvPr/>
        </p:nvGraphicFramePr>
        <p:xfrm>
          <a:off x="33526" y="3302000"/>
          <a:ext cx="8348474" cy="2552698"/>
        </p:xfrm>
        <a:graphic>
          <a:graphicData uri="http://schemas.openxmlformats.org/drawingml/2006/table">
            <a:tbl>
              <a:tblPr>
                <a:tableStyleId>{5C22544A-7EE6-4342-B048-85BDC9FD1C3A}</a:tableStyleId>
              </a:tblPr>
              <a:tblGrid>
                <a:gridCol w="1198755"/>
                <a:gridCol w="888619"/>
                <a:gridCol w="825500"/>
                <a:gridCol w="901700"/>
                <a:gridCol w="584200"/>
                <a:gridCol w="1092200"/>
                <a:gridCol w="1117600"/>
                <a:gridCol w="1739900"/>
              </a:tblGrid>
              <a:tr h="576052">
                <a:tc>
                  <a:txBody>
                    <a:bodyPr/>
                    <a:lstStyle/>
                    <a:p>
                      <a:pPr algn="ctr" fontAlgn="b"/>
                      <a:r>
                        <a:rPr lang="en-US" sz="1400" u="none" strike="noStrike" dirty="0">
                          <a:effectLst/>
                        </a:rPr>
                        <a:t>Interruptions in a day</a:t>
                      </a:r>
                      <a:endParaRPr lang="en-US" sz="1400" b="0" i="0" u="none" strike="noStrike" dirty="0">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400" u="none" strike="noStrike" dirty="0">
                          <a:effectLst/>
                        </a:rPr>
                        <a:t>Probability</a:t>
                      </a:r>
                      <a:endParaRPr lang="en-US" sz="1400" b="0" i="0" u="none" strike="noStrike" dirty="0">
                        <a:solidFill>
                          <a:srgbClr val="000000"/>
                        </a:solidFill>
                        <a:effectLst/>
                        <a:latin typeface="Calibri" panose="020F050202020403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400" u="none" strike="noStrike" dirty="0">
                          <a:effectLst/>
                        </a:rPr>
                        <a:t>x</a:t>
                      </a:r>
                      <a:r>
                        <a:rPr lang="en-US" sz="1400" u="none" strike="noStrike" baseline="-25000" dirty="0">
                          <a:effectLst/>
                        </a:rPr>
                        <a:t>i</a:t>
                      </a:r>
                      <a:r>
                        <a:rPr lang="en-US" sz="1400" u="none" strike="noStrike" dirty="0">
                          <a:effectLst/>
                        </a:rPr>
                        <a:t> P(X=x</a:t>
                      </a:r>
                      <a:r>
                        <a:rPr lang="en-US" sz="1400" u="none" strike="noStrike" baseline="-25000" dirty="0">
                          <a:effectLst/>
                        </a:rPr>
                        <a:t>i</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400" u="none" strike="noStrike" dirty="0">
                          <a:effectLst/>
                        </a:rPr>
                        <a:t>[x</a:t>
                      </a:r>
                      <a:r>
                        <a:rPr lang="en-US" sz="1400" u="none" strike="noStrike" baseline="-25000" dirty="0">
                          <a:effectLst/>
                        </a:rPr>
                        <a:t>i</a:t>
                      </a:r>
                      <a:r>
                        <a:rPr lang="en-US" sz="1400" u="none" strike="noStrike" dirty="0">
                          <a:effectLst/>
                        </a:rPr>
                        <a:t>-E(x)]</a:t>
                      </a:r>
                      <a:r>
                        <a:rPr lang="en-US" sz="1400" u="none" strike="noStrike" baseline="30000" dirty="0">
                          <a:effectLst/>
                        </a:rPr>
                        <a:t>2</a:t>
                      </a:r>
                      <a:endParaRPr lang="en-US" sz="1400" b="0" i="0" u="none" strike="noStrike" dirty="0">
                        <a:solidFill>
                          <a:srgbClr val="000000"/>
                        </a:solidFill>
                        <a:effectLst/>
                        <a:latin typeface="Calibri" panose="020F050202020403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400" u="none" strike="noStrike" dirty="0">
                          <a:effectLst/>
                        </a:rPr>
                        <a:t>[x</a:t>
                      </a:r>
                      <a:r>
                        <a:rPr lang="en-US" sz="1400" u="none" strike="noStrike" baseline="-25000" dirty="0">
                          <a:effectLst/>
                        </a:rPr>
                        <a:t>i</a:t>
                      </a:r>
                      <a:r>
                        <a:rPr lang="en-US" sz="1400" u="none" strike="noStrike" dirty="0">
                          <a:effectLst/>
                        </a:rPr>
                        <a:t>-E(x)]</a:t>
                      </a:r>
                      <a:r>
                        <a:rPr lang="en-US" sz="1400" u="none" strike="noStrike" baseline="30000" dirty="0">
                          <a:effectLst/>
                        </a:rPr>
                        <a:t>2</a:t>
                      </a:r>
                      <a:r>
                        <a:rPr lang="en-US" sz="1400" u="none" strike="noStrike" dirty="0">
                          <a:effectLst/>
                        </a:rPr>
                        <a:t>P(X=x</a:t>
                      </a:r>
                      <a:r>
                        <a:rPr lang="en-US" sz="1400" u="none" strike="noStrike" baseline="-25000" dirty="0">
                          <a:effectLst/>
                        </a:rPr>
                        <a:t>i</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indent="0" algn="l" defTabSz="914400" rtl="0" eaLnBrk="1" fontAlgn="b" latinLnBrk="0" hangingPunct="1">
                        <a:lnSpc>
                          <a:spcPct val="100000"/>
                        </a:lnSpc>
                        <a:spcBef>
                          <a:spcPts val="0"/>
                        </a:spcBef>
                        <a:spcAft>
                          <a:spcPts val="0"/>
                        </a:spcAft>
                        <a:buClrTx/>
                        <a:buSzTx/>
                        <a:buFontTx/>
                        <a:buNone/>
                        <a:defRPr/>
                      </a:pPr>
                      <a:endParaRPr lang="en-US" sz="1800" kern="1200" dirty="0">
                        <a:solidFill>
                          <a:schemeClr val="dk1"/>
                        </a:solidFill>
                        <a:effectLst/>
                        <a:latin typeface="+mn-lt"/>
                        <a:ea typeface="+mn-ea"/>
                        <a:cs typeface="+mn-cs"/>
                      </a:endParaRPr>
                    </a:p>
                    <a:p>
                      <a:pPr algn="l" fontAlgn="b"/>
                      <a:endParaRPr lang="en-US" sz="1400" b="0" i="0" u="none" strike="noStrike" dirty="0">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378">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0.35</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0.00</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(0-1.40</a:t>
                      </a:r>
                      <a:r>
                        <a:rPr lang="en-US" sz="1400" u="none" strike="noStrike" dirty="0" smtClean="0">
                          <a:effectLst/>
                        </a:rPr>
                        <a:t>)</a:t>
                      </a:r>
                      <a:r>
                        <a:rPr lang="en-US" sz="1400" u="none" strike="noStrike" baseline="30000" dirty="0" smtClean="0">
                          <a:effectLst/>
                        </a:rPr>
                        <a:t> 2</a:t>
                      </a:r>
                      <a:endParaRPr lang="en-US" sz="1400" b="0" i="0" u="none" strike="noStrike" dirty="0">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1.96</a:t>
                      </a:r>
                      <a:endParaRPr lang="en-US" sz="1400" b="0" i="0" u="none" strike="noStrike" dirty="0">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(1.96)(0.35)</a:t>
                      </a:r>
                      <a:endParaRPr lang="en-US" sz="1400" b="0" i="0" u="none" strike="noStrike" dirty="0">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0.686</a:t>
                      </a:r>
                      <a:endParaRPr lang="en-US" sz="1400" b="0" i="0" u="none" strike="noStrike" dirty="0">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82378">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0.25</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0.25</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(1-1.40</a:t>
                      </a:r>
                      <a:r>
                        <a:rPr lang="en-US" sz="1400" u="none" strike="noStrike" dirty="0" smtClean="0">
                          <a:effectLst/>
                        </a:rPr>
                        <a:t>)</a:t>
                      </a:r>
                      <a:r>
                        <a:rPr lang="en-US" sz="1400" u="none" strike="noStrike" baseline="30000" dirty="0" smtClean="0">
                          <a:effectLst/>
                        </a:rPr>
                        <a:t> 2</a:t>
                      </a:r>
                      <a:endParaRPr lang="en-US" sz="1400" b="0" i="0" u="none" strike="noStrike" dirty="0">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0.16</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(0.16)(0.25)</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0.04</a:t>
                      </a:r>
                      <a:endParaRPr lang="en-US" sz="1400" b="0" i="0" u="none" strike="noStrike" dirty="0">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tcPr>
                </a:tc>
              </a:tr>
              <a:tr h="282378">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0.20</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0.40</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(2-1.40</a:t>
                      </a:r>
                      <a:r>
                        <a:rPr lang="en-US" sz="1400" u="none" strike="noStrike" dirty="0" smtClean="0">
                          <a:effectLst/>
                        </a:rPr>
                        <a:t>)</a:t>
                      </a:r>
                      <a:r>
                        <a:rPr lang="en-US" sz="1400" u="none" strike="noStrike" baseline="30000" dirty="0" smtClean="0">
                          <a:effectLst/>
                        </a:rPr>
                        <a:t> 2</a:t>
                      </a:r>
                      <a:endParaRPr lang="en-US" sz="1400" b="0" i="0" u="none" strike="noStrike" dirty="0">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0.36</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(0.36)(0.20)</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0.072</a:t>
                      </a:r>
                      <a:endParaRPr lang="en-US" sz="1400" b="0" i="0" u="none" strike="noStrike" dirty="0">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tcPr>
                </a:tc>
              </a:tr>
              <a:tr h="282378">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0.10</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0.30</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(3-1.40</a:t>
                      </a:r>
                      <a:r>
                        <a:rPr lang="en-US" sz="1400" u="none" strike="noStrike" dirty="0" smtClean="0">
                          <a:effectLst/>
                        </a:rPr>
                        <a:t>)</a:t>
                      </a:r>
                      <a:r>
                        <a:rPr lang="en-US" sz="1400" u="none" strike="noStrike" baseline="30000" dirty="0" smtClean="0">
                          <a:effectLst/>
                        </a:rPr>
                        <a:t> 2</a:t>
                      </a:r>
                      <a:endParaRPr lang="en-US" sz="1400" b="0" i="0" u="none" strike="noStrike" dirty="0">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2.56</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(2.56)(0.10)</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0.256</a:t>
                      </a:r>
                      <a:endParaRPr lang="en-US" sz="1400" b="0" i="0" u="none" strike="noStrike" dirty="0">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tcPr>
                </a:tc>
              </a:tr>
              <a:tr h="282378">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0.05</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0.20</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(4-1.40</a:t>
                      </a:r>
                      <a:r>
                        <a:rPr lang="en-US" sz="1400" u="none" strike="noStrike" dirty="0" smtClean="0">
                          <a:effectLst/>
                        </a:rPr>
                        <a:t>)</a:t>
                      </a:r>
                      <a:r>
                        <a:rPr lang="en-US" sz="1400" u="none" strike="noStrike" baseline="30000" dirty="0" smtClean="0">
                          <a:effectLst/>
                        </a:rPr>
                        <a:t> 2</a:t>
                      </a:r>
                      <a:endParaRPr lang="en-US" sz="1400" b="0" i="0" u="none" strike="noStrike" dirty="0">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6.76</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(6.76)(0.05)</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0.338</a:t>
                      </a:r>
                      <a:endParaRPr lang="en-US" sz="1400" b="0" i="0" u="none" strike="noStrike" dirty="0">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tcPr>
                </a:tc>
              </a:tr>
              <a:tr h="282378">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0.05</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0.25</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(5-1.40</a:t>
                      </a:r>
                      <a:r>
                        <a:rPr lang="en-US" sz="1400" u="none" strike="noStrike" dirty="0" smtClean="0">
                          <a:effectLst/>
                        </a:rPr>
                        <a:t>)</a:t>
                      </a:r>
                      <a:r>
                        <a:rPr lang="en-US" sz="1400" u="none" strike="noStrike" baseline="30000" dirty="0" smtClean="0">
                          <a:effectLst/>
                        </a:rPr>
                        <a:t> 2</a:t>
                      </a:r>
                      <a:endParaRPr lang="en-US" sz="1400" b="0" i="0" u="none" strike="noStrike" dirty="0">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12.96</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(12.96)(0.05)</a:t>
                      </a:r>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0.648</a:t>
                      </a:r>
                      <a:endParaRPr lang="en-US" sz="1400" b="0" i="0" u="none" strike="noStrike" dirty="0">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2378">
                <a:tc>
                  <a:txBody>
                    <a:bodyPr/>
                    <a:lstStyle/>
                    <a:p>
                      <a:pPr algn="ctr" fontAlgn="b"/>
                      <a:endParaRPr lang="en-US" sz="1400" b="0" i="0" u="none" strike="noStrike">
                        <a:solidFill>
                          <a:srgbClr val="000000"/>
                        </a:solidFill>
                        <a:effectLst/>
                        <a:latin typeface="Calibri" panose="020F0502020204030204" pitchFamily="34" charset="0"/>
                      </a:endParaRPr>
                    </a:p>
                  </a:txBody>
                  <a:tcPr marL="9330" marR="9330" marT="933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400" u="none" strike="noStrike" dirty="0">
                          <a:effectLst/>
                        </a:rPr>
                        <a:t>1.00</a:t>
                      </a:r>
                      <a:endParaRPr lang="en-US" sz="1400" b="0" i="0" u="none" strike="noStrike" dirty="0">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1.40</a:t>
                      </a:r>
                      <a:endParaRPr lang="en-US" sz="1400" b="0" i="0" u="none" strike="noStrike" dirty="0">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endParaRPr lang="en-US" sz="1400" b="0" i="0" u="none" strike="noStrike">
                        <a:solidFill>
                          <a:srgbClr val="000000"/>
                        </a:solidFill>
                        <a:effectLst/>
                        <a:latin typeface="Calibri" panose="020F0502020204030204" pitchFamily="34" charset="0"/>
                      </a:endParaRPr>
                    </a:p>
                  </a:txBody>
                  <a:tcPr marL="9330" marR="9330" marT="9330" marB="0" anchor="b">
                    <a:lnT w="12700" cap="flat" cmpd="sng" algn="ctr">
                      <a:solidFill>
                        <a:schemeClr val="tx1"/>
                      </a:solidFill>
                      <a:prstDash val="solid"/>
                      <a:round/>
                      <a:headEnd type="none" w="med" len="med"/>
                      <a:tailEnd type="none" w="med" len="med"/>
                    </a:lnT>
                  </a:tcPr>
                </a:tc>
                <a:tc>
                  <a:txBody>
                    <a:bodyPr/>
                    <a:lstStyle/>
                    <a:p>
                      <a:pPr algn="l" fontAlgn="b"/>
                      <a:endParaRPr lang="en-US" sz="1400" b="0" i="0" u="none" strike="noStrike">
                        <a:solidFill>
                          <a:srgbClr val="000000"/>
                        </a:solidFill>
                        <a:effectLst/>
                        <a:latin typeface="Calibri" panose="020F0502020204030204" pitchFamily="34" charset="0"/>
                      </a:endParaRPr>
                    </a:p>
                  </a:txBody>
                  <a:tcPr marL="9330" marR="9330" marT="933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400" u="none" strike="noStrike" dirty="0">
                          <a:effectLst/>
                        </a:rPr>
                        <a:t>2.04</a:t>
                      </a:r>
                      <a:endParaRPr lang="en-US" sz="1400" b="0" i="0" u="none" strike="noStrike" dirty="0">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1.4283</a:t>
                      </a:r>
                      <a:endParaRPr lang="en-US" sz="1400" b="0" i="0" u="none" strike="noStrike" dirty="0">
                        <a:solidFill>
                          <a:srgbClr val="000000"/>
                        </a:solidFill>
                        <a:effectLst/>
                        <a:latin typeface="Calibri" panose="020F0502020204030204" pitchFamily="34" charset="0"/>
                      </a:endParaRPr>
                    </a:p>
                  </a:txBody>
                  <a:tcPr marL="9330" marR="9330" marT="9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111406"/>
            <a:ext cx="8717280" cy="613808"/>
          </a:xfrm>
        </p:spPr>
        <p:txBody>
          <a:bodyPr>
            <a:normAutofit fontScale="90000"/>
          </a:bodyPr>
          <a:lstStyle/>
          <a:p>
            <a:r>
              <a:rPr lang="en-US" dirty="0" smtClean="0"/>
              <a:t>Useful Excel Functions:</a:t>
            </a:r>
            <a:endParaRPr lang="en-US" dirty="0"/>
          </a:p>
        </p:txBody>
      </p:sp>
      <p:sp>
        <p:nvSpPr>
          <p:cNvPr id="3" name="Content Placeholder 2"/>
          <p:cNvSpPr>
            <a:spLocks noGrp="1"/>
          </p:cNvSpPr>
          <p:nvPr>
            <p:ph idx="1"/>
          </p:nvPr>
        </p:nvSpPr>
        <p:spPr>
          <a:xfrm>
            <a:off x="0" y="725214"/>
            <a:ext cx="9144000" cy="5990896"/>
          </a:xfrm>
        </p:spPr>
        <p:txBody>
          <a:bodyPr>
            <a:normAutofit/>
          </a:bodyPr>
          <a:lstStyle/>
          <a:p>
            <a:pPr>
              <a:tabLst>
                <a:tab pos="3200400" algn="l"/>
              </a:tabLst>
            </a:pPr>
            <a:r>
              <a:rPr lang="en-US" sz="2400" dirty="0" smtClean="0"/>
              <a:t>Add:	</a:t>
            </a:r>
            <a:r>
              <a:rPr lang="en-US" sz="2400" b="1" dirty="0" smtClean="0"/>
              <a:t>=</a:t>
            </a:r>
            <a:r>
              <a:rPr lang="en-US" sz="2400" dirty="0" smtClean="0"/>
              <a:t>&lt;</a:t>
            </a:r>
            <a:r>
              <a:rPr lang="en-US" sz="2400" dirty="0"/>
              <a:t>value or reference</a:t>
            </a:r>
            <a:r>
              <a:rPr lang="en-US" sz="2400" dirty="0" smtClean="0"/>
              <a:t>&gt;</a:t>
            </a:r>
            <a:r>
              <a:rPr lang="en-US" sz="2400" b="1" dirty="0" smtClean="0"/>
              <a:t>+</a:t>
            </a:r>
            <a:r>
              <a:rPr lang="en-US" sz="2400" dirty="0" smtClean="0"/>
              <a:t>&lt;</a:t>
            </a:r>
            <a:r>
              <a:rPr lang="en-US" sz="2400" dirty="0"/>
              <a:t>value or reference</a:t>
            </a:r>
            <a:r>
              <a:rPr lang="en-US" sz="2400" dirty="0" smtClean="0"/>
              <a:t>&gt;</a:t>
            </a:r>
          </a:p>
          <a:p>
            <a:pPr>
              <a:tabLst>
                <a:tab pos="3200400" algn="l"/>
              </a:tabLst>
            </a:pPr>
            <a:r>
              <a:rPr lang="en-US" sz="2400" dirty="0" smtClean="0"/>
              <a:t>Summation:	</a:t>
            </a:r>
            <a:r>
              <a:rPr lang="en-US" sz="2400" b="1" dirty="0" smtClean="0"/>
              <a:t>=SUM(</a:t>
            </a:r>
            <a:r>
              <a:rPr lang="en-US" sz="2400" dirty="0"/>
              <a:t>&lt;data string</a:t>
            </a:r>
            <a:r>
              <a:rPr lang="en-US" sz="2400" dirty="0" smtClean="0"/>
              <a:t>&gt;</a:t>
            </a:r>
            <a:r>
              <a:rPr lang="en-US" sz="2400" b="1" dirty="0" smtClean="0"/>
              <a:t>)</a:t>
            </a:r>
          </a:p>
          <a:p>
            <a:pPr>
              <a:tabLst>
                <a:tab pos="3200400" algn="l"/>
              </a:tabLst>
            </a:pPr>
            <a:r>
              <a:rPr lang="en-US" sz="2400" dirty="0" smtClean="0"/>
              <a:t>Subtract:	</a:t>
            </a:r>
            <a:r>
              <a:rPr lang="en-US" sz="2400" b="1" dirty="0"/>
              <a:t>=</a:t>
            </a:r>
            <a:r>
              <a:rPr lang="en-US" sz="2400" dirty="0"/>
              <a:t>&lt;value or </a:t>
            </a:r>
            <a:r>
              <a:rPr lang="en-US" sz="2400" dirty="0" smtClean="0"/>
              <a:t>reference&gt;</a:t>
            </a:r>
            <a:r>
              <a:rPr lang="en-US" sz="2400" b="1" dirty="0" smtClean="0"/>
              <a:t>–</a:t>
            </a:r>
            <a:r>
              <a:rPr lang="en-US" sz="2400" dirty="0" smtClean="0"/>
              <a:t>&lt;</a:t>
            </a:r>
            <a:r>
              <a:rPr lang="en-US" sz="2400" dirty="0"/>
              <a:t>value or reference</a:t>
            </a:r>
            <a:r>
              <a:rPr lang="en-US" sz="2400" dirty="0" smtClean="0"/>
              <a:t>&gt;</a:t>
            </a:r>
          </a:p>
          <a:p>
            <a:pPr>
              <a:tabLst>
                <a:tab pos="3200400" algn="l"/>
              </a:tabLst>
            </a:pPr>
            <a:r>
              <a:rPr lang="en-US" sz="2400" dirty="0" smtClean="0"/>
              <a:t>Multiply:	</a:t>
            </a:r>
            <a:r>
              <a:rPr lang="en-US" sz="2400" b="1" dirty="0" smtClean="0"/>
              <a:t>=</a:t>
            </a:r>
            <a:r>
              <a:rPr lang="en-US" sz="2400" dirty="0" smtClean="0"/>
              <a:t>&lt;value or reference&gt;</a:t>
            </a:r>
            <a:r>
              <a:rPr lang="en-US" sz="2400" b="1" dirty="0" smtClean="0"/>
              <a:t>*</a:t>
            </a:r>
            <a:r>
              <a:rPr lang="en-US" sz="2400" dirty="0"/>
              <a:t>&lt;value or reference&gt;</a:t>
            </a:r>
            <a:endParaRPr lang="en-US" sz="2400" dirty="0" smtClean="0"/>
          </a:p>
          <a:p>
            <a:pPr>
              <a:tabLst>
                <a:tab pos="3200400" algn="l"/>
              </a:tabLst>
            </a:pPr>
            <a:r>
              <a:rPr lang="en-US" sz="2400" dirty="0" smtClean="0"/>
              <a:t>Divide:</a:t>
            </a:r>
            <a:r>
              <a:rPr lang="en-US" sz="2400" dirty="0"/>
              <a:t>	</a:t>
            </a:r>
            <a:r>
              <a:rPr lang="en-US" sz="2400" b="1" dirty="0"/>
              <a:t>=</a:t>
            </a:r>
            <a:r>
              <a:rPr lang="en-US" sz="2400" dirty="0"/>
              <a:t>&lt;value or reference</a:t>
            </a:r>
            <a:r>
              <a:rPr lang="en-US" sz="2400" dirty="0" smtClean="0"/>
              <a:t>&gt;</a:t>
            </a:r>
            <a:r>
              <a:rPr lang="en-US" sz="2400" b="1" dirty="0" smtClean="0"/>
              <a:t>/</a:t>
            </a:r>
            <a:r>
              <a:rPr lang="en-US" sz="2400" dirty="0" smtClean="0"/>
              <a:t>&lt;</a:t>
            </a:r>
            <a:r>
              <a:rPr lang="en-US" sz="2400" dirty="0"/>
              <a:t>value or reference&gt;</a:t>
            </a:r>
          </a:p>
          <a:p>
            <a:pPr>
              <a:tabLst>
                <a:tab pos="3200400" algn="l"/>
              </a:tabLst>
            </a:pPr>
            <a:r>
              <a:rPr lang="en-US" sz="2400" dirty="0" smtClean="0"/>
              <a:t>Raise to a power:	</a:t>
            </a:r>
            <a:r>
              <a:rPr lang="en-US" sz="2400" b="1" dirty="0" smtClean="0"/>
              <a:t>=POWER(</a:t>
            </a:r>
            <a:r>
              <a:rPr lang="en-US" sz="2400" dirty="0" smtClean="0"/>
              <a:t>&lt;data string&gt;,&lt;exponent&gt;</a:t>
            </a:r>
            <a:r>
              <a:rPr lang="en-US" sz="2400" b="1" dirty="0" smtClean="0"/>
              <a:t>)</a:t>
            </a:r>
          </a:p>
          <a:p>
            <a:pPr>
              <a:tabLst>
                <a:tab pos="3200400" algn="l"/>
              </a:tabLst>
            </a:pPr>
            <a:r>
              <a:rPr lang="en-US" sz="2400" dirty="0" smtClean="0"/>
              <a:t>Square Root:	</a:t>
            </a:r>
            <a:r>
              <a:rPr lang="en-US" sz="2400" b="1" dirty="0" smtClean="0"/>
              <a:t>=SQRT(</a:t>
            </a:r>
            <a:r>
              <a:rPr lang="en-US" sz="2400" dirty="0" smtClean="0"/>
              <a:t>&lt;</a:t>
            </a:r>
            <a:r>
              <a:rPr lang="en-US" sz="2400" dirty="0"/>
              <a:t>value or reference</a:t>
            </a:r>
            <a:r>
              <a:rPr lang="en-US" sz="2400" dirty="0" smtClean="0"/>
              <a:t>&gt;</a:t>
            </a:r>
            <a:r>
              <a:rPr lang="en-US" sz="2400" b="1" dirty="0" smtClean="0"/>
              <a:t>)</a:t>
            </a:r>
          </a:p>
          <a:p>
            <a:pPr>
              <a:tabLst>
                <a:tab pos="3200400" algn="l"/>
              </a:tabLst>
            </a:pPr>
            <a:endParaRPr lang="en-US" sz="2400" b="1" dirty="0" smtClean="0"/>
          </a:p>
          <a:p>
            <a:pPr>
              <a:tabLst>
                <a:tab pos="3200400" algn="l"/>
              </a:tabLst>
            </a:pPr>
            <a:r>
              <a:rPr lang="en-US" sz="2400" dirty="0" smtClean="0"/>
              <a:t>Always use </a:t>
            </a:r>
            <a:r>
              <a:rPr lang="en-US" sz="2400" b="1" dirty="0" smtClean="0"/>
              <a:t>Order of Operations (</a:t>
            </a:r>
            <a:r>
              <a:rPr lang="en-US" sz="2400" b="1" u="sng" dirty="0" smtClean="0"/>
              <a:t>P</a:t>
            </a:r>
            <a:r>
              <a:rPr lang="en-US" sz="2400" dirty="0" smtClean="0"/>
              <a:t>lease </a:t>
            </a:r>
            <a:r>
              <a:rPr lang="en-US" sz="2400" b="1" u="sng" dirty="0" smtClean="0"/>
              <a:t>E</a:t>
            </a:r>
            <a:r>
              <a:rPr lang="en-US" sz="2400" dirty="0" smtClean="0"/>
              <a:t>xcuse </a:t>
            </a:r>
            <a:r>
              <a:rPr lang="en-US" sz="2400" b="1" u="sng" dirty="0" smtClean="0"/>
              <a:t>M</a:t>
            </a:r>
            <a:r>
              <a:rPr lang="en-US" sz="2400" dirty="0" smtClean="0"/>
              <a:t>y </a:t>
            </a:r>
            <a:r>
              <a:rPr lang="en-US" sz="2400" b="1" u="sng" dirty="0" smtClean="0"/>
              <a:t>D</a:t>
            </a:r>
            <a:r>
              <a:rPr lang="en-US" sz="2400" dirty="0" smtClean="0"/>
              <a:t>ear </a:t>
            </a:r>
            <a:r>
              <a:rPr lang="en-US" sz="2400" b="1" u="sng" dirty="0" smtClean="0"/>
              <a:t>A</a:t>
            </a:r>
            <a:r>
              <a:rPr lang="en-US" sz="2400" dirty="0" smtClean="0"/>
              <a:t>unt </a:t>
            </a:r>
            <a:r>
              <a:rPr lang="en-US" sz="2400" b="1" u="sng" dirty="0" smtClean="0"/>
              <a:t>S</a:t>
            </a:r>
            <a:r>
              <a:rPr lang="en-US" sz="2400" dirty="0" smtClean="0"/>
              <a:t>ally</a:t>
            </a:r>
            <a:r>
              <a:rPr lang="en-US" sz="2400" b="1" dirty="0" smtClean="0"/>
              <a:t>):</a:t>
            </a:r>
          </a:p>
          <a:p>
            <a:pPr marL="914400" lvl="1" indent="-457200">
              <a:buFont typeface="+mj-lt"/>
              <a:buAutoNum type="arabicPeriod"/>
              <a:tabLst>
                <a:tab pos="3200400" algn="l"/>
              </a:tabLst>
            </a:pPr>
            <a:r>
              <a:rPr lang="en-US" sz="2000" b="1" dirty="0" smtClean="0"/>
              <a:t>Parentheses</a:t>
            </a:r>
          </a:p>
          <a:p>
            <a:pPr marL="914400" lvl="1" indent="-457200">
              <a:buFont typeface="+mj-lt"/>
              <a:buAutoNum type="arabicPeriod"/>
              <a:tabLst>
                <a:tab pos="3200400" algn="l"/>
              </a:tabLst>
            </a:pPr>
            <a:r>
              <a:rPr lang="en-US" sz="2000" b="1" dirty="0" smtClean="0"/>
              <a:t>Exponents</a:t>
            </a:r>
          </a:p>
          <a:p>
            <a:pPr marL="914400" lvl="1" indent="-457200">
              <a:buFont typeface="+mj-lt"/>
              <a:buAutoNum type="arabicPeriod"/>
              <a:tabLst>
                <a:tab pos="3200400" algn="l"/>
              </a:tabLst>
            </a:pPr>
            <a:r>
              <a:rPr lang="en-US" sz="2000" b="1" dirty="0" smtClean="0"/>
              <a:t>Multiply and/or Divide (left to right)</a:t>
            </a:r>
          </a:p>
          <a:p>
            <a:pPr marL="914400" lvl="1" indent="-457200">
              <a:buFont typeface="+mj-lt"/>
              <a:buAutoNum type="arabicPeriod"/>
              <a:tabLst>
                <a:tab pos="3200400" algn="l"/>
              </a:tabLst>
            </a:pPr>
            <a:r>
              <a:rPr lang="en-US" sz="2000" b="1" dirty="0" smtClean="0"/>
              <a:t>Add and/or Subtract (left to right)</a:t>
            </a:r>
          </a:p>
          <a:p>
            <a:pPr marL="914400" lvl="1" indent="-457200">
              <a:buFont typeface="+mj-lt"/>
              <a:buAutoNum type="arabicPeriod"/>
              <a:tabLst>
                <a:tab pos="3200400" algn="l"/>
              </a:tabLst>
            </a:pPr>
            <a:endParaRPr lang="en-US" sz="2000" b="1" dirty="0"/>
          </a:p>
        </p:txBody>
      </p:sp>
      <p:sp>
        <p:nvSpPr>
          <p:cNvPr id="4" name="Slide Number Placeholder 3"/>
          <p:cNvSpPr>
            <a:spLocks noGrp="1"/>
          </p:cNvSpPr>
          <p:nvPr>
            <p:ph type="sldNum" sz="quarter" idx="12"/>
          </p:nvPr>
        </p:nvSpPr>
        <p:spPr/>
        <p:txBody>
          <a:bodyPr/>
          <a:lstStyle/>
          <a:p>
            <a:fld id="{8D75822C-2030-4887-9512-2AC67AD2736F}" type="slidenum">
              <a:rPr lang="en-US" smtClean="0"/>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PLEASE NOTE:</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a:t>
                </a:r>
                <a:r>
                  <a:rPr lang="en-US" dirty="0" smtClean="0"/>
                  <a:t>n the text book and on the homework, the symbol for the probability of a success in a binomial distribution is indicated as </a:t>
                </a:r>
                <a14:m>
                  <m:oMath xmlns:m="http://schemas.openxmlformats.org/officeDocument/2006/math">
                    <m:r>
                      <a:rPr lang="en-US" i="1" smtClean="0">
                        <a:latin typeface="Cambria Math" panose="02040503050406030204" pitchFamily="18" charset="0"/>
                        <a:ea typeface="Cambria Math" panose="02040503050406030204" pitchFamily="18" charset="0"/>
                      </a:rPr>
                      <m:t>𝜋</m:t>
                    </m:r>
                  </m:oMath>
                </a14:m>
                <a:r>
                  <a:rPr lang="en-US" dirty="0" smtClean="0"/>
                  <a:t>. I DO NOT LIKE using that symbol so your student notes indicate: </a:t>
                </a:r>
                <a:br>
                  <a:rPr lang="en-US" dirty="0" smtClean="0"/>
                </a:br>
                <a:endParaRPr lang="en-US" dirty="0" smtClean="0"/>
              </a:p>
              <a:p>
                <a:pPr lvl="1"/>
                <a:r>
                  <a:rPr lang="en-US" dirty="0" smtClean="0"/>
                  <a:t>Probability of a success in a binomial distribution is </a:t>
                </a:r>
                <a14:m>
                  <m:oMath xmlns:m="http://schemas.openxmlformats.org/officeDocument/2006/math">
                    <m:r>
                      <a:rPr lang="en-US" b="1" i="1" smtClean="0">
                        <a:solidFill>
                          <a:srgbClr val="FF0000"/>
                        </a:solidFill>
                        <a:latin typeface="Cambria Math" panose="02040503050406030204" pitchFamily="18" charset="0"/>
                      </a:rPr>
                      <m:t>𝐏</m:t>
                    </m:r>
                    <m:d>
                      <m:dPr>
                        <m:ctrlPr>
                          <a:rPr lang="en-US" b="1" i="1">
                            <a:solidFill>
                              <a:srgbClr val="FF0000"/>
                            </a:solidFill>
                            <a:latin typeface="Cambria Math" charset="0"/>
                          </a:rPr>
                        </m:ctrlPr>
                      </m:dPr>
                      <m:e>
                        <m:r>
                          <a:rPr lang="en-US" b="1" i="1">
                            <a:solidFill>
                              <a:srgbClr val="FF0000"/>
                            </a:solidFill>
                            <a:latin typeface="Cambria Math" panose="02040503050406030204" pitchFamily="18" charset="0"/>
                          </a:rPr>
                          <m:t>𝒔𝒖𝒄𝒄𝒆𝒔𝒔</m:t>
                        </m:r>
                      </m:e>
                    </m:d>
                    <m:r>
                      <a:rPr lang="en-US" b="1">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𝒑</m:t>
                    </m:r>
                  </m:oMath>
                </a14:m>
                <a:r>
                  <a:rPr lang="en-US" dirty="0" smtClean="0"/>
                  <a:t>, </a:t>
                </a:r>
              </a:p>
              <a:p>
                <a:pPr lvl="1"/>
                <a:r>
                  <a:rPr lang="en-US" dirty="0" smtClean="0"/>
                  <a:t>Probability of </a:t>
                </a:r>
                <a:r>
                  <a:rPr lang="en-US" b="1" i="1" dirty="0" smtClean="0"/>
                  <a:t>not</a:t>
                </a:r>
                <a:r>
                  <a:rPr lang="en-US" dirty="0" smtClean="0"/>
                  <a:t> success is </a:t>
                </a:r>
                <a:br>
                  <a:rPr lang="en-US" dirty="0" smtClean="0"/>
                </a:br>
                <a14:m>
                  <m:oMath xmlns:m="http://schemas.openxmlformats.org/officeDocument/2006/math">
                    <m:r>
                      <a:rPr lang="en-US" b="1" i="0" smtClean="0">
                        <a:solidFill>
                          <a:srgbClr val="FF0000"/>
                        </a:solidFill>
                        <a:latin typeface="Cambria Math" panose="02040503050406030204" pitchFamily="18" charset="0"/>
                      </a:rPr>
                      <m:t>𝐏</m:t>
                    </m:r>
                    <m:d>
                      <m:dPr>
                        <m:ctrlPr>
                          <a:rPr lang="en-US" b="1" i="1" smtClean="0">
                            <a:solidFill>
                              <a:srgbClr val="FF0000"/>
                            </a:solidFill>
                            <a:latin typeface="Cambria Math" charset="0"/>
                          </a:rPr>
                        </m:ctrlPr>
                      </m:dPr>
                      <m:e>
                        <m:r>
                          <a:rPr lang="en-US" b="1" i="0" smtClean="0">
                            <a:solidFill>
                              <a:srgbClr val="FF0000"/>
                            </a:solidFill>
                            <a:latin typeface="Cambria Math" panose="02040503050406030204" pitchFamily="18" charset="0"/>
                          </a:rPr>
                          <m:t>𝐍𝐎𝐓</m:t>
                        </m:r>
                        <m:r>
                          <a:rPr lang="en-US" b="1" i="0" smtClean="0">
                            <a:solidFill>
                              <a:srgbClr val="FF0000"/>
                            </a:solidFill>
                            <a:latin typeface="Cambria Math" panose="02040503050406030204" pitchFamily="18" charset="0"/>
                          </a:rPr>
                          <m:t>_</m:t>
                        </m:r>
                        <m:r>
                          <a:rPr lang="en-US" b="1" i="0" smtClean="0">
                            <a:solidFill>
                              <a:srgbClr val="FF0000"/>
                            </a:solidFill>
                            <a:latin typeface="Cambria Math" panose="02040503050406030204" pitchFamily="18" charset="0"/>
                          </a:rPr>
                          <m:t>𝐬𝐮𝐜𝐜𝐞𝐬𝐬</m:t>
                        </m:r>
                      </m:e>
                    </m:d>
                    <m:r>
                      <a:rPr lang="en-US" b="1" i="0" smtClean="0">
                        <a:solidFill>
                          <a:srgbClr val="FF0000"/>
                        </a:solidFill>
                        <a:latin typeface="Cambria Math" panose="02040503050406030204" pitchFamily="18" charset="0"/>
                      </a:rPr>
                      <m:t>=(</m:t>
                    </m:r>
                    <m:r>
                      <a:rPr lang="en-US" b="1" i="0" smtClean="0">
                        <a:solidFill>
                          <a:srgbClr val="FF0000"/>
                        </a:solidFill>
                        <a:latin typeface="Cambria Math" panose="02040503050406030204" pitchFamily="18" charset="0"/>
                      </a:rPr>
                      <m:t>𝟏</m:t>
                    </m:r>
                    <m:r>
                      <a:rPr lang="en-US" b="1" i="0"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𝒑</m:t>
                    </m:r>
                    <m:r>
                      <a:rPr lang="en-US" b="1" i="1" smtClean="0">
                        <a:solidFill>
                          <a:srgbClr val="FF0000"/>
                        </a:solidFill>
                        <a:latin typeface="Cambria Math" panose="02040503050406030204" pitchFamily="18" charset="0"/>
                      </a:rPr>
                      <m:t>)</m:t>
                    </m:r>
                  </m:oMath>
                </a14:m>
                <a:endParaRPr lang="en-US" b="1" dirty="0" smtClean="0"/>
              </a:p>
              <a:p>
                <a:endParaRPr lang="en-US" dirty="0"/>
              </a:p>
              <a:p>
                <a:r>
                  <a:rPr lang="en-US" dirty="0" smtClean="0"/>
                  <a:t>The formulas are the same except for the symbols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59" t="-1822"/>
                </a:stretch>
              </a:blipFill>
            </p:spPr>
            <p:txBody>
              <a:bodyPr/>
              <a:lstStyle/>
              <a:p>
                <a:r>
                  <a:rPr lang="en-US">
                    <a:noFill/>
                  </a:rPr>
                  <a:t> </a:t>
                </a:r>
                <a:endParaRPr lang="en-US">
                  <a:noFill/>
                </a:endParaRP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5.3 Binomial </a:t>
            </a:r>
            <a:r>
              <a:rPr lang="en-US" dirty="0" smtClean="0"/>
              <a:t>Distribution: Properties</a:t>
            </a:r>
            <a:endParaRPr lang="en-US" dirty="0"/>
          </a:p>
        </p:txBody>
      </p:sp>
      <p:sp>
        <p:nvSpPr>
          <p:cNvPr id="3" name="Content Placeholder 2"/>
          <p:cNvSpPr>
            <a:spLocks noGrp="1"/>
          </p:cNvSpPr>
          <p:nvPr>
            <p:ph idx="1"/>
          </p:nvPr>
        </p:nvSpPr>
        <p:spPr/>
        <p:txBody>
          <a:bodyPr>
            <a:noAutofit/>
          </a:bodyPr>
          <a:lstStyle/>
          <a:p>
            <a:pPr>
              <a:spcBef>
                <a:spcPct val="20000"/>
              </a:spcBef>
              <a:buSzPct val="80000"/>
            </a:pPr>
            <a:r>
              <a:rPr lang="en-US" altLang="en-US" dirty="0"/>
              <a:t>A fixed number of observations, n</a:t>
            </a:r>
          </a:p>
          <a:p>
            <a:pPr lvl="1">
              <a:spcBef>
                <a:spcPct val="20000"/>
              </a:spcBef>
              <a:buClr>
                <a:schemeClr val="hlink"/>
              </a:buClr>
              <a:buSzPct val="55000"/>
            </a:pPr>
            <a:r>
              <a:rPr lang="en-US" altLang="en-US" dirty="0"/>
              <a:t>e.g., 15 tosses of a coin; ten light bulbs taken from a warehouse</a:t>
            </a:r>
          </a:p>
          <a:p>
            <a:pPr>
              <a:lnSpc>
                <a:spcPct val="110000"/>
              </a:lnSpc>
              <a:spcBef>
                <a:spcPct val="20000"/>
              </a:spcBef>
              <a:buSzPct val="80000"/>
            </a:pPr>
            <a:r>
              <a:rPr lang="en-US" altLang="en-US" dirty="0"/>
              <a:t>Each observation is categorized as to whether or not the “event of interest” occurred</a:t>
            </a:r>
          </a:p>
          <a:p>
            <a:pPr lvl="1">
              <a:spcBef>
                <a:spcPct val="20000"/>
              </a:spcBef>
              <a:buClr>
                <a:schemeClr val="hlink"/>
              </a:buClr>
              <a:buSzPct val="55000"/>
            </a:pPr>
            <a:r>
              <a:rPr lang="en-US" altLang="en-US" dirty="0"/>
              <a:t>e.g., head or tail in each toss of a coin; defective or not defective light bulb</a:t>
            </a:r>
          </a:p>
          <a:p>
            <a:pPr lvl="1">
              <a:spcBef>
                <a:spcPct val="20000"/>
              </a:spcBef>
              <a:buClr>
                <a:schemeClr val="hlink"/>
              </a:buClr>
              <a:buSzPct val="55000"/>
            </a:pPr>
            <a:r>
              <a:rPr lang="en-US" altLang="en-US" dirty="0"/>
              <a:t>Since these two categories are mutually exclusive and collectively exhaustive</a:t>
            </a:r>
          </a:p>
          <a:p>
            <a:pPr lvl="2">
              <a:spcBef>
                <a:spcPct val="20000"/>
              </a:spcBef>
              <a:buClr>
                <a:schemeClr val="accent2"/>
              </a:buClr>
              <a:buSzPct val="50000"/>
            </a:pPr>
            <a:r>
              <a:rPr lang="en-US" altLang="en-US" dirty="0"/>
              <a:t>When the probability of the event of interest is represented as </a:t>
            </a:r>
            <a:r>
              <a:rPr lang="en-US" altLang="en-US" dirty="0" smtClean="0"/>
              <a:t>p, </a:t>
            </a:r>
            <a:r>
              <a:rPr lang="en-US" altLang="en-US" dirty="0"/>
              <a:t>then the probability of the event of interest not occurring is 1 - </a:t>
            </a:r>
            <a:r>
              <a:rPr lang="en-US" altLang="en-US" dirty="0" smtClean="0"/>
              <a:t>p</a:t>
            </a:r>
            <a:endParaRPr lang="en-US" altLang="en-US" dirty="0"/>
          </a:p>
          <a:p>
            <a:pPr>
              <a:lnSpc>
                <a:spcPct val="110000"/>
              </a:lnSpc>
              <a:spcBef>
                <a:spcPct val="20000"/>
              </a:spcBef>
              <a:buClr>
                <a:schemeClr val="tx1"/>
              </a:buClr>
              <a:buSzPct val="80000"/>
            </a:pPr>
            <a:r>
              <a:rPr lang="en-US" altLang="en-US" dirty="0"/>
              <a:t>Constant probability for the event of interest occurring </a:t>
            </a:r>
            <a:r>
              <a:rPr lang="en-US" altLang="en-US" dirty="0" smtClean="0"/>
              <a:t>(p) </a:t>
            </a:r>
            <a:r>
              <a:rPr lang="en-US" altLang="en-US" dirty="0"/>
              <a:t>for each observation</a:t>
            </a:r>
          </a:p>
          <a:p>
            <a:pPr lvl="1">
              <a:spcBef>
                <a:spcPct val="20000"/>
              </a:spcBef>
              <a:buClr>
                <a:schemeClr val="hlink"/>
              </a:buClr>
              <a:buSzPct val="55000"/>
            </a:pPr>
            <a:r>
              <a:rPr lang="en-US" altLang="en-US" dirty="0"/>
              <a:t>Probability of getting a tail is the same each time we toss the coin</a:t>
            </a:r>
          </a:p>
          <a:p>
            <a:pPr marL="0" indent="0">
              <a:buNone/>
            </a:pPr>
            <a:endParaRPr lang="en-US" sz="3200" dirty="0"/>
          </a:p>
        </p:txBody>
      </p:sp>
      <p:sp>
        <p:nvSpPr>
          <p:cNvPr id="4" name="Slide Number Placeholder 3"/>
          <p:cNvSpPr>
            <a:spLocks noGrp="1"/>
          </p:cNvSpPr>
          <p:nvPr>
            <p:ph type="sldNum" sz="quarter" idx="12"/>
          </p:nvPr>
        </p:nvSpPr>
        <p:spPr/>
        <p:txBody>
          <a:bodyPr/>
          <a:lstStyle/>
          <a:p>
            <a:fld id="{8D75822C-2030-4887-9512-2AC67AD2736F}" type="slidenum">
              <a:rPr lang="en-US" smtClean="0"/>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TotalTime>
  <Words>2367</Words>
  <Application>Microsoft Macintosh PowerPoint</Application>
  <PresentationFormat>On-screen Show (4:3)</PresentationFormat>
  <Paragraphs>465</Paragraphs>
  <Slides>33</Slides>
  <Notes>7</Notes>
  <HiddenSlides>5</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2" baseType="lpstr">
      <vt:lpstr>Calibri</vt:lpstr>
      <vt:lpstr>Calibri Light</vt:lpstr>
      <vt:lpstr>Cambria Math</vt:lpstr>
      <vt:lpstr>Times New Roman</vt:lpstr>
      <vt:lpstr>Wingdings</vt:lpstr>
      <vt:lpstr>Arial</vt:lpstr>
      <vt:lpstr>Office Theme</vt:lpstr>
      <vt:lpstr>Bitmap Image</vt:lpstr>
      <vt:lpstr>Equation</vt:lpstr>
      <vt:lpstr>STAT 206: Chapter 5 </vt:lpstr>
      <vt:lpstr>5.1 Probability Distribution for a Discrete Variable</vt:lpstr>
      <vt:lpstr>Example:</vt:lpstr>
      <vt:lpstr>Expected value, µ, of a Discrete Variable</vt:lpstr>
      <vt:lpstr>Variance of a Discrete Variable</vt:lpstr>
      <vt:lpstr>Standard Deviation of a Discrete Variable</vt:lpstr>
      <vt:lpstr>Useful Excel Functions:</vt:lpstr>
      <vt:lpstr>PLEASE NOTE:</vt:lpstr>
      <vt:lpstr>5.3 Binomial Distribution: Properties</vt:lpstr>
      <vt:lpstr>Examples of business applications:</vt:lpstr>
      <vt:lpstr>Counting Techniques for Binomial</vt:lpstr>
      <vt:lpstr>Example:</vt:lpstr>
      <vt:lpstr>Binomial Distribution</vt:lpstr>
      <vt:lpstr>EXAMPLES</vt:lpstr>
      <vt:lpstr>EXAMPLES</vt:lpstr>
      <vt:lpstr>EXAMPLES</vt:lpstr>
      <vt:lpstr>EXAMPLES</vt:lpstr>
      <vt:lpstr>EXAMPLES</vt:lpstr>
      <vt:lpstr>Combination Rules</vt:lpstr>
      <vt:lpstr>EXAMPLE</vt:lpstr>
      <vt:lpstr>Example:</vt:lpstr>
      <vt:lpstr>Example:</vt:lpstr>
      <vt:lpstr>Shape of the Binomial Distribution</vt:lpstr>
      <vt:lpstr>Binomial Distribution Characteristics</vt:lpstr>
      <vt:lpstr>STAT 201 Textbook examples: </vt:lpstr>
      <vt:lpstr>Excel Can Be Used To Calculate The Binomial Distribution</vt:lpstr>
      <vt:lpstr>=BINOM.DIST(x,4,0.30,cumulative?)</vt:lpstr>
      <vt:lpstr>Example:</vt:lpstr>
      <vt:lpstr>Review:</vt:lpstr>
      <vt:lpstr>Question:</vt:lpstr>
      <vt:lpstr>Question:</vt:lpstr>
      <vt:lpstr>Question:</vt:lpstr>
      <vt:lpstr>Question:</vt:lpstr>
    </vt:vector>
  </TitlesOfParts>
  <Company>University of South Carolina</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 112: Statistics and the Media</dc:title>
  <dc:creator>wardbess</dc:creator>
  <cp:lastModifiedBy>WANG, DEWEI</cp:lastModifiedBy>
  <cp:revision>473</cp:revision>
  <cp:lastPrinted>2016-02-08T15:56:00Z</cp:lastPrinted>
  <dcterms:created xsi:type="dcterms:W3CDTF">2014-01-06T19:00:00Z</dcterms:created>
  <dcterms:modified xsi:type="dcterms:W3CDTF">2017-10-02T00:29:32Z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1033-10.2.0.5934</vt:lpwstr>
  </property>
</Properties>
</file>