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354" r:id="rId3"/>
    <p:sldId id="396" r:id="rId4"/>
    <p:sldId id="395" r:id="rId5"/>
    <p:sldId id="397" r:id="rId6"/>
    <p:sldId id="398" r:id="rId7"/>
    <p:sldId id="400" r:id="rId8"/>
    <p:sldId id="403" r:id="rId9"/>
    <p:sldId id="404" r:id="rId10"/>
    <p:sldId id="405" r:id="rId11"/>
    <p:sldId id="406" r:id="rId12"/>
    <p:sldId id="407" r:id="rId13"/>
    <p:sldId id="408" r:id="rId14"/>
    <p:sldId id="412" r:id="rId15"/>
    <p:sldId id="426" r:id="rId16"/>
    <p:sldId id="415" r:id="rId17"/>
    <p:sldId id="428" r:id="rId18"/>
    <p:sldId id="419" r:id="rId19"/>
    <p:sldId id="420" r:id="rId20"/>
    <p:sldId id="421" r:id="rId21"/>
    <p:sldId id="422" r:id="rId22"/>
    <p:sldId id="466" r:id="rId23"/>
    <p:sldId id="467" r:id="rId24"/>
    <p:sldId id="477" r:id="rId25"/>
    <p:sldId id="429" r:id="rId26"/>
    <p:sldId id="441" r:id="rId27"/>
    <p:sldId id="442" r:id="rId28"/>
    <p:sldId id="449" r:id="rId29"/>
    <p:sldId id="450" r:id="rId30"/>
    <p:sldId id="451" r:id="rId31"/>
    <p:sldId id="471" r:id="rId32"/>
    <p:sldId id="472" r:id="rId33"/>
    <p:sldId id="470"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89" autoAdjust="0"/>
    <p:restoredTop sz="85885" autoAdjust="0"/>
  </p:normalViewPr>
  <p:slideViewPr>
    <p:cSldViewPr snapToGrid="0">
      <p:cViewPr varScale="1">
        <p:scale>
          <a:sx n="112" d="100"/>
          <a:sy n="112" d="100"/>
        </p:scale>
        <p:origin x="1488" y="176"/>
      </p:cViewPr>
      <p:guideLst>
        <p:guide orient="horz" pos="2160"/>
        <p:guide pos="2880"/>
      </p:guideLst>
    </p:cSldViewPr>
  </p:slideViewPr>
  <p:outlineViewPr>
    <p:cViewPr>
      <p:scale>
        <a:sx n="33" d="100"/>
        <a:sy n="33" d="100"/>
      </p:scale>
      <p:origin x="0" y="-362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A573834-F47D-4A18-A2FE-474580132449}" type="datetimeFigureOut">
              <a:rPr lang="en-US" smtClean="0"/>
              <a:t>12/1/17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15591CD-863E-4083-9D25-46774A4FCED6}" type="slidenum">
              <a:rPr lang="en-US" smtClean="0"/>
              <a:t>‹#›</a:t>
            </a:fld>
            <a:endParaRPr lang="en-US"/>
          </a:p>
        </p:txBody>
      </p:sp>
    </p:spTree>
    <p:extLst>
      <p:ext uri="{BB962C8B-B14F-4D97-AF65-F5344CB8AC3E}">
        <p14:creationId xmlns:p14="http://schemas.microsoft.com/office/powerpoint/2010/main" val="2387056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892BF8D-DF14-4844-B054-111C5A091AAB}" type="datetimeFigureOut">
              <a:rPr lang="en-US" smtClean="0"/>
              <a:t>12/1/17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8EFFD12-7F19-4BAD-806C-32A53236DCC5}" type="slidenum">
              <a:rPr lang="en-US" smtClean="0"/>
              <a:t>‹#›</a:t>
            </a:fld>
            <a:endParaRPr lang="en-US"/>
          </a:p>
        </p:txBody>
      </p:sp>
    </p:spTree>
    <p:extLst>
      <p:ext uri="{BB962C8B-B14F-4D97-AF65-F5344CB8AC3E}">
        <p14:creationId xmlns:p14="http://schemas.microsoft.com/office/powerpoint/2010/main" val="3441476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934720" y="4267306"/>
            <a:ext cx="5140960" cy="4331864"/>
          </a:xfrm>
          <a:noFill/>
          <a:ln w="9525"/>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02" tIns="45293" rIns="92202" bIns="45293"/>
          <a:lstStyle/>
          <a:p>
            <a:endParaRPr lang="en-US">
              <a:latin typeface="Arial" charset="0"/>
            </a:endParaRPr>
          </a:p>
        </p:txBody>
      </p:sp>
      <p:sp>
        <p:nvSpPr>
          <p:cNvPr id="68611" name="Rectangle 3"/>
          <p:cNvSpPr>
            <a:spLocks noGrp="1" noRot="1" noChangeAspect="1" noChangeArrowheads="1" noTextEdit="1"/>
          </p:cNvSpPr>
          <p:nvPr>
            <p:ph type="sldImg"/>
          </p:nvPr>
        </p:nvSpPr>
        <p:spPr>
          <a:xfrm>
            <a:off x="1190625" y="703263"/>
            <a:ext cx="4630738" cy="3473450"/>
          </a:xfrm>
          <a:ln cap="flat"/>
        </p:spPr>
      </p:sp>
    </p:spTree>
    <p:extLst>
      <p:ext uri="{BB962C8B-B14F-4D97-AF65-F5344CB8AC3E}">
        <p14:creationId xmlns:p14="http://schemas.microsoft.com/office/powerpoint/2010/main" val="180565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934720" y="4267306"/>
            <a:ext cx="5140960" cy="4331864"/>
          </a:xfrm>
          <a:noFill/>
          <a:ln w="9525"/>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01" tIns="45293" rIns="92201" bIns="45293"/>
          <a:lstStyle/>
          <a:p>
            <a:endParaRPr lang="en-US">
              <a:latin typeface="Arial" charset="0"/>
            </a:endParaRPr>
          </a:p>
        </p:txBody>
      </p:sp>
      <p:sp>
        <p:nvSpPr>
          <p:cNvPr id="71683" name="Rectangle 3"/>
          <p:cNvSpPr>
            <a:spLocks noGrp="1" noRot="1" noChangeAspect="1" noChangeArrowheads="1" noTextEdit="1"/>
          </p:cNvSpPr>
          <p:nvPr>
            <p:ph type="sldImg"/>
          </p:nvPr>
        </p:nvSpPr>
        <p:spPr>
          <a:xfrm>
            <a:off x="1190625" y="703263"/>
            <a:ext cx="4630738" cy="3473450"/>
          </a:xfrm>
          <a:ln cap="flat"/>
        </p:spPr>
      </p:sp>
    </p:spTree>
    <p:extLst>
      <p:ext uri="{BB962C8B-B14F-4D97-AF65-F5344CB8AC3E}">
        <p14:creationId xmlns:p14="http://schemas.microsoft.com/office/powerpoint/2010/main" val="411485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23</a:t>
            </a:fld>
            <a:endParaRPr lang="en-US"/>
          </a:p>
        </p:txBody>
      </p:sp>
    </p:spTree>
    <p:extLst>
      <p:ext uri="{BB962C8B-B14F-4D97-AF65-F5344CB8AC3E}">
        <p14:creationId xmlns:p14="http://schemas.microsoft.com/office/powerpoint/2010/main" val="2334001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28</a:t>
            </a:fld>
            <a:endParaRPr lang="en-US"/>
          </a:p>
        </p:txBody>
      </p:sp>
    </p:spTree>
    <p:extLst>
      <p:ext uri="{BB962C8B-B14F-4D97-AF65-F5344CB8AC3E}">
        <p14:creationId xmlns:p14="http://schemas.microsoft.com/office/powerpoint/2010/main" val="153622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33</a:t>
            </a:fld>
            <a:endParaRPr lang="en-US"/>
          </a:p>
        </p:txBody>
      </p:sp>
    </p:spTree>
    <p:extLst>
      <p:ext uri="{BB962C8B-B14F-4D97-AF65-F5344CB8AC3E}">
        <p14:creationId xmlns:p14="http://schemas.microsoft.com/office/powerpoint/2010/main" val="1263888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353303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429229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97120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1036954"/>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231648" y="1133856"/>
            <a:ext cx="8717280" cy="53522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891528" y="6492875"/>
            <a:ext cx="2057400" cy="365125"/>
          </a:xfrm>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60739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252943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287956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206727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410206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121605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4107760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25865446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5822C-2030-4887-9512-2AC67AD2736F}" type="slidenum">
              <a:rPr lang="en-US" smtClean="0"/>
              <a:t>‹#›</a:t>
            </a:fld>
            <a:endParaRPr lang="en-US"/>
          </a:p>
        </p:txBody>
      </p:sp>
    </p:spTree>
    <p:extLst>
      <p:ext uri="{BB962C8B-B14F-4D97-AF65-F5344CB8AC3E}">
        <p14:creationId xmlns:p14="http://schemas.microsoft.com/office/powerpoint/2010/main" val="1035744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2.emf"/><Relationship Id="rId5" Type="http://schemas.openxmlformats.org/officeDocument/2006/relationships/oleObject" Target="../embeddings/oleObject3.bin"/><Relationship Id="rId6"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4.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5.emf"/><Relationship Id="rId5" Type="http://schemas.openxmlformats.org/officeDocument/2006/relationships/oleObject" Target="../embeddings/oleObject6.bin"/><Relationship Id="rId6" Type="http://schemas.openxmlformats.org/officeDocument/2006/relationships/image" Target="../media/image16.emf"/><Relationship Id="rId7" Type="http://schemas.openxmlformats.org/officeDocument/2006/relationships/image" Target="../media/image17.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8.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umpandrun.org/garbage.htm" TargetMode="Externa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6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tiff"/></Relationships>
</file>

<file path=ppt/slides/_rels/slide33.xml.rels><?xml version="1.0" encoding="UTF-8" standalone="yes"?>
<Relationships xmlns="http://schemas.openxmlformats.org/package/2006/relationships"><Relationship Id="rId3" Type="http://schemas.openxmlformats.org/officeDocument/2006/relationships/image" Target="../media/image281.png"/><Relationship Id="rId4" Type="http://schemas.openxmlformats.org/officeDocument/2006/relationships/image" Target="../media/image30.emf"/><Relationship Id="rId5"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STAT 206:</a:t>
            </a:r>
            <a:br>
              <a:rPr lang="en-US" dirty="0" smtClean="0"/>
            </a:br>
            <a:r>
              <a:rPr lang="en-US" dirty="0" smtClean="0"/>
              <a:t>Chapter 6</a:t>
            </a:r>
            <a:br>
              <a:rPr lang="en-US" dirty="0" smtClean="0"/>
            </a:br>
            <a:endParaRPr lang="en-US" dirty="0"/>
          </a:p>
        </p:txBody>
      </p:sp>
      <p:sp>
        <p:nvSpPr>
          <p:cNvPr id="3" name="Subtitle 2"/>
          <p:cNvSpPr>
            <a:spLocks noGrp="1"/>
          </p:cNvSpPr>
          <p:nvPr>
            <p:ph type="subTitle" idx="1"/>
          </p:nvPr>
        </p:nvSpPr>
        <p:spPr/>
        <p:txBody>
          <a:bodyPr/>
          <a:lstStyle/>
          <a:p>
            <a:r>
              <a:rPr lang="en-US" smtClean="0"/>
              <a:t>Normal </a:t>
            </a:r>
            <a:r>
              <a:rPr lang="en-US" smtClean="0"/>
              <a:t>Distribution</a:t>
            </a:r>
            <a:endParaRPr lang="en-US" dirty="0" smtClean="0"/>
          </a:p>
        </p:txBody>
      </p:sp>
      <p:sp>
        <p:nvSpPr>
          <p:cNvPr id="4" name="Slide Number Placeholder 3"/>
          <p:cNvSpPr>
            <a:spLocks noGrp="1"/>
          </p:cNvSpPr>
          <p:nvPr>
            <p:ph type="sldNum" sz="quarter" idx="12"/>
          </p:nvPr>
        </p:nvSpPr>
        <p:spPr/>
        <p:txBody>
          <a:bodyPr/>
          <a:lstStyle/>
          <a:p>
            <a:fld id="{8D75822C-2030-4887-9512-2AC67AD2736F}" type="slidenum">
              <a:rPr lang="en-US" smtClean="0"/>
              <a:t>1</a:t>
            </a:fld>
            <a:endParaRPr lang="en-US"/>
          </a:p>
        </p:txBody>
      </p:sp>
    </p:spTree>
    <p:extLst>
      <p:ext uri="{BB962C8B-B14F-4D97-AF65-F5344CB8AC3E}">
        <p14:creationId xmlns:p14="http://schemas.microsoft.com/office/powerpoint/2010/main" val="867919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under the curve</a:t>
            </a:r>
            <a:endParaRPr lang="en-US" dirty="0"/>
          </a:p>
        </p:txBody>
      </p:sp>
      <p:sp>
        <p:nvSpPr>
          <p:cNvPr id="3" name="Content Placeholder 2"/>
          <p:cNvSpPr>
            <a:spLocks noGrp="1"/>
          </p:cNvSpPr>
          <p:nvPr>
            <p:ph idx="1"/>
          </p:nvPr>
        </p:nvSpPr>
        <p:spPr/>
        <p:txBody>
          <a:bodyPr/>
          <a:lstStyle/>
          <a:p>
            <a:r>
              <a:rPr lang="en-US" dirty="0" smtClean="0"/>
              <a:t>TOTAL area under any density curve = 1</a:t>
            </a:r>
          </a:p>
          <a:p>
            <a:r>
              <a:rPr lang="en-US" dirty="0" smtClean="0"/>
              <a:t>Normal distribution is symmetric so…</a:t>
            </a:r>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10</a:t>
            </a:fld>
            <a:endParaRPr lang="en-US" dirty="0"/>
          </a:p>
        </p:txBody>
      </p:sp>
      <p:sp>
        <p:nvSpPr>
          <p:cNvPr id="5" name="Freeform 2"/>
          <p:cNvSpPr>
            <a:spLocks/>
          </p:cNvSpPr>
          <p:nvPr/>
        </p:nvSpPr>
        <p:spPr bwMode="auto">
          <a:xfrm>
            <a:off x="1232602" y="2429673"/>
            <a:ext cx="5486400" cy="2438400"/>
          </a:xfrm>
          <a:custGeom>
            <a:avLst/>
            <a:gdLst>
              <a:gd name="T0" fmla="*/ 0 w 1893"/>
              <a:gd name="T1" fmla="*/ 0 h 765"/>
              <a:gd name="T2" fmla="*/ 0 w 1893"/>
              <a:gd name="T3" fmla="*/ 2147483647 h 765"/>
              <a:gd name="T4" fmla="*/ 2147483647 w 1893"/>
              <a:gd name="T5" fmla="*/ 2147483647 h 765"/>
              <a:gd name="T6" fmla="*/ 0 60000 65536"/>
              <a:gd name="T7" fmla="*/ 0 60000 65536"/>
              <a:gd name="T8" fmla="*/ 0 60000 65536"/>
              <a:gd name="T9" fmla="*/ 0 w 1893"/>
              <a:gd name="T10" fmla="*/ 0 h 765"/>
              <a:gd name="T11" fmla="*/ 1893 w 1893"/>
              <a:gd name="T12" fmla="*/ 765 h 765"/>
            </a:gdLst>
            <a:ahLst/>
            <a:cxnLst>
              <a:cxn ang="T6">
                <a:pos x="T0" y="T1"/>
              </a:cxn>
              <a:cxn ang="T7">
                <a:pos x="T2" y="T3"/>
              </a:cxn>
              <a:cxn ang="T8">
                <a:pos x="T4" y="T5"/>
              </a:cxn>
            </a:cxnLst>
            <a:rect l="T9" t="T10" r="T11" b="T12"/>
            <a:pathLst>
              <a:path w="1893" h="765">
                <a:moveTo>
                  <a:pt x="0" y="0"/>
                </a:moveTo>
                <a:lnTo>
                  <a:pt x="0" y="764"/>
                </a:lnTo>
                <a:lnTo>
                  <a:pt x="1892" y="764"/>
                </a:lnTo>
              </a:path>
            </a:pathLst>
          </a:custGeom>
          <a:noFill/>
          <a:ln w="25400" cap="rnd" cmpd="sng">
            <a:solidFill>
              <a:srgbClr val="000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 name="Rectangle 3"/>
          <p:cNvSpPr>
            <a:spLocks noChangeArrowheads="1"/>
          </p:cNvSpPr>
          <p:nvPr/>
        </p:nvSpPr>
        <p:spPr bwMode="auto">
          <a:xfrm>
            <a:off x="546802" y="2201073"/>
            <a:ext cx="688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b="1">
                <a:solidFill>
                  <a:srgbClr val="339933"/>
                </a:solidFill>
              </a:rPr>
              <a:t>f(X)</a:t>
            </a:r>
          </a:p>
        </p:txBody>
      </p:sp>
      <p:sp>
        <p:nvSpPr>
          <p:cNvPr id="7" name="Freeform 4"/>
          <p:cNvSpPr>
            <a:spLocks/>
          </p:cNvSpPr>
          <p:nvPr/>
        </p:nvSpPr>
        <p:spPr bwMode="auto">
          <a:xfrm>
            <a:off x="4128202" y="2886873"/>
            <a:ext cx="2438400" cy="1905000"/>
          </a:xfrm>
          <a:custGeom>
            <a:avLst/>
            <a:gdLst>
              <a:gd name="T0" fmla="*/ 2147483647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080074391 w 901"/>
              <a:gd name="T19" fmla="*/ 1961669123 h 721"/>
              <a:gd name="T20" fmla="*/ 1728511874 w 901"/>
              <a:gd name="T21" fmla="*/ 1459034646 h 721"/>
              <a:gd name="T22" fmla="*/ 1384275042 w 901"/>
              <a:gd name="T23" fmla="*/ 991305452 h 721"/>
              <a:gd name="T24" fmla="*/ 1040035842 w 901"/>
              <a:gd name="T25" fmla="*/ 579426460 h 721"/>
              <a:gd name="T26" fmla="*/ 688475863 w 901"/>
              <a:gd name="T27" fmla="*/ 265278509 h 721"/>
              <a:gd name="T28" fmla="*/ 344236578 w 901"/>
              <a:gd name="T29" fmla="*/ 62828009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 name="Freeform 5"/>
          <p:cNvSpPr>
            <a:spLocks/>
          </p:cNvSpPr>
          <p:nvPr/>
        </p:nvSpPr>
        <p:spPr bwMode="auto">
          <a:xfrm>
            <a:off x="1766002" y="2886873"/>
            <a:ext cx="2344738" cy="1905000"/>
          </a:xfrm>
          <a:custGeom>
            <a:avLst/>
            <a:gdLst>
              <a:gd name="T0" fmla="*/ 0 w 901"/>
              <a:gd name="T1" fmla="*/ 2147483647 h 721"/>
              <a:gd name="T2" fmla="*/ 643371633 w 901"/>
              <a:gd name="T3" fmla="*/ 2147483647 h 721"/>
              <a:gd name="T4" fmla="*/ 961673146 w 901"/>
              <a:gd name="T5" fmla="*/ 2147483647 h 721"/>
              <a:gd name="T6" fmla="*/ 1279974496 w 901"/>
              <a:gd name="T7" fmla="*/ 2147483647 h 721"/>
              <a:gd name="T8" fmla="*/ 1605044942 w 901"/>
              <a:gd name="T9" fmla="*/ 2147483647 h 721"/>
              <a:gd name="T10" fmla="*/ 1923346292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1961669123 h 721"/>
              <a:gd name="T20" fmla="*/ 2147483647 w 901"/>
              <a:gd name="T21" fmla="*/ 1459034646 h 721"/>
              <a:gd name="T22" fmla="*/ 2147483647 w 901"/>
              <a:gd name="T23" fmla="*/ 991305452 h 721"/>
              <a:gd name="T24" fmla="*/ 2147483647 w 901"/>
              <a:gd name="T25" fmla="*/ 579426460 h 721"/>
              <a:gd name="T26" fmla="*/ 2147483647 w 901"/>
              <a:gd name="T27" fmla="*/ 265278509 h 721"/>
              <a:gd name="T28" fmla="*/ 2147483647 w 901"/>
              <a:gd name="T29" fmla="*/ 62828009 h 721"/>
              <a:gd name="T30" fmla="*/ 2147483647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 name="Line 6"/>
          <p:cNvSpPr>
            <a:spLocks noChangeShapeType="1"/>
          </p:cNvSpPr>
          <p:nvPr/>
        </p:nvSpPr>
        <p:spPr bwMode="auto">
          <a:xfrm>
            <a:off x="4128202" y="2886873"/>
            <a:ext cx="0" cy="1981200"/>
          </a:xfrm>
          <a:prstGeom prst="line">
            <a:avLst/>
          </a:prstGeom>
          <a:noFill/>
          <a:ln w="12700">
            <a:solidFill>
              <a:srgbClr val="808080"/>
            </a:solidFill>
            <a:round/>
            <a:headEnd/>
            <a:tailEnd/>
          </a:ln>
          <a:extLst>
            <a:ext uri="{909E8E84-426E-40dd-AFC4-6F175D3DCCD1}">
              <a14:hiddenFill xmlns:a14="http://schemas.microsoft.com/office/drawing/2010/main" xmlns="">
                <a:noFill/>
              </a14:hiddenFill>
            </a:ext>
          </a:extLst>
        </p:spPr>
        <p:txBody>
          <a:bodyPr wrap="none" anchor="ctr"/>
          <a:lstStyle/>
          <a:p>
            <a:endParaRPr lang="en-US">
              <a:ln>
                <a:solidFill>
                  <a:srgbClr val="000000"/>
                </a:solidFill>
              </a:ln>
            </a:endParaRPr>
          </a:p>
        </p:txBody>
      </p:sp>
      <p:sp>
        <p:nvSpPr>
          <p:cNvPr id="10" name="Rectangle 7"/>
          <p:cNvSpPr>
            <a:spLocks noChangeArrowheads="1"/>
          </p:cNvSpPr>
          <p:nvPr/>
        </p:nvSpPr>
        <p:spPr bwMode="auto">
          <a:xfrm>
            <a:off x="6719002" y="4715673"/>
            <a:ext cx="3841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b="1">
                <a:solidFill>
                  <a:srgbClr val="339933"/>
                </a:solidFill>
              </a:rPr>
              <a:t>X</a:t>
            </a:r>
          </a:p>
        </p:txBody>
      </p:sp>
      <p:sp>
        <p:nvSpPr>
          <p:cNvPr id="11" name="Rectangle 8"/>
          <p:cNvSpPr>
            <a:spLocks noChangeArrowheads="1"/>
          </p:cNvSpPr>
          <p:nvPr/>
        </p:nvSpPr>
        <p:spPr bwMode="auto">
          <a:xfrm>
            <a:off x="3975802" y="4715673"/>
            <a:ext cx="479425"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spcBef>
                <a:spcPct val="50000"/>
              </a:spcBef>
            </a:pPr>
            <a:r>
              <a:rPr lang="el-GR" sz="2800" b="1">
                <a:solidFill>
                  <a:srgbClr val="339933"/>
                </a:solidFill>
              </a:rPr>
              <a:t>μ</a:t>
            </a:r>
          </a:p>
        </p:txBody>
      </p:sp>
      <p:sp>
        <p:nvSpPr>
          <p:cNvPr id="12" name="Text Box 10"/>
          <p:cNvSpPr txBox="1">
            <a:spLocks noChangeArrowheads="1"/>
          </p:cNvSpPr>
          <p:nvPr/>
        </p:nvSpPr>
        <p:spPr bwMode="auto">
          <a:xfrm>
            <a:off x="4280602" y="3953673"/>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a:solidFill>
                  <a:schemeClr val="bg1"/>
                </a:solidFill>
              </a:rPr>
              <a:t>0.5</a:t>
            </a:r>
          </a:p>
        </p:txBody>
      </p:sp>
      <p:sp>
        <p:nvSpPr>
          <p:cNvPr id="13" name="Text Box 11"/>
          <p:cNvSpPr txBox="1">
            <a:spLocks noChangeArrowheads="1"/>
          </p:cNvSpPr>
          <p:nvPr/>
        </p:nvSpPr>
        <p:spPr bwMode="auto">
          <a:xfrm>
            <a:off x="3366202" y="3953673"/>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a:solidFill>
                  <a:schemeClr val="bg1"/>
                </a:solidFill>
              </a:rPr>
              <a:t>0.5</a:t>
            </a:r>
          </a:p>
        </p:txBody>
      </p:sp>
      <p:graphicFrame>
        <p:nvGraphicFramePr>
          <p:cNvPr id="14" name="Object 23"/>
          <p:cNvGraphicFramePr>
            <a:graphicFrameLocks noChangeAspect="1"/>
          </p:cNvGraphicFramePr>
          <p:nvPr>
            <p:extLst>
              <p:ext uri="{D42A27DB-BD31-4B8C-83A1-F6EECF244321}">
                <p14:modId xmlns:p14="http://schemas.microsoft.com/office/powerpoint/2010/main" val="4187587197"/>
              </p:ext>
            </p:extLst>
          </p:nvPr>
        </p:nvGraphicFramePr>
        <p:xfrm>
          <a:off x="5166427" y="2505873"/>
          <a:ext cx="2789238" cy="439738"/>
        </p:xfrm>
        <a:graphic>
          <a:graphicData uri="http://schemas.openxmlformats.org/presentationml/2006/ole">
            <mc:AlternateContent xmlns:mc="http://schemas.openxmlformats.org/markup-compatibility/2006">
              <mc:Choice xmlns:v="urn:schemas-microsoft-com:vml" Requires="v">
                <p:oleObj spid="_x0000_s4333" name="Equation" r:id="rId3" imgW="39430440" imgH="6482520" progId="Equation.3">
                  <p:embed/>
                </p:oleObj>
              </mc:Choice>
              <mc:Fallback>
                <p:oleObj name="Equation" r:id="rId3" imgW="39430440" imgH="64825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6427" y="2505873"/>
                        <a:ext cx="2789238" cy="439738"/>
                      </a:xfrm>
                      <a:prstGeom prst="rect">
                        <a:avLst/>
                      </a:prstGeom>
                      <a:solidFill>
                        <a:srgbClr val="FDE0BD"/>
                      </a:solidFill>
                      <a:ln w="9525">
                        <a:solidFill>
                          <a:schemeClr val="tx1"/>
                        </a:solidFill>
                        <a:miter lim="800000"/>
                        <a:headEnd/>
                        <a:tailEnd/>
                      </a:ln>
                    </p:spPr>
                  </p:pic>
                </p:oleObj>
              </mc:Fallback>
            </mc:AlternateContent>
          </a:graphicData>
        </a:graphic>
      </p:graphicFrame>
      <p:graphicFrame>
        <p:nvGraphicFramePr>
          <p:cNvPr id="15" name="Object 24"/>
          <p:cNvGraphicFramePr>
            <a:graphicFrameLocks noChangeAspect="1"/>
          </p:cNvGraphicFramePr>
          <p:nvPr>
            <p:extLst>
              <p:ext uri="{D42A27DB-BD31-4B8C-83A1-F6EECF244321}">
                <p14:modId xmlns:p14="http://schemas.microsoft.com/office/powerpoint/2010/main" val="640316402"/>
              </p:ext>
            </p:extLst>
          </p:nvPr>
        </p:nvGraphicFramePr>
        <p:xfrm>
          <a:off x="1356427" y="2353473"/>
          <a:ext cx="2984500" cy="441325"/>
        </p:xfrm>
        <a:graphic>
          <a:graphicData uri="http://schemas.openxmlformats.org/presentationml/2006/ole">
            <mc:AlternateContent xmlns:mc="http://schemas.openxmlformats.org/markup-compatibility/2006">
              <mc:Choice xmlns:v="urn:schemas-microsoft-com:vml" Requires="v">
                <p:oleObj spid="_x0000_s4334" name="Equation" r:id="rId5" imgW="42276600" imgH="6482520" progId="Equation.3">
                  <p:embed/>
                </p:oleObj>
              </mc:Choice>
              <mc:Fallback>
                <p:oleObj name="Equation" r:id="rId5" imgW="42276600" imgH="64825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6427" y="2353473"/>
                        <a:ext cx="2984500" cy="441325"/>
                      </a:xfrm>
                      <a:prstGeom prst="rect">
                        <a:avLst/>
                      </a:prstGeom>
                      <a:solidFill>
                        <a:srgbClr val="FDE0BD"/>
                      </a:solidFill>
                      <a:ln w="9525">
                        <a:solidFill>
                          <a:schemeClr val="tx1"/>
                        </a:solidFill>
                        <a:miter lim="800000"/>
                        <a:headEnd/>
                        <a:tailEnd/>
                      </a:ln>
                    </p:spPr>
                  </p:pic>
                </p:oleObj>
              </mc:Fallback>
            </mc:AlternateContent>
          </a:graphicData>
        </a:graphic>
      </p:graphicFrame>
      <p:sp>
        <p:nvSpPr>
          <p:cNvPr id="16" name="Line 16"/>
          <p:cNvSpPr>
            <a:spLocks noChangeShapeType="1"/>
          </p:cNvSpPr>
          <p:nvPr/>
        </p:nvSpPr>
        <p:spPr bwMode="auto">
          <a:xfrm flipH="1">
            <a:off x="4585402" y="2963073"/>
            <a:ext cx="914400" cy="9906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Line 17"/>
          <p:cNvSpPr>
            <a:spLocks noChangeShapeType="1"/>
          </p:cNvSpPr>
          <p:nvPr/>
        </p:nvSpPr>
        <p:spPr bwMode="auto">
          <a:xfrm>
            <a:off x="2832802" y="2810673"/>
            <a:ext cx="762000" cy="9906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0" name="Freeform 2"/>
          <p:cNvSpPr>
            <a:spLocks/>
          </p:cNvSpPr>
          <p:nvPr/>
        </p:nvSpPr>
        <p:spPr bwMode="auto">
          <a:xfrm>
            <a:off x="1232602" y="2446384"/>
            <a:ext cx="5486400" cy="2438400"/>
          </a:xfrm>
          <a:custGeom>
            <a:avLst/>
            <a:gdLst>
              <a:gd name="T0" fmla="*/ 0 w 1893"/>
              <a:gd name="T1" fmla="*/ 0 h 765"/>
              <a:gd name="T2" fmla="*/ 0 w 1893"/>
              <a:gd name="T3" fmla="*/ 2147483647 h 765"/>
              <a:gd name="T4" fmla="*/ 2147483647 w 1893"/>
              <a:gd name="T5" fmla="*/ 2147483647 h 765"/>
              <a:gd name="T6" fmla="*/ 0 60000 65536"/>
              <a:gd name="T7" fmla="*/ 0 60000 65536"/>
              <a:gd name="T8" fmla="*/ 0 60000 65536"/>
              <a:gd name="T9" fmla="*/ 0 w 1893"/>
              <a:gd name="T10" fmla="*/ 0 h 765"/>
              <a:gd name="T11" fmla="*/ 1893 w 1893"/>
              <a:gd name="T12" fmla="*/ 765 h 765"/>
            </a:gdLst>
            <a:ahLst/>
            <a:cxnLst>
              <a:cxn ang="T6">
                <a:pos x="T0" y="T1"/>
              </a:cxn>
              <a:cxn ang="T7">
                <a:pos x="T2" y="T3"/>
              </a:cxn>
              <a:cxn ang="T8">
                <a:pos x="T4" y="T5"/>
              </a:cxn>
            </a:cxnLst>
            <a:rect l="T9" t="T10" r="T11" b="T12"/>
            <a:pathLst>
              <a:path w="1893" h="765">
                <a:moveTo>
                  <a:pt x="0" y="0"/>
                </a:moveTo>
                <a:lnTo>
                  <a:pt x="0" y="764"/>
                </a:lnTo>
                <a:lnTo>
                  <a:pt x="1892" y="764"/>
                </a:lnTo>
              </a:path>
            </a:pathLst>
          </a:custGeom>
          <a:noFill/>
          <a:ln w="25400" cap="rnd"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Tree>
    <p:extLst>
      <p:ext uri="{BB962C8B-B14F-4D97-AF65-F5344CB8AC3E}">
        <p14:creationId xmlns:p14="http://schemas.microsoft.com/office/powerpoint/2010/main" val="78607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p:bldP spid="11" grpId="0"/>
      <p:bldP spid="12" grpId="0"/>
      <p:bldP spid="13" grpId="0"/>
      <p:bldP spid="16" grpId="0" animBg="1"/>
      <p:bldP spid="17"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Standardized Normal Table</a:t>
            </a:r>
            <a:endParaRPr lang="en-US" dirty="0"/>
          </a:p>
        </p:txBody>
      </p:sp>
      <p:sp>
        <p:nvSpPr>
          <p:cNvPr id="3" name="Content Placeholder 2"/>
          <p:cNvSpPr>
            <a:spLocks noGrp="1"/>
          </p:cNvSpPr>
          <p:nvPr>
            <p:ph idx="1"/>
          </p:nvPr>
        </p:nvSpPr>
        <p:spPr/>
        <p:txBody>
          <a:bodyPr/>
          <a:lstStyle/>
          <a:p>
            <a:r>
              <a:rPr lang="en-US" dirty="0" smtClean="0"/>
              <a:t>Cumulative </a:t>
            </a:r>
            <a:r>
              <a:rPr lang="en-US" dirty="0"/>
              <a:t>Standardized Normal table in the textbook (</a:t>
            </a:r>
            <a:r>
              <a:rPr lang="en-US" b="1" i="1" dirty="0"/>
              <a:t>Appendix table E.2</a:t>
            </a:r>
            <a:r>
              <a:rPr lang="en-US" dirty="0"/>
              <a:t>) gives the probability less than a desired value of Z (i.e., from negative infinity to Z</a:t>
            </a:r>
            <a:r>
              <a:rPr lang="en-US" dirty="0" smtClean="0"/>
              <a:t>)</a:t>
            </a:r>
          </a:p>
          <a:p>
            <a:r>
              <a:rPr lang="en-US" dirty="0" smtClean="0"/>
              <a:t>EXAMPLE: </a:t>
            </a:r>
            <a:r>
              <a:rPr lang="en-US" dirty="0"/>
              <a:t>P(Z &lt; 2.00</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11</a:t>
            </a:fld>
            <a:endParaRPr lang="en-US"/>
          </a:p>
        </p:txBody>
      </p:sp>
      <p:sp>
        <p:nvSpPr>
          <p:cNvPr id="5" name="Freeform 2"/>
          <p:cNvSpPr>
            <a:spLocks/>
          </p:cNvSpPr>
          <p:nvPr/>
        </p:nvSpPr>
        <p:spPr bwMode="auto">
          <a:xfrm>
            <a:off x="4222267" y="2653538"/>
            <a:ext cx="1387475" cy="1219200"/>
          </a:xfrm>
          <a:custGeom>
            <a:avLst/>
            <a:gdLst>
              <a:gd name="T0" fmla="*/ 2147483647 w 874"/>
              <a:gd name="T1" fmla="*/ 1935480178 h 768"/>
              <a:gd name="T2" fmla="*/ 2147483647 w 874"/>
              <a:gd name="T3" fmla="*/ 0 h 768"/>
              <a:gd name="T4" fmla="*/ 1983364002 w 874"/>
              <a:gd name="T5" fmla="*/ 136088444 h 768"/>
              <a:gd name="T6" fmla="*/ 1794351543 w 874"/>
              <a:gd name="T7" fmla="*/ 317539686 h 768"/>
              <a:gd name="T8" fmla="*/ 1622980569 w 874"/>
              <a:gd name="T9" fmla="*/ 589716573 h 768"/>
              <a:gd name="T10" fmla="*/ 1436489058 w 874"/>
              <a:gd name="T11" fmla="*/ 871974182 h 768"/>
              <a:gd name="T12" fmla="*/ 1315521592 w 874"/>
              <a:gd name="T13" fmla="*/ 1078626929 h 768"/>
              <a:gd name="T14" fmla="*/ 1149191326 w 874"/>
              <a:gd name="T15" fmla="*/ 1270158743 h 768"/>
              <a:gd name="T16" fmla="*/ 992941682 w 874"/>
              <a:gd name="T17" fmla="*/ 1451609935 h 768"/>
              <a:gd name="T18" fmla="*/ 680442196 w 874"/>
              <a:gd name="T19" fmla="*/ 1653222371 h 768"/>
              <a:gd name="T20" fmla="*/ 418346019 w 874"/>
              <a:gd name="T21" fmla="*/ 1769149919 h 768"/>
              <a:gd name="T22" fmla="*/ 0 w 874"/>
              <a:gd name="T23" fmla="*/ 1829633650 h 768"/>
              <a:gd name="T24" fmla="*/ 0 w 874"/>
              <a:gd name="T25" fmla="*/ 1935480178 h 768"/>
              <a:gd name="T26" fmla="*/ 2147483647 w 874"/>
              <a:gd name="T27" fmla="*/ 1935480178 h 7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4"/>
              <a:gd name="T43" fmla="*/ 0 h 768"/>
              <a:gd name="T44" fmla="*/ 874 w 874"/>
              <a:gd name="T45" fmla="*/ 768 h 7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4" h="768">
                <a:moveTo>
                  <a:pt x="874" y="768"/>
                </a:moveTo>
                <a:lnTo>
                  <a:pt x="874" y="0"/>
                </a:lnTo>
                <a:lnTo>
                  <a:pt x="787" y="54"/>
                </a:lnTo>
                <a:lnTo>
                  <a:pt x="712" y="126"/>
                </a:lnTo>
                <a:lnTo>
                  <a:pt x="644" y="234"/>
                </a:lnTo>
                <a:lnTo>
                  <a:pt x="570" y="346"/>
                </a:lnTo>
                <a:lnTo>
                  <a:pt x="522" y="428"/>
                </a:lnTo>
                <a:lnTo>
                  <a:pt x="456" y="504"/>
                </a:lnTo>
                <a:lnTo>
                  <a:pt x="394" y="576"/>
                </a:lnTo>
                <a:lnTo>
                  <a:pt x="270" y="656"/>
                </a:lnTo>
                <a:lnTo>
                  <a:pt x="166" y="702"/>
                </a:lnTo>
                <a:lnTo>
                  <a:pt x="0" y="726"/>
                </a:lnTo>
                <a:lnTo>
                  <a:pt x="0" y="768"/>
                </a:lnTo>
                <a:lnTo>
                  <a:pt x="874" y="768"/>
                </a:ln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6" name="Line 3"/>
          <p:cNvSpPr>
            <a:spLocks noChangeShapeType="1"/>
          </p:cNvSpPr>
          <p:nvPr/>
        </p:nvSpPr>
        <p:spPr bwMode="auto">
          <a:xfrm>
            <a:off x="6352692" y="3567938"/>
            <a:ext cx="0" cy="304800"/>
          </a:xfrm>
          <a:prstGeom prst="line">
            <a:avLst/>
          </a:prstGeom>
          <a:noFill/>
          <a:ln w="1016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 name="Rectangle 4"/>
          <p:cNvSpPr>
            <a:spLocks noChangeArrowheads="1"/>
          </p:cNvSpPr>
          <p:nvPr/>
        </p:nvSpPr>
        <p:spPr bwMode="auto">
          <a:xfrm>
            <a:off x="5590692" y="2653538"/>
            <a:ext cx="76200" cy="1219200"/>
          </a:xfrm>
          <a:prstGeom prst="rect">
            <a:avLst/>
          </a:prstGeom>
          <a:solidFill>
            <a:schemeClr val="hlink"/>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anchor="ctr"/>
          <a:lstStyle/>
          <a:p>
            <a:pPr algn="ctr">
              <a:spcBef>
                <a:spcPct val="50000"/>
              </a:spcBef>
            </a:pPr>
            <a:endParaRPr lang="en-US"/>
          </a:p>
        </p:txBody>
      </p:sp>
      <p:sp>
        <p:nvSpPr>
          <p:cNvPr id="8" name="Freeform 5"/>
          <p:cNvSpPr>
            <a:spLocks/>
          </p:cNvSpPr>
          <p:nvPr/>
        </p:nvSpPr>
        <p:spPr bwMode="auto">
          <a:xfrm>
            <a:off x="5579580" y="2653538"/>
            <a:ext cx="812800" cy="1214438"/>
          </a:xfrm>
          <a:custGeom>
            <a:avLst/>
            <a:gdLst>
              <a:gd name="T0" fmla="*/ 57962797 w 512"/>
              <a:gd name="T1" fmla="*/ 47883779 h 765"/>
              <a:gd name="T2" fmla="*/ 42841854 w 512"/>
              <a:gd name="T3" fmla="*/ 42843466 h 765"/>
              <a:gd name="T4" fmla="*/ 108365923 w 512"/>
              <a:gd name="T5" fmla="*/ 68045044 h 765"/>
              <a:gd name="T6" fmla="*/ 163809334 w 512"/>
              <a:gd name="T7" fmla="*/ 68045044 h 765"/>
              <a:gd name="T8" fmla="*/ 239414035 w 512"/>
              <a:gd name="T9" fmla="*/ 108367572 h 765"/>
              <a:gd name="T10" fmla="*/ 420865298 w 512"/>
              <a:gd name="T11" fmla="*/ 267136686 h 765"/>
              <a:gd name="T12" fmla="*/ 617437392 w 512"/>
              <a:gd name="T13" fmla="*/ 524192747 h 765"/>
              <a:gd name="T14" fmla="*/ 745966093 w 512"/>
              <a:gd name="T15" fmla="*/ 705644014 h 765"/>
              <a:gd name="T16" fmla="*/ 824090105 w 512"/>
              <a:gd name="T17" fmla="*/ 788809971 h 765"/>
              <a:gd name="T18" fmla="*/ 854332164 w 512"/>
              <a:gd name="T19" fmla="*/ 856853601 h 765"/>
              <a:gd name="T20" fmla="*/ 942538385 w 512"/>
              <a:gd name="T21" fmla="*/ 985382376 h 765"/>
              <a:gd name="T22" fmla="*/ 1086186429 w 512"/>
              <a:gd name="T23" fmla="*/ 1154232066 h 765"/>
              <a:gd name="T24" fmla="*/ 1186992631 w 512"/>
              <a:gd name="T25" fmla="*/ 1325602707 h 765"/>
              <a:gd name="T26" fmla="*/ 1244956991 w 512"/>
              <a:gd name="T27" fmla="*/ 1439010543 h 765"/>
              <a:gd name="T28" fmla="*/ 821570744 w 512"/>
              <a:gd name="T29" fmla="*/ 1890118156 h 765"/>
              <a:gd name="T30" fmla="*/ 685482372 w 512"/>
              <a:gd name="T31" fmla="*/ 1905239095 h 765"/>
              <a:gd name="T32" fmla="*/ 292338085 w 512"/>
              <a:gd name="T33" fmla="*/ 1877518168 h 765"/>
              <a:gd name="T34" fmla="*/ 47882165 w 512"/>
              <a:gd name="T35" fmla="*/ 1877518168 h 765"/>
              <a:gd name="T36" fmla="*/ 123486853 w 512"/>
              <a:gd name="T37" fmla="*/ 1292841467 h 765"/>
              <a:gd name="T38" fmla="*/ 12599985 w 512"/>
              <a:gd name="T39" fmla="*/ 57964418 h 765"/>
              <a:gd name="T40" fmla="*/ 57962797 w 512"/>
              <a:gd name="T41" fmla="*/ 47883779 h 7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2"/>
              <a:gd name="T64" fmla="*/ 0 h 765"/>
              <a:gd name="T65" fmla="*/ 512 w 512"/>
              <a:gd name="T66" fmla="*/ 765 h 7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2" h="765">
                <a:moveTo>
                  <a:pt x="23" y="19"/>
                </a:moveTo>
                <a:cubicBezTo>
                  <a:pt x="20" y="2"/>
                  <a:pt x="14" y="16"/>
                  <a:pt x="17" y="17"/>
                </a:cubicBezTo>
                <a:cubicBezTo>
                  <a:pt x="20" y="18"/>
                  <a:pt x="35" y="25"/>
                  <a:pt x="43" y="27"/>
                </a:cubicBezTo>
                <a:cubicBezTo>
                  <a:pt x="61" y="29"/>
                  <a:pt x="48" y="21"/>
                  <a:pt x="65" y="27"/>
                </a:cubicBezTo>
                <a:cubicBezTo>
                  <a:pt x="80" y="32"/>
                  <a:pt x="83" y="33"/>
                  <a:pt x="95" y="43"/>
                </a:cubicBezTo>
                <a:cubicBezTo>
                  <a:pt x="123" y="64"/>
                  <a:pt x="138" y="88"/>
                  <a:pt x="167" y="106"/>
                </a:cubicBezTo>
                <a:cubicBezTo>
                  <a:pt x="180" y="144"/>
                  <a:pt x="215" y="179"/>
                  <a:pt x="245" y="208"/>
                </a:cubicBezTo>
                <a:cubicBezTo>
                  <a:pt x="259" y="248"/>
                  <a:pt x="272" y="246"/>
                  <a:pt x="296" y="280"/>
                </a:cubicBezTo>
                <a:cubicBezTo>
                  <a:pt x="304" y="292"/>
                  <a:pt x="315" y="306"/>
                  <a:pt x="327" y="313"/>
                </a:cubicBezTo>
                <a:cubicBezTo>
                  <a:pt x="333" y="317"/>
                  <a:pt x="339" y="340"/>
                  <a:pt x="339" y="340"/>
                </a:cubicBezTo>
                <a:cubicBezTo>
                  <a:pt x="348" y="366"/>
                  <a:pt x="360" y="368"/>
                  <a:pt x="374" y="391"/>
                </a:cubicBezTo>
                <a:cubicBezTo>
                  <a:pt x="386" y="409"/>
                  <a:pt x="416" y="440"/>
                  <a:pt x="431" y="458"/>
                </a:cubicBezTo>
                <a:cubicBezTo>
                  <a:pt x="450" y="482"/>
                  <a:pt x="447" y="510"/>
                  <a:pt x="471" y="526"/>
                </a:cubicBezTo>
                <a:cubicBezTo>
                  <a:pt x="480" y="553"/>
                  <a:pt x="494" y="532"/>
                  <a:pt x="494" y="571"/>
                </a:cubicBezTo>
                <a:cubicBezTo>
                  <a:pt x="494" y="765"/>
                  <a:pt x="512" y="743"/>
                  <a:pt x="326" y="750"/>
                </a:cubicBezTo>
                <a:cubicBezTo>
                  <a:pt x="308" y="752"/>
                  <a:pt x="290" y="757"/>
                  <a:pt x="272" y="756"/>
                </a:cubicBezTo>
                <a:cubicBezTo>
                  <a:pt x="220" y="755"/>
                  <a:pt x="116" y="745"/>
                  <a:pt x="116" y="745"/>
                </a:cubicBezTo>
                <a:cubicBezTo>
                  <a:pt x="75" y="731"/>
                  <a:pt x="60" y="731"/>
                  <a:pt x="19" y="745"/>
                </a:cubicBezTo>
                <a:cubicBezTo>
                  <a:pt x="0" y="646"/>
                  <a:pt x="28" y="594"/>
                  <a:pt x="49" y="513"/>
                </a:cubicBezTo>
                <a:cubicBezTo>
                  <a:pt x="13" y="288"/>
                  <a:pt x="9" y="166"/>
                  <a:pt x="5" y="23"/>
                </a:cubicBezTo>
                <a:cubicBezTo>
                  <a:pt x="4" y="0"/>
                  <a:pt x="44" y="19"/>
                  <a:pt x="23" y="19"/>
                </a:cubicBez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9" name="Freeform 8"/>
          <p:cNvSpPr>
            <a:spLocks/>
          </p:cNvSpPr>
          <p:nvPr/>
        </p:nvSpPr>
        <p:spPr bwMode="auto">
          <a:xfrm>
            <a:off x="4219092" y="2647188"/>
            <a:ext cx="1400175" cy="1149350"/>
          </a:xfrm>
          <a:custGeom>
            <a:avLst/>
            <a:gdLst>
              <a:gd name="T0" fmla="*/ 0 w 882"/>
              <a:gd name="T1" fmla="*/ 1824593303 h 724"/>
              <a:gd name="T2" fmla="*/ 239415670 w 882"/>
              <a:gd name="T3" fmla="*/ 1804432060 h 724"/>
              <a:gd name="T4" fmla="*/ 357862188 w 882"/>
              <a:gd name="T5" fmla="*/ 1784270817 h 724"/>
              <a:gd name="T6" fmla="*/ 476310392 w 882"/>
              <a:gd name="T7" fmla="*/ 1751509591 h 724"/>
              <a:gd name="T8" fmla="*/ 597276271 w 882"/>
              <a:gd name="T9" fmla="*/ 1711187104 h 724"/>
              <a:gd name="T10" fmla="*/ 715724375 w 882"/>
              <a:gd name="T11" fmla="*/ 1655743289 h 724"/>
              <a:gd name="T12" fmla="*/ 834172678 w 882"/>
              <a:gd name="T13" fmla="*/ 1580138627 h 724"/>
              <a:gd name="T14" fmla="*/ 1073586662 w 882"/>
              <a:gd name="T15" fmla="*/ 1370964935 h 724"/>
              <a:gd name="T16" fmla="*/ 1313002233 w 882"/>
              <a:gd name="T17" fmla="*/ 1073586597 h 724"/>
              <a:gd name="T18" fmla="*/ 1552416217 w 882"/>
              <a:gd name="T19" fmla="*/ 718245281 h 724"/>
              <a:gd name="T20" fmla="*/ 1670864719 w 882"/>
              <a:gd name="T21" fmla="*/ 536792505 h 724"/>
              <a:gd name="T22" fmla="*/ 1789311236 w 882"/>
              <a:gd name="T23" fmla="*/ 367942788 h 724"/>
              <a:gd name="T24" fmla="*/ 1907759341 w 882"/>
              <a:gd name="T25" fmla="*/ 219254413 h 724"/>
              <a:gd name="T26" fmla="*/ 2028726807 w 882"/>
              <a:gd name="T27" fmla="*/ 105846576 h 724"/>
              <a:gd name="T28" fmla="*/ 2147173324 w 882"/>
              <a:gd name="T29" fmla="*/ 32761239 h 724"/>
              <a:gd name="T30" fmla="*/ 2147483647 w 882"/>
              <a:gd name="T31" fmla="*/ 0 h 7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2"/>
              <a:gd name="T49" fmla="*/ 0 h 724"/>
              <a:gd name="T50" fmla="*/ 882 w 882"/>
              <a:gd name="T51" fmla="*/ 724 h 7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2" h="724">
                <a:moveTo>
                  <a:pt x="0" y="724"/>
                </a:moveTo>
                <a:lnTo>
                  <a:pt x="95" y="716"/>
                </a:lnTo>
                <a:lnTo>
                  <a:pt x="142" y="708"/>
                </a:lnTo>
                <a:lnTo>
                  <a:pt x="189" y="695"/>
                </a:lnTo>
                <a:lnTo>
                  <a:pt x="237" y="679"/>
                </a:lnTo>
                <a:lnTo>
                  <a:pt x="284" y="657"/>
                </a:lnTo>
                <a:lnTo>
                  <a:pt x="331" y="627"/>
                </a:lnTo>
                <a:lnTo>
                  <a:pt x="426" y="544"/>
                </a:lnTo>
                <a:lnTo>
                  <a:pt x="521" y="426"/>
                </a:lnTo>
                <a:lnTo>
                  <a:pt x="616" y="285"/>
                </a:lnTo>
                <a:lnTo>
                  <a:pt x="663" y="213"/>
                </a:lnTo>
                <a:lnTo>
                  <a:pt x="710" y="146"/>
                </a:lnTo>
                <a:lnTo>
                  <a:pt x="757" y="87"/>
                </a:lnTo>
                <a:lnTo>
                  <a:pt x="805" y="42"/>
                </a:lnTo>
                <a:lnTo>
                  <a:pt x="852" y="13"/>
                </a:lnTo>
                <a:lnTo>
                  <a:pt x="882"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 name="Line 9"/>
          <p:cNvSpPr>
            <a:spLocks noChangeShapeType="1"/>
          </p:cNvSpPr>
          <p:nvPr/>
        </p:nvSpPr>
        <p:spPr bwMode="auto">
          <a:xfrm>
            <a:off x="7140092" y="3731451"/>
            <a:ext cx="0" cy="1587"/>
          </a:xfrm>
          <a:prstGeom prst="line">
            <a:avLst/>
          </a:prstGeom>
          <a:noFill/>
          <a:ln w="127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 name="Rectangle 10"/>
          <p:cNvSpPr>
            <a:spLocks noChangeArrowheads="1"/>
          </p:cNvSpPr>
          <p:nvPr/>
        </p:nvSpPr>
        <p:spPr bwMode="auto">
          <a:xfrm>
            <a:off x="7267092" y="3796538"/>
            <a:ext cx="366713"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b="1">
                <a:solidFill>
                  <a:srgbClr val="339933"/>
                </a:solidFill>
              </a:rPr>
              <a:t>Z</a:t>
            </a:r>
          </a:p>
        </p:txBody>
      </p:sp>
      <p:sp>
        <p:nvSpPr>
          <p:cNvPr id="12" name="Rectangle 11"/>
          <p:cNvSpPr>
            <a:spLocks noChangeArrowheads="1"/>
          </p:cNvSpPr>
          <p:nvPr/>
        </p:nvSpPr>
        <p:spPr bwMode="auto">
          <a:xfrm>
            <a:off x="5438292" y="3872738"/>
            <a:ext cx="4794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spcBef>
                <a:spcPct val="50000"/>
              </a:spcBef>
            </a:pPr>
            <a:r>
              <a:rPr lang="en-US" b="1">
                <a:solidFill>
                  <a:srgbClr val="339933"/>
                </a:solidFill>
              </a:rPr>
              <a:t>0</a:t>
            </a:r>
          </a:p>
        </p:txBody>
      </p:sp>
      <p:sp>
        <p:nvSpPr>
          <p:cNvPr id="13" name="Rectangle 12"/>
          <p:cNvSpPr>
            <a:spLocks noChangeArrowheads="1"/>
          </p:cNvSpPr>
          <p:nvPr/>
        </p:nvSpPr>
        <p:spPr bwMode="auto">
          <a:xfrm>
            <a:off x="5971692" y="3872738"/>
            <a:ext cx="990600"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spcBef>
                <a:spcPct val="50000"/>
              </a:spcBef>
            </a:pPr>
            <a:r>
              <a:rPr lang="en-US" b="1">
                <a:solidFill>
                  <a:srgbClr val="339933"/>
                </a:solidFill>
              </a:rPr>
              <a:t>2.00</a:t>
            </a:r>
          </a:p>
        </p:txBody>
      </p:sp>
      <p:sp>
        <p:nvSpPr>
          <p:cNvPr id="14" name="Line 13"/>
          <p:cNvSpPr>
            <a:spLocks noChangeShapeType="1"/>
          </p:cNvSpPr>
          <p:nvPr/>
        </p:nvSpPr>
        <p:spPr bwMode="auto">
          <a:xfrm>
            <a:off x="5590692" y="3796538"/>
            <a:ext cx="762000" cy="0"/>
          </a:xfrm>
          <a:prstGeom prst="line">
            <a:avLst/>
          </a:prstGeom>
          <a:noFill/>
          <a:ln w="508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 name="Line 14"/>
          <p:cNvSpPr>
            <a:spLocks noChangeShapeType="1"/>
          </p:cNvSpPr>
          <p:nvPr/>
        </p:nvSpPr>
        <p:spPr bwMode="auto">
          <a:xfrm>
            <a:off x="5590692" y="3796538"/>
            <a:ext cx="762000" cy="0"/>
          </a:xfrm>
          <a:prstGeom prst="line">
            <a:avLst/>
          </a:prstGeom>
          <a:noFill/>
          <a:ln w="508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 name="Line 15"/>
          <p:cNvSpPr>
            <a:spLocks noChangeShapeType="1"/>
          </p:cNvSpPr>
          <p:nvPr/>
        </p:nvSpPr>
        <p:spPr bwMode="auto">
          <a:xfrm>
            <a:off x="5590692" y="3796538"/>
            <a:ext cx="762000" cy="0"/>
          </a:xfrm>
          <a:prstGeom prst="line">
            <a:avLst/>
          </a:prstGeom>
          <a:noFill/>
          <a:ln w="1524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 name="Text Box 16"/>
          <p:cNvSpPr txBox="1">
            <a:spLocks noChangeArrowheads="1"/>
          </p:cNvSpPr>
          <p:nvPr/>
        </p:nvSpPr>
        <p:spPr bwMode="auto">
          <a:xfrm>
            <a:off x="6428892" y="2501138"/>
            <a:ext cx="1143000" cy="457200"/>
          </a:xfrm>
          <a:prstGeom prst="rect">
            <a:avLst/>
          </a:prstGeom>
          <a:solidFill>
            <a:srgbClr val="C7DAF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b="1"/>
              <a:t>0.9772</a:t>
            </a:r>
          </a:p>
        </p:txBody>
      </p:sp>
      <p:sp>
        <p:nvSpPr>
          <p:cNvPr id="18" name="Line 17"/>
          <p:cNvSpPr>
            <a:spLocks noChangeShapeType="1"/>
          </p:cNvSpPr>
          <p:nvPr/>
        </p:nvSpPr>
        <p:spPr bwMode="auto">
          <a:xfrm flipH="1">
            <a:off x="5971692" y="2958338"/>
            <a:ext cx="609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 name="Freeform 18"/>
          <p:cNvSpPr>
            <a:spLocks/>
          </p:cNvSpPr>
          <p:nvPr/>
        </p:nvSpPr>
        <p:spPr bwMode="auto">
          <a:xfrm>
            <a:off x="5631967" y="2650363"/>
            <a:ext cx="1384300" cy="1139825"/>
          </a:xfrm>
          <a:custGeom>
            <a:avLst/>
            <a:gdLst>
              <a:gd name="T0" fmla="*/ 2147483647 w 872"/>
              <a:gd name="T1" fmla="*/ 1809472366 h 718"/>
              <a:gd name="T2" fmla="*/ 1958162446 w 872"/>
              <a:gd name="T3" fmla="*/ 1789311123 h 718"/>
              <a:gd name="T4" fmla="*/ 1839714341 w 872"/>
              <a:gd name="T5" fmla="*/ 1769149880 h 718"/>
              <a:gd name="T6" fmla="*/ 1721267824 w 872"/>
              <a:gd name="T7" fmla="*/ 1736388653 h 718"/>
              <a:gd name="T8" fmla="*/ 1600299961 w 872"/>
              <a:gd name="T9" fmla="*/ 1696066167 h 718"/>
              <a:gd name="T10" fmla="*/ 1479332495 w 872"/>
              <a:gd name="T11" fmla="*/ 1640622352 h 718"/>
              <a:gd name="T12" fmla="*/ 1360884391 w 872"/>
              <a:gd name="T13" fmla="*/ 1565017690 h 718"/>
              <a:gd name="T14" fmla="*/ 1121468820 w 872"/>
              <a:gd name="T15" fmla="*/ 1355843998 h 718"/>
              <a:gd name="T16" fmla="*/ 882054837 w 872"/>
              <a:gd name="T17" fmla="*/ 1058465662 h 718"/>
              <a:gd name="T18" fmla="*/ 645160018 w 872"/>
              <a:gd name="T19" fmla="*/ 703124347 h 718"/>
              <a:gd name="T20" fmla="*/ 524192552 w 872"/>
              <a:gd name="T21" fmla="*/ 521671571 h 718"/>
              <a:gd name="T22" fmla="*/ 405745936 w 872"/>
              <a:gd name="T23" fmla="*/ 352821854 h 718"/>
              <a:gd name="T24" fmla="*/ 287297831 w 872"/>
              <a:gd name="T25" fmla="*/ 204133430 h 718"/>
              <a:gd name="T26" fmla="*/ 166330316 w 872"/>
              <a:gd name="T27" fmla="*/ 90725619 h 718"/>
              <a:gd name="T28" fmla="*/ 45362812 w 872"/>
              <a:gd name="T29" fmla="*/ 25201560 h 718"/>
              <a:gd name="T30" fmla="*/ 0 w 872"/>
              <a:gd name="T31" fmla="*/ 0 h 7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2"/>
              <a:gd name="T49" fmla="*/ 0 h 718"/>
              <a:gd name="T50" fmla="*/ 872 w 872"/>
              <a:gd name="T51" fmla="*/ 718 h 7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2" h="718">
                <a:moveTo>
                  <a:pt x="872" y="718"/>
                </a:moveTo>
                <a:lnTo>
                  <a:pt x="777" y="710"/>
                </a:lnTo>
                <a:lnTo>
                  <a:pt x="730" y="702"/>
                </a:lnTo>
                <a:lnTo>
                  <a:pt x="683" y="689"/>
                </a:lnTo>
                <a:lnTo>
                  <a:pt x="635" y="673"/>
                </a:lnTo>
                <a:lnTo>
                  <a:pt x="587" y="651"/>
                </a:lnTo>
                <a:lnTo>
                  <a:pt x="540" y="621"/>
                </a:lnTo>
                <a:lnTo>
                  <a:pt x="445" y="538"/>
                </a:lnTo>
                <a:lnTo>
                  <a:pt x="350" y="420"/>
                </a:lnTo>
                <a:lnTo>
                  <a:pt x="256" y="279"/>
                </a:lnTo>
                <a:lnTo>
                  <a:pt x="208" y="207"/>
                </a:lnTo>
                <a:lnTo>
                  <a:pt x="161" y="140"/>
                </a:lnTo>
                <a:lnTo>
                  <a:pt x="114" y="81"/>
                </a:lnTo>
                <a:lnTo>
                  <a:pt x="66" y="36"/>
                </a:lnTo>
                <a:lnTo>
                  <a:pt x="18" y="10"/>
                </a:lnTo>
                <a:lnTo>
                  <a:pt x="0"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 name="Freeform 19"/>
          <p:cNvSpPr>
            <a:spLocks/>
          </p:cNvSpPr>
          <p:nvPr/>
        </p:nvSpPr>
        <p:spPr bwMode="auto">
          <a:xfrm>
            <a:off x="3914292" y="3872738"/>
            <a:ext cx="3422650" cy="1588"/>
          </a:xfrm>
          <a:custGeom>
            <a:avLst/>
            <a:gdLst>
              <a:gd name="T0" fmla="*/ 0 w 2156"/>
              <a:gd name="T1" fmla="*/ 0 h 1"/>
              <a:gd name="T2" fmla="*/ 181451217 w 2156"/>
              <a:gd name="T3" fmla="*/ 2521744 h 1"/>
              <a:gd name="T4" fmla="*/ 2147483647 w 2156"/>
              <a:gd name="T5" fmla="*/ 2521744 h 1"/>
              <a:gd name="T6" fmla="*/ 0 60000 65536"/>
              <a:gd name="T7" fmla="*/ 0 60000 65536"/>
              <a:gd name="T8" fmla="*/ 0 60000 65536"/>
              <a:gd name="T9" fmla="*/ 0 w 2156"/>
              <a:gd name="T10" fmla="*/ 0 h 1"/>
              <a:gd name="T11" fmla="*/ 2156 w 2156"/>
              <a:gd name="T12" fmla="*/ 1 h 1"/>
            </a:gdLst>
            <a:ahLst/>
            <a:cxnLst>
              <a:cxn ang="T6">
                <a:pos x="T0" y="T1"/>
              </a:cxn>
              <a:cxn ang="T7">
                <a:pos x="T2" y="T3"/>
              </a:cxn>
              <a:cxn ang="T8">
                <a:pos x="T4" y="T5"/>
              </a:cxn>
            </a:cxnLst>
            <a:rect l="T9" t="T10" r="T11" b="T12"/>
            <a:pathLst>
              <a:path w="2156" h="1">
                <a:moveTo>
                  <a:pt x="0" y="0"/>
                </a:moveTo>
                <a:lnTo>
                  <a:pt x="72" y="1"/>
                </a:lnTo>
                <a:lnTo>
                  <a:pt x="2156" y="1"/>
                </a:lnTo>
              </a:path>
            </a:pathLst>
          </a:custGeom>
          <a:noFill/>
          <a:ln w="25400" cap="rnd"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 name="Line 21"/>
          <p:cNvSpPr>
            <a:spLocks noChangeShapeType="1"/>
          </p:cNvSpPr>
          <p:nvPr/>
        </p:nvSpPr>
        <p:spPr bwMode="auto">
          <a:xfrm>
            <a:off x="5607401" y="2653538"/>
            <a:ext cx="0" cy="1219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 name="TextBox 6"/>
          <p:cNvSpPr txBox="1">
            <a:spLocks noChangeArrowheads="1"/>
          </p:cNvSpPr>
          <p:nvPr/>
        </p:nvSpPr>
        <p:spPr bwMode="auto">
          <a:xfrm>
            <a:off x="114300" y="6224206"/>
            <a:ext cx="508504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smtClean="0"/>
              <a:t>Pearson slide (Chapter 6, #16)</a:t>
            </a:r>
            <a:endParaRPr lang="en-US" altLang="en-US" sz="2800" u="sng" dirty="0">
              <a:solidFill>
                <a:srgbClr val="FF0000"/>
              </a:solidFill>
            </a:endParaRPr>
          </a:p>
        </p:txBody>
      </p:sp>
    </p:spTree>
    <p:extLst>
      <p:ext uri="{BB962C8B-B14F-4D97-AF65-F5344CB8AC3E}">
        <p14:creationId xmlns:p14="http://schemas.microsoft.com/office/powerpoint/2010/main" val="388701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p:bldP spid="13" grpId="0"/>
      <p:bldP spid="14" grpId="0" animBg="1"/>
      <p:bldP spid="15" grpId="0" animBg="1"/>
      <p:bldP spid="16" grpId="0" animBg="1"/>
      <p:bldP spid="17" grpId="0" animBg="1"/>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038600" y="2743200"/>
            <a:ext cx="2590800" cy="533400"/>
          </a:xfrm>
          <a:prstGeom prst="rect">
            <a:avLst/>
          </a:prstGeom>
          <a:solidFill>
            <a:srgbClr val="B8FAC8"/>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anchor="ctr"/>
          <a:lstStyle/>
          <a:p>
            <a:pPr algn="ctr">
              <a:spcBef>
                <a:spcPct val="50000"/>
              </a:spcBef>
            </a:pPr>
            <a:endParaRPr lang="en-US"/>
          </a:p>
        </p:txBody>
      </p:sp>
      <p:sp>
        <p:nvSpPr>
          <p:cNvPr id="30723" name="Rectangle 3"/>
          <p:cNvSpPr>
            <a:spLocks noChangeArrowheads="1"/>
          </p:cNvSpPr>
          <p:nvPr/>
        </p:nvSpPr>
        <p:spPr bwMode="auto">
          <a:xfrm>
            <a:off x="3276600" y="3352800"/>
            <a:ext cx="533400" cy="1828800"/>
          </a:xfrm>
          <a:prstGeom prst="rect">
            <a:avLst/>
          </a:prstGeom>
          <a:solidFill>
            <a:srgbClr val="8ED8F6"/>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anchor="ctr"/>
          <a:lstStyle/>
          <a:p>
            <a:pPr algn="ctr">
              <a:spcBef>
                <a:spcPct val="50000"/>
              </a:spcBef>
            </a:pPr>
            <a:endParaRPr lang="en-US"/>
          </a:p>
        </p:txBody>
      </p:sp>
      <p:sp>
        <p:nvSpPr>
          <p:cNvPr id="30724" name="Rectangle 4"/>
          <p:cNvSpPr>
            <a:spLocks noGrp="1" noChangeArrowheads="1"/>
          </p:cNvSpPr>
          <p:nvPr>
            <p:ph type="title" idx="4294967295"/>
          </p:nvPr>
        </p:nvSpPr>
        <p:spPr>
          <a:xfrm>
            <a:off x="194625" y="288089"/>
            <a:ext cx="7086600" cy="838200"/>
          </a:xfrm>
        </p:spPr>
        <p:txBody>
          <a:bodyPr/>
          <a:lstStyle/>
          <a:p>
            <a:pPr defTabSz="914400" eaLnBrk="1" hangingPunct="1"/>
            <a:r>
              <a:rPr lang="en-US" sz="3600" dirty="0">
                <a:latin typeface="Arial" charset="0"/>
                <a:cs typeface="Arial" charset="0"/>
              </a:rPr>
              <a:t>The Standardized Normal Table</a:t>
            </a:r>
          </a:p>
        </p:txBody>
      </p:sp>
      <p:sp>
        <p:nvSpPr>
          <p:cNvPr id="30725" name="Rectangle 5"/>
          <p:cNvSpPr>
            <a:spLocks noGrp="1" noChangeArrowheads="1"/>
          </p:cNvSpPr>
          <p:nvPr>
            <p:ph type="body" idx="4294967295"/>
          </p:nvPr>
        </p:nvSpPr>
        <p:spPr>
          <a:xfrm>
            <a:off x="4572000" y="4075113"/>
            <a:ext cx="4038600" cy="1981200"/>
          </a:xfrm>
        </p:spPr>
        <p:txBody>
          <a:bodyPr/>
          <a:lstStyle/>
          <a:p>
            <a:pPr marL="571500" indent="-571500" defTabSz="914400" eaLnBrk="1" hangingPunct="1">
              <a:lnSpc>
                <a:spcPct val="90000"/>
              </a:lnSpc>
              <a:buFont typeface="Wingdings" charset="0"/>
              <a:buNone/>
            </a:pPr>
            <a:r>
              <a:rPr lang="en-US" dirty="0">
                <a:latin typeface="Arial" charset="0"/>
                <a:cs typeface="Arial" charset="0"/>
              </a:rPr>
              <a:t>      </a:t>
            </a:r>
            <a:r>
              <a:rPr lang="en-US" sz="2400" dirty="0">
                <a:latin typeface="Arial" charset="0"/>
                <a:cs typeface="Arial" charset="0"/>
              </a:rPr>
              <a:t>The value within the table gives the </a:t>
            </a:r>
            <a:r>
              <a:rPr lang="en-US" sz="2400" dirty="0">
                <a:solidFill>
                  <a:srgbClr val="FF3300"/>
                </a:solidFill>
                <a:latin typeface="Arial" charset="0"/>
                <a:cs typeface="Arial" charset="0"/>
              </a:rPr>
              <a:t>probability </a:t>
            </a:r>
            <a:r>
              <a:rPr lang="en-US" sz="2400" dirty="0">
                <a:latin typeface="Arial" charset="0"/>
                <a:cs typeface="Arial" charset="0"/>
              </a:rPr>
              <a:t>from Z = </a:t>
            </a:r>
            <a:r>
              <a:rPr lang="en-US" sz="2400" b="1" dirty="0">
                <a:latin typeface="Arial" charset="0"/>
                <a:cs typeface="Arial" charset="0"/>
                <a:sym typeface="Symbol" charset="0"/>
              </a:rPr>
              <a:t> </a:t>
            </a:r>
            <a:r>
              <a:rPr lang="en-US" sz="2400" dirty="0">
                <a:latin typeface="Arial" charset="0"/>
                <a:cs typeface="Arial" charset="0"/>
              </a:rPr>
              <a:t> up to the desired Z value</a:t>
            </a:r>
          </a:p>
        </p:txBody>
      </p:sp>
      <p:sp>
        <p:nvSpPr>
          <p:cNvPr id="30726" name="Line 7"/>
          <p:cNvSpPr>
            <a:spLocks noChangeShapeType="1"/>
          </p:cNvSpPr>
          <p:nvPr/>
        </p:nvSpPr>
        <p:spPr bwMode="auto">
          <a:xfrm flipH="1" flipV="1">
            <a:off x="4876800" y="5029200"/>
            <a:ext cx="304800" cy="762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0727" name="Text Box 8"/>
          <p:cNvSpPr txBox="1">
            <a:spLocks noChangeArrowheads="1"/>
          </p:cNvSpPr>
          <p:nvPr/>
        </p:nvSpPr>
        <p:spPr bwMode="auto">
          <a:xfrm>
            <a:off x="4114800" y="4800600"/>
            <a:ext cx="990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sz="1800" b="1">
                <a:solidFill>
                  <a:srgbClr val="FF3300"/>
                </a:solidFill>
              </a:rPr>
              <a:t>.9772</a:t>
            </a:r>
          </a:p>
        </p:txBody>
      </p:sp>
      <p:sp>
        <p:nvSpPr>
          <p:cNvPr id="30728" name="Text Box 9"/>
          <p:cNvSpPr txBox="1">
            <a:spLocks noChangeArrowheads="1"/>
          </p:cNvSpPr>
          <p:nvPr/>
        </p:nvSpPr>
        <p:spPr bwMode="auto">
          <a:xfrm>
            <a:off x="3200400" y="5638800"/>
            <a:ext cx="685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sz="2000">
                <a:solidFill>
                  <a:schemeClr val="bg1"/>
                </a:solidFill>
              </a:rPr>
              <a:t>2.0</a:t>
            </a:r>
          </a:p>
        </p:txBody>
      </p:sp>
      <p:sp>
        <p:nvSpPr>
          <p:cNvPr id="30729" name="Text Box 10"/>
          <p:cNvSpPr txBox="1">
            <a:spLocks noChangeArrowheads="1"/>
          </p:cNvSpPr>
          <p:nvPr/>
        </p:nvSpPr>
        <p:spPr bwMode="auto">
          <a:xfrm>
            <a:off x="1295400" y="5638800"/>
            <a:ext cx="3048000" cy="466725"/>
          </a:xfrm>
          <a:prstGeom prst="rect">
            <a:avLst/>
          </a:prstGeom>
          <a:solidFill>
            <a:srgbClr val="FDE0BD"/>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b="1" dirty="0"/>
              <a:t>P(Z &lt; 2.00) = </a:t>
            </a:r>
            <a:r>
              <a:rPr lang="en-US" b="1" dirty="0">
                <a:solidFill>
                  <a:srgbClr val="FF3300"/>
                </a:solidFill>
              </a:rPr>
              <a:t>0.9772</a:t>
            </a:r>
          </a:p>
        </p:txBody>
      </p:sp>
      <p:sp>
        <p:nvSpPr>
          <p:cNvPr id="30730" name="Rectangle 11"/>
          <p:cNvSpPr>
            <a:spLocks noChangeArrowheads="1"/>
          </p:cNvSpPr>
          <p:nvPr/>
        </p:nvSpPr>
        <p:spPr bwMode="auto">
          <a:xfrm>
            <a:off x="381000" y="3429000"/>
            <a:ext cx="2819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5342" tIns="42672" rIns="85342" bIns="42672"/>
          <a:lstStyle/>
          <a:p>
            <a:pPr marL="571500" indent="-571500">
              <a:spcBef>
                <a:spcPct val="20000"/>
              </a:spcBef>
              <a:buClr>
                <a:schemeClr val="folHlink"/>
              </a:buClr>
              <a:buSzPct val="60000"/>
              <a:buFont typeface="Wingdings" charset="0"/>
              <a:buNone/>
            </a:pPr>
            <a:r>
              <a:rPr lang="en-US" sz="2800" dirty="0"/>
              <a:t>      </a:t>
            </a:r>
            <a:r>
              <a:rPr lang="en-US" sz="2400" dirty="0"/>
              <a:t>The </a:t>
            </a:r>
            <a:r>
              <a:rPr lang="en-US" sz="2400" dirty="0">
                <a:solidFill>
                  <a:schemeClr val="folHlink"/>
                </a:solidFill>
              </a:rPr>
              <a:t>row </a:t>
            </a:r>
            <a:r>
              <a:rPr lang="en-US" sz="2400" dirty="0"/>
              <a:t>shows the value of Z to the first decimal point</a:t>
            </a:r>
          </a:p>
        </p:txBody>
      </p:sp>
      <p:sp>
        <p:nvSpPr>
          <p:cNvPr id="30731" name="Rectangle 12"/>
          <p:cNvSpPr>
            <a:spLocks noChangeArrowheads="1"/>
          </p:cNvSpPr>
          <p:nvPr/>
        </p:nvSpPr>
        <p:spPr bwMode="auto">
          <a:xfrm>
            <a:off x="3581400" y="1828800"/>
            <a:ext cx="480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5342" tIns="42672" rIns="85342" bIns="42672"/>
          <a:lstStyle/>
          <a:p>
            <a:pPr marL="571500" indent="-571500">
              <a:spcBef>
                <a:spcPct val="20000"/>
              </a:spcBef>
              <a:buClr>
                <a:schemeClr val="folHlink"/>
              </a:buClr>
              <a:buSzPct val="60000"/>
              <a:buFont typeface="Wingdings" charset="0"/>
              <a:buNone/>
            </a:pPr>
            <a:r>
              <a:rPr lang="en-US" sz="2800" dirty="0"/>
              <a:t>      </a:t>
            </a:r>
            <a:r>
              <a:rPr lang="en-US" sz="2400" dirty="0"/>
              <a:t>The </a:t>
            </a:r>
            <a:r>
              <a:rPr lang="en-US" sz="2400" dirty="0">
                <a:solidFill>
                  <a:srgbClr val="339933"/>
                </a:solidFill>
              </a:rPr>
              <a:t>column</a:t>
            </a:r>
            <a:r>
              <a:rPr lang="en-US" sz="2400" dirty="0">
                <a:solidFill>
                  <a:schemeClr val="hlink"/>
                </a:solidFill>
              </a:rPr>
              <a:t> </a:t>
            </a:r>
            <a:r>
              <a:rPr lang="en-US" sz="2400" dirty="0"/>
              <a:t>gives the value of Z to the second decimal point</a:t>
            </a:r>
          </a:p>
        </p:txBody>
      </p:sp>
      <p:sp>
        <p:nvSpPr>
          <p:cNvPr id="30732" name="Line 13"/>
          <p:cNvSpPr>
            <a:spLocks noChangeShapeType="1"/>
          </p:cNvSpPr>
          <p:nvPr/>
        </p:nvSpPr>
        <p:spPr bwMode="auto">
          <a:xfrm>
            <a:off x="4419600" y="3200400"/>
            <a:ext cx="0" cy="1600200"/>
          </a:xfrm>
          <a:prstGeom prst="line">
            <a:avLst/>
          </a:prstGeom>
          <a:noFill/>
          <a:ln w="28575" cap="rnd">
            <a:solidFill>
              <a:srgbClr val="00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33" name="Line 14"/>
          <p:cNvSpPr>
            <a:spLocks noChangeShapeType="1"/>
          </p:cNvSpPr>
          <p:nvPr/>
        </p:nvSpPr>
        <p:spPr bwMode="auto">
          <a:xfrm>
            <a:off x="3810000" y="4953000"/>
            <a:ext cx="381000" cy="0"/>
          </a:xfrm>
          <a:prstGeom prst="line">
            <a:avLst/>
          </a:prstGeom>
          <a:noFill/>
          <a:ln w="28575" cap="rnd">
            <a:solidFill>
              <a:srgbClr val="00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34" name="Text Box 15"/>
          <p:cNvSpPr txBox="1">
            <a:spLocks noChangeArrowheads="1"/>
          </p:cNvSpPr>
          <p:nvPr/>
        </p:nvSpPr>
        <p:spPr bwMode="auto">
          <a:xfrm>
            <a:off x="3124200" y="4800600"/>
            <a:ext cx="838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50000"/>
              </a:spcBef>
            </a:pPr>
            <a:r>
              <a:rPr lang="en-US" sz="2000" b="1">
                <a:solidFill>
                  <a:schemeClr val="folHlink"/>
                </a:solidFill>
              </a:rPr>
              <a:t>2.0</a:t>
            </a:r>
          </a:p>
        </p:txBody>
      </p:sp>
      <p:sp>
        <p:nvSpPr>
          <p:cNvPr id="30735" name="Text Box 16"/>
          <p:cNvSpPr txBox="1">
            <a:spLocks noChangeArrowheads="1"/>
          </p:cNvSpPr>
          <p:nvPr/>
        </p:nvSpPr>
        <p:spPr bwMode="auto">
          <a:xfrm>
            <a:off x="3352800" y="4191000"/>
            <a:ext cx="381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lnSpc>
                <a:spcPct val="40000"/>
              </a:lnSpc>
              <a:spcBef>
                <a:spcPct val="15000"/>
              </a:spcBef>
            </a:pPr>
            <a:r>
              <a:rPr lang="en-US">
                <a:solidFill>
                  <a:schemeClr val="folHlink"/>
                </a:solidFill>
              </a:rPr>
              <a:t>.</a:t>
            </a:r>
          </a:p>
          <a:p>
            <a:pPr algn="ctr" eaLnBrk="1" hangingPunct="1">
              <a:lnSpc>
                <a:spcPct val="40000"/>
              </a:lnSpc>
              <a:spcBef>
                <a:spcPct val="15000"/>
              </a:spcBef>
            </a:pPr>
            <a:r>
              <a:rPr lang="en-US">
                <a:solidFill>
                  <a:schemeClr val="folHlink"/>
                </a:solidFill>
              </a:rPr>
              <a:t>.</a:t>
            </a:r>
          </a:p>
          <a:p>
            <a:pPr algn="ctr" eaLnBrk="1" hangingPunct="1">
              <a:lnSpc>
                <a:spcPct val="40000"/>
              </a:lnSpc>
              <a:spcBef>
                <a:spcPct val="15000"/>
              </a:spcBef>
            </a:pPr>
            <a:r>
              <a:rPr lang="en-US">
                <a:solidFill>
                  <a:schemeClr val="folHlink"/>
                </a:solidFill>
              </a:rPr>
              <a:t>.</a:t>
            </a:r>
          </a:p>
        </p:txBody>
      </p:sp>
      <p:sp>
        <p:nvSpPr>
          <p:cNvPr id="30736" name="Text Box 17"/>
          <p:cNvSpPr txBox="1">
            <a:spLocks noChangeArrowheads="1"/>
          </p:cNvSpPr>
          <p:nvPr/>
        </p:nvSpPr>
        <p:spPr bwMode="auto">
          <a:xfrm>
            <a:off x="7467600" y="1203325"/>
            <a:ext cx="152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sz="2000" i="1" dirty="0">
                <a:solidFill>
                  <a:srgbClr val="000099"/>
                </a:solidFill>
              </a:rPr>
              <a:t>(continued)</a:t>
            </a:r>
          </a:p>
        </p:txBody>
      </p:sp>
      <p:sp>
        <p:nvSpPr>
          <p:cNvPr id="30737" name="Text Box 18"/>
          <p:cNvSpPr txBox="1">
            <a:spLocks noChangeArrowheads="1"/>
          </p:cNvSpPr>
          <p:nvPr/>
        </p:nvSpPr>
        <p:spPr bwMode="auto">
          <a:xfrm>
            <a:off x="3276600" y="2743200"/>
            <a:ext cx="396240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sz="2000"/>
              <a:t>  Z       </a:t>
            </a:r>
            <a:r>
              <a:rPr lang="en-US" sz="2000">
                <a:solidFill>
                  <a:srgbClr val="008260"/>
                </a:solidFill>
              </a:rPr>
              <a:t>0.00     0.01     0.02 …</a:t>
            </a:r>
          </a:p>
          <a:p>
            <a:pPr eaLnBrk="1" hangingPunct="1">
              <a:spcBef>
                <a:spcPct val="50000"/>
              </a:spcBef>
            </a:pPr>
            <a:endParaRPr lang="en-US" sz="800">
              <a:solidFill>
                <a:srgbClr val="008260"/>
              </a:solidFill>
            </a:endParaRPr>
          </a:p>
          <a:p>
            <a:pPr eaLnBrk="1" hangingPunct="1">
              <a:spcBef>
                <a:spcPct val="50000"/>
              </a:spcBef>
            </a:pPr>
            <a:r>
              <a:rPr lang="en-US" sz="2000">
                <a:solidFill>
                  <a:schemeClr val="folHlink"/>
                </a:solidFill>
              </a:rPr>
              <a:t>0.0</a:t>
            </a:r>
          </a:p>
          <a:p>
            <a:pPr eaLnBrk="1" hangingPunct="1">
              <a:spcBef>
                <a:spcPct val="50000"/>
              </a:spcBef>
            </a:pPr>
            <a:r>
              <a:rPr lang="en-US" sz="2000">
                <a:solidFill>
                  <a:schemeClr val="folHlink"/>
                </a:solidFill>
              </a:rPr>
              <a:t>0.1</a:t>
            </a:r>
          </a:p>
        </p:txBody>
      </p:sp>
      <p:sp>
        <p:nvSpPr>
          <p:cNvPr id="30738" name="Line 19"/>
          <p:cNvSpPr>
            <a:spLocks noChangeShapeType="1"/>
          </p:cNvSpPr>
          <p:nvPr/>
        </p:nvSpPr>
        <p:spPr bwMode="auto">
          <a:xfrm>
            <a:off x="3886200" y="2819400"/>
            <a:ext cx="0" cy="2438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30739" name="Line 20"/>
          <p:cNvSpPr>
            <a:spLocks noChangeShapeType="1"/>
          </p:cNvSpPr>
          <p:nvPr/>
        </p:nvSpPr>
        <p:spPr bwMode="auto">
          <a:xfrm>
            <a:off x="3276600" y="3352800"/>
            <a:ext cx="3505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20" name="TextBox 6"/>
          <p:cNvSpPr txBox="1">
            <a:spLocks noChangeArrowheads="1"/>
          </p:cNvSpPr>
          <p:nvPr/>
        </p:nvSpPr>
        <p:spPr bwMode="auto">
          <a:xfrm>
            <a:off x="114300" y="6224206"/>
            <a:ext cx="507475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smtClean="0"/>
              <a:t>Pearson slide (Chapter 6, #17)</a:t>
            </a:r>
            <a:endParaRPr lang="en-US" altLang="en-US" sz="2800" u="sng" dirty="0">
              <a:solidFill>
                <a:srgbClr val="FF0000"/>
              </a:solidFill>
            </a:endParaRPr>
          </a:p>
        </p:txBody>
      </p:sp>
    </p:spTree>
    <p:extLst>
      <p:ext uri="{BB962C8B-B14F-4D97-AF65-F5344CB8AC3E}">
        <p14:creationId xmlns:p14="http://schemas.microsoft.com/office/powerpoint/2010/main" val="3815710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685" y="-633"/>
            <a:ext cx="8912352" cy="1036954"/>
          </a:xfrm>
        </p:spPr>
        <p:txBody>
          <a:bodyPr>
            <a:normAutofit/>
          </a:bodyPr>
          <a:lstStyle/>
          <a:p>
            <a:r>
              <a:rPr lang="en-US" sz="3200" dirty="0" smtClean="0"/>
              <a:t>(General) Procedures for Finding Normal Probabilities</a:t>
            </a:r>
            <a:endParaRPr lang="en-US" sz="3200" dirty="0"/>
          </a:p>
        </p:txBody>
      </p:sp>
      <p:sp>
        <p:nvSpPr>
          <p:cNvPr id="4" name="Content Placeholder 3"/>
          <p:cNvSpPr>
            <a:spLocks noGrp="1"/>
          </p:cNvSpPr>
          <p:nvPr>
            <p:ph idx="1"/>
          </p:nvPr>
        </p:nvSpPr>
        <p:spPr>
          <a:xfrm>
            <a:off x="231648" y="852289"/>
            <a:ext cx="8717280" cy="5633855"/>
          </a:xfrm>
        </p:spPr>
        <p:txBody>
          <a:bodyPr>
            <a:normAutofit/>
          </a:bodyPr>
          <a:lstStyle/>
          <a:p>
            <a:r>
              <a:rPr lang="en-US" sz="2400" dirty="0"/>
              <a:t>To find  P(a &lt; X &lt; b)  when  X  is distributed normally:</a:t>
            </a:r>
          </a:p>
          <a:p>
            <a:pPr lvl="1"/>
            <a:r>
              <a:rPr lang="en-US" dirty="0"/>
              <a:t>Draw the normal curve for the problem </a:t>
            </a:r>
            <a:r>
              <a:rPr lang="en-US" dirty="0" smtClean="0"/>
              <a:t>in terms </a:t>
            </a:r>
            <a:r>
              <a:rPr lang="en-US" dirty="0"/>
              <a:t>of </a:t>
            </a:r>
            <a:r>
              <a:rPr lang="en-US" dirty="0" smtClean="0"/>
              <a:t>X</a:t>
            </a:r>
            <a:endParaRPr lang="en-US" dirty="0"/>
          </a:p>
          <a:p>
            <a:pPr lvl="1"/>
            <a:r>
              <a:rPr lang="en-US" dirty="0" smtClean="0"/>
              <a:t>Translate </a:t>
            </a:r>
            <a:r>
              <a:rPr lang="en-US" dirty="0"/>
              <a:t>X-values to Z-</a:t>
            </a:r>
            <a:r>
              <a:rPr lang="en-US" dirty="0" smtClean="0"/>
              <a:t>values</a:t>
            </a:r>
            <a:endParaRPr lang="en-US" dirty="0"/>
          </a:p>
          <a:p>
            <a:pPr lvl="1"/>
            <a:r>
              <a:rPr lang="en-US" dirty="0" smtClean="0"/>
              <a:t>Use </a:t>
            </a:r>
            <a:r>
              <a:rPr lang="en-US" dirty="0"/>
              <a:t>the Standardized Normal </a:t>
            </a:r>
            <a:r>
              <a:rPr lang="en-US" dirty="0" smtClean="0"/>
              <a:t>Table</a:t>
            </a:r>
          </a:p>
          <a:p>
            <a:r>
              <a:rPr lang="en-US" sz="2400" b="1" dirty="0"/>
              <a:t>EXAMPLE</a:t>
            </a:r>
            <a:r>
              <a:rPr lang="en-US" sz="2400" dirty="0"/>
              <a:t>: Let X represent the time it takes (in seconds) to download an image file from the internet. Suppose X is normal with a </a:t>
            </a:r>
            <a:r>
              <a:rPr lang="en-US" sz="2400" dirty="0" smtClean="0"/>
              <a:t>mean, μ = 18.0 </a:t>
            </a:r>
            <a:r>
              <a:rPr lang="en-US" sz="2400" dirty="0"/>
              <a:t>seconds and a standard </a:t>
            </a:r>
            <a:r>
              <a:rPr lang="en-US" sz="2400" dirty="0" smtClean="0"/>
              <a:t>deviation, </a:t>
            </a:r>
            <a:r>
              <a:rPr lang="en-US" sz="2400" dirty="0" err="1" smtClean="0"/>
              <a:t>σ</a:t>
            </a:r>
            <a:r>
              <a:rPr lang="en-US" sz="2400" dirty="0" smtClean="0"/>
              <a:t> = 5.0 </a:t>
            </a:r>
            <a:r>
              <a:rPr lang="en-US" sz="2400" dirty="0"/>
              <a:t>seconds.  Find </a:t>
            </a:r>
            <a:r>
              <a:rPr lang="en-US" sz="2400" dirty="0" smtClean="0"/>
              <a:t>the probability that it takes less than 18.6 seconds to download an image file. That is, find P</a:t>
            </a:r>
            <a:r>
              <a:rPr lang="en-US" sz="2400" dirty="0"/>
              <a:t>(X &lt; 18.6</a:t>
            </a:r>
            <a:r>
              <a:rPr lang="en-US" sz="2400" dirty="0" smtClean="0"/>
              <a:t>).</a:t>
            </a:r>
            <a:endParaRPr lang="en-US" sz="2400" dirty="0"/>
          </a:p>
          <a:p>
            <a:endParaRPr lang="en-US" sz="2400" dirty="0"/>
          </a:p>
          <a:p>
            <a:endParaRPr lang="en-US" sz="2400" dirty="0"/>
          </a:p>
        </p:txBody>
      </p:sp>
      <p:sp>
        <p:nvSpPr>
          <p:cNvPr id="19" name="Freeform 2"/>
          <p:cNvSpPr>
            <a:spLocks/>
          </p:cNvSpPr>
          <p:nvPr/>
        </p:nvSpPr>
        <p:spPr bwMode="auto">
          <a:xfrm>
            <a:off x="5282498" y="4795567"/>
            <a:ext cx="1562100" cy="1657350"/>
          </a:xfrm>
          <a:custGeom>
            <a:avLst/>
            <a:gdLst>
              <a:gd name="T0" fmla="*/ 2147483647 w 984"/>
              <a:gd name="T1" fmla="*/ 2147483647 h 1044"/>
              <a:gd name="T2" fmla="*/ 2147483647 w 984"/>
              <a:gd name="T3" fmla="*/ 0 h 1044"/>
              <a:gd name="T4" fmla="*/ 2147483647 w 984"/>
              <a:gd name="T5" fmla="*/ 181451215 h 1044"/>
              <a:gd name="T6" fmla="*/ 1995964049 w 984"/>
              <a:gd name="T7" fmla="*/ 423386250 h 1044"/>
              <a:gd name="T8" fmla="*/ 1829633777 w 984"/>
              <a:gd name="T9" fmla="*/ 766127340 h 1044"/>
              <a:gd name="T10" fmla="*/ 1607859685 w 984"/>
              <a:gd name="T11" fmla="*/ 1139110489 h 1044"/>
              <a:gd name="T12" fmla="*/ 1476811593 w 984"/>
              <a:gd name="T13" fmla="*/ 1391125996 h 1044"/>
              <a:gd name="T14" fmla="*/ 1315521633 w 984"/>
              <a:gd name="T15" fmla="*/ 1655741485 h 1044"/>
              <a:gd name="T16" fmla="*/ 1149191362 w 984"/>
              <a:gd name="T17" fmla="*/ 1874996167 h 1044"/>
              <a:gd name="T18" fmla="*/ 907256422 w 984"/>
              <a:gd name="T19" fmla="*/ 2147172915 h 1044"/>
              <a:gd name="T20" fmla="*/ 514111946 w 984"/>
              <a:gd name="T21" fmla="*/ 2147483647 h 1044"/>
              <a:gd name="T22" fmla="*/ 0 w 984"/>
              <a:gd name="T23" fmla="*/ 2147483647 h 1044"/>
              <a:gd name="T24" fmla="*/ 7561264 w 984"/>
              <a:gd name="T25" fmla="*/ 2147483647 h 1044"/>
              <a:gd name="T26" fmla="*/ 2147483647 w 984"/>
              <a:gd name="T27" fmla="*/ 2147483647 h 10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4"/>
              <a:gd name="T43" fmla="*/ 0 h 1044"/>
              <a:gd name="T44" fmla="*/ 984 w 984"/>
              <a:gd name="T45" fmla="*/ 1044 h 10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4" h="1044">
                <a:moveTo>
                  <a:pt x="984" y="1032"/>
                </a:moveTo>
                <a:lnTo>
                  <a:pt x="981" y="0"/>
                </a:lnTo>
                <a:lnTo>
                  <a:pt x="888" y="72"/>
                </a:lnTo>
                <a:lnTo>
                  <a:pt x="792" y="168"/>
                </a:lnTo>
                <a:lnTo>
                  <a:pt x="726" y="304"/>
                </a:lnTo>
                <a:lnTo>
                  <a:pt x="638" y="452"/>
                </a:lnTo>
                <a:lnTo>
                  <a:pt x="586" y="552"/>
                </a:lnTo>
                <a:lnTo>
                  <a:pt x="522" y="657"/>
                </a:lnTo>
                <a:lnTo>
                  <a:pt x="456" y="744"/>
                </a:lnTo>
                <a:lnTo>
                  <a:pt x="360" y="852"/>
                </a:lnTo>
                <a:lnTo>
                  <a:pt x="204" y="948"/>
                </a:lnTo>
                <a:lnTo>
                  <a:pt x="0" y="984"/>
                </a:lnTo>
                <a:lnTo>
                  <a:pt x="3" y="1044"/>
                </a:lnTo>
                <a:lnTo>
                  <a:pt x="984" y="1032"/>
                </a:ln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20" name="Freeform 6"/>
          <p:cNvSpPr>
            <a:spLocks/>
          </p:cNvSpPr>
          <p:nvPr/>
        </p:nvSpPr>
        <p:spPr bwMode="auto">
          <a:xfrm>
            <a:off x="6839836" y="6224317"/>
            <a:ext cx="320675" cy="242887"/>
          </a:xfrm>
          <a:custGeom>
            <a:avLst/>
            <a:gdLst>
              <a:gd name="T0" fmla="*/ 30241878 w 202"/>
              <a:gd name="T1" fmla="*/ 355340463 h 153"/>
              <a:gd name="T2" fmla="*/ 264615632 w 202"/>
              <a:gd name="T3" fmla="*/ 365421064 h 153"/>
              <a:gd name="T4" fmla="*/ 408265288 w 202"/>
              <a:gd name="T5" fmla="*/ 362901707 h 153"/>
              <a:gd name="T6" fmla="*/ 483870052 w 202"/>
              <a:gd name="T7" fmla="*/ 370461364 h 153"/>
              <a:gd name="T8" fmla="*/ 506552245 w 202"/>
              <a:gd name="T9" fmla="*/ 332659907 h 153"/>
              <a:gd name="T10" fmla="*/ 471270069 w 202"/>
              <a:gd name="T11" fmla="*/ 60483626 h 153"/>
              <a:gd name="T12" fmla="*/ 378023422 w 202"/>
              <a:gd name="T13" fmla="*/ 0 h 153"/>
              <a:gd name="T14" fmla="*/ 176410934 w 202"/>
              <a:gd name="T15" fmla="*/ 115926952 h 153"/>
              <a:gd name="T16" fmla="*/ 128527186 w 202"/>
              <a:gd name="T17" fmla="*/ 131047853 h 153"/>
              <a:gd name="T18" fmla="*/ 68043429 w 202"/>
              <a:gd name="T19" fmla="*/ 143647809 h 153"/>
              <a:gd name="T20" fmla="*/ 17640301 w 202"/>
              <a:gd name="T21" fmla="*/ 183970210 h 153"/>
              <a:gd name="T22" fmla="*/ 0 w 202"/>
              <a:gd name="T23" fmla="*/ 226813604 h 153"/>
              <a:gd name="T24" fmla="*/ 2520950 w 202"/>
              <a:gd name="T25" fmla="*/ 335179263 h 153"/>
              <a:gd name="T26" fmla="*/ 30241878 w 202"/>
              <a:gd name="T27" fmla="*/ 355340463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153"/>
              <a:gd name="T44" fmla="*/ 202 w 202"/>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153">
                <a:moveTo>
                  <a:pt x="12" y="141"/>
                </a:moveTo>
                <a:cubicBezTo>
                  <a:pt x="39" y="153"/>
                  <a:pt x="79" y="146"/>
                  <a:pt x="105" y="145"/>
                </a:cubicBezTo>
                <a:cubicBezTo>
                  <a:pt x="127" y="143"/>
                  <a:pt x="135" y="143"/>
                  <a:pt x="162" y="144"/>
                </a:cubicBezTo>
                <a:cubicBezTo>
                  <a:pt x="172" y="148"/>
                  <a:pt x="181" y="148"/>
                  <a:pt x="192" y="147"/>
                </a:cubicBezTo>
                <a:cubicBezTo>
                  <a:pt x="200" y="136"/>
                  <a:pt x="198" y="142"/>
                  <a:pt x="201" y="132"/>
                </a:cubicBezTo>
                <a:cubicBezTo>
                  <a:pt x="200" y="102"/>
                  <a:pt x="202" y="55"/>
                  <a:pt x="187" y="24"/>
                </a:cubicBezTo>
                <a:cubicBezTo>
                  <a:pt x="185" y="7"/>
                  <a:pt x="165" y="1"/>
                  <a:pt x="150" y="0"/>
                </a:cubicBezTo>
                <a:cubicBezTo>
                  <a:pt x="116" y="2"/>
                  <a:pt x="102" y="41"/>
                  <a:pt x="70" y="46"/>
                </a:cubicBezTo>
                <a:cubicBezTo>
                  <a:pt x="63" y="49"/>
                  <a:pt x="58" y="51"/>
                  <a:pt x="51" y="52"/>
                </a:cubicBezTo>
                <a:cubicBezTo>
                  <a:pt x="43" y="55"/>
                  <a:pt x="36" y="56"/>
                  <a:pt x="27" y="57"/>
                </a:cubicBezTo>
                <a:cubicBezTo>
                  <a:pt x="19" y="62"/>
                  <a:pt x="14" y="67"/>
                  <a:pt x="7" y="73"/>
                </a:cubicBezTo>
                <a:cubicBezTo>
                  <a:pt x="0" y="87"/>
                  <a:pt x="2" y="81"/>
                  <a:pt x="0" y="90"/>
                </a:cubicBezTo>
                <a:cubicBezTo>
                  <a:pt x="0" y="104"/>
                  <a:pt x="0" y="119"/>
                  <a:pt x="1" y="133"/>
                </a:cubicBezTo>
                <a:cubicBezTo>
                  <a:pt x="1" y="138"/>
                  <a:pt x="8" y="147"/>
                  <a:pt x="12" y="141"/>
                </a:cubicBez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21" name="Freeform 7"/>
          <p:cNvSpPr>
            <a:spLocks/>
          </p:cNvSpPr>
          <p:nvPr/>
        </p:nvSpPr>
        <p:spPr bwMode="auto">
          <a:xfrm>
            <a:off x="6800148" y="4808267"/>
            <a:ext cx="366713" cy="1625600"/>
          </a:xfrm>
          <a:custGeom>
            <a:avLst/>
            <a:gdLst>
              <a:gd name="T0" fmla="*/ 63004794 w 231"/>
              <a:gd name="T1" fmla="*/ 2147483647 h 1024"/>
              <a:gd name="T2" fmla="*/ 93246702 w 231"/>
              <a:gd name="T3" fmla="*/ 1441529085 h 1024"/>
              <a:gd name="T4" fmla="*/ 83166066 w 231"/>
              <a:gd name="T5" fmla="*/ 856853113 h 1024"/>
              <a:gd name="T6" fmla="*/ 73085430 w 231"/>
              <a:gd name="T7" fmla="*/ 352821806 h 1024"/>
              <a:gd name="T8" fmla="*/ 103327338 w 231"/>
              <a:gd name="T9" fmla="*/ 10080623 h 1024"/>
              <a:gd name="T10" fmla="*/ 335182043 w 231"/>
              <a:gd name="T11" fmla="*/ 70564366 h 1024"/>
              <a:gd name="T12" fmla="*/ 385585223 w 231"/>
              <a:gd name="T13" fmla="*/ 110886872 h 1024"/>
              <a:gd name="T14" fmla="*/ 405746495 w 231"/>
              <a:gd name="T15" fmla="*/ 141128732 h 1024"/>
              <a:gd name="T16" fmla="*/ 435988503 w 231"/>
              <a:gd name="T17" fmla="*/ 161289973 h 1024"/>
              <a:gd name="T18" fmla="*/ 526714227 w 231"/>
              <a:gd name="T19" fmla="*/ 282257465 h 1024"/>
              <a:gd name="T20" fmla="*/ 556956136 w 231"/>
              <a:gd name="T21" fmla="*/ 342741186 h 1024"/>
              <a:gd name="T22" fmla="*/ 536794864 w 231"/>
              <a:gd name="T23" fmla="*/ 544353689 h 1024"/>
              <a:gd name="T24" fmla="*/ 567036772 w 231"/>
              <a:gd name="T25" fmla="*/ 947578695 h 1024"/>
              <a:gd name="T26" fmla="*/ 556956136 w 231"/>
              <a:gd name="T27" fmla="*/ 1118949238 h 1024"/>
              <a:gd name="T28" fmla="*/ 536794864 w 231"/>
              <a:gd name="T29" fmla="*/ 1179432959 h 1024"/>
              <a:gd name="T30" fmla="*/ 526714227 w 231"/>
              <a:gd name="T31" fmla="*/ 1602819008 h 1024"/>
              <a:gd name="T32" fmla="*/ 556956136 w 231"/>
              <a:gd name="T33" fmla="*/ 1502012806 h 1024"/>
              <a:gd name="T34" fmla="*/ 435988503 w 231"/>
              <a:gd name="T35" fmla="*/ 2147483647 h 1024"/>
              <a:gd name="T36" fmla="*/ 63004794 w 231"/>
              <a:gd name="T37" fmla="*/ 2147483647 h 10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1024"/>
              <a:gd name="T59" fmla="*/ 231 w 231"/>
              <a:gd name="T60" fmla="*/ 1024 h 10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1024">
                <a:moveTo>
                  <a:pt x="25" y="984"/>
                </a:moveTo>
                <a:cubicBezTo>
                  <a:pt x="28" y="847"/>
                  <a:pt x="34" y="709"/>
                  <a:pt x="37" y="572"/>
                </a:cubicBezTo>
                <a:cubicBezTo>
                  <a:pt x="33" y="476"/>
                  <a:pt x="30" y="440"/>
                  <a:pt x="33" y="340"/>
                </a:cubicBezTo>
                <a:cubicBezTo>
                  <a:pt x="30" y="269"/>
                  <a:pt x="25" y="210"/>
                  <a:pt x="29" y="140"/>
                </a:cubicBezTo>
                <a:cubicBezTo>
                  <a:pt x="28" y="100"/>
                  <a:pt x="0" y="32"/>
                  <a:pt x="41" y="4"/>
                </a:cubicBezTo>
                <a:cubicBezTo>
                  <a:pt x="122" y="9"/>
                  <a:pt x="91" y="0"/>
                  <a:pt x="133" y="28"/>
                </a:cubicBezTo>
                <a:cubicBezTo>
                  <a:pt x="156" y="62"/>
                  <a:pt x="125" y="22"/>
                  <a:pt x="153" y="44"/>
                </a:cubicBezTo>
                <a:cubicBezTo>
                  <a:pt x="157" y="47"/>
                  <a:pt x="158" y="53"/>
                  <a:pt x="161" y="56"/>
                </a:cubicBezTo>
                <a:cubicBezTo>
                  <a:pt x="164" y="59"/>
                  <a:pt x="169" y="61"/>
                  <a:pt x="173" y="64"/>
                </a:cubicBezTo>
                <a:cubicBezTo>
                  <a:pt x="185" y="82"/>
                  <a:pt x="194" y="97"/>
                  <a:pt x="209" y="112"/>
                </a:cubicBezTo>
                <a:cubicBezTo>
                  <a:pt x="212" y="120"/>
                  <a:pt x="221" y="127"/>
                  <a:pt x="221" y="136"/>
                </a:cubicBezTo>
                <a:cubicBezTo>
                  <a:pt x="221" y="163"/>
                  <a:pt x="213" y="216"/>
                  <a:pt x="213" y="216"/>
                </a:cubicBezTo>
                <a:cubicBezTo>
                  <a:pt x="215" y="282"/>
                  <a:pt x="217" y="319"/>
                  <a:pt x="225" y="376"/>
                </a:cubicBezTo>
                <a:cubicBezTo>
                  <a:pt x="224" y="399"/>
                  <a:pt x="224" y="421"/>
                  <a:pt x="221" y="444"/>
                </a:cubicBezTo>
                <a:cubicBezTo>
                  <a:pt x="220" y="452"/>
                  <a:pt x="213" y="468"/>
                  <a:pt x="213" y="468"/>
                </a:cubicBezTo>
                <a:cubicBezTo>
                  <a:pt x="207" y="564"/>
                  <a:pt x="209" y="508"/>
                  <a:pt x="209" y="636"/>
                </a:cubicBezTo>
                <a:cubicBezTo>
                  <a:pt x="213" y="623"/>
                  <a:pt x="222" y="582"/>
                  <a:pt x="221" y="596"/>
                </a:cubicBezTo>
                <a:cubicBezTo>
                  <a:pt x="208" y="724"/>
                  <a:pt x="231" y="865"/>
                  <a:pt x="173" y="980"/>
                </a:cubicBezTo>
                <a:cubicBezTo>
                  <a:pt x="151" y="1024"/>
                  <a:pt x="74" y="983"/>
                  <a:pt x="25" y="984"/>
                </a:cubicBez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22" name="Line 8"/>
          <p:cNvSpPr>
            <a:spLocks noChangeShapeType="1"/>
          </p:cNvSpPr>
          <p:nvPr/>
        </p:nvSpPr>
        <p:spPr bwMode="auto">
          <a:xfrm>
            <a:off x="7150986" y="5068617"/>
            <a:ext cx="0" cy="137160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Line 9"/>
          <p:cNvSpPr>
            <a:spLocks noChangeShapeType="1"/>
          </p:cNvSpPr>
          <p:nvPr/>
        </p:nvSpPr>
        <p:spPr bwMode="auto">
          <a:xfrm>
            <a:off x="6846186" y="4840017"/>
            <a:ext cx="0" cy="1600200"/>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 name="Freeform 10"/>
          <p:cNvSpPr>
            <a:spLocks/>
          </p:cNvSpPr>
          <p:nvPr/>
        </p:nvSpPr>
        <p:spPr bwMode="auto">
          <a:xfrm>
            <a:off x="6881111" y="4795567"/>
            <a:ext cx="1635125" cy="1573212"/>
          </a:xfrm>
          <a:custGeom>
            <a:avLst/>
            <a:gdLst>
              <a:gd name="T0" fmla="*/ 2147483647 w 1030"/>
              <a:gd name="T1" fmla="*/ 2147483647 h 991"/>
              <a:gd name="T2" fmla="*/ 2147483647 w 1030"/>
              <a:gd name="T3" fmla="*/ 2147483647 h 991"/>
              <a:gd name="T4" fmla="*/ 2147483647 w 1030"/>
              <a:gd name="T5" fmla="*/ 2147483647 h 991"/>
              <a:gd name="T6" fmla="*/ 2048886060 w 1030"/>
              <a:gd name="T7" fmla="*/ 2147483647 h 991"/>
              <a:gd name="T8" fmla="*/ 1910278326 w 1030"/>
              <a:gd name="T9" fmla="*/ 2147483647 h 991"/>
              <a:gd name="T10" fmla="*/ 1771669004 w 1030"/>
              <a:gd name="T11" fmla="*/ 2147483647 h 991"/>
              <a:gd name="T12" fmla="*/ 1640620544 w 1030"/>
              <a:gd name="T13" fmla="*/ 2147483647 h 991"/>
              <a:gd name="T14" fmla="*/ 1363403488 w 1030"/>
              <a:gd name="T15" fmla="*/ 1872475037 h 991"/>
              <a:gd name="T16" fmla="*/ 1091226742 w 1030"/>
              <a:gd name="T17" fmla="*/ 1464209558 h 991"/>
              <a:gd name="T18" fmla="*/ 819049798 w 1030"/>
              <a:gd name="T19" fmla="*/ 972780161 h 991"/>
              <a:gd name="T20" fmla="*/ 680442063 w 1030"/>
              <a:gd name="T21" fmla="*/ 723283840 h 991"/>
              <a:gd name="T22" fmla="*/ 541832742 w 1030"/>
              <a:gd name="T23" fmla="*/ 493950545 h 991"/>
              <a:gd name="T24" fmla="*/ 410784579 w 1030"/>
              <a:gd name="T25" fmla="*/ 292338059 h 991"/>
              <a:gd name="T26" fmla="*/ 272176845 w 1030"/>
              <a:gd name="T27" fmla="*/ 133567462 h 991"/>
              <a:gd name="T28" fmla="*/ 133567474 w 1030"/>
              <a:gd name="T29" fmla="*/ 32761231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 name="Freeform 11"/>
          <p:cNvSpPr>
            <a:spLocks/>
          </p:cNvSpPr>
          <p:nvPr/>
        </p:nvSpPr>
        <p:spPr bwMode="auto">
          <a:xfrm>
            <a:off x="5244398" y="4795567"/>
            <a:ext cx="1638300" cy="1573212"/>
          </a:xfrm>
          <a:custGeom>
            <a:avLst/>
            <a:gdLst>
              <a:gd name="T0" fmla="*/ 0 w 1032"/>
              <a:gd name="T1" fmla="*/ 2147483647 h 991"/>
              <a:gd name="T2" fmla="*/ 272176845 w 1032"/>
              <a:gd name="T3" fmla="*/ 2147483647 h 991"/>
              <a:gd name="T4" fmla="*/ 410784580 w 1032"/>
              <a:gd name="T5" fmla="*/ 2147483647 h 991"/>
              <a:gd name="T6" fmla="*/ 549394001 w 1032"/>
              <a:gd name="T7" fmla="*/ 2147483647 h 991"/>
              <a:gd name="T8" fmla="*/ 682961425 w 1032"/>
              <a:gd name="T9" fmla="*/ 2147483647 h 991"/>
              <a:gd name="T10" fmla="*/ 821570747 w 1032"/>
              <a:gd name="T11" fmla="*/ 2147483647 h 991"/>
              <a:gd name="T12" fmla="*/ 960178680 w 1032"/>
              <a:gd name="T13" fmla="*/ 2147483647 h 991"/>
              <a:gd name="T14" fmla="*/ 1229836065 w 1032"/>
              <a:gd name="T15" fmla="*/ 1872475037 h 991"/>
              <a:gd name="T16" fmla="*/ 1502012811 w 1032"/>
              <a:gd name="T17" fmla="*/ 1464209558 h 991"/>
              <a:gd name="T18" fmla="*/ 1779230264 w 1032"/>
              <a:gd name="T19" fmla="*/ 972780161 h 991"/>
              <a:gd name="T20" fmla="*/ 1912797689 w 1032"/>
              <a:gd name="T21" fmla="*/ 723283840 h 991"/>
              <a:gd name="T22" fmla="*/ 2051407011 w 1032"/>
              <a:gd name="T23" fmla="*/ 493950545 h 991"/>
              <a:gd name="T24" fmla="*/ 2147483647 w 1032"/>
              <a:gd name="T25" fmla="*/ 292338059 h 991"/>
              <a:gd name="T26" fmla="*/ 2147483647 w 1032"/>
              <a:gd name="T27" fmla="*/ 133567462 h 991"/>
              <a:gd name="T28" fmla="*/ 2147483647 w 1032"/>
              <a:gd name="T29" fmla="*/ 32761231 h 991"/>
              <a:gd name="T30" fmla="*/ 2147483647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 name="Freeform 12"/>
          <p:cNvSpPr>
            <a:spLocks/>
          </p:cNvSpPr>
          <p:nvPr/>
        </p:nvSpPr>
        <p:spPr bwMode="auto">
          <a:xfrm>
            <a:off x="5206298" y="6451329"/>
            <a:ext cx="3309938" cy="1588"/>
          </a:xfrm>
          <a:custGeom>
            <a:avLst/>
            <a:gdLst>
              <a:gd name="T0" fmla="*/ 0 w 2085"/>
              <a:gd name="T1" fmla="*/ 2521744 h 1"/>
              <a:gd name="T2" fmla="*/ 63003117 w 2085"/>
              <a:gd name="T3" fmla="*/ 0 h 1"/>
              <a:gd name="T4" fmla="*/ 2147483647 w 2085"/>
              <a:gd name="T5" fmla="*/ 0 h 1"/>
              <a:gd name="T6" fmla="*/ 0 60000 65536"/>
              <a:gd name="T7" fmla="*/ 0 60000 65536"/>
              <a:gd name="T8" fmla="*/ 0 60000 65536"/>
              <a:gd name="T9" fmla="*/ 0 w 2085"/>
              <a:gd name="T10" fmla="*/ 0 h 1"/>
              <a:gd name="T11" fmla="*/ 2085 w 2085"/>
              <a:gd name="T12" fmla="*/ 1 h 1"/>
            </a:gdLst>
            <a:ahLst/>
            <a:cxnLst>
              <a:cxn ang="T6">
                <a:pos x="T0" y="T1"/>
              </a:cxn>
              <a:cxn ang="T7">
                <a:pos x="T2" y="T3"/>
              </a:cxn>
              <a:cxn ang="T8">
                <a:pos x="T4" y="T5"/>
              </a:cxn>
            </a:cxnLst>
            <a:rect l="T9" t="T10" r="T11" b="T12"/>
            <a:pathLst>
              <a:path w="2085" h="1">
                <a:moveTo>
                  <a:pt x="0" y="1"/>
                </a:moveTo>
                <a:lnTo>
                  <a:pt x="25" y="0"/>
                </a:lnTo>
                <a:lnTo>
                  <a:pt x="2085" y="0"/>
                </a:lnTo>
              </a:path>
            </a:pathLst>
          </a:custGeom>
          <a:noFill/>
          <a:ln w="50800" cap="rnd"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 name="Rectangle 14"/>
          <p:cNvSpPr>
            <a:spLocks noChangeArrowheads="1"/>
          </p:cNvSpPr>
          <p:nvPr/>
        </p:nvSpPr>
        <p:spPr bwMode="auto">
          <a:xfrm>
            <a:off x="8520998" y="6395767"/>
            <a:ext cx="3810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r>
              <a:rPr lang="en-US" sz="1800" b="1">
                <a:solidFill>
                  <a:schemeClr val="folHlink"/>
                </a:solidFill>
              </a:rPr>
              <a:t>Z</a:t>
            </a:r>
          </a:p>
        </p:txBody>
      </p:sp>
      <p:sp>
        <p:nvSpPr>
          <p:cNvPr id="28" name="Rectangle 15"/>
          <p:cNvSpPr>
            <a:spLocks noChangeArrowheads="1"/>
          </p:cNvSpPr>
          <p:nvPr/>
        </p:nvSpPr>
        <p:spPr bwMode="auto">
          <a:xfrm>
            <a:off x="6920798" y="6471967"/>
            <a:ext cx="6254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800" b="1">
                <a:solidFill>
                  <a:schemeClr val="folHlink"/>
                </a:solidFill>
              </a:rPr>
              <a:t>0.12</a:t>
            </a:r>
            <a:endParaRPr lang="en-US" b="1">
              <a:solidFill>
                <a:schemeClr val="folHlink"/>
              </a:solidFill>
            </a:endParaRPr>
          </a:p>
        </p:txBody>
      </p:sp>
      <p:sp>
        <p:nvSpPr>
          <p:cNvPr id="29" name="Rectangle 16"/>
          <p:cNvSpPr>
            <a:spLocks noChangeArrowheads="1"/>
          </p:cNvSpPr>
          <p:nvPr/>
        </p:nvSpPr>
        <p:spPr bwMode="auto">
          <a:xfrm>
            <a:off x="6615998" y="6471967"/>
            <a:ext cx="3714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800" b="1">
                <a:solidFill>
                  <a:schemeClr val="folHlink"/>
                </a:solidFill>
              </a:rPr>
              <a:t> 0</a:t>
            </a:r>
            <a:endParaRPr lang="en-US" b="1">
              <a:solidFill>
                <a:schemeClr val="folHlink"/>
              </a:solidFill>
            </a:endParaRPr>
          </a:p>
        </p:txBody>
      </p:sp>
      <p:sp>
        <p:nvSpPr>
          <p:cNvPr id="30" name="Text Box 29"/>
          <p:cNvSpPr txBox="1">
            <a:spLocks noChangeArrowheads="1"/>
          </p:cNvSpPr>
          <p:nvPr/>
        </p:nvSpPr>
        <p:spPr bwMode="auto">
          <a:xfrm>
            <a:off x="7377998" y="4795567"/>
            <a:ext cx="12192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50000"/>
              </a:spcBef>
              <a:buFont typeface="Arial" charset="0"/>
              <a:buNone/>
            </a:pPr>
            <a:r>
              <a:rPr lang="el-GR" dirty="0">
                <a:solidFill>
                  <a:srgbClr val="000000"/>
                </a:solidFill>
                <a:sym typeface="Arial" charset="0"/>
              </a:rPr>
              <a:t>μ</a:t>
            </a:r>
            <a:r>
              <a:rPr lang="en-US" dirty="0">
                <a:solidFill>
                  <a:srgbClr val="000000"/>
                </a:solidFill>
                <a:sym typeface="Arial" charset="0"/>
              </a:rPr>
              <a:t> </a:t>
            </a:r>
            <a:r>
              <a:rPr lang="en-US" b="1" dirty="0">
                <a:solidFill>
                  <a:srgbClr val="000000"/>
                </a:solidFill>
                <a:sym typeface="Arial" charset="0"/>
              </a:rPr>
              <a:t>= 0</a:t>
            </a:r>
          </a:p>
          <a:p>
            <a:pPr algn="ctr" eaLnBrk="1" hangingPunct="1">
              <a:lnSpc>
                <a:spcPct val="50000"/>
              </a:lnSpc>
              <a:spcBef>
                <a:spcPct val="50000"/>
              </a:spcBef>
              <a:buFont typeface="Arial" charset="0"/>
              <a:buNone/>
            </a:pPr>
            <a:r>
              <a:rPr lang="el-GR" b="1" dirty="0">
                <a:solidFill>
                  <a:srgbClr val="000000"/>
                </a:solidFill>
                <a:sym typeface="Arial" charset="0"/>
              </a:rPr>
              <a:t>σ</a:t>
            </a:r>
            <a:r>
              <a:rPr lang="en-US" b="1" dirty="0">
                <a:solidFill>
                  <a:srgbClr val="000000"/>
                </a:solidFill>
                <a:sym typeface="Arial" charset="0"/>
              </a:rPr>
              <a:t> = 1</a:t>
            </a:r>
          </a:p>
        </p:txBody>
      </p:sp>
      <p:sp>
        <p:nvSpPr>
          <p:cNvPr id="31" name="Text Box 28"/>
          <p:cNvSpPr txBox="1">
            <a:spLocks noChangeArrowheads="1"/>
          </p:cNvSpPr>
          <p:nvPr/>
        </p:nvSpPr>
        <p:spPr bwMode="auto">
          <a:xfrm>
            <a:off x="0" y="4160514"/>
            <a:ext cx="12192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50000"/>
              </a:spcBef>
              <a:buFont typeface="Arial" charset="0"/>
              <a:buNone/>
            </a:pPr>
            <a:r>
              <a:rPr lang="el-GR" dirty="0">
                <a:sym typeface="Arial" charset="0"/>
              </a:rPr>
              <a:t>μ</a:t>
            </a:r>
            <a:r>
              <a:rPr lang="en-US" dirty="0">
                <a:sym typeface="Arial" charset="0"/>
              </a:rPr>
              <a:t> = 18</a:t>
            </a:r>
          </a:p>
          <a:p>
            <a:pPr algn="ctr" eaLnBrk="1" hangingPunct="1">
              <a:lnSpc>
                <a:spcPct val="50000"/>
              </a:lnSpc>
              <a:spcBef>
                <a:spcPct val="50000"/>
              </a:spcBef>
              <a:buFont typeface="Arial" charset="0"/>
              <a:buNone/>
            </a:pPr>
            <a:r>
              <a:rPr lang="en-US" dirty="0">
                <a:sym typeface="Arial" charset="0"/>
              </a:rPr>
              <a:t> </a:t>
            </a:r>
            <a:r>
              <a:rPr lang="el-GR" dirty="0">
                <a:sym typeface="Arial" charset="0"/>
              </a:rPr>
              <a:t>σ</a:t>
            </a:r>
            <a:r>
              <a:rPr lang="en-US" dirty="0">
                <a:sym typeface="Arial" charset="0"/>
              </a:rPr>
              <a:t> = 5</a:t>
            </a:r>
          </a:p>
        </p:txBody>
      </p:sp>
      <p:grpSp>
        <p:nvGrpSpPr>
          <p:cNvPr id="32" name="Group 30"/>
          <p:cNvGrpSpPr>
            <a:grpSpLocks/>
          </p:cNvGrpSpPr>
          <p:nvPr/>
        </p:nvGrpSpPr>
        <p:grpSpPr bwMode="auto">
          <a:xfrm>
            <a:off x="3358857" y="5146496"/>
            <a:ext cx="1903413" cy="612775"/>
            <a:chOff x="1825" y="2398"/>
            <a:chExt cx="1728" cy="793"/>
          </a:xfrm>
        </p:grpSpPr>
        <p:sp>
          <p:nvSpPr>
            <p:cNvPr id="33" name="Freeform 31"/>
            <p:cNvSpPr>
              <a:spLocks/>
            </p:cNvSpPr>
            <p:nvPr/>
          </p:nvSpPr>
          <p:spPr bwMode="auto">
            <a:xfrm>
              <a:off x="1827" y="2432"/>
              <a:ext cx="1726" cy="759"/>
            </a:xfrm>
            <a:custGeom>
              <a:avLst/>
              <a:gdLst>
                <a:gd name="T0" fmla="*/ 0 w 1726"/>
                <a:gd name="T1" fmla="*/ 386 h 759"/>
                <a:gd name="T2" fmla="*/ 86 w 1726"/>
                <a:gd name="T3" fmla="*/ 282 h 759"/>
                <a:gd name="T4" fmla="*/ 151 w 1726"/>
                <a:gd name="T5" fmla="*/ 227 h 759"/>
                <a:gd name="T6" fmla="*/ 224 w 1726"/>
                <a:gd name="T7" fmla="*/ 175 h 759"/>
                <a:gd name="T8" fmla="*/ 304 w 1726"/>
                <a:gd name="T9" fmla="*/ 134 h 759"/>
                <a:gd name="T10" fmla="*/ 394 w 1726"/>
                <a:gd name="T11" fmla="*/ 93 h 759"/>
                <a:gd name="T12" fmla="*/ 502 w 1726"/>
                <a:gd name="T13" fmla="*/ 57 h 759"/>
                <a:gd name="T14" fmla="*/ 646 w 1726"/>
                <a:gd name="T15" fmla="*/ 20 h 759"/>
                <a:gd name="T16" fmla="*/ 778 w 1726"/>
                <a:gd name="T17" fmla="*/ 6 h 759"/>
                <a:gd name="T18" fmla="*/ 896 w 1726"/>
                <a:gd name="T19" fmla="*/ 2 h 759"/>
                <a:gd name="T20" fmla="*/ 1021 w 1726"/>
                <a:gd name="T21" fmla="*/ 14 h 759"/>
                <a:gd name="T22" fmla="*/ 1132 w 1726"/>
                <a:gd name="T23" fmla="*/ 36 h 759"/>
                <a:gd name="T24" fmla="*/ 1236 w 1726"/>
                <a:gd name="T25" fmla="*/ 79 h 759"/>
                <a:gd name="T26" fmla="*/ 1342 w 1726"/>
                <a:gd name="T27" fmla="*/ 147 h 759"/>
                <a:gd name="T28" fmla="*/ 1426 w 1726"/>
                <a:gd name="T29" fmla="*/ 225 h 759"/>
                <a:gd name="T30" fmla="*/ 1472 w 1726"/>
                <a:gd name="T31" fmla="*/ 277 h 759"/>
                <a:gd name="T32" fmla="*/ 1594 w 1726"/>
                <a:gd name="T33" fmla="*/ 94 h 759"/>
                <a:gd name="T34" fmla="*/ 1596 w 1726"/>
                <a:gd name="T35" fmla="*/ 197 h 759"/>
                <a:gd name="T36" fmla="*/ 1605 w 1726"/>
                <a:gd name="T37" fmla="*/ 300 h 759"/>
                <a:gd name="T38" fmla="*/ 1624 w 1726"/>
                <a:gd name="T39" fmla="*/ 398 h 759"/>
                <a:gd name="T40" fmla="*/ 1651 w 1726"/>
                <a:gd name="T41" fmla="*/ 499 h 759"/>
                <a:gd name="T42" fmla="*/ 1706 w 1726"/>
                <a:gd name="T43" fmla="*/ 627 h 759"/>
                <a:gd name="T44" fmla="*/ 1685 w 1726"/>
                <a:gd name="T45" fmla="*/ 685 h 759"/>
                <a:gd name="T46" fmla="*/ 1601 w 1726"/>
                <a:gd name="T47" fmla="*/ 667 h 759"/>
                <a:gd name="T48" fmla="*/ 1534 w 1726"/>
                <a:gd name="T49" fmla="*/ 664 h 759"/>
                <a:gd name="T50" fmla="*/ 1469 w 1726"/>
                <a:gd name="T51" fmla="*/ 671 h 759"/>
                <a:gd name="T52" fmla="*/ 1403 w 1726"/>
                <a:gd name="T53" fmla="*/ 690 h 759"/>
                <a:gd name="T54" fmla="*/ 1330 w 1726"/>
                <a:gd name="T55" fmla="*/ 723 h 759"/>
                <a:gd name="T56" fmla="*/ 1259 w 1726"/>
                <a:gd name="T57" fmla="*/ 687 h 759"/>
                <a:gd name="T58" fmla="*/ 1345 w 1726"/>
                <a:gd name="T59" fmla="*/ 482 h 759"/>
                <a:gd name="T60" fmla="*/ 1237 w 1726"/>
                <a:gd name="T61" fmla="*/ 396 h 759"/>
                <a:gd name="T62" fmla="*/ 1131 w 1726"/>
                <a:gd name="T63" fmla="*/ 328 h 759"/>
                <a:gd name="T64" fmla="*/ 1036 w 1726"/>
                <a:gd name="T65" fmla="*/ 277 h 759"/>
                <a:gd name="T66" fmla="*/ 921 w 1726"/>
                <a:gd name="T67" fmla="*/ 232 h 759"/>
                <a:gd name="T68" fmla="*/ 811 w 1726"/>
                <a:gd name="T69" fmla="*/ 209 h 759"/>
                <a:gd name="T70" fmla="*/ 707 w 1726"/>
                <a:gd name="T71" fmla="*/ 195 h 759"/>
                <a:gd name="T72" fmla="*/ 587 w 1726"/>
                <a:gd name="T73" fmla="*/ 201 h 759"/>
                <a:gd name="T74" fmla="*/ 470 w 1726"/>
                <a:gd name="T75" fmla="*/ 211 h 759"/>
                <a:gd name="T76" fmla="*/ 334 w 1726"/>
                <a:gd name="T77" fmla="*/ 232 h 759"/>
                <a:gd name="T78" fmla="*/ 231 w 1726"/>
                <a:gd name="T79" fmla="*/ 266 h 759"/>
                <a:gd name="T80" fmla="*/ 158 w 1726"/>
                <a:gd name="T81" fmla="*/ 301 h 759"/>
                <a:gd name="T82" fmla="*/ 97 w 1726"/>
                <a:gd name="T83" fmla="*/ 343 h 7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6"/>
                <a:gd name="T127" fmla="*/ 0 h 759"/>
                <a:gd name="T128" fmla="*/ 1726 w 1726"/>
                <a:gd name="T129" fmla="*/ 759 h 7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6" h="759">
                  <a:moveTo>
                    <a:pt x="7" y="425"/>
                  </a:moveTo>
                  <a:lnTo>
                    <a:pt x="0" y="386"/>
                  </a:lnTo>
                  <a:lnTo>
                    <a:pt x="52" y="320"/>
                  </a:lnTo>
                  <a:lnTo>
                    <a:pt x="86" y="282"/>
                  </a:lnTo>
                  <a:lnTo>
                    <a:pt x="122" y="255"/>
                  </a:lnTo>
                  <a:lnTo>
                    <a:pt x="151" y="227"/>
                  </a:lnTo>
                  <a:lnTo>
                    <a:pt x="190" y="200"/>
                  </a:lnTo>
                  <a:lnTo>
                    <a:pt x="224" y="175"/>
                  </a:lnTo>
                  <a:lnTo>
                    <a:pt x="269" y="153"/>
                  </a:lnTo>
                  <a:lnTo>
                    <a:pt x="304" y="134"/>
                  </a:lnTo>
                  <a:lnTo>
                    <a:pt x="341" y="113"/>
                  </a:lnTo>
                  <a:lnTo>
                    <a:pt x="394" y="93"/>
                  </a:lnTo>
                  <a:lnTo>
                    <a:pt x="443" y="75"/>
                  </a:lnTo>
                  <a:lnTo>
                    <a:pt x="502" y="57"/>
                  </a:lnTo>
                  <a:lnTo>
                    <a:pt x="581" y="34"/>
                  </a:lnTo>
                  <a:lnTo>
                    <a:pt x="646" y="20"/>
                  </a:lnTo>
                  <a:lnTo>
                    <a:pt x="700" y="14"/>
                  </a:lnTo>
                  <a:lnTo>
                    <a:pt x="778" y="6"/>
                  </a:lnTo>
                  <a:lnTo>
                    <a:pt x="837" y="0"/>
                  </a:lnTo>
                  <a:lnTo>
                    <a:pt x="896" y="2"/>
                  </a:lnTo>
                  <a:lnTo>
                    <a:pt x="958" y="4"/>
                  </a:lnTo>
                  <a:lnTo>
                    <a:pt x="1021" y="14"/>
                  </a:lnTo>
                  <a:lnTo>
                    <a:pt x="1076" y="22"/>
                  </a:lnTo>
                  <a:lnTo>
                    <a:pt x="1132" y="36"/>
                  </a:lnTo>
                  <a:lnTo>
                    <a:pt x="1185" y="57"/>
                  </a:lnTo>
                  <a:lnTo>
                    <a:pt x="1236" y="79"/>
                  </a:lnTo>
                  <a:lnTo>
                    <a:pt x="1290" y="108"/>
                  </a:lnTo>
                  <a:lnTo>
                    <a:pt x="1342" y="147"/>
                  </a:lnTo>
                  <a:lnTo>
                    <a:pt x="1382" y="181"/>
                  </a:lnTo>
                  <a:lnTo>
                    <a:pt x="1426" y="225"/>
                  </a:lnTo>
                  <a:lnTo>
                    <a:pt x="1457" y="258"/>
                  </a:lnTo>
                  <a:lnTo>
                    <a:pt x="1472" y="277"/>
                  </a:lnTo>
                  <a:lnTo>
                    <a:pt x="1582" y="46"/>
                  </a:lnTo>
                  <a:lnTo>
                    <a:pt x="1594" y="94"/>
                  </a:lnTo>
                  <a:lnTo>
                    <a:pt x="1594" y="147"/>
                  </a:lnTo>
                  <a:lnTo>
                    <a:pt x="1596" y="197"/>
                  </a:lnTo>
                  <a:lnTo>
                    <a:pt x="1600" y="247"/>
                  </a:lnTo>
                  <a:lnTo>
                    <a:pt x="1605" y="300"/>
                  </a:lnTo>
                  <a:lnTo>
                    <a:pt x="1615" y="354"/>
                  </a:lnTo>
                  <a:lnTo>
                    <a:pt x="1624" y="398"/>
                  </a:lnTo>
                  <a:lnTo>
                    <a:pt x="1637" y="450"/>
                  </a:lnTo>
                  <a:lnTo>
                    <a:pt x="1651" y="499"/>
                  </a:lnTo>
                  <a:lnTo>
                    <a:pt x="1671" y="561"/>
                  </a:lnTo>
                  <a:lnTo>
                    <a:pt x="1706" y="627"/>
                  </a:lnTo>
                  <a:lnTo>
                    <a:pt x="1725" y="698"/>
                  </a:lnTo>
                  <a:lnTo>
                    <a:pt x="1685" y="685"/>
                  </a:lnTo>
                  <a:lnTo>
                    <a:pt x="1646" y="676"/>
                  </a:lnTo>
                  <a:lnTo>
                    <a:pt x="1601" y="667"/>
                  </a:lnTo>
                  <a:lnTo>
                    <a:pt x="1559" y="663"/>
                  </a:lnTo>
                  <a:lnTo>
                    <a:pt x="1534" y="664"/>
                  </a:lnTo>
                  <a:lnTo>
                    <a:pt x="1507" y="666"/>
                  </a:lnTo>
                  <a:lnTo>
                    <a:pt x="1469" y="671"/>
                  </a:lnTo>
                  <a:lnTo>
                    <a:pt x="1434" y="681"/>
                  </a:lnTo>
                  <a:lnTo>
                    <a:pt x="1403" y="690"/>
                  </a:lnTo>
                  <a:lnTo>
                    <a:pt x="1367" y="707"/>
                  </a:lnTo>
                  <a:lnTo>
                    <a:pt x="1330" y="723"/>
                  </a:lnTo>
                  <a:lnTo>
                    <a:pt x="1277" y="758"/>
                  </a:lnTo>
                  <a:lnTo>
                    <a:pt x="1259" y="687"/>
                  </a:lnTo>
                  <a:lnTo>
                    <a:pt x="1362" y="500"/>
                  </a:lnTo>
                  <a:lnTo>
                    <a:pt x="1345" y="482"/>
                  </a:lnTo>
                  <a:lnTo>
                    <a:pt x="1286" y="434"/>
                  </a:lnTo>
                  <a:lnTo>
                    <a:pt x="1237" y="396"/>
                  </a:lnTo>
                  <a:lnTo>
                    <a:pt x="1172" y="350"/>
                  </a:lnTo>
                  <a:lnTo>
                    <a:pt x="1131" y="328"/>
                  </a:lnTo>
                  <a:lnTo>
                    <a:pt x="1092" y="305"/>
                  </a:lnTo>
                  <a:lnTo>
                    <a:pt x="1036" y="277"/>
                  </a:lnTo>
                  <a:lnTo>
                    <a:pt x="982" y="251"/>
                  </a:lnTo>
                  <a:lnTo>
                    <a:pt x="921" y="232"/>
                  </a:lnTo>
                  <a:lnTo>
                    <a:pt x="868" y="219"/>
                  </a:lnTo>
                  <a:lnTo>
                    <a:pt x="811" y="209"/>
                  </a:lnTo>
                  <a:lnTo>
                    <a:pt x="753" y="197"/>
                  </a:lnTo>
                  <a:lnTo>
                    <a:pt x="707" y="195"/>
                  </a:lnTo>
                  <a:lnTo>
                    <a:pt x="647" y="196"/>
                  </a:lnTo>
                  <a:lnTo>
                    <a:pt x="587" y="201"/>
                  </a:lnTo>
                  <a:lnTo>
                    <a:pt x="531" y="204"/>
                  </a:lnTo>
                  <a:lnTo>
                    <a:pt x="470" y="211"/>
                  </a:lnTo>
                  <a:lnTo>
                    <a:pt x="401" y="222"/>
                  </a:lnTo>
                  <a:lnTo>
                    <a:pt x="334" y="232"/>
                  </a:lnTo>
                  <a:lnTo>
                    <a:pt x="273" y="254"/>
                  </a:lnTo>
                  <a:lnTo>
                    <a:pt x="231" y="266"/>
                  </a:lnTo>
                  <a:lnTo>
                    <a:pt x="189" y="284"/>
                  </a:lnTo>
                  <a:lnTo>
                    <a:pt x="158" y="301"/>
                  </a:lnTo>
                  <a:lnTo>
                    <a:pt x="126" y="322"/>
                  </a:lnTo>
                  <a:lnTo>
                    <a:pt x="97" y="343"/>
                  </a:lnTo>
                  <a:lnTo>
                    <a:pt x="7" y="425"/>
                  </a:lnTo>
                </a:path>
              </a:pathLst>
            </a:custGeom>
            <a:solidFill>
              <a:srgbClr val="C7DAF7"/>
            </a:solidFill>
            <a:ln w="12700" cap="rnd" cmpd="sng">
              <a:solidFill>
                <a:srgbClr val="000000"/>
              </a:solidFill>
              <a:prstDash val="solid"/>
              <a:round/>
              <a:headEnd type="none" w="med" len="med"/>
              <a:tailEnd type="none" w="med" len="med"/>
            </a:ln>
          </p:spPr>
          <p:txBody>
            <a:bodyPr/>
            <a:lstStyle/>
            <a:p>
              <a:endParaRPr lang="en-US"/>
            </a:p>
          </p:txBody>
        </p:sp>
        <p:sp>
          <p:nvSpPr>
            <p:cNvPr id="34" name="Freeform 32"/>
            <p:cNvSpPr>
              <a:spLocks/>
            </p:cNvSpPr>
            <p:nvPr/>
          </p:nvSpPr>
          <p:spPr bwMode="auto">
            <a:xfrm>
              <a:off x="1825" y="2398"/>
              <a:ext cx="1708" cy="718"/>
            </a:xfrm>
            <a:custGeom>
              <a:avLst/>
              <a:gdLst>
                <a:gd name="T0" fmla="*/ 57 w 1708"/>
                <a:gd name="T1" fmla="*/ 326 h 718"/>
                <a:gd name="T2" fmla="*/ 117 w 1708"/>
                <a:gd name="T3" fmla="*/ 264 h 718"/>
                <a:gd name="T4" fmla="*/ 183 w 1708"/>
                <a:gd name="T5" fmla="*/ 210 h 718"/>
                <a:gd name="T6" fmla="*/ 263 w 1708"/>
                <a:gd name="T7" fmla="*/ 156 h 718"/>
                <a:gd name="T8" fmla="*/ 336 w 1708"/>
                <a:gd name="T9" fmla="*/ 117 h 718"/>
                <a:gd name="T10" fmla="*/ 438 w 1708"/>
                <a:gd name="T11" fmla="*/ 79 h 718"/>
                <a:gd name="T12" fmla="*/ 575 w 1708"/>
                <a:gd name="T13" fmla="*/ 37 h 718"/>
                <a:gd name="T14" fmla="*/ 694 w 1708"/>
                <a:gd name="T15" fmla="*/ 16 h 718"/>
                <a:gd name="T16" fmla="*/ 831 w 1708"/>
                <a:gd name="T17" fmla="*/ 0 h 718"/>
                <a:gd name="T18" fmla="*/ 951 w 1708"/>
                <a:gd name="T19" fmla="*/ 2 h 718"/>
                <a:gd name="T20" fmla="*/ 1069 w 1708"/>
                <a:gd name="T21" fmla="*/ 17 h 718"/>
                <a:gd name="T22" fmla="*/ 1176 w 1708"/>
                <a:gd name="T23" fmla="*/ 49 h 718"/>
                <a:gd name="T24" fmla="*/ 1280 w 1708"/>
                <a:gd name="T25" fmla="*/ 96 h 718"/>
                <a:gd name="T26" fmla="*/ 1371 w 1708"/>
                <a:gd name="T27" fmla="*/ 164 h 718"/>
                <a:gd name="T28" fmla="*/ 1445 w 1708"/>
                <a:gd name="T29" fmla="*/ 236 h 718"/>
                <a:gd name="T30" fmla="*/ 1583 w 1708"/>
                <a:gd name="T31" fmla="*/ 78 h 718"/>
                <a:gd name="T32" fmla="*/ 1583 w 1708"/>
                <a:gd name="T33" fmla="*/ 176 h 718"/>
                <a:gd name="T34" fmla="*/ 1592 w 1708"/>
                <a:gd name="T35" fmla="*/ 274 h 718"/>
                <a:gd name="T36" fmla="*/ 1609 w 1708"/>
                <a:gd name="T37" fmla="*/ 368 h 718"/>
                <a:gd name="T38" fmla="*/ 1635 w 1708"/>
                <a:gd name="T39" fmla="*/ 464 h 718"/>
                <a:gd name="T40" fmla="*/ 1674 w 1708"/>
                <a:gd name="T41" fmla="*/ 576 h 718"/>
                <a:gd name="T42" fmla="*/ 1707 w 1708"/>
                <a:gd name="T43" fmla="*/ 656 h 718"/>
                <a:gd name="T44" fmla="*/ 1628 w 1708"/>
                <a:gd name="T45" fmla="*/ 634 h 718"/>
                <a:gd name="T46" fmla="*/ 1542 w 1708"/>
                <a:gd name="T47" fmla="*/ 623 h 718"/>
                <a:gd name="T48" fmla="*/ 1491 w 1708"/>
                <a:gd name="T49" fmla="*/ 626 h 718"/>
                <a:gd name="T50" fmla="*/ 1417 w 1708"/>
                <a:gd name="T51" fmla="*/ 641 h 718"/>
                <a:gd name="T52" fmla="*/ 1350 w 1708"/>
                <a:gd name="T53" fmla="*/ 668 h 718"/>
                <a:gd name="T54" fmla="*/ 1260 w 1708"/>
                <a:gd name="T55" fmla="*/ 717 h 718"/>
                <a:gd name="T56" fmla="*/ 1332 w 1708"/>
                <a:gd name="T57" fmla="*/ 453 h 718"/>
                <a:gd name="T58" fmla="*/ 1224 w 1708"/>
                <a:gd name="T59" fmla="*/ 372 h 718"/>
                <a:gd name="T60" fmla="*/ 1119 w 1708"/>
                <a:gd name="T61" fmla="*/ 308 h 718"/>
                <a:gd name="T62" fmla="*/ 1026 w 1708"/>
                <a:gd name="T63" fmla="*/ 261 h 718"/>
                <a:gd name="T64" fmla="*/ 911 w 1708"/>
                <a:gd name="T65" fmla="*/ 220 h 718"/>
                <a:gd name="T66" fmla="*/ 802 w 1708"/>
                <a:gd name="T67" fmla="*/ 200 h 718"/>
                <a:gd name="T68" fmla="*/ 699 w 1708"/>
                <a:gd name="T69" fmla="*/ 189 h 718"/>
                <a:gd name="T70" fmla="*/ 579 w 1708"/>
                <a:gd name="T71" fmla="*/ 196 h 718"/>
                <a:gd name="T72" fmla="*/ 462 w 1708"/>
                <a:gd name="T73" fmla="*/ 208 h 718"/>
                <a:gd name="T74" fmla="*/ 327 w 1708"/>
                <a:gd name="T75" fmla="*/ 230 h 718"/>
                <a:gd name="T76" fmla="*/ 224 w 1708"/>
                <a:gd name="T77" fmla="*/ 263 h 718"/>
                <a:gd name="T78" fmla="*/ 148 w 1708"/>
                <a:gd name="T79" fmla="*/ 299 h 718"/>
                <a:gd name="T80" fmla="*/ 91 w 1708"/>
                <a:gd name="T81" fmla="*/ 340 h 7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8"/>
                <a:gd name="T124" fmla="*/ 0 h 718"/>
                <a:gd name="T125" fmla="*/ 1708 w 1708"/>
                <a:gd name="T126" fmla="*/ 718 h 7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8" h="718">
                  <a:moveTo>
                    <a:pt x="0" y="421"/>
                  </a:moveTo>
                  <a:lnTo>
                    <a:pt x="57" y="326"/>
                  </a:lnTo>
                  <a:lnTo>
                    <a:pt x="84" y="296"/>
                  </a:lnTo>
                  <a:lnTo>
                    <a:pt x="117" y="264"/>
                  </a:lnTo>
                  <a:lnTo>
                    <a:pt x="146" y="239"/>
                  </a:lnTo>
                  <a:lnTo>
                    <a:pt x="183" y="210"/>
                  </a:lnTo>
                  <a:lnTo>
                    <a:pt x="219" y="183"/>
                  </a:lnTo>
                  <a:lnTo>
                    <a:pt x="263" y="156"/>
                  </a:lnTo>
                  <a:lnTo>
                    <a:pt x="299" y="137"/>
                  </a:lnTo>
                  <a:lnTo>
                    <a:pt x="336" y="117"/>
                  </a:lnTo>
                  <a:lnTo>
                    <a:pt x="388" y="95"/>
                  </a:lnTo>
                  <a:lnTo>
                    <a:pt x="438" y="79"/>
                  </a:lnTo>
                  <a:lnTo>
                    <a:pt x="496" y="61"/>
                  </a:lnTo>
                  <a:lnTo>
                    <a:pt x="575" y="37"/>
                  </a:lnTo>
                  <a:lnTo>
                    <a:pt x="640" y="23"/>
                  </a:lnTo>
                  <a:lnTo>
                    <a:pt x="694" y="16"/>
                  </a:lnTo>
                  <a:lnTo>
                    <a:pt x="771" y="6"/>
                  </a:lnTo>
                  <a:lnTo>
                    <a:pt x="831" y="0"/>
                  </a:lnTo>
                  <a:lnTo>
                    <a:pt x="889" y="1"/>
                  </a:lnTo>
                  <a:lnTo>
                    <a:pt x="951" y="2"/>
                  </a:lnTo>
                  <a:lnTo>
                    <a:pt x="1013" y="10"/>
                  </a:lnTo>
                  <a:lnTo>
                    <a:pt x="1069" y="17"/>
                  </a:lnTo>
                  <a:lnTo>
                    <a:pt x="1124" y="30"/>
                  </a:lnTo>
                  <a:lnTo>
                    <a:pt x="1176" y="49"/>
                  </a:lnTo>
                  <a:lnTo>
                    <a:pt x="1228" y="69"/>
                  </a:lnTo>
                  <a:lnTo>
                    <a:pt x="1280" y="96"/>
                  </a:lnTo>
                  <a:lnTo>
                    <a:pt x="1332" y="132"/>
                  </a:lnTo>
                  <a:lnTo>
                    <a:pt x="1371" y="164"/>
                  </a:lnTo>
                  <a:lnTo>
                    <a:pt x="1414" y="205"/>
                  </a:lnTo>
                  <a:lnTo>
                    <a:pt x="1445" y="236"/>
                  </a:lnTo>
                  <a:lnTo>
                    <a:pt x="1488" y="281"/>
                  </a:lnTo>
                  <a:lnTo>
                    <a:pt x="1583" y="78"/>
                  </a:lnTo>
                  <a:lnTo>
                    <a:pt x="1582" y="129"/>
                  </a:lnTo>
                  <a:lnTo>
                    <a:pt x="1583" y="176"/>
                  </a:lnTo>
                  <a:lnTo>
                    <a:pt x="1587" y="224"/>
                  </a:lnTo>
                  <a:lnTo>
                    <a:pt x="1592" y="274"/>
                  </a:lnTo>
                  <a:lnTo>
                    <a:pt x="1601" y="326"/>
                  </a:lnTo>
                  <a:lnTo>
                    <a:pt x="1609" y="368"/>
                  </a:lnTo>
                  <a:lnTo>
                    <a:pt x="1622" y="417"/>
                  </a:lnTo>
                  <a:lnTo>
                    <a:pt x="1635" y="464"/>
                  </a:lnTo>
                  <a:lnTo>
                    <a:pt x="1655" y="523"/>
                  </a:lnTo>
                  <a:lnTo>
                    <a:pt x="1674" y="576"/>
                  </a:lnTo>
                  <a:lnTo>
                    <a:pt x="1689" y="611"/>
                  </a:lnTo>
                  <a:lnTo>
                    <a:pt x="1707" y="656"/>
                  </a:lnTo>
                  <a:lnTo>
                    <a:pt x="1668" y="643"/>
                  </a:lnTo>
                  <a:lnTo>
                    <a:pt x="1628" y="634"/>
                  </a:lnTo>
                  <a:lnTo>
                    <a:pt x="1583" y="626"/>
                  </a:lnTo>
                  <a:lnTo>
                    <a:pt x="1542" y="623"/>
                  </a:lnTo>
                  <a:lnTo>
                    <a:pt x="1516" y="623"/>
                  </a:lnTo>
                  <a:lnTo>
                    <a:pt x="1491" y="626"/>
                  </a:lnTo>
                  <a:lnTo>
                    <a:pt x="1452" y="632"/>
                  </a:lnTo>
                  <a:lnTo>
                    <a:pt x="1417" y="641"/>
                  </a:lnTo>
                  <a:lnTo>
                    <a:pt x="1386" y="650"/>
                  </a:lnTo>
                  <a:lnTo>
                    <a:pt x="1350" y="668"/>
                  </a:lnTo>
                  <a:lnTo>
                    <a:pt x="1313" y="684"/>
                  </a:lnTo>
                  <a:lnTo>
                    <a:pt x="1260" y="717"/>
                  </a:lnTo>
                  <a:lnTo>
                    <a:pt x="1381" y="493"/>
                  </a:lnTo>
                  <a:lnTo>
                    <a:pt x="1332" y="453"/>
                  </a:lnTo>
                  <a:lnTo>
                    <a:pt x="1274" y="408"/>
                  </a:lnTo>
                  <a:lnTo>
                    <a:pt x="1224" y="372"/>
                  </a:lnTo>
                  <a:lnTo>
                    <a:pt x="1160" y="330"/>
                  </a:lnTo>
                  <a:lnTo>
                    <a:pt x="1119" y="308"/>
                  </a:lnTo>
                  <a:lnTo>
                    <a:pt x="1081" y="287"/>
                  </a:lnTo>
                  <a:lnTo>
                    <a:pt x="1026" y="261"/>
                  </a:lnTo>
                  <a:lnTo>
                    <a:pt x="972" y="238"/>
                  </a:lnTo>
                  <a:lnTo>
                    <a:pt x="911" y="220"/>
                  </a:lnTo>
                  <a:lnTo>
                    <a:pt x="859" y="209"/>
                  </a:lnTo>
                  <a:lnTo>
                    <a:pt x="802" y="200"/>
                  </a:lnTo>
                  <a:lnTo>
                    <a:pt x="744" y="190"/>
                  </a:lnTo>
                  <a:lnTo>
                    <a:pt x="699" y="189"/>
                  </a:lnTo>
                  <a:lnTo>
                    <a:pt x="640" y="191"/>
                  </a:lnTo>
                  <a:lnTo>
                    <a:pt x="579" y="196"/>
                  </a:lnTo>
                  <a:lnTo>
                    <a:pt x="523" y="200"/>
                  </a:lnTo>
                  <a:lnTo>
                    <a:pt x="462" y="208"/>
                  </a:lnTo>
                  <a:lnTo>
                    <a:pt x="393" y="218"/>
                  </a:lnTo>
                  <a:lnTo>
                    <a:pt x="327" y="230"/>
                  </a:lnTo>
                  <a:lnTo>
                    <a:pt x="267" y="252"/>
                  </a:lnTo>
                  <a:lnTo>
                    <a:pt x="224" y="263"/>
                  </a:lnTo>
                  <a:lnTo>
                    <a:pt x="182" y="281"/>
                  </a:lnTo>
                  <a:lnTo>
                    <a:pt x="148" y="299"/>
                  </a:lnTo>
                  <a:lnTo>
                    <a:pt x="117" y="317"/>
                  </a:lnTo>
                  <a:lnTo>
                    <a:pt x="91" y="340"/>
                  </a:lnTo>
                  <a:lnTo>
                    <a:pt x="0" y="421"/>
                  </a:lnTo>
                </a:path>
              </a:pathLst>
            </a:custGeom>
            <a:solidFill>
              <a:srgbClr val="C7DAF7"/>
            </a:solidFill>
            <a:ln w="12700" cap="rnd" cmpd="sng">
              <a:solidFill>
                <a:srgbClr val="000000"/>
              </a:solidFill>
              <a:prstDash val="solid"/>
              <a:round/>
              <a:headEnd type="none" w="med" len="med"/>
              <a:tailEnd type="none" w="med" len="med"/>
            </a:ln>
          </p:spPr>
          <p:txBody>
            <a:bodyPr/>
            <a:lstStyle/>
            <a:p>
              <a:endParaRPr lang="en-US"/>
            </a:p>
          </p:txBody>
        </p:sp>
      </p:grpSp>
      <p:graphicFrame>
        <p:nvGraphicFramePr>
          <p:cNvPr id="35" name="Object 38"/>
          <p:cNvGraphicFramePr>
            <a:graphicFrameLocks noChangeAspect="1"/>
          </p:cNvGraphicFramePr>
          <p:nvPr>
            <p:extLst>
              <p:ext uri="{D42A27DB-BD31-4B8C-83A1-F6EECF244321}">
                <p14:modId xmlns:p14="http://schemas.microsoft.com/office/powerpoint/2010/main" val="2928813111"/>
              </p:ext>
            </p:extLst>
          </p:nvPr>
        </p:nvGraphicFramePr>
        <p:xfrm>
          <a:off x="3042185" y="4447777"/>
          <a:ext cx="2488494" cy="521145"/>
        </p:xfrm>
        <a:graphic>
          <a:graphicData uri="http://schemas.openxmlformats.org/presentationml/2006/ole">
            <mc:AlternateContent xmlns:mc="http://schemas.openxmlformats.org/markup-compatibility/2006">
              <mc:Choice xmlns:v="urn:schemas-microsoft-com:vml" Requires="v">
                <p:oleObj spid="_x0000_s26738" name="Equation" r:id="rId3" imgW="60168240" imgH="12571560" progId="Equation.3">
                  <p:embed/>
                </p:oleObj>
              </mc:Choice>
              <mc:Fallback>
                <p:oleObj name="Equation" r:id="rId3" imgW="60168240" imgH="12571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2185" y="4447777"/>
                        <a:ext cx="2488494" cy="521145"/>
                      </a:xfrm>
                      <a:prstGeom prst="rect">
                        <a:avLst/>
                      </a:prstGeom>
                      <a:solidFill>
                        <a:srgbClr val="FDE0BD"/>
                      </a:solidFill>
                      <a:ln w="9525">
                        <a:solidFill>
                          <a:schemeClr val="tx1"/>
                        </a:solidFill>
                        <a:miter lim="800000"/>
                        <a:headEnd/>
                        <a:tailEnd/>
                      </a:ln>
                    </p:spPr>
                  </p:pic>
                </p:oleObj>
              </mc:Fallback>
            </mc:AlternateContent>
          </a:graphicData>
        </a:graphic>
      </p:graphicFrame>
      <p:sp>
        <p:nvSpPr>
          <p:cNvPr id="36" name="Text Box 36"/>
          <p:cNvSpPr txBox="1">
            <a:spLocks noChangeArrowheads="1"/>
          </p:cNvSpPr>
          <p:nvPr/>
        </p:nvSpPr>
        <p:spPr bwMode="auto">
          <a:xfrm>
            <a:off x="474640" y="6400800"/>
            <a:ext cx="2438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50000"/>
              </a:spcBef>
            </a:pPr>
            <a:r>
              <a:rPr lang="en-US" dirty="0"/>
              <a:t>P(X &lt; 18.6)</a:t>
            </a:r>
          </a:p>
        </p:txBody>
      </p:sp>
      <p:sp>
        <p:nvSpPr>
          <p:cNvPr id="46" name="Freeform 3"/>
          <p:cNvSpPr>
            <a:spLocks/>
          </p:cNvSpPr>
          <p:nvPr/>
        </p:nvSpPr>
        <p:spPr bwMode="auto">
          <a:xfrm>
            <a:off x="206697" y="4463661"/>
            <a:ext cx="1562100" cy="1657350"/>
          </a:xfrm>
          <a:custGeom>
            <a:avLst/>
            <a:gdLst>
              <a:gd name="T0" fmla="*/ 2147483647 w 984"/>
              <a:gd name="T1" fmla="*/ 2147483647 h 1044"/>
              <a:gd name="T2" fmla="*/ 2147483647 w 984"/>
              <a:gd name="T3" fmla="*/ 0 h 1044"/>
              <a:gd name="T4" fmla="*/ 2147483647 w 984"/>
              <a:gd name="T5" fmla="*/ 181451215 h 1044"/>
              <a:gd name="T6" fmla="*/ 1995964049 w 984"/>
              <a:gd name="T7" fmla="*/ 423386250 h 1044"/>
              <a:gd name="T8" fmla="*/ 1829633777 w 984"/>
              <a:gd name="T9" fmla="*/ 766127340 h 1044"/>
              <a:gd name="T10" fmla="*/ 1607859685 w 984"/>
              <a:gd name="T11" fmla="*/ 1139110489 h 1044"/>
              <a:gd name="T12" fmla="*/ 1476811593 w 984"/>
              <a:gd name="T13" fmla="*/ 1391125996 h 1044"/>
              <a:gd name="T14" fmla="*/ 1315521633 w 984"/>
              <a:gd name="T15" fmla="*/ 1655741485 h 1044"/>
              <a:gd name="T16" fmla="*/ 1149191362 w 984"/>
              <a:gd name="T17" fmla="*/ 1874996167 h 1044"/>
              <a:gd name="T18" fmla="*/ 907256422 w 984"/>
              <a:gd name="T19" fmla="*/ 2147172915 h 1044"/>
              <a:gd name="T20" fmla="*/ 514111946 w 984"/>
              <a:gd name="T21" fmla="*/ 2147483647 h 1044"/>
              <a:gd name="T22" fmla="*/ 0 w 984"/>
              <a:gd name="T23" fmla="*/ 2147483647 h 1044"/>
              <a:gd name="T24" fmla="*/ 7561264 w 984"/>
              <a:gd name="T25" fmla="*/ 2147483647 h 1044"/>
              <a:gd name="T26" fmla="*/ 2147483647 w 984"/>
              <a:gd name="T27" fmla="*/ 2147483647 h 10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4"/>
              <a:gd name="T43" fmla="*/ 0 h 1044"/>
              <a:gd name="T44" fmla="*/ 984 w 984"/>
              <a:gd name="T45" fmla="*/ 1044 h 10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4" h="1044">
                <a:moveTo>
                  <a:pt x="984" y="1032"/>
                </a:moveTo>
                <a:lnTo>
                  <a:pt x="981" y="0"/>
                </a:lnTo>
                <a:lnTo>
                  <a:pt x="888" y="72"/>
                </a:lnTo>
                <a:lnTo>
                  <a:pt x="792" y="168"/>
                </a:lnTo>
                <a:lnTo>
                  <a:pt x="726" y="304"/>
                </a:lnTo>
                <a:lnTo>
                  <a:pt x="638" y="452"/>
                </a:lnTo>
                <a:lnTo>
                  <a:pt x="586" y="552"/>
                </a:lnTo>
                <a:lnTo>
                  <a:pt x="522" y="657"/>
                </a:lnTo>
                <a:lnTo>
                  <a:pt x="456" y="744"/>
                </a:lnTo>
                <a:lnTo>
                  <a:pt x="360" y="852"/>
                </a:lnTo>
                <a:lnTo>
                  <a:pt x="204" y="948"/>
                </a:lnTo>
                <a:lnTo>
                  <a:pt x="0" y="984"/>
                </a:lnTo>
                <a:lnTo>
                  <a:pt x="3" y="1044"/>
                </a:lnTo>
                <a:lnTo>
                  <a:pt x="984" y="1032"/>
                </a:ln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47" name="Rectangle 13"/>
          <p:cNvSpPr>
            <a:spLocks noChangeArrowheads="1"/>
          </p:cNvSpPr>
          <p:nvPr/>
        </p:nvSpPr>
        <p:spPr bwMode="auto">
          <a:xfrm>
            <a:off x="2070422" y="4808148"/>
            <a:ext cx="92075"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50000"/>
              </a:spcBef>
            </a:pPr>
            <a:endParaRPr lang="en-US"/>
          </a:p>
        </p:txBody>
      </p:sp>
      <p:sp>
        <p:nvSpPr>
          <p:cNvPr id="48" name="Freeform 17"/>
          <p:cNvSpPr>
            <a:spLocks/>
          </p:cNvSpPr>
          <p:nvPr/>
        </p:nvSpPr>
        <p:spPr bwMode="auto">
          <a:xfrm>
            <a:off x="1764035" y="5873361"/>
            <a:ext cx="320675" cy="242887"/>
          </a:xfrm>
          <a:custGeom>
            <a:avLst/>
            <a:gdLst>
              <a:gd name="T0" fmla="*/ 30241878 w 202"/>
              <a:gd name="T1" fmla="*/ 355340463 h 153"/>
              <a:gd name="T2" fmla="*/ 264615632 w 202"/>
              <a:gd name="T3" fmla="*/ 365421064 h 153"/>
              <a:gd name="T4" fmla="*/ 408265288 w 202"/>
              <a:gd name="T5" fmla="*/ 362901707 h 153"/>
              <a:gd name="T6" fmla="*/ 483870052 w 202"/>
              <a:gd name="T7" fmla="*/ 370461364 h 153"/>
              <a:gd name="T8" fmla="*/ 506552245 w 202"/>
              <a:gd name="T9" fmla="*/ 332659907 h 153"/>
              <a:gd name="T10" fmla="*/ 471270069 w 202"/>
              <a:gd name="T11" fmla="*/ 60483626 h 153"/>
              <a:gd name="T12" fmla="*/ 378023422 w 202"/>
              <a:gd name="T13" fmla="*/ 0 h 153"/>
              <a:gd name="T14" fmla="*/ 176410934 w 202"/>
              <a:gd name="T15" fmla="*/ 115926952 h 153"/>
              <a:gd name="T16" fmla="*/ 128527186 w 202"/>
              <a:gd name="T17" fmla="*/ 131047853 h 153"/>
              <a:gd name="T18" fmla="*/ 68043429 w 202"/>
              <a:gd name="T19" fmla="*/ 143647809 h 153"/>
              <a:gd name="T20" fmla="*/ 17640301 w 202"/>
              <a:gd name="T21" fmla="*/ 183970210 h 153"/>
              <a:gd name="T22" fmla="*/ 0 w 202"/>
              <a:gd name="T23" fmla="*/ 226813604 h 153"/>
              <a:gd name="T24" fmla="*/ 2520950 w 202"/>
              <a:gd name="T25" fmla="*/ 335179263 h 153"/>
              <a:gd name="T26" fmla="*/ 30241878 w 202"/>
              <a:gd name="T27" fmla="*/ 355340463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153"/>
              <a:gd name="T44" fmla="*/ 202 w 202"/>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153">
                <a:moveTo>
                  <a:pt x="12" y="141"/>
                </a:moveTo>
                <a:cubicBezTo>
                  <a:pt x="39" y="153"/>
                  <a:pt x="79" y="146"/>
                  <a:pt x="105" y="145"/>
                </a:cubicBezTo>
                <a:cubicBezTo>
                  <a:pt x="127" y="143"/>
                  <a:pt x="135" y="143"/>
                  <a:pt x="162" y="144"/>
                </a:cubicBezTo>
                <a:cubicBezTo>
                  <a:pt x="172" y="148"/>
                  <a:pt x="181" y="148"/>
                  <a:pt x="192" y="147"/>
                </a:cubicBezTo>
                <a:cubicBezTo>
                  <a:pt x="200" y="136"/>
                  <a:pt x="198" y="142"/>
                  <a:pt x="201" y="132"/>
                </a:cubicBezTo>
                <a:cubicBezTo>
                  <a:pt x="200" y="102"/>
                  <a:pt x="202" y="55"/>
                  <a:pt x="187" y="24"/>
                </a:cubicBezTo>
                <a:cubicBezTo>
                  <a:pt x="185" y="7"/>
                  <a:pt x="165" y="1"/>
                  <a:pt x="150" y="0"/>
                </a:cubicBezTo>
                <a:cubicBezTo>
                  <a:pt x="116" y="2"/>
                  <a:pt x="102" y="41"/>
                  <a:pt x="70" y="46"/>
                </a:cubicBezTo>
                <a:cubicBezTo>
                  <a:pt x="63" y="49"/>
                  <a:pt x="58" y="51"/>
                  <a:pt x="51" y="52"/>
                </a:cubicBezTo>
                <a:cubicBezTo>
                  <a:pt x="43" y="55"/>
                  <a:pt x="36" y="56"/>
                  <a:pt x="27" y="57"/>
                </a:cubicBezTo>
                <a:cubicBezTo>
                  <a:pt x="19" y="62"/>
                  <a:pt x="14" y="67"/>
                  <a:pt x="7" y="73"/>
                </a:cubicBezTo>
                <a:cubicBezTo>
                  <a:pt x="0" y="87"/>
                  <a:pt x="2" y="81"/>
                  <a:pt x="0" y="90"/>
                </a:cubicBezTo>
                <a:cubicBezTo>
                  <a:pt x="0" y="104"/>
                  <a:pt x="0" y="119"/>
                  <a:pt x="1" y="133"/>
                </a:cubicBezTo>
                <a:cubicBezTo>
                  <a:pt x="1" y="138"/>
                  <a:pt x="8" y="147"/>
                  <a:pt x="12" y="141"/>
                </a:cubicBez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49" name="Freeform 18"/>
          <p:cNvSpPr>
            <a:spLocks/>
          </p:cNvSpPr>
          <p:nvPr/>
        </p:nvSpPr>
        <p:spPr bwMode="auto">
          <a:xfrm>
            <a:off x="1724347" y="4457311"/>
            <a:ext cx="366713" cy="1625600"/>
          </a:xfrm>
          <a:custGeom>
            <a:avLst/>
            <a:gdLst>
              <a:gd name="T0" fmla="*/ 63004794 w 231"/>
              <a:gd name="T1" fmla="*/ 2147483647 h 1024"/>
              <a:gd name="T2" fmla="*/ 93246702 w 231"/>
              <a:gd name="T3" fmla="*/ 1441529085 h 1024"/>
              <a:gd name="T4" fmla="*/ 83166066 w 231"/>
              <a:gd name="T5" fmla="*/ 856853113 h 1024"/>
              <a:gd name="T6" fmla="*/ 73085430 w 231"/>
              <a:gd name="T7" fmla="*/ 352821806 h 1024"/>
              <a:gd name="T8" fmla="*/ 103327338 w 231"/>
              <a:gd name="T9" fmla="*/ 10080623 h 1024"/>
              <a:gd name="T10" fmla="*/ 335182043 w 231"/>
              <a:gd name="T11" fmla="*/ 70564366 h 1024"/>
              <a:gd name="T12" fmla="*/ 385585223 w 231"/>
              <a:gd name="T13" fmla="*/ 110886872 h 1024"/>
              <a:gd name="T14" fmla="*/ 405746495 w 231"/>
              <a:gd name="T15" fmla="*/ 141128732 h 1024"/>
              <a:gd name="T16" fmla="*/ 435988503 w 231"/>
              <a:gd name="T17" fmla="*/ 161289973 h 1024"/>
              <a:gd name="T18" fmla="*/ 526714227 w 231"/>
              <a:gd name="T19" fmla="*/ 282257465 h 1024"/>
              <a:gd name="T20" fmla="*/ 556956136 w 231"/>
              <a:gd name="T21" fmla="*/ 342741186 h 1024"/>
              <a:gd name="T22" fmla="*/ 536794864 w 231"/>
              <a:gd name="T23" fmla="*/ 544353689 h 1024"/>
              <a:gd name="T24" fmla="*/ 567036772 w 231"/>
              <a:gd name="T25" fmla="*/ 947578695 h 1024"/>
              <a:gd name="T26" fmla="*/ 556956136 w 231"/>
              <a:gd name="T27" fmla="*/ 1118949238 h 1024"/>
              <a:gd name="T28" fmla="*/ 536794864 w 231"/>
              <a:gd name="T29" fmla="*/ 1179432959 h 1024"/>
              <a:gd name="T30" fmla="*/ 526714227 w 231"/>
              <a:gd name="T31" fmla="*/ 1602819008 h 1024"/>
              <a:gd name="T32" fmla="*/ 556956136 w 231"/>
              <a:gd name="T33" fmla="*/ 1502012806 h 1024"/>
              <a:gd name="T34" fmla="*/ 435988503 w 231"/>
              <a:gd name="T35" fmla="*/ 2147483647 h 1024"/>
              <a:gd name="T36" fmla="*/ 63004794 w 231"/>
              <a:gd name="T37" fmla="*/ 2147483647 h 10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1024"/>
              <a:gd name="T59" fmla="*/ 231 w 231"/>
              <a:gd name="T60" fmla="*/ 1024 h 10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1024">
                <a:moveTo>
                  <a:pt x="25" y="984"/>
                </a:moveTo>
                <a:cubicBezTo>
                  <a:pt x="28" y="847"/>
                  <a:pt x="34" y="709"/>
                  <a:pt x="37" y="572"/>
                </a:cubicBezTo>
                <a:cubicBezTo>
                  <a:pt x="33" y="476"/>
                  <a:pt x="30" y="440"/>
                  <a:pt x="33" y="340"/>
                </a:cubicBezTo>
                <a:cubicBezTo>
                  <a:pt x="30" y="269"/>
                  <a:pt x="25" y="210"/>
                  <a:pt x="29" y="140"/>
                </a:cubicBezTo>
                <a:cubicBezTo>
                  <a:pt x="28" y="100"/>
                  <a:pt x="0" y="32"/>
                  <a:pt x="41" y="4"/>
                </a:cubicBezTo>
                <a:cubicBezTo>
                  <a:pt x="122" y="9"/>
                  <a:pt x="91" y="0"/>
                  <a:pt x="133" y="28"/>
                </a:cubicBezTo>
                <a:cubicBezTo>
                  <a:pt x="156" y="62"/>
                  <a:pt x="125" y="22"/>
                  <a:pt x="153" y="44"/>
                </a:cubicBezTo>
                <a:cubicBezTo>
                  <a:pt x="157" y="47"/>
                  <a:pt x="158" y="53"/>
                  <a:pt x="161" y="56"/>
                </a:cubicBezTo>
                <a:cubicBezTo>
                  <a:pt x="164" y="59"/>
                  <a:pt x="169" y="61"/>
                  <a:pt x="173" y="64"/>
                </a:cubicBezTo>
                <a:cubicBezTo>
                  <a:pt x="185" y="82"/>
                  <a:pt x="194" y="97"/>
                  <a:pt x="209" y="112"/>
                </a:cubicBezTo>
                <a:cubicBezTo>
                  <a:pt x="212" y="120"/>
                  <a:pt x="221" y="127"/>
                  <a:pt x="221" y="136"/>
                </a:cubicBezTo>
                <a:cubicBezTo>
                  <a:pt x="221" y="163"/>
                  <a:pt x="213" y="216"/>
                  <a:pt x="213" y="216"/>
                </a:cubicBezTo>
                <a:cubicBezTo>
                  <a:pt x="215" y="282"/>
                  <a:pt x="217" y="319"/>
                  <a:pt x="225" y="376"/>
                </a:cubicBezTo>
                <a:cubicBezTo>
                  <a:pt x="224" y="399"/>
                  <a:pt x="224" y="421"/>
                  <a:pt x="221" y="444"/>
                </a:cubicBezTo>
                <a:cubicBezTo>
                  <a:pt x="220" y="452"/>
                  <a:pt x="213" y="468"/>
                  <a:pt x="213" y="468"/>
                </a:cubicBezTo>
                <a:cubicBezTo>
                  <a:pt x="207" y="564"/>
                  <a:pt x="209" y="508"/>
                  <a:pt x="209" y="636"/>
                </a:cubicBezTo>
                <a:cubicBezTo>
                  <a:pt x="213" y="623"/>
                  <a:pt x="222" y="582"/>
                  <a:pt x="221" y="596"/>
                </a:cubicBezTo>
                <a:cubicBezTo>
                  <a:pt x="208" y="724"/>
                  <a:pt x="231" y="865"/>
                  <a:pt x="173" y="980"/>
                </a:cubicBezTo>
                <a:cubicBezTo>
                  <a:pt x="151" y="1024"/>
                  <a:pt x="74" y="983"/>
                  <a:pt x="25" y="984"/>
                </a:cubicBez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50" name="Line 19"/>
          <p:cNvSpPr>
            <a:spLocks noChangeShapeType="1"/>
          </p:cNvSpPr>
          <p:nvPr/>
        </p:nvSpPr>
        <p:spPr bwMode="auto">
          <a:xfrm>
            <a:off x="2075185" y="4717661"/>
            <a:ext cx="0" cy="137160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 name="Line 20"/>
          <p:cNvSpPr>
            <a:spLocks noChangeShapeType="1"/>
          </p:cNvSpPr>
          <p:nvPr/>
        </p:nvSpPr>
        <p:spPr bwMode="auto">
          <a:xfrm>
            <a:off x="1770385" y="4489061"/>
            <a:ext cx="0" cy="1600200"/>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2" name="Freeform 21"/>
          <p:cNvSpPr>
            <a:spLocks/>
          </p:cNvSpPr>
          <p:nvPr/>
        </p:nvSpPr>
        <p:spPr bwMode="auto">
          <a:xfrm>
            <a:off x="1805310" y="4444611"/>
            <a:ext cx="1635125" cy="1573212"/>
          </a:xfrm>
          <a:custGeom>
            <a:avLst/>
            <a:gdLst>
              <a:gd name="T0" fmla="*/ 2147483647 w 1030"/>
              <a:gd name="T1" fmla="*/ 2147483647 h 991"/>
              <a:gd name="T2" fmla="*/ 2147483647 w 1030"/>
              <a:gd name="T3" fmla="*/ 2147483647 h 991"/>
              <a:gd name="T4" fmla="*/ 2147483647 w 1030"/>
              <a:gd name="T5" fmla="*/ 2147483647 h 991"/>
              <a:gd name="T6" fmla="*/ 2048886060 w 1030"/>
              <a:gd name="T7" fmla="*/ 2147483647 h 991"/>
              <a:gd name="T8" fmla="*/ 1910278326 w 1030"/>
              <a:gd name="T9" fmla="*/ 2147483647 h 991"/>
              <a:gd name="T10" fmla="*/ 1771669004 w 1030"/>
              <a:gd name="T11" fmla="*/ 2147483647 h 991"/>
              <a:gd name="T12" fmla="*/ 1640620544 w 1030"/>
              <a:gd name="T13" fmla="*/ 2147483647 h 991"/>
              <a:gd name="T14" fmla="*/ 1363403488 w 1030"/>
              <a:gd name="T15" fmla="*/ 1872475037 h 991"/>
              <a:gd name="T16" fmla="*/ 1091226742 w 1030"/>
              <a:gd name="T17" fmla="*/ 1464209558 h 991"/>
              <a:gd name="T18" fmla="*/ 819049798 w 1030"/>
              <a:gd name="T19" fmla="*/ 972780161 h 991"/>
              <a:gd name="T20" fmla="*/ 680442063 w 1030"/>
              <a:gd name="T21" fmla="*/ 723283840 h 991"/>
              <a:gd name="T22" fmla="*/ 541832742 w 1030"/>
              <a:gd name="T23" fmla="*/ 493950545 h 991"/>
              <a:gd name="T24" fmla="*/ 410784579 w 1030"/>
              <a:gd name="T25" fmla="*/ 292338059 h 991"/>
              <a:gd name="T26" fmla="*/ 272176845 w 1030"/>
              <a:gd name="T27" fmla="*/ 133567462 h 991"/>
              <a:gd name="T28" fmla="*/ 133567474 w 1030"/>
              <a:gd name="T29" fmla="*/ 32761231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3" name="Freeform 22"/>
          <p:cNvSpPr>
            <a:spLocks/>
          </p:cNvSpPr>
          <p:nvPr/>
        </p:nvSpPr>
        <p:spPr bwMode="auto">
          <a:xfrm>
            <a:off x="168597" y="4444611"/>
            <a:ext cx="1638300" cy="1573212"/>
          </a:xfrm>
          <a:custGeom>
            <a:avLst/>
            <a:gdLst>
              <a:gd name="T0" fmla="*/ 0 w 1032"/>
              <a:gd name="T1" fmla="*/ 2147483647 h 991"/>
              <a:gd name="T2" fmla="*/ 272176845 w 1032"/>
              <a:gd name="T3" fmla="*/ 2147483647 h 991"/>
              <a:gd name="T4" fmla="*/ 410784580 w 1032"/>
              <a:gd name="T5" fmla="*/ 2147483647 h 991"/>
              <a:gd name="T6" fmla="*/ 549394001 w 1032"/>
              <a:gd name="T7" fmla="*/ 2147483647 h 991"/>
              <a:gd name="T8" fmla="*/ 682961425 w 1032"/>
              <a:gd name="T9" fmla="*/ 2147483647 h 991"/>
              <a:gd name="T10" fmla="*/ 821570747 w 1032"/>
              <a:gd name="T11" fmla="*/ 2147483647 h 991"/>
              <a:gd name="T12" fmla="*/ 960178680 w 1032"/>
              <a:gd name="T13" fmla="*/ 2147483647 h 991"/>
              <a:gd name="T14" fmla="*/ 1229836065 w 1032"/>
              <a:gd name="T15" fmla="*/ 1872475037 h 991"/>
              <a:gd name="T16" fmla="*/ 1502012811 w 1032"/>
              <a:gd name="T17" fmla="*/ 1464209558 h 991"/>
              <a:gd name="T18" fmla="*/ 1779230264 w 1032"/>
              <a:gd name="T19" fmla="*/ 972780161 h 991"/>
              <a:gd name="T20" fmla="*/ 1912797689 w 1032"/>
              <a:gd name="T21" fmla="*/ 723283840 h 991"/>
              <a:gd name="T22" fmla="*/ 2051407011 w 1032"/>
              <a:gd name="T23" fmla="*/ 493950545 h 991"/>
              <a:gd name="T24" fmla="*/ 2147483647 w 1032"/>
              <a:gd name="T25" fmla="*/ 292338059 h 991"/>
              <a:gd name="T26" fmla="*/ 2147483647 w 1032"/>
              <a:gd name="T27" fmla="*/ 133567462 h 991"/>
              <a:gd name="T28" fmla="*/ 2147483647 w 1032"/>
              <a:gd name="T29" fmla="*/ 32761231 h 991"/>
              <a:gd name="T30" fmla="*/ 2147483647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4" name="Freeform 23"/>
          <p:cNvSpPr>
            <a:spLocks/>
          </p:cNvSpPr>
          <p:nvPr/>
        </p:nvSpPr>
        <p:spPr bwMode="auto">
          <a:xfrm>
            <a:off x="133672" y="6098786"/>
            <a:ext cx="3306763" cy="1587"/>
          </a:xfrm>
          <a:custGeom>
            <a:avLst/>
            <a:gdLst>
              <a:gd name="T0" fmla="*/ 0 w 2083"/>
              <a:gd name="T1" fmla="*/ 0 h 1"/>
              <a:gd name="T2" fmla="*/ 57964394 w 2083"/>
              <a:gd name="T3" fmla="*/ 2518569 h 1"/>
              <a:gd name="T4" fmla="*/ 2147483647 w 2083"/>
              <a:gd name="T5" fmla="*/ 2518569 h 1"/>
              <a:gd name="T6" fmla="*/ 0 60000 65536"/>
              <a:gd name="T7" fmla="*/ 0 60000 65536"/>
              <a:gd name="T8" fmla="*/ 0 60000 65536"/>
              <a:gd name="T9" fmla="*/ 0 w 2083"/>
              <a:gd name="T10" fmla="*/ 0 h 1"/>
              <a:gd name="T11" fmla="*/ 2083 w 2083"/>
              <a:gd name="T12" fmla="*/ 1 h 1"/>
            </a:gdLst>
            <a:ahLst/>
            <a:cxnLst>
              <a:cxn ang="T6">
                <a:pos x="T0" y="T1"/>
              </a:cxn>
              <a:cxn ang="T7">
                <a:pos x="T2" y="T3"/>
              </a:cxn>
              <a:cxn ang="T8">
                <a:pos x="T4" y="T5"/>
              </a:cxn>
            </a:cxnLst>
            <a:rect l="T9" t="T10" r="T11" b="T12"/>
            <a:pathLst>
              <a:path w="2083" h="1">
                <a:moveTo>
                  <a:pt x="0" y="0"/>
                </a:moveTo>
                <a:lnTo>
                  <a:pt x="23" y="1"/>
                </a:lnTo>
                <a:lnTo>
                  <a:pt x="2083" y="1"/>
                </a:lnTo>
              </a:path>
            </a:pathLst>
          </a:custGeom>
          <a:noFill/>
          <a:ln w="50800" cap="rnd"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5" name="Rectangle 24"/>
          <p:cNvSpPr>
            <a:spLocks noChangeArrowheads="1"/>
          </p:cNvSpPr>
          <p:nvPr/>
        </p:nvSpPr>
        <p:spPr bwMode="auto">
          <a:xfrm>
            <a:off x="3368997" y="6044811"/>
            <a:ext cx="3810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r>
              <a:rPr lang="en-US" sz="1800" b="1"/>
              <a:t>X</a:t>
            </a:r>
          </a:p>
        </p:txBody>
      </p:sp>
      <p:sp>
        <p:nvSpPr>
          <p:cNvPr id="56" name="Rectangle 25"/>
          <p:cNvSpPr>
            <a:spLocks noChangeArrowheads="1"/>
          </p:cNvSpPr>
          <p:nvPr/>
        </p:nvSpPr>
        <p:spPr bwMode="auto">
          <a:xfrm>
            <a:off x="1921197" y="6121011"/>
            <a:ext cx="6318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800" b="1"/>
              <a:t>18.6</a:t>
            </a:r>
            <a:endParaRPr lang="en-US" b="1"/>
          </a:p>
        </p:txBody>
      </p:sp>
      <p:sp>
        <p:nvSpPr>
          <p:cNvPr id="57" name="Rectangle 26"/>
          <p:cNvSpPr>
            <a:spLocks noChangeArrowheads="1"/>
          </p:cNvSpPr>
          <p:nvPr/>
        </p:nvSpPr>
        <p:spPr bwMode="auto">
          <a:xfrm>
            <a:off x="1540197" y="6121011"/>
            <a:ext cx="5032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800" b="1"/>
              <a:t> 18</a:t>
            </a:r>
            <a:endParaRPr lang="en-US" b="1"/>
          </a:p>
        </p:txBody>
      </p:sp>
      <p:sp>
        <p:nvSpPr>
          <p:cNvPr id="58" name="Text Box 37"/>
          <p:cNvSpPr txBox="1">
            <a:spLocks noChangeArrowheads="1"/>
          </p:cNvSpPr>
          <p:nvPr/>
        </p:nvSpPr>
        <p:spPr bwMode="auto">
          <a:xfrm>
            <a:off x="6078560" y="4231665"/>
            <a:ext cx="2438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50000"/>
              </a:spcBef>
            </a:pPr>
            <a:r>
              <a:rPr lang="en-US" dirty="0">
                <a:solidFill>
                  <a:schemeClr val="folHlink"/>
                </a:solidFill>
              </a:rPr>
              <a:t>P(Z &lt; 0.12)</a:t>
            </a:r>
          </a:p>
        </p:txBody>
      </p:sp>
    </p:spTree>
    <p:extLst>
      <p:ext uri="{BB962C8B-B14F-4D97-AF65-F5344CB8AC3E}">
        <p14:creationId xmlns:p14="http://schemas.microsoft.com/office/powerpoint/2010/main" val="26122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6" grpId="0"/>
      <p:bldP spid="46" grpId="0" animBg="1"/>
      <p:bldP spid="47" grpId="0"/>
      <p:bldP spid="48" grpId="0" animBg="1"/>
      <p:bldP spid="49" grpId="0" animBg="1"/>
      <p:bldP spid="50" grpId="0" animBg="1"/>
      <p:bldP spid="51" grpId="0" animBg="1"/>
      <p:bldP spid="52" grpId="0" animBg="1"/>
      <p:bldP spid="53" grpId="0" animBg="1"/>
      <p:bldP spid="54" grpId="0" animBg="1"/>
      <p:bldP spid="55" grpId="0"/>
      <p:bldP spid="56"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reeform 2"/>
          <p:cNvSpPr>
            <a:spLocks/>
          </p:cNvSpPr>
          <p:nvPr/>
        </p:nvSpPr>
        <p:spPr bwMode="auto">
          <a:xfrm>
            <a:off x="4724400" y="3581400"/>
            <a:ext cx="1562100" cy="1657350"/>
          </a:xfrm>
          <a:custGeom>
            <a:avLst/>
            <a:gdLst>
              <a:gd name="T0" fmla="*/ 2147483647 w 984"/>
              <a:gd name="T1" fmla="*/ 2147483647 h 1044"/>
              <a:gd name="T2" fmla="*/ 2147483647 w 984"/>
              <a:gd name="T3" fmla="*/ 0 h 1044"/>
              <a:gd name="T4" fmla="*/ 2147483647 w 984"/>
              <a:gd name="T5" fmla="*/ 181451215 h 1044"/>
              <a:gd name="T6" fmla="*/ 1995964049 w 984"/>
              <a:gd name="T7" fmla="*/ 423386250 h 1044"/>
              <a:gd name="T8" fmla="*/ 1829633777 w 984"/>
              <a:gd name="T9" fmla="*/ 766127340 h 1044"/>
              <a:gd name="T10" fmla="*/ 1607859685 w 984"/>
              <a:gd name="T11" fmla="*/ 1139110489 h 1044"/>
              <a:gd name="T12" fmla="*/ 1476811593 w 984"/>
              <a:gd name="T13" fmla="*/ 1391125996 h 1044"/>
              <a:gd name="T14" fmla="*/ 1315521633 w 984"/>
              <a:gd name="T15" fmla="*/ 1655741485 h 1044"/>
              <a:gd name="T16" fmla="*/ 1149191362 w 984"/>
              <a:gd name="T17" fmla="*/ 1874996167 h 1044"/>
              <a:gd name="T18" fmla="*/ 907256422 w 984"/>
              <a:gd name="T19" fmla="*/ 2147172915 h 1044"/>
              <a:gd name="T20" fmla="*/ 514111946 w 984"/>
              <a:gd name="T21" fmla="*/ 2147483647 h 1044"/>
              <a:gd name="T22" fmla="*/ 0 w 984"/>
              <a:gd name="T23" fmla="*/ 2147483647 h 1044"/>
              <a:gd name="T24" fmla="*/ 7561264 w 984"/>
              <a:gd name="T25" fmla="*/ 2147483647 h 1044"/>
              <a:gd name="T26" fmla="*/ 2147483647 w 984"/>
              <a:gd name="T27" fmla="*/ 2147483647 h 10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4"/>
              <a:gd name="T43" fmla="*/ 0 h 1044"/>
              <a:gd name="T44" fmla="*/ 984 w 984"/>
              <a:gd name="T45" fmla="*/ 1044 h 10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4" h="1044">
                <a:moveTo>
                  <a:pt x="984" y="1032"/>
                </a:moveTo>
                <a:lnTo>
                  <a:pt x="981" y="0"/>
                </a:lnTo>
                <a:lnTo>
                  <a:pt x="888" y="72"/>
                </a:lnTo>
                <a:lnTo>
                  <a:pt x="792" y="168"/>
                </a:lnTo>
                <a:lnTo>
                  <a:pt x="726" y="304"/>
                </a:lnTo>
                <a:lnTo>
                  <a:pt x="638" y="452"/>
                </a:lnTo>
                <a:lnTo>
                  <a:pt x="586" y="552"/>
                </a:lnTo>
                <a:lnTo>
                  <a:pt x="522" y="657"/>
                </a:lnTo>
                <a:lnTo>
                  <a:pt x="456" y="744"/>
                </a:lnTo>
                <a:lnTo>
                  <a:pt x="360" y="852"/>
                </a:lnTo>
                <a:lnTo>
                  <a:pt x="204" y="948"/>
                </a:lnTo>
                <a:lnTo>
                  <a:pt x="0" y="984"/>
                </a:lnTo>
                <a:lnTo>
                  <a:pt x="3" y="1044"/>
                </a:lnTo>
                <a:lnTo>
                  <a:pt x="984" y="1032"/>
                </a:ln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33795" name="Freeform 3"/>
          <p:cNvSpPr>
            <a:spLocks/>
          </p:cNvSpPr>
          <p:nvPr/>
        </p:nvSpPr>
        <p:spPr bwMode="auto">
          <a:xfrm>
            <a:off x="6288088" y="4997450"/>
            <a:ext cx="320675" cy="242888"/>
          </a:xfrm>
          <a:custGeom>
            <a:avLst/>
            <a:gdLst>
              <a:gd name="T0" fmla="*/ 30241878 w 202"/>
              <a:gd name="T1" fmla="*/ 355343514 h 153"/>
              <a:gd name="T2" fmla="*/ 264615632 w 202"/>
              <a:gd name="T3" fmla="*/ 365424156 h 153"/>
              <a:gd name="T4" fmla="*/ 408265288 w 202"/>
              <a:gd name="T5" fmla="*/ 362903202 h 153"/>
              <a:gd name="T6" fmla="*/ 483870052 w 202"/>
              <a:gd name="T7" fmla="*/ 370464477 h 153"/>
              <a:gd name="T8" fmla="*/ 506552245 w 202"/>
              <a:gd name="T9" fmla="*/ 332661276 h 153"/>
              <a:gd name="T10" fmla="*/ 471270069 w 202"/>
              <a:gd name="T11" fmla="*/ 60483875 h 153"/>
              <a:gd name="T12" fmla="*/ 378023422 w 202"/>
              <a:gd name="T13" fmla="*/ 0 h 153"/>
              <a:gd name="T14" fmla="*/ 176410934 w 202"/>
              <a:gd name="T15" fmla="*/ 115927430 h 153"/>
              <a:gd name="T16" fmla="*/ 128527186 w 202"/>
              <a:gd name="T17" fmla="*/ 131048392 h 153"/>
              <a:gd name="T18" fmla="*/ 68043429 w 202"/>
              <a:gd name="T19" fmla="*/ 143649988 h 153"/>
              <a:gd name="T20" fmla="*/ 17640301 w 202"/>
              <a:gd name="T21" fmla="*/ 183972555 h 153"/>
              <a:gd name="T22" fmla="*/ 0 w 202"/>
              <a:gd name="T23" fmla="*/ 226814538 h 153"/>
              <a:gd name="T24" fmla="*/ 2520950 w 202"/>
              <a:gd name="T25" fmla="*/ 335182231 h 153"/>
              <a:gd name="T26" fmla="*/ 30241878 w 202"/>
              <a:gd name="T27" fmla="*/ 355343514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153"/>
              <a:gd name="T44" fmla="*/ 202 w 202"/>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153">
                <a:moveTo>
                  <a:pt x="12" y="141"/>
                </a:moveTo>
                <a:cubicBezTo>
                  <a:pt x="39" y="153"/>
                  <a:pt x="79" y="146"/>
                  <a:pt x="105" y="145"/>
                </a:cubicBezTo>
                <a:cubicBezTo>
                  <a:pt x="127" y="143"/>
                  <a:pt x="135" y="143"/>
                  <a:pt x="162" y="144"/>
                </a:cubicBezTo>
                <a:cubicBezTo>
                  <a:pt x="172" y="148"/>
                  <a:pt x="181" y="148"/>
                  <a:pt x="192" y="147"/>
                </a:cubicBezTo>
                <a:cubicBezTo>
                  <a:pt x="200" y="136"/>
                  <a:pt x="198" y="142"/>
                  <a:pt x="201" y="132"/>
                </a:cubicBezTo>
                <a:cubicBezTo>
                  <a:pt x="200" y="102"/>
                  <a:pt x="202" y="55"/>
                  <a:pt x="187" y="24"/>
                </a:cubicBezTo>
                <a:cubicBezTo>
                  <a:pt x="185" y="7"/>
                  <a:pt x="165" y="1"/>
                  <a:pt x="150" y="0"/>
                </a:cubicBezTo>
                <a:cubicBezTo>
                  <a:pt x="116" y="2"/>
                  <a:pt x="102" y="41"/>
                  <a:pt x="70" y="46"/>
                </a:cubicBezTo>
                <a:cubicBezTo>
                  <a:pt x="63" y="49"/>
                  <a:pt x="58" y="51"/>
                  <a:pt x="51" y="52"/>
                </a:cubicBezTo>
                <a:cubicBezTo>
                  <a:pt x="43" y="55"/>
                  <a:pt x="36" y="56"/>
                  <a:pt x="27" y="57"/>
                </a:cubicBezTo>
                <a:cubicBezTo>
                  <a:pt x="19" y="62"/>
                  <a:pt x="14" y="67"/>
                  <a:pt x="7" y="73"/>
                </a:cubicBezTo>
                <a:cubicBezTo>
                  <a:pt x="0" y="87"/>
                  <a:pt x="2" y="81"/>
                  <a:pt x="0" y="90"/>
                </a:cubicBezTo>
                <a:cubicBezTo>
                  <a:pt x="0" y="104"/>
                  <a:pt x="0" y="119"/>
                  <a:pt x="1" y="133"/>
                </a:cubicBezTo>
                <a:cubicBezTo>
                  <a:pt x="1" y="138"/>
                  <a:pt x="8" y="147"/>
                  <a:pt x="12" y="141"/>
                </a:cubicBez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33796" name="Freeform 4"/>
          <p:cNvSpPr>
            <a:spLocks/>
          </p:cNvSpPr>
          <p:nvPr/>
        </p:nvSpPr>
        <p:spPr bwMode="auto">
          <a:xfrm>
            <a:off x="6248400" y="3581400"/>
            <a:ext cx="366713" cy="1625600"/>
          </a:xfrm>
          <a:custGeom>
            <a:avLst/>
            <a:gdLst>
              <a:gd name="T0" fmla="*/ 63004794 w 231"/>
              <a:gd name="T1" fmla="*/ 2147483647 h 1024"/>
              <a:gd name="T2" fmla="*/ 93246702 w 231"/>
              <a:gd name="T3" fmla="*/ 1441529085 h 1024"/>
              <a:gd name="T4" fmla="*/ 83166066 w 231"/>
              <a:gd name="T5" fmla="*/ 856853113 h 1024"/>
              <a:gd name="T6" fmla="*/ 73085430 w 231"/>
              <a:gd name="T7" fmla="*/ 352821806 h 1024"/>
              <a:gd name="T8" fmla="*/ 103327338 w 231"/>
              <a:gd name="T9" fmla="*/ 10080623 h 1024"/>
              <a:gd name="T10" fmla="*/ 335182043 w 231"/>
              <a:gd name="T11" fmla="*/ 70564366 h 1024"/>
              <a:gd name="T12" fmla="*/ 385585223 w 231"/>
              <a:gd name="T13" fmla="*/ 110886872 h 1024"/>
              <a:gd name="T14" fmla="*/ 405746495 w 231"/>
              <a:gd name="T15" fmla="*/ 141128732 h 1024"/>
              <a:gd name="T16" fmla="*/ 435988503 w 231"/>
              <a:gd name="T17" fmla="*/ 161289973 h 1024"/>
              <a:gd name="T18" fmla="*/ 526714227 w 231"/>
              <a:gd name="T19" fmla="*/ 282257465 h 1024"/>
              <a:gd name="T20" fmla="*/ 556956136 w 231"/>
              <a:gd name="T21" fmla="*/ 342741186 h 1024"/>
              <a:gd name="T22" fmla="*/ 536794864 w 231"/>
              <a:gd name="T23" fmla="*/ 544353689 h 1024"/>
              <a:gd name="T24" fmla="*/ 567036772 w 231"/>
              <a:gd name="T25" fmla="*/ 947578695 h 1024"/>
              <a:gd name="T26" fmla="*/ 556956136 w 231"/>
              <a:gd name="T27" fmla="*/ 1118949238 h 1024"/>
              <a:gd name="T28" fmla="*/ 536794864 w 231"/>
              <a:gd name="T29" fmla="*/ 1179432959 h 1024"/>
              <a:gd name="T30" fmla="*/ 526714227 w 231"/>
              <a:gd name="T31" fmla="*/ 1602819008 h 1024"/>
              <a:gd name="T32" fmla="*/ 556956136 w 231"/>
              <a:gd name="T33" fmla="*/ 1502012806 h 1024"/>
              <a:gd name="T34" fmla="*/ 435988503 w 231"/>
              <a:gd name="T35" fmla="*/ 2147483647 h 1024"/>
              <a:gd name="T36" fmla="*/ 63004794 w 231"/>
              <a:gd name="T37" fmla="*/ 2147483647 h 10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1024"/>
              <a:gd name="T59" fmla="*/ 231 w 231"/>
              <a:gd name="T60" fmla="*/ 1024 h 10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1024">
                <a:moveTo>
                  <a:pt x="25" y="984"/>
                </a:moveTo>
                <a:cubicBezTo>
                  <a:pt x="28" y="847"/>
                  <a:pt x="34" y="709"/>
                  <a:pt x="37" y="572"/>
                </a:cubicBezTo>
                <a:cubicBezTo>
                  <a:pt x="33" y="476"/>
                  <a:pt x="30" y="440"/>
                  <a:pt x="33" y="340"/>
                </a:cubicBezTo>
                <a:cubicBezTo>
                  <a:pt x="30" y="269"/>
                  <a:pt x="25" y="210"/>
                  <a:pt x="29" y="140"/>
                </a:cubicBezTo>
                <a:cubicBezTo>
                  <a:pt x="28" y="100"/>
                  <a:pt x="0" y="32"/>
                  <a:pt x="41" y="4"/>
                </a:cubicBezTo>
                <a:cubicBezTo>
                  <a:pt x="122" y="9"/>
                  <a:pt x="91" y="0"/>
                  <a:pt x="133" y="28"/>
                </a:cubicBezTo>
                <a:cubicBezTo>
                  <a:pt x="156" y="62"/>
                  <a:pt x="125" y="22"/>
                  <a:pt x="153" y="44"/>
                </a:cubicBezTo>
                <a:cubicBezTo>
                  <a:pt x="157" y="47"/>
                  <a:pt x="158" y="53"/>
                  <a:pt x="161" y="56"/>
                </a:cubicBezTo>
                <a:cubicBezTo>
                  <a:pt x="164" y="59"/>
                  <a:pt x="169" y="61"/>
                  <a:pt x="173" y="64"/>
                </a:cubicBezTo>
                <a:cubicBezTo>
                  <a:pt x="185" y="82"/>
                  <a:pt x="194" y="97"/>
                  <a:pt x="209" y="112"/>
                </a:cubicBezTo>
                <a:cubicBezTo>
                  <a:pt x="212" y="120"/>
                  <a:pt x="221" y="127"/>
                  <a:pt x="221" y="136"/>
                </a:cubicBezTo>
                <a:cubicBezTo>
                  <a:pt x="221" y="163"/>
                  <a:pt x="213" y="216"/>
                  <a:pt x="213" y="216"/>
                </a:cubicBezTo>
                <a:cubicBezTo>
                  <a:pt x="215" y="282"/>
                  <a:pt x="217" y="319"/>
                  <a:pt x="225" y="376"/>
                </a:cubicBezTo>
                <a:cubicBezTo>
                  <a:pt x="224" y="399"/>
                  <a:pt x="224" y="421"/>
                  <a:pt x="221" y="444"/>
                </a:cubicBezTo>
                <a:cubicBezTo>
                  <a:pt x="220" y="452"/>
                  <a:pt x="213" y="468"/>
                  <a:pt x="213" y="468"/>
                </a:cubicBezTo>
                <a:cubicBezTo>
                  <a:pt x="207" y="564"/>
                  <a:pt x="209" y="508"/>
                  <a:pt x="209" y="636"/>
                </a:cubicBezTo>
                <a:cubicBezTo>
                  <a:pt x="213" y="623"/>
                  <a:pt x="222" y="582"/>
                  <a:pt x="221" y="596"/>
                </a:cubicBezTo>
                <a:cubicBezTo>
                  <a:pt x="208" y="724"/>
                  <a:pt x="231" y="865"/>
                  <a:pt x="173" y="980"/>
                </a:cubicBezTo>
                <a:cubicBezTo>
                  <a:pt x="151" y="1024"/>
                  <a:pt x="74" y="983"/>
                  <a:pt x="25" y="984"/>
                </a:cubicBez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33797" name="Line 5"/>
          <p:cNvSpPr>
            <a:spLocks noChangeShapeType="1"/>
          </p:cNvSpPr>
          <p:nvPr/>
        </p:nvSpPr>
        <p:spPr bwMode="auto">
          <a:xfrm>
            <a:off x="6599238" y="3841750"/>
            <a:ext cx="0" cy="137160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798" name="Line 6"/>
          <p:cNvSpPr>
            <a:spLocks noChangeShapeType="1"/>
          </p:cNvSpPr>
          <p:nvPr/>
        </p:nvSpPr>
        <p:spPr bwMode="auto">
          <a:xfrm>
            <a:off x="6294438" y="3613150"/>
            <a:ext cx="0" cy="1600200"/>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799" name="Freeform 7"/>
          <p:cNvSpPr>
            <a:spLocks/>
          </p:cNvSpPr>
          <p:nvPr/>
        </p:nvSpPr>
        <p:spPr bwMode="auto">
          <a:xfrm>
            <a:off x="6329363" y="3568700"/>
            <a:ext cx="1635125" cy="1573213"/>
          </a:xfrm>
          <a:custGeom>
            <a:avLst/>
            <a:gdLst>
              <a:gd name="T0" fmla="*/ 2147483647 w 1030"/>
              <a:gd name="T1" fmla="*/ 2147483647 h 991"/>
              <a:gd name="T2" fmla="*/ 2147483647 w 1030"/>
              <a:gd name="T3" fmla="*/ 2147483647 h 991"/>
              <a:gd name="T4" fmla="*/ 2147483647 w 1030"/>
              <a:gd name="T5" fmla="*/ 2147483647 h 991"/>
              <a:gd name="T6" fmla="*/ 2048886060 w 1030"/>
              <a:gd name="T7" fmla="*/ 2147483647 h 991"/>
              <a:gd name="T8" fmla="*/ 1910278326 w 1030"/>
              <a:gd name="T9" fmla="*/ 2147483647 h 991"/>
              <a:gd name="T10" fmla="*/ 1771669004 w 1030"/>
              <a:gd name="T11" fmla="*/ 2147483647 h 991"/>
              <a:gd name="T12" fmla="*/ 1640620544 w 1030"/>
              <a:gd name="T13" fmla="*/ 2147483647 h 991"/>
              <a:gd name="T14" fmla="*/ 1363403488 w 1030"/>
              <a:gd name="T15" fmla="*/ 1872477815 h 991"/>
              <a:gd name="T16" fmla="*/ 1091226742 w 1030"/>
              <a:gd name="T17" fmla="*/ 1464212077 h 991"/>
              <a:gd name="T18" fmla="*/ 819049798 w 1030"/>
              <a:gd name="T19" fmla="*/ 972780779 h 991"/>
              <a:gd name="T20" fmla="*/ 680442063 w 1030"/>
              <a:gd name="T21" fmla="*/ 723285888 h 991"/>
              <a:gd name="T22" fmla="*/ 541832742 w 1030"/>
              <a:gd name="T23" fmla="*/ 493950859 h 991"/>
              <a:gd name="T24" fmla="*/ 410784579 w 1030"/>
              <a:gd name="T25" fmla="*/ 292338245 h 991"/>
              <a:gd name="T26" fmla="*/ 272176845 w 1030"/>
              <a:gd name="T27" fmla="*/ 133569134 h 991"/>
              <a:gd name="T28" fmla="*/ 133567474 w 1030"/>
              <a:gd name="T29" fmla="*/ 32762840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3800" name="Freeform 8"/>
          <p:cNvSpPr>
            <a:spLocks/>
          </p:cNvSpPr>
          <p:nvPr/>
        </p:nvSpPr>
        <p:spPr bwMode="auto">
          <a:xfrm>
            <a:off x="4692650" y="3568700"/>
            <a:ext cx="1638300" cy="1573213"/>
          </a:xfrm>
          <a:custGeom>
            <a:avLst/>
            <a:gdLst>
              <a:gd name="T0" fmla="*/ 0 w 1032"/>
              <a:gd name="T1" fmla="*/ 2147483647 h 991"/>
              <a:gd name="T2" fmla="*/ 272176845 w 1032"/>
              <a:gd name="T3" fmla="*/ 2147483647 h 991"/>
              <a:gd name="T4" fmla="*/ 410784580 w 1032"/>
              <a:gd name="T5" fmla="*/ 2147483647 h 991"/>
              <a:gd name="T6" fmla="*/ 549394001 w 1032"/>
              <a:gd name="T7" fmla="*/ 2147483647 h 991"/>
              <a:gd name="T8" fmla="*/ 682961425 w 1032"/>
              <a:gd name="T9" fmla="*/ 2147483647 h 991"/>
              <a:gd name="T10" fmla="*/ 821570747 w 1032"/>
              <a:gd name="T11" fmla="*/ 2147483647 h 991"/>
              <a:gd name="T12" fmla="*/ 960178680 w 1032"/>
              <a:gd name="T13" fmla="*/ 2147483647 h 991"/>
              <a:gd name="T14" fmla="*/ 1229836065 w 1032"/>
              <a:gd name="T15" fmla="*/ 1872477815 h 991"/>
              <a:gd name="T16" fmla="*/ 1502012811 w 1032"/>
              <a:gd name="T17" fmla="*/ 1464212077 h 991"/>
              <a:gd name="T18" fmla="*/ 1779230264 w 1032"/>
              <a:gd name="T19" fmla="*/ 972780779 h 991"/>
              <a:gd name="T20" fmla="*/ 1912797689 w 1032"/>
              <a:gd name="T21" fmla="*/ 723285888 h 991"/>
              <a:gd name="T22" fmla="*/ 2051407011 w 1032"/>
              <a:gd name="T23" fmla="*/ 493950859 h 991"/>
              <a:gd name="T24" fmla="*/ 2147483647 w 1032"/>
              <a:gd name="T25" fmla="*/ 292338245 h 991"/>
              <a:gd name="T26" fmla="*/ 2147483647 w 1032"/>
              <a:gd name="T27" fmla="*/ 133569134 h 991"/>
              <a:gd name="T28" fmla="*/ 2147483647 w 1032"/>
              <a:gd name="T29" fmla="*/ 32762840 h 991"/>
              <a:gd name="T30" fmla="*/ 2147483647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3801" name="Freeform 9"/>
          <p:cNvSpPr>
            <a:spLocks/>
          </p:cNvSpPr>
          <p:nvPr/>
        </p:nvSpPr>
        <p:spPr bwMode="auto">
          <a:xfrm>
            <a:off x="4675188" y="5224463"/>
            <a:ext cx="3289300" cy="7937"/>
          </a:xfrm>
          <a:custGeom>
            <a:avLst/>
            <a:gdLst>
              <a:gd name="T0" fmla="*/ 0 w 2072"/>
              <a:gd name="T1" fmla="*/ 12599192 h 5"/>
              <a:gd name="T2" fmla="*/ 30241873 w 2072"/>
              <a:gd name="T3" fmla="*/ 0 h 5"/>
              <a:gd name="T4" fmla="*/ 2147483647 w 2072"/>
              <a:gd name="T5" fmla="*/ 0 h 5"/>
              <a:gd name="T6" fmla="*/ 0 60000 65536"/>
              <a:gd name="T7" fmla="*/ 0 60000 65536"/>
              <a:gd name="T8" fmla="*/ 0 60000 65536"/>
              <a:gd name="T9" fmla="*/ 0 w 2072"/>
              <a:gd name="T10" fmla="*/ 0 h 5"/>
              <a:gd name="T11" fmla="*/ 2072 w 2072"/>
              <a:gd name="T12" fmla="*/ 5 h 5"/>
            </a:gdLst>
            <a:ahLst/>
            <a:cxnLst>
              <a:cxn ang="T6">
                <a:pos x="T0" y="T1"/>
              </a:cxn>
              <a:cxn ang="T7">
                <a:pos x="T2" y="T3"/>
              </a:cxn>
              <a:cxn ang="T8">
                <a:pos x="T4" y="T5"/>
              </a:cxn>
            </a:cxnLst>
            <a:rect l="T9" t="T10" r="T11" b="T12"/>
            <a:pathLst>
              <a:path w="2072" h="5">
                <a:moveTo>
                  <a:pt x="0" y="5"/>
                </a:moveTo>
                <a:lnTo>
                  <a:pt x="12" y="0"/>
                </a:lnTo>
                <a:lnTo>
                  <a:pt x="2072" y="0"/>
                </a:lnTo>
              </a:path>
            </a:pathLst>
          </a:custGeom>
          <a:noFill/>
          <a:ln w="50800" cap="rnd"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3802" name="Rectangle 10"/>
          <p:cNvSpPr>
            <a:spLocks noChangeArrowheads="1"/>
          </p:cNvSpPr>
          <p:nvPr/>
        </p:nvSpPr>
        <p:spPr bwMode="auto">
          <a:xfrm>
            <a:off x="7970838" y="5213350"/>
            <a:ext cx="3810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r>
              <a:rPr lang="en-US" sz="1800" b="1"/>
              <a:t>Z</a:t>
            </a:r>
          </a:p>
        </p:txBody>
      </p:sp>
      <p:sp>
        <p:nvSpPr>
          <p:cNvPr id="33803" name="Rectangle 11"/>
          <p:cNvSpPr>
            <a:spLocks noChangeArrowheads="1"/>
          </p:cNvSpPr>
          <p:nvPr/>
        </p:nvSpPr>
        <p:spPr bwMode="auto">
          <a:xfrm>
            <a:off x="6342063" y="5516563"/>
            <a:ext cx="184150" cy="9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50000"/>
              </a:spcBef>
            </a:pPr>
            <a:endParaRPr lang="en-US"/>
          </a:p>
        </p:txBody>
      </p:sp>
      <p:sp>
        <p:nvSpPr>
          <p:cNvPr id="33804" name="Rectangle 12"/>
          <p:cNvSpPr>
            <a:spLocks noChangeArrowheads="1"/>
          </p:cNvSpPr>
          <p:nvPr/>
        </p:nvSpPr>
        <p:spPr bwMode="auto">
          <a:xfrm>
            <a:off x="7832725" y="3319463"/>
            <a:ext cx="184150" cy="9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50000"/>
              </a:spcBef>
            </a:pPr>
            <a:endParaRPr lang="en-US"/>
          </a:p>
        </p:txBody>
      </p:sp>
      <p:sp>
        <p:nvSpPr>
          <p:cNvPr id="33805" name="Rectangle 13"/>
          <p:cNvSpPr>
            <a:spLocks noChangeArrowheads="1"/>
          </p:cNvSpPr>
          <p:nvPr/>
        </p:nvSpPr>
        <p:spPr bwMode="auto">
          <a:xfrm>
            <a:off x="6446838" y="5822950"/>
            <a:ext cx="62547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800" b="1">
                <a:solidFill>
                  <a:srgbClr val="339933"/>
                </a:solidFill>
              </a:rPr>
              <a:t>0.12</a:t>
            </a:r>
            <a:endParaRPr lang="en-US" b="1">
              <a:solidFill>
                <a:srgbClr val="339933"/>
              </a:solidFill>
            </a:endParaRPr>
          </a:p>
        </p:txBody>
      </p:sp>
      <p:sp>
        <p:nvSpPr>
          <p:cNvPr id="33806" name="Rectangle 14"/>
          <p:cNvSpPr>
            <a:spLocks noChangeArrowheads="1"/>
          </p:cNvSpPr>
          <p:nvPr/>
        </p:nvSpPr>
        <p:spPr bwMode="auto">
          <a:xfrm>
            <a:off x="388938" y="2736850"/>
            <a:ext cx="601662" cy="692150"/>
          </a:xfrm>
          <a:prstGeom prst="rect">
            <a:avLst/>
          </a:prstGeom>
          <a:solidFill>
            <a:srgbClr val="A0C7F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50000"/>
              </a:spcBef>
            </a:pPr>
            <a:endParaRPr lang="en-US"/>
          </a:p>
        </p:txBody>
      </p:sp>
      <p:sp>
        <p:nvSpPr>
          <p:cNvPr id="33807" name="Rectangle 15"/>
          <p:cNvSpPr>
            <a:spLocks noChangeArrowheads="1"/>
          </p:cNvSpPr>
          <p:nvPr/>
        </p:nvSpPr>
        <p:spPr bwMode="auto">
          <a:xfrm>
            <a:off x="474663" y="2809875"/>
            <a:ext cx="37465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500"/>
              <a:t>Z</a:t>
            </a:r>
          </a:p>
        </p:txBody>
      </p:sp>
      <p:sp>
        <p:nvSpPr>
          <p:cNvPr id="33808" name="Rectangle 16"/>
          <p:cNvSpPr>
            <a:spLocks noChangeArrowheads="1"/>
          </p:cNvSpPr>
          <p:nvPr/>
        </p:nvSpPr>
        <p:spPr bwMode="auto">
          <a:xfrm>
            <a:off x="990600" y="2736850"/>
            <a:ext cx="914400" cy="692150"/>
          </a:xfrm>
          <a:prstGeom prst="rect">
            <a:avLst/>
          </a:prstGeom>
          <a:solidFill>
            <a:srgbClr val="A0C7F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50000"/>
              </a:spcBef>
            </a:pPr>
            <a:endParaRPr lang="en-US"/>
          </a:p>
        </p:txBody>
      </p:sp>
      <p:sp>
        <p:nvSpPr>
          <p:cNvPr id="33809" name="Rectangle 17"/>
          <p:cNvSpPr>
            <a:spLocks noChangeArrowheads="1"/>
          </p:cNvSpPr>
          <p:nvPr/>
        </p:nvSpPr>
        <p:spPr bwMode="auto">
          <a:xfrm>
            <a:off x="1108075" y="2809875"/>
            <a:ext cx="6223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500"/>
              <a:t>.00</a:t>
            </a:r>
          </a:p>
        </p:txBody>
      </p:sp>
      <p:sp>
        <p:nvSpPr>
          <p:cNvPr id="33810" name="Rectangle 18"/>
          <p:cNvSpPr>
            <a:spLocks noChangeArrowheads="1"/>
          </p:cNvSpPr>
          <p:nvPr/>
        </p:nvSpPr>
        <p:spPr bwMode="auto">
          <a:xfrm>
            <a:off x="1905000" y="2736850"/>
            <a:ext cx="990600" cy="692150"/>
          </a:xfrm>
          <a:prstGeom prst="rect">
            <a:avLst/>
          </a:prstGeom>
          <a:solidFill>
            <a:srgbClr val="A0C7F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50000"/>
              </a:spcBef>
            </a:pPr>
            <a:endParaRPr lang="en-US"/>
          </a:p>
        </p:txBody>
      </p:sp>
      <p:sp>
        <p:nvSpPr>
          <p:cNvPr id="33811" name="Rectangle 19"/>
          <p:cNvSpPr>
            <a:spLocks noChangeArrowheads="1"/>
          </p:cNvSpPr>
          <p:nvPr/>
        </p:nvSpPr>
        <p:spPr bwMode="auto">
          <a:xfrm>
            <a:off x="2052638" y="2809875"/>
            <a:ext cx="6223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500"/>
              <a:t>.01</a:t>
            </a:r>
          </a:p>
        </p:txBody>
      </p:sp>
      <p:sp>
        <p:nvSpPr>
          <p:cNvPr id="33812" name="Rectangle 20"/>
          <p:cNvSpPr>
            <a:spLocks noChangeArrowheads="1"/>
          </p:cNvSpPr>
          <p:nvPr/>
        </p:nvSpPr>
        <p:spPr bwMode="auto">
          <a:xfrm>
            <a:off x="2895600" y="2736850"/>
            <a:ext cx="942975" cy="692150"/>
          </a:xfrm>
          <a:prstGeom prst="rect">
            <a:avLst/>
          </a:prstGeom>
          <a:solidFill>
            <a:srgbClr val="969696"/>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50000"/>
              </a:spcBef>
            </a:pPr>
            <a:endParaRPr lang="en-US"/>
          </a:p>
        </p:txBody>
      </p:sp>
      <p:sp>
        <p:nvSpPr>
          <p:cNvPr id="33813" name="Rectangle 21"/>
          <p:cNvSpPr>
            <a:spLocks noChangeArrowheads="1"/>
          </p:cNvSpPr>
          <p:nvPr/>
        </p:nvSpPr>
        <p:spPr bwMode="auto">
          <a:xfrm>
            <a:off x="388938" y="3406775"/>
            <a:ext cx="601662" cy="631825"/>
          </a:xfrm>
          <a:prstGeom prst="rect">
            <a:avLst/>
          </a:prstGeom>
          <a:solidFill>
            <a:srgbClr val="A0C7F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50000"/>
              </a:spcBef>
            </a:pPr>
            <a:endParaRPr lang="en-US"/>
          </a:p>
        </p:txBody>
      </p:sp>
      <p:sp>
        <p:nvSpPr>
          <p:cNvPr id="33814" name="Rectangle 22"/>
          <p:cNvSpPr>
            <a:spLocks noChangeArrowheads="1"/>
          </p:cNvSpPr>
          <p:nvPr/>
        </p:nvSpPr>
        <p:spPr bwMode="auto">
          <a:xfrm>
            <a:off x="349250" y="3479800"/>
            <a:ext cx="6223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500"/>
              <a:t>0.0</a:t>
            </a:r>
          </a:p>
        </p:txBody>
      </p:sp>
      <p:sp>
        <p:nvSpPr>
          <p:cNvPr id="33815" name="Rectangle 23"/>
          <p:cNvSpPr>
            <a:spLocks noChangeArrowheads="1"/>
          </p:cNvSpPr>
          <p:nvPr/>
        </p:nvSpPr>
        <p:spPr bwMode="auto">
          <a:xfrm>
            <a:off x="958850" y="3473450"/>
            <a:ext cx="9747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500"/>
              <a:t>.5000</a:t>
            </a:r>
          </a:p>
        </p:txBody>
      </p:sp>
      <p:sp>
        <p:nvSpPr>
          <p:cNvPr id="33816" name="Rectangle 24"/>
          <p:cNvSpPr>
            <a:spLocks noChangeArrowheads="1"/>
          </p:cNvSpPr>
          <p:nvPr/>
        </p:nvSpPr>
        <p:spPr bwMode="auto">
          <a:xfrm>
            <a:off x="1874838" y="3479800"/>
            <a:ext cx="9747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500"/>
              <a:t>.5040</a:t>
            </a:r>
          </a:p>
        </p:txBody>
      </p:sp>
      <p:sp>
        <p:nvSpPr>
          <p:cNvPr id="33817" name="Rectangle 25"/>
          <p:cNvSpPr>
            <a:spLocks noChangeArrowheads="1"/>
          </p:cNvSpPr>
          <p:nvPr/>
        </p:nvSpPr>
        <p:spPr bwMode="auto">
          <a:xfrm>
            <a:off x="2843213" y="3479800"/>
            <a:ext cx="9747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500"/>
              <a:t>.5080</a:t>
            </a:r>
          </a:p>
        </p:txBody>
      </p:sp>
      <p:sp>
        <p:nvSpPr>
          <p:cNvPr id="33818" name="Rectangle 26"/>
          <p:cNvSpPr>
            <a:spLocks noChangeArrowheads="1"/>
          </p:cNvSpPr>
          <p:nvPr/>
        </p:nvSpPr>
        <p:spPr bwMode="auto">
          <a:xfrm>
            <a:off x="388938" y="4038600"/>
            <a:ext cx="601662" cy="685800"/>
          </a:xfrm>
          <a:prstGeom prst="rect">
            <a:avLst/>
          </a:prstGeom>
          <a:solidFill>
            <a:srgbClr val="969696"/>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50000"/>
              </a:spcBef>
            </a:pPr>
            <a:endParaRPr lang="en-US"/>
          </a:p>
        </p:txBody>
      </p:sp>
      <p:sp>
        <p:nvSpPr>
          <p:cNvPr id="33819" name="Rectangle 27"/>
          <p:cNvSpPr>
            <a:spLocks noChangeArrowheads="1"/>
          </p:cNvSpPr>
          <p:nvPr/>
        </p:nvSpPr>
        <p:spPr bwMode="auto">
          <a:xfrm>
            <a:off x="388938" y="4710113"/>
            <a:ext cx="590550" cy="1587"/>
          </a:xfrm>
          <a:prstGeom prst="rect">
            <a:avLst/>
          </a:prstGeom>
          <a:solidFill>
            <a:srgbClr val="A64C4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50000"/>
              </a:spcBef>
            </a:pPr>
            <a:endParaRPr lang="en-US"/>
          </a:p>
        </p:txBody>
      </p:sp>
      <p:sp>
        <p:nvSpPr>
          <p:cNvPr id="33820" name="Rectangle 28"/>
          <p:cNvSpPr>
            <a:spLocks noChangeArrowheads="1"/>
          </p:cNvSpPr>
          <p:nvPr/>
        </p:nvSpPr>
        <p:spPr bwMode="auto">
          <a:xfrm>
            <a:off x="930275" y="4140200"/>
            <a:ext cx="9747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500"/>
              <a:t>.5398</a:t>
            </a:r>
          </a:p>
        </p:txBody>
      </p:sp>
      <p:sp>
        <p:nvSpPr>
          <p:cNvPr id="33821" name="Rectangle 29"/>
          <p:cNvSpPr>
            <a:spLocks noChangeArrowheads="1"/>
          </p:cNvSpPr>
          <p:nvPr/>
        </p:nvSpPr>
        <p:spPr bwMode="auto">
          <a:xfrm>
            <a:off x="1873250" y="4159250"/>
            <a:ext cx="9747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500"/>
              <a:t>.5438</a:t>
            </a:r>
          </a:p>
        </p:txBody>
      </p:sp>
      <p:sp>
        <p:nvSpPr>
          <p:cNvPr id="33822" name="Rectangle 30"/>
          <p:cNvSpPr>
            <a:spLocks noChangeArrowheads="1"/>
          </p:cNvSpPr>
          <p:nvPr/>
        </p:nvSpPr>
        <p:spPr bwMode="auto">
          <a:xfrm>
            <a:off x="2894013" y="4067175"/>
            <a:ext cx="944562" cy="642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50000"/>
              </a:spcBef>
            </a:pPr>
            <a:endParaRPr lang="en-US"/>
          </a:p>
        </p:txBody>
      </p:sp>
      <p:sp>
        <p:nvSpPr>
          <p:cNvPr id="33823" name="Rectangle 31"/>
          <p:cNvSpPr>
            <a:spLocks noChangeArrowheads="1"/>
          </p:cNvSpPr>
          <p:nvPr/>
        </p:nvSpPr>
        <p:spPr bwMode="auto">
          <a:xfrm>
            <a:off x="388938" y="4724400"/>
            <a:ext cx="601662" cy="685800"/>
          </a:xfrm>
          <a:prstGeom prst="rect">
            <a:avLst/>
          </a:prstGeom>
          <a:solidFill>
            <a:srgbClr val="A0C7F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50000"/>
              </a:spcBef>
            </a:pPr>
            <a:endParaRPr lang="en-US"/>
          </a:p>
        </p:txBody>
      </p:sp>
      <p:sp>
        <p:nvSpPr>
          <p:cNvPr id="33824" name="Rectangle 32"/>
          <p:cNvSpPr>
            <a:spLocks noChangeArrowheads="1"/>
          </p:cNvSpPr>
          <p:nvPr/>
        </p:nvSpPr>
        <p:spPr bwMode="auto">
          <a:xfrm>
            <a:off x="349250" y="4810125"/>
            <a:ext cx="6223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500"/>
              <a:t>0.2</a:t>
            </a:r>
          </a:p>
        </p:txBody>
      </p:sp>
      <p:sp>
        <p:nvSpPr>
          <p:cNvPr id="33825" name="Rectangle 33"/>
          <p:cNvSpPr>
            <a:spLocks noChangeArrowheads="1"/>
          </p:cNvSpPr>
          <p:nvPr/>
        </p:nvSpPr>
        <p:spPr bwMode="auto">
          <a:xfrm>
            <a:off x="930275" y="4810125"/>
            <a:ext cx="9747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500"/>
              <a:t>.5793</a:t>
            </a:r>
          </a:p>
        </p:txBody>
      </p:sp>
      <p:sp>
        <p:nvSpPr>
          <p:cNvPr id="33826" name="Rectangle 34"/>
          <p:cNvSpPr>
            <a:spLocks noChangeArrowheads="1"/>
          </p:cNvSpPr>
          <p:nvPr/>
        </p:nvSpPr>
        <p:spPr bwMode="auto">
          <a:xfrm>
            <a:off x="1874838" y="4810125"/>
            <a:ext cx="9747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500"/>
              <a:t>.5832</a:t>
            </a:r>
          </a:p>
        </p:txBody>
      </p:sp>
      <p:sp>
        <p:nvSpPr>
          <p:cNvPr id="33827" name="Rectangle 35"/>
          <p:cNvSpPr>
            <a:spLocks noChangeArrowheads="1"/>
          </p:cNvSpPr>
          <p:nvPr/>
        </p:nvSpPr>
        <p:spPr bwMode="auto">
          <a:xfrm>
            <a:off x="2843213" y="4810125"/>
            <a:ext cx="9747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500"/>
              <a:t>.5871</a:t>
            </a:r>
          </a:p>
        </p:txBody>
      </p:sp>
      <p:sp>
        <p:nvSpPr>
          <p:cNvPr id="33828" name="Rectangle 36"/>
          <p:cNvSpPr>
            <a:spLocks noChangeArrowheads="1"/>
          </p:cNvSpPr>
          <p:nvPr/>
        </p:nvSpPr>
        <p:spPr bwMode="auto">
          <a:xfrm>
            <a:off x="388938" y="5397500"/>
            <a:ext cx="601662" cy="635000"/>
          </a:xfrm>
          <a:prstGeom prst="rect">
            <a:avLst/>
          </a:prstGeom>
          <a:solidFill>
            <a:srgbClr val="A0C7F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50000"/>
              </a:spcBef>
            </a:pPr>
            <a:endParaRPr lang="en-US"/>
          </a:p>
        </p:txBody>
      </p:sp>
      <p:sp>
        <p:nvSpPr>
          <p:cNvPr id="33829" name="Rectangle 37"/>
          <p:cNvSpPr>
            <a:spLocks noChangeArrowheads="1"/>
          </p:cNvSpPr>
          <p:nvPr/>
        </p:nvSpPr>
        <p:spPr bwMode="auto">
          <a:xfrm>
            <a:off x="349250" y="5470525"/>
            <a:ext cx="6223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500"/>
              <a:t>0.3</a:t>
            </a:r>
          </a:p>
        </p:txBody>
      </p:sp>
      <p:sp>
        <p:nvSpPr>
          <p:cNvPr id="33830" name="Rectangle 38"/>
          <p:cNvSpPr>
            <a:spLocks noChangeArrowheads="1"/>
          </p:cNvSpPr>
          <p:nvPr/>
        </p:nvSpPr>
        <p:spPr bwMode="auto">
          <a:xfrm>
            <a:off x="930275" y="5470525"/>
            <a:ext cx="9747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500"/>
              <a:t>.6179</a:t>
            </a:r>
          </a:p>
        </p:txBody>
      </p:sp>
      <p:sp>
        <p:nvSpPr>
          <p:cNvPr id="33831" name="Rectangle 39"/>
          <p:cNvSpPr>
            <a:spLocks noChangeArrowheads="1"/>
          </p:cNvSpPr>
          <p:nvPr/>
        </p:nvSpPr>
        <p:spPr bwMode="auto">
          <a:xfrm>
            <a:off x="1874838" y="5470525"/>
            <a:ext cx="9747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500"/>
              <a:t>.6217</a:t>
            </a:r>
          </a:p>
        </p:txBody>
      </p:sp>
      <p:sp>
        <p:nvSpPr>
          <p:cNvPr id="33832" name="Rectangle 40"/>
          <p:cNvSpPr>
            <a:spLocks noChangeArrowheads="1"/>
          </p:cNvSpPr>
          <p:nvPr/>
        </p:nvSpPr>
        <p:spPr bwMode="auto">
          <a:xfrm>
            <a:off x="2843213" y="5470525"/>
            <a:ext cx="9747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500"/>
              <a:t>.6255</a:t>
            </a:r>
          </a:p>
        </p:txBody>
      </p:sp>
      <p:sp>
        <p:nvSpPr>
          <p:cNvPr id="33833" name="Rectangle 41"/>
          <p:cNvSpPr>
            <a:spLocks noGrp="1" noChangeArrowheads="1"/>
          </p:cNvSpPr>
          <p:nvPr>
            <p:ph type="title" idx="4294967295"/>
          </p:nvPr>
        </p:nvSpPr>
        <p:spPr>
          <a:xfrm>
            <a:off x="-327392" y="321511"/>
            <a:ext cx="7848600" cy="1143000"/>
          </a:xfrm>
        </p:spPr>
        <p:txBody>
          <a:bodyPr lIns="90487" tIns="44450" rIns="90487" bIns="44450" anchor="ctr" anchorCtr="1"/>
          <a:lstStyle/>
          <a:p>
            <a:pPr defTabSz="914400" eaLnBrk="1" hangingPunct="1">
              <a:lnSpc>
                <a:spcPct val="95000"/>
              </a:lnSpc>
            </a:pPr>
            <a:r>
              <a:rPr lang="en-US" sz="3900" dirty="0">
                <a:latin typeface="Arial" charset="0"/>
                <a:cs typeface="Arial" charset="0"/>
              </a:rPr>
              <a:t>Solution: Finding P(Z &lt; 0.12)</a:t>
            </a:r>
          </a:p>
        </p:txBody>
      </p:sp>
      <p:sp>
        <p:nvSpPr>
          <p:cNvPr id="33834" name="Rectangle 42"/>
          <p:cNvSpPr>
            <a:spLocks noChangeArrowheads="1"/>
          </p:cNvSpPr>
          <p:nvPr/>
        </p:nvSpPr>
        <p:spPr bwMode="auto">
          <a:xfrm>
            <a:off x="7010400" y="2895600"/>
            <a:ext cx="1206500" cy="458788"/>
          </a:xfrm>
          <a:prstGeom prst="rect">
            <a:avLst/>
          </a:prstGeom>
          <a:solidFill>
            <a:srgbClr val="CCFF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eaLnBrk="0" hangingPunct="0">
              <a:spcBef>
                <a:spcPct val="50000"/>
              </a:spcBef>
            </a:pPr>
            <a:r>
              <a:rPr lang="en-US">
                <a:solidFill>
                  <a:srgbClr val="FF0000"/>
                </a:solidFill>
              </a:rPr>
              <a:t>0.5478</a:t>
            </a:r>
          </a:p>
        </p:txBody>
      </p:sp>
      <p:sp>
        <p:nvSpPr>
          <p:cNvPr id="33835" name="Rectangle 43"/>
          <p:cNvSpPr>
            <a:spLocks noChangeArrowheads="1"/>
          </p:cNvSpPr>
          <p:nvPr/>
        </p:nvSpPr>
        <p:spPr bwMode="auto">
          <a:xfrm>
            <a:off x="3016250" y="2741613"/>
            <a:ext cx="1130300" cy="61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2075" tIns="92075" rIns="92075" bIns="92075">
            <a:spAutoFit/>
          </a:bodyPr>
          <a:lstStyle/>
          <a:p>
            <a:pPr eaLnBrk="0" hangingPunct="0">
              <a:spcBef>
                <a:spcPct val="50000"/>
              </a:spcBef>
            </a:pPr>
            <a:r>
              <a:rPr lang="en-US" sz="2800" b="1">
                <a:solidFill>
                  <a:srgbClr val="00FF00"/>
                </a:solidFill>
              </a:rPr>
              <a:t>.02</a:t>
            </a:r>
          </a:p>
        </p:txBody>
      </p:sp>
      <p:sp>
        <p:nvSpPr>
          <p:cNvPr id="33836" name="Rectangle 44"/>
          <p:cNvSpPr>
            <a:spLocks noChangeArrowheads="1"/>
          </p:cNvSpPr>
          <p:nvPr/>
        </p:nvSpPr>
        <p:spPr bwMode="auto">
          <a:xfrm>
            <a:off x="304800" y="4191000"/>
            <a:ext cx="10668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2075" tIns="0" rIns="92075" bIns="0" anchor="ctr"/>
          <a:lstStyle/>
          <a:p>
            <a:pPr eaLnBrk="0" hangingPunct="0">
              <a:spcBef>
                <a:spcPct val="50000"/>
              </a:spcBef>
            </a:pPr>
            <a:r>
              <a:rPr lang="en-US" sz="2800" b="1">
                <a:solidFill>
                  <a:srgbClr val="00FF00"/>
                </a:solidFill>
              </a:rPr>
              <a:t>0.1</a:t>
            </a:r>
          </a:p>
        </p:txBody>
      </p:sp>
      <p:sp>
        <p:nvSpPr>
          <p:cNvPr id="33837" name="Rectangle 45"/>
          <p:cNvSpPr>
            <a:spLocks noChangeArrowheads="1"/>
          </p:cNvSpPr>
          <p:nvPr/>
        </p:nvSpPr>
        <p:spPr bwMode="auto">
          <a:xfrm>
            <a:off x="2895600" y="4159250"/>
            <a:ext cx="1022350" cy="500063"/>
          </a:xfrm>
          <a:prstGeom prst="rect">
            <a:avLst/>
          </a:prstGeom>
          <a:solidFill>
            <a:srgbClr val="FDE0B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spcBef>
                <a:spcPct val="50000"/>
              </a:spcBef>
            </a:pPr>
            <a:r>
              <a:rPr lang="en-US" sz="2700" b="1">
                <a:solidFill>
                  <a:srgbClr val="FF0000"/>
                </a:solidFill>
              </a:rPr>
              <a:t>.</a:t>
            </a:r>
            <a:r>
              <a:rPr lang="en-US">
                <a:solidFill>
                  <a:srgbClr val="FF0000"/>
                </a:solidFill>
              </a:rPr>
              <a:t>5478</a:t>
            </a:r>
          </a:p>
        </p:txBody>
      </p:sp>
      <p:sp>
        <p:nvSpPr>
          <p:cNvPr id="33838" name="Rectangle 46"/>
          <p:cNvSpPr>
            <a:spLocks noChangeArrowheads="1"/>
          </p:cNvSpPr>
          <p:nvPr/>
        </p:nvSpPr>
        <p:spPr bwMode="auto">
          <a:xfrm>
            <a:off x="381000" y="1905000"/>
            <a:ext cx="4572000"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spcBef>
                <a:spcPct val="50000"/>
              </a:spcBef>
            </a:pPr>
            <a:r>
              <a:rPr lang="en-US"/>
              <a:t>Standardized Normal Probability </a:t>
            </a:r>
          </a:p>
          <a:p>
            <a:pPr eaLnBrk="0" hangingPunct="0">
              <a:lnSpc>
                <a:spcPct val="40000"/>
              </a:lnSpc>
              <a:spcBef>
                <a:spcPct val="50000"/>
              </a:spcBef>
            </a:pPr>
            <a:r>
              <a:rPr lang="en-US"/>
              <a:t>Table (Portion)</a:t>
            </a:r>
          </a:p>
        </p:txBody>
      </p:sp>
      <p:sp>
        <p:nvSpPr>
          <p:cNvPr id="33839" name="Rectangle 47"/>
          <p:cNvSpPr>
            <a:spLocks noChangeArrowheads="1"/>
          </p:cNvSpPr>
          <p:nvPr/>
        </p:nvSpPr>
        <p:spPr bwMode="auto">
          <a:xfrm>
            <a:off x="6065838" y="5441950"/>
            <a:ext cx="62547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800" b="1"/>
              <a:t>0.00</a:t>
            </a:r>
            <a:endParaRPr lang="en-US" b="1"/>
          </a:p>
        </p:txBody>
      </p:sp>
      <p:sp>
        <p:nvSpPr>
          <p:cNvPr id="33840" name="Line 48"/>
          <p:cNvSpPr>
            <a:spLocks noChangeShapeType="1"/>
          </p:cNvSpPr>
          <p:nvPr/>
        </p:nvSpPr>
        <p:spPr bwMode="auto">
          <a:xfrm flipV="1">
            <a:off x="6294438" y="5213350"/>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3841" name="Line 49"/>
          <p:cNvSpPr>
            <a:spLocks noChangeShapeType="1"/>
          </p:cNvSpPr>
          <p:nvPr/>
        </p:nvSpPr>
        <p:spPr bwMode="auto">
          <a:xfrm flipV="1">
            <a:off x="6675438" y="5213350"/>
            <a:ext cx="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3842" name="Line 50"/>
          <p:cNvSpPr>
            <a:spLocks noChangeShapeType="1"/>
          </p:cNvSpPr>
          <p:nvPr/>
        </p:nvSpPr>
        <p:spPr bwMode="auto">
          <a:xfrm flipH="1">
            <a:off x="6477000" y="3352800"/>
            <a:ext cx="762000" cy="8382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3843" name="Rectangle 51"/>
          <p:cNvSpPr>
            <a:spLocks noChangeArrowheads="1"/>
          </p:cNvSpPr>
          <p:nvPr/>
        </p:nvSpPr>
        <p:spPr bwMode="auto">
          <a:xfrm>
            <a:off x="6662738" y="2362200"/>
            <a:ext cx="19780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p>
            <a:pPr algn="ctr" eaLnBrk="0" hangingPunct="0">
              <a:spcBef>
                <a:spcPct val="50000"/>
              </a:spcBef>
            </a:pPr>
            <a:r>
              <a:rPr lang="en-US">
                <a:solidFill>
                  <a:schemeClr val="folHlink"/>
                </a:solidFill>
              </a:rPr>
              <a:t>= P(</a:t>
            </a:r>
            <a:r>
              <a:rPr lang="en-US">
                <a:solidFill>
                  <a:schemeClr val="folHlink"/>
                </a:solidFill>
                <a:sym typeface="Arial" charset="0"/>
              </a:rPr>
              <a:t>Z &lt; 0.12)</a:t>
            </a:r>
          </a:p>
        </p:txBody>
      </p:sp>
      <p:sp>
        <p:nvSpPr>
          <p:cNvPr id="33844" name="Rectangle 52"/>
          <p:cNvSpPr>
            <a:spLocks noChangeArrowheads="1"/>
          </p:cNvSpPr>
          <p:nvPr/>
        </p:nvSpPr>
        <p:spPr bwMode="auto">
          <a:xfrm>
            <a:off x="7045280" y="1981200"/>
            <a:ext cx="119230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p>
            <a:pPr algn="ctr"/>
            <a:r>
              <a:rPr lang="en-US" dirty="0">
                <a:solidFill>
                  <a:srgbClr val="000000"/>
                </a:solidFill>
              </a:rPr>
              <a:t>P(</a:t>
            </a:r>
            <a:r>
              <a:rPr lang="en-US" dirty="0">
                <a:solidFill>
                  <a:srgbClr val="000000"/>
                </a:solidFill>
                <a:sym typeface="Arial" charset="0"/>
              </a:rPr>
              <a:t>X &lt; 18.6)</a:t>
            </a:r>
          </a:p>
        </p:txBody>
      </p:sp>
      <p:sp>
        <p:nvSpPr>
          <p:cNvPr id="33845" name="Rectangle 53"/>
          <p:cNvSpPr>
            <a:spLocks noChangeArrowheads="1"/>
          </p:cNvSpPr>
          <p:nvPr/>
        </p:nvSpPr>
        <p:spPr bwMode="auto">
          <a:xfrm>
            <a:off x="6400800" y="1905000"/>
            <a:ext cx="2514600" cy="14478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spcBef>
                <a:spcPct val="50000"/>
              </a:spcBef>
            </a:pPr>
            <a:endParaRPr lang="en-US"/>
          </a:p>
        </p:txBody>
      </p:sp>
      <p:sp>
        <p:nvSpPr>
          <p:cNvPr id="33846" name="Line 54"/>
          <p:cNvSpPr>
            <a:spLocks noChangeShapeType="1"/>
          </p:cNvSpPr>
          <p:nvPr/>
        </p:nvSpPr>
        <p:spPr bwMode="auto">
          <a:xfrm>
            <a:off x="990600" y="2743200"/>
            <a:ext cx="0" cy="3276600"/>
          </a:xfrm>
          <a:prstGeom prst="line">
            <a:avLst/>
          </a:prstGeom>
          <a:noFill/>
          <a:ln w="9525">
            <a:solidFill>
              <a:srgbClr val="FF99FF"/>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3847" name="Line 55"/>
          <p:cNvSpPr>
            <a:spLocks noChangeShapeType="1"/>
          </p:cNvSpPr>
          <p:nvPr/>
        </p:nvSpPr>
        <p:spPr bwMode="auto">
          <a:xfrm>
            <a:off x="1905000" y="2743200"/>
            <a:ext cx="0" cy="3276600"/>
          </a:xfrm>
          <a:prstGeom prst="line">
            <a:avLst/>
          </a:prstGeom>
          <a:noFill/>
          <a:ln w="9525">
            <a:solidFill>
              <a:srgbClr val="FF99FF"/>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3848" name="Line 56"/>
          <p:cNvSpPr>
            <a:spLocks noChangeShapeType="1"/>
          </p:cNvSpPr>
          <p:nvPr/>
        </p:nvSpPr>
        <p:spPr bwMode="auto">
          <a:xfrm>
            <a:off x="2895600" y="2743200"/>
            <a:ext cx="0" cy="3276600"/>
          </a:xfrm>
          <a:prstGeom prst="line">
            <a:avLst/>
          </a:prstGeom>
          <a:noFill/>
          <a:ln w="9525">
            <a:solidFill>
              <a:srgbClr val="FF99FF"/>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3849" name="Line 57"/>
          <p:cNvSpPr>
            <a:spLocks noChangeShapeType="1"/>
          </p:cNvSpPr>
          <p:nvPr/>
        </p:nvSpPr>
        <p:spPr bwMode="auto">
          <a:xfrm>
            <a:off x="381000" y="3429000"/>
            <a:ext cx="3429000" cy="0"/>
          </a:xfrm>
          <a:prstGeom prst="line">
            <a:avLst/>
          </a:prstGeom>
          <a:noFill/>
          <a:ln w="9525">
            <a:solidFill>
              <a:srgbClr val="FF99FF"/>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3850" name="Line 58"/>
          <p:cNvSpPr>
            <a:spLocks noChangeShapeType="1"/>
          </p:cNvSpPr>
          <p:nvPr/>
        </p:nvSpPr>
        <p:spPr bwMode="auto">
          <a:xfrm>
            <a:off x="381000" y="4038600"/>
            <a:ext cx="3429000" cy="0"/>
          </a:xfrm>
          <a:prstGeom prst="line">
            <a:avLst/>
          </a:prstGeom>
          <a:noFill/>
          <a:ln w="9525">
            <a:solidFill>
              <a:srgbClr val="FF99FF"/>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3851" name="Line 59"/>
          <p:cNvSpPr>
            <a:spLocks noChangeShapeType="1"/>
          </p:cNvSpPr>
          <p:nvPr/>
        </p:nvSpPr>
        <p:spPr bwMode="auto">
          <a:xfrm>
            <a:off x="381000" y="4724400"/>
            <a:ext cx="3429000" cy="0"/>
          </a:xfrm>
          <a:prstGeom prst="line">
            <a:avLst/>
          </a:prstGeom>
          <a:noFill/>
          <a:ln w="9525">
            <a:solidFill>
              <a:srgbClr val="FF99FF"/>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3852" name="Line 60"/>
          <p:cNvSpPr>
            <a:spLocks noChangeShapeType="1"/>
          </p:cNvSpPr>
          <p:nvPr/>
        </p:nvSpPr>
        <p:spPr bwMode="auto">
          <a:xfrm>
            <a:off x="381000" y="5410200"/>
            <a:ext cx="3429000" cy="0"/>
          </a:xfrm>
          <a:prstGeom prst="line">
            <a:avLst/>
          </a:prstGeom>
          <a:noFill/>
          <a:ln w="9525">
            <a:solidFill>
              <a:srgbClr val="FF99FF"/>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61" name="TextBox 6"/>
          <p:cNvSpPr txBox="1">
            <a:spLocks noChangeArrowheads="1"/>
          </p:cNvSpPr>
          <p:nvPr/>
        </p:nvSpPr>
        <p:spPr bwMode="auto">
          <a:xfrm>
            <a:off x="114300" y="6224206"/>
            <a:ext cx="507475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smtClean="0"/>
              <a:t>Pearson slide (Chapter 6, #21)</a:t>
            </a:r>
            <a:endParaRPr lang="en-US" altLang="en-US" sz="2800" u="sng" dirty="0">
              <a:solidFill>
                <a:srgbClr val="FF0000"/>
              </a:solidFill>
            </a:endParaRPr>
          </a:p>
        </p:txBody>
      </p:sp>
    </p:spTree>
    <p:extLst>
      <p:ext uri="{BB962C8B-B14F-4D97-AF65-F5344CB8AC3E}">
        <p14:creationId xmlns:p14="http://schemas.microsoft.com/office/powerpoint/2010/main" val="3231154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8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8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34" grpId="0" animBg="1"/>
      <p:bldP spid="33842" grpId="0" animBg="1"/>
      <p:bldP spid="33843" grpId="0"/>
      <p:bldP spid="33844" grpId="0"/>
      <p:bldP spid="338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4"/>
          <p:cNvSpPr>
            <a:spLocks noChangeArrowheads="1"/>
          </p:cNvSpPr>
          <p:nvPr/>
        </p:nvSpPr>
        <p:spPr bwMode="auto">
          <a:xfrm>
            <a:off x="7239000" y="3017199"/>
            <a:ext cx="1905000" cy="819150"/>
          </a:xfrm>
          <a:prstGeom prst="rect">
            <a:avLst/>
          </a:prstGeom>
          <a:solidFill>
            <a:srgbClr val="CCFF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eaLnBrk="0" hangingPunct="0">
              <a:spcBef>
                <a:spcPct val="50000"/>
              </a:spcBef>
            </a:pPr>
            <a:r>
              <a:rPr lang="en-US">
                <a:solidFill>
                  <a:srgbClr val="FF0000"/>
                </a:solidFill>
              </a:rPr>
              <a:t>1.0 - 0.5478 = 0.4522</a:t>
            </a:r>
          </a:p>
        </p:txBody>
      </p:sp>
      <p:sp>
        <p:nvSpPr>
          <p:cNvPr id="3" name="Title 2"/>
          <p:cNvSpPr>
            <a:spLocks noGrp="1"/>
          </p:cNvSpPr>
          <p:nvPr>
            <p:ph type="title"/>
          </p:nvPr>
        </p:nvSpPr>
        <p:spPr>
          <a:xfrm>
            <a:off x="0" y="0"/>
            <a:ext cx="8707667" cy="677134"/>
          </a:xfrm>
        </p:spPr>
        <p:txBody>
          <a:bodyPr>
            <a:normAutofit/>
          </a:bodyPr>
          <a:lstStyle/>
          <a:p>
            <a:r>
              <a:rPr lang="en-US" sz="3600" dirty="0" smtClean="0"/>
              <a:t>But what if we want to know P(X </a:t>
            </a:r>
            <a:r>
              <a:rPr lang="en-US" sz="3600" b="1" dirty="0" smtClean="0"/>
              <a:t>≥</a:t>
            </a:r>
            <a:r>
              <a:rPr lang="en-US" sz="3600" dirty="0" smtClean="0"/>
              <a:t> 18.6)?</a:t>
            </a:r>
            <a:endParaRPr lang="en-US" sz="3600" dirty="0"/>
          </a:p>
        </p:txBody>
      </p:sp>
      <p:sp>
        <p:nvSpPr>
          <p:cNvPr id="4" name="Content Placeholder 3"/>
          <p:cNvSpPr>
            <a:spLocks noGrp="1"/>
          </p:cNvSpPr>
          <p:nvPr>
            <p:ph idx="1"/>
          </p:nvPr>
        </p:nvSpPr>
        <p:spPr/>
        <p:txBody>
          <a:bodyPr/>
          <a:lstStyle/>
          <a:p>
            <a:r>
              <a:rPr lang="el-GR" dirty="0">
                <a:sym typeface="Arial" charset="0"/>
              </a:rPr>
              <a:t>μ</a:t>
            </a:r>
            <a:r>
              <a:rPr lang="en-US" dirty="0">
                <a:sym typeface="Arial" charset="0"/>
              </a:rPr>
              <a:t> = 18 and </a:t>
            </a:r>
            <a:r>
              <a:rPr lang="el-GR" dirty="0">
                <a:sym typeface="Arial" charset="0"/>
              </a:rPr>
              <a:t>σ</a:t>
            </a:r>
            <a:r>
              <a:rPr lang="en-US" dirty="0">
                <a:sym typeface="Arial" charset="0"/>
              </a:rPr>
              <a:t> = 5</a:t>
            </a:r>
          </a:p>
          <a:p>
            <a:endParaRPr lang="en-US" dirty="0"/>
          </a:p>
        </p:txBody>
      </p:sp>
      <p:sp>
        <p:nvSpPr>
          <p:cNvPr id="5" name="Freeform 4"/>
          <p:cNvSpPr>
            <a:spLocks/>
          </p:cNvSpPr>
          <p:nvPr/>
        </p:nvSpPr>
        <p:spPr bwMode="auto">
          <a:xfrm>
            <a:off x="4522282" y="884534"/>
            <a:ext cx="1314450" cy="1404937"/>
          </a:xfrm>
          <a:custGeom>
            <a:avLst/>
            <a:gdLst>
              <a:gd name="T0" fmla="*/ 7561263 w 828"/>
              <a:gd name="T1" fmla="*/ 2147483647 h 885"/>
              <a:gd name="T2" fmla="*/ 0 w 828"/>
              <a:gd name="T3" fmla="*/ 0 h 885"/>
              <a:gd name="T4" fmla="*/ 68043430 w 828"/>
              <a:gd name="T5" fmla="*/ 181451185 h 885"/>
              <a:gd name="T6" fmla="*/ 204133439 w 828"/>
              <a:gd name="T7" fmla="*/ 400703896 h 885"/>
              <a:gd name="T8" fmla="*/ 294857500 w 828"/>
              <a:gd name="T9" fmla="*/ 597276059 h 885"/>
              <a:gd name="T10" fmla="*/ 393144358 w 828"/>
              <a:gd name="T11" fmla="*/ 748485338 h 885"/>
              <a:gd name="T12" fmla="*/ 506552249 w 828"/>
              <a:gd name="T13" fmla="*/ 967739786 h 885"/>
              <a:gd name="T14" fmla="*/ 688003446 w 828"/>
              <a:gd name="T15" fmla="*/ 1247476159 h 885"/>
              <a:gd name="T16" fmla="*/ 854333907 w 828"/>
              <a:gd name="T17" fmla="*/ 1474290078 h 885"/>
              <a:gd name="T18" fmla="*/ 1113909131 w 828"/>
              <a:gd name="T19" fmla="*/ 1746467178 h 885"/>
              <a:gd name="T20" fmla="*/ 1534775894 w 828"/>
              <a:gd name="T21" fmla="*/ 1988402025 h 885"/>
              <a:gd name="T22" fmla="*/ 2086689553 w 828"/>
              <a:gd name="T23" fmla="*/ 2079127593 h 885"/>
              <a:gd name="T24" fmla="*/ 2079129881 w 828"/>
              <a:gd name="T25" fmla="*/ 2147483647 h 885"/>
              <a:gd name="T26" fmla="*/ 7561263 w 828"/>
              <a:gd name="T27" fmla="*/ 2147483647 h 8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8"/>
              <a:gd name="T43" fmla="*/ 0 h 885"/>
              <a:gd name="T44" fmla="*/ 828 w 828"/>
              <a:gd name="T45" fmla="*/ 885 h 8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8" h="885">
                <a:moveTo>
                  <a:pt x="3" y="882"/>
                </a:moveTo>
                <a:lnTo>
                  <a:pt x="0" y="0"/>
                </a:lnTo>
                <a:lnTo>
                  <a:pt x="27" y="72"/>
                </a:lnTo>
                <a:lnTo>
                  <a:pt x="81" y="159"/>
                </a:lnTo>
                <a:lnTo>
                  <a:pt x="117" y="237"/>
                </a:lnTo>
                <a:lnTo>
                  <a:pt x="156" y="297"/>
                </a:lnTo>
                <a:lnTo>
                  <a:pt x="201" y="384"/>
                </a:lnTo>
                <a:lnTo>
                  <a:pt x="273" y="495"/>
                </a:lnTo>
                <a:lnTo>
                  <a:pt x="339" y="585"/>
                </a:lnTo>
                <a:lnTo>
                  <a:pt x="442" y="693"/>
                </a:lnTo>
                <a:lnTo>
                  <a:pt x="609" y="789"/>
                </a:lnTo>
                <a:lnTo>
                  <a:pt x="828" y="825"/>
                </a:lnTo>
                <a:lnTo>
                  <a:pt x="825" y="885"/>
                </a:lnTo>
                <a:lnTo>
                  <a:pt x="3" y="882"/>
                </a:ln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6" name="Freeform 5"/>
          <p:cNvSpPr>
            <a:spLocks/>
          </p:cNvSpPr>
          <p:nvPr/>
        </p:nvSpPr>
        <p:spPr bwMode="auto">
          <a:xfrm>
            <a:off x="4195257" y="625771"/>
            <a:ext cx="1635125" cy="1573213"/>
          </a:xfrm>
          <a:custGeom>
            <a:avLst/>
            <a:gdLst>
              <a:gd name="T0" fmla="*/ 2147483647 w 1030"/>
              <a:gd name="T1" fmla="*/ 2147483647 h 991"/>
              <a:gd name="T2" fmla="*/ 2147483647 w 1030"/>
              <a:gd name="T3" fmla="*/ 2147483647 h 991"/>
              <a:gd name="T4" fmla="*/ 2147483647 w 1030"/>
              <a:gd name="T5" fmla="*/ 2147483647 h 991"/>
              <a:gd name="T6" fmla="*/ 2048886060 w 1030"/>
              <a:gd name="T7" fmla="*/ 2147483647 h 991"/>
              <a:gd name="T8" fmla="*/ 1910278326 w 1030"/>
              <a:gd name="T9" fmla="*/ 2147483647 h 991"/>
              <a:gd name="T10" fmla="*/ 1771669004 w 1030"/>
              <a:gd name="T11" fmla="*/ 2147483647 h 991"/>
              <a:gd name="T12" fmla="*/ 1640620544 w 1030"/>
              <a:gd name="T13" fmla="*/ 2147483647 h 991"/>
              <a:gd name="T14" fmla="*/ 1363403488 w 1030"/>
              <a:gd name="T15" fmla="*/ 1872477815 h 991"/>
              <a:gd name="T16" fmla="*/ 1091226742 w 1030"/>
              <a:gd name="T17" fmla="*/ 1464212077 h 991"/>
              <a:gd name="T18" fmla="*/ 819049798 w 1030"/>
              <a:gd name="T19" fmla="*/ 972780779 h 991"/>
              <a:gd name="T20" fmla="*/ 680442063 w 1030"/>
              <a:gd name="T21" fmla="*/ 723285888 h 991"/>
              <a:gd name="T22" fmla="*/ 541832742 w 1030"/>
              <a:gd name="T23" fmla="*/ 493950859 h 991"/>
              <a:gd name="T24" fmla="*/ 410784579 w 1030"/>
              <a:gd name="T25" fmla="*/ 292338245 h 991"/>
              <a:gd name="T26" fmla="*/ 272176845 w 1030"/>
              <a:gd name="T27" fmla="*/ 133569134 h 991"/>
              <a:gd name="T28" fmla="*/ 133567474 w 1030"/>
              <a:gd name="T29" fmla="*/ 32762840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 name="Freeform 6"/>
          <p:cNvSpPr>
            <a:spLocks/>
          </p:cNvSpPr>
          <p:nvPr/>
        </p:nvSpPr>
        <p:spPr bwMode="auto">
          <a:xfrm>
            <a:off x="2558545" y="625771"/>
            <a:ext cx="1638300" cy="1573213"/>
          </a:xfrm>
          <a:custGeom>
            <a:avLst/>
            <a:gdLst>
              <a:gd name="T0" fmla="*/ 0 w 1032"/>
              <a:gd name="T1" fmla="*/ 2147483647 h 991"/>
              <a:gd name="T2" fmla="*/ 272176845 w 1032"/>
              <a:gd name="T3" fmla="*/ 2147483647 h 991"/>
              <a:gd name="T4" fmla="*/ 410784580 w 1032"/>
              <a:gd name="T5" fmla="*/ 2147483647 h 991"/>
              <a:gd name="T6" fmla="*/ 549394001 w 1032"/>
              <a:gd name="T7" fmla="*/ 2147483647 h 991"/>
              <a:gd name="T8" fmla="*/ 682961425 w 1032"/>
              <a:gd name="T9" fmla="*/ 2147483647 h 991"/>
              <a:gd name="T10" fmla="*/ 821570747 w 1032"/>
              <a:gd name="T11" fmla="*/ 2147483647 h 991"/>
              <a:gd name="T12" fmla="*/ 960178680 w 1032"/>
              <a:gd name="T13" fmla="*/ 2147483647 h 991"/>
              <a:gd name="T14" fmla="*/ 1229836065 w 1032"/>
              <a:gd name="T15" fmla="*/ 1872477815 h 991"/>
              <a:gd name="T16" fmla="*/ 1502012811 w 1032"/>
              <a:gd name="T17" fmla="*/ 1464212077 h 991"/>
              <a:gd name="T18" fmla="*/ 1779230264 w 1032"/>
              <a:gd name="T19" fmla="*/ 972780779 h 991"/>
              <a:gd name="T20" fmla="*/ 1912797689 w 1032"/>
              <a:gd name="T21" fmla="*/ 723285888 h 991"/>
              <a:gd name="T22" fmla="*/ 2051407011 w 1032"/>
              <a:gd name="T23" fmla="*/ 493950859 h 991"/>
              <a:gd name="T24" fmla="*/ 2147483647 w 1032"/>
              <a:gd name="T25" fmla="*/ 292338245 h 991"/>
              <a:gd name="T26" fmla="*/ 2147483647 w 1032"/>
              <a:gd name="T27" fmla="*/ 133569134 h 991"/>
              <a:gd name="T28" fmla="*/ 2147483647 w 1032"/>
              <a:gd name="T29" fmla="*/ 32762840 h 991"/>
              <a:gd name="T30" fmla="*/ 2147483647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 name="Freeform 7"/>
          <p:cNvSpPr>
            <a:spLocks/>
          </p:cNvSpPr>
          <p:nvPr/>
        </p:nvSpPr>
        <p:spPr bwMode="auto">
          <a:xfrm>
            <a:off x="2541082" y="2281534"/>
            <a:ext cx="3289300" cy="7937"/>
          </a:xfrm>
          <a:custGeom>
            <a:avLst/>
            <a:gdLst>
              <a:gd name="T0" fmla="*/ 0 w 2072"/>
              <a:gd name="T1" fmla="*/ 12599192 h 5"/>
              <a:gd name="T2" fmla="*/ 30241873 w 2072"/>
              <a:gd name="T3" fmla="*/ 0 h 5"/>
              <a:gd name="T4" fmla="*/ 2147483647 w 2072"/>
              <a:gd name="T5" fmla="*/ 0 h 5"/>
              <a:gd name="T6" fmla="*/ 0 60000 65536"/>
              <a:gd name="T7" fmla="*/ 0 60000 65536"/>
              <a:gd name="T8" fmla="*/ 0 60000 65536"/>
              <a:gd name="T9" fmla="*/ 0 w 2072"/>
              <a:gd name="T10" fmla="*/ 0 h 5"/>
              <a:gd name="T11" fmla="*/ 2072 w 2072"/>
              <a:gd name="T12" fmla="*/ 5 h 5"/>
            </a:gdLst>
            <a:ahLst/>
            <a:cxnLst>
              <a:cxn ang="T6">
                <a:pos x="T0" y="T1"/>
              </a:cxn>
              <a:cxn ang="T7">
                <a:pos x="T2" y="T3"/>
              </a:cxn>
              <a:cxn ang="T8">
                <a:pos x="T4" y="T5"/>
              </a:cxn>
            </a:cxnLst>
            <a:rect l="T9" t="T10" r="T11" b="T12"/>
            <a:pathLst>
              <a:path w="2072" h="5">
                <a:moveTo>
                  <a:pt x="0" y="5"/>
                </a:moveTo>
                <a:lnTo>
                  <a:pt x="12" y="0"/>
                </a:lnTo>
                <a:lnTo>
                  <a:pt x="2072" y="0"/>
                </a:lnTo>
              </a:path>
            </a:pathLst>
          </a:custGeom>
          <a:noFill/>
          <a:ln w="50800" cap="rnd"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 name="Rectangle 8"/>
          <p:cNvSpPr>
            <a:spLocks noChangeArrowheads="1"/>
          </p:cNvSpPr>
          <p:nvPr/>
        </p:nvSpPr>
        <p:spPr bwMode="auto">
          <a:xfrm>
            <a:off x="5836732" y="2270421"/>
            <a:ext cx="3810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r>
              <a:rPr lang="en-US" sz="1800" b="1"/>
              <a:t>X</a:t>
            </a:r>
          </a:p>
        </p:txBody>
      </p:sp>
      <p:sp>
        <p:nvSpPr>
          <p:cNvPr id="10" name="Rectangle 9"/>
          <p:cNvSpPr>
            <a:spLocks noChangeArrowheads="1"/>
          </p:cNvSpPr>
          <p:nvPr/>
        </p:nvSpPr>
        <p:spPr bwMode="auto">
          <a:xfrm>
            <a:off x="5698620" y="528934"/>
            <a:ext cx="184150" cy="9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50000"/>
              </a:spcBef>
            </a:pPr>
            <a:endParaRPr lang="en-US"/>
          </a:p>
        </p:txBody>
      </p:sp>
      <p:sp>
        <p:nvSpPr>
          <p:cNvPr id="11" name="Rectangle 10"/>
          <p:cNvSpPr>
            <a:spLocks noChangeArrowheads="1"/>
          </p:cNvSpPr>
          <p:nvPr/>
        </p:nvSpPr>
        <p:spPr bwMode="auto">
          <a:xfrm>
            <a:off x="4312732" y="2880021"/>
            <a:ext cx="6318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800" b="1">
                <a:solidFill>
                  <a:srgbClr val="339933"/>
                </a:solidFill>
              </a:rPr>
              <a:t>18.6</a:t>
            </a:r>
            <a:endParaRPr lang="en-US" b="1">
              <a:solidFill>
                <a:srgbClr val="339933"/>
              </a:solidFill>
            </a:endParaRPr>
          </a:p>
        </p:txBody>
      </p:sp>
      <p:sp>
        <p:nvSpPr>
          <p:cNvPr id="12" name="Rectangle 11"/>
          <p:cNvSpPr>
            <a:spLocks noChangeArrowheads="1"/>
          </p:cNvSpPr>
          <p:nvPr/>
        </p:nvSpPr>
        <p:spPr bwMode="auto">
          <a:xfrm>
            <a:off x="3931732" y="2499021"/>
            <a:ext cx="6318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800" b="1"/>
              <a:t>18.0</a:t>
            </a:r>
            <a:endParaRPr lang="en-US" b="1"/>
          </a:p>
        </p:txBody>
      </p:sp>
      <p:sp>
        <p:nvSpPr>
          <p:cNvPr id="13" name="Line 12"/>
          <p:cNvSpPr>
            <a:spLocks noChangeShapeType="1"/>
          </p:cNvSpPr>
          <p:nvPr/>
        </p:nvSpPr>
        <p:spPr bwMode="auto">
          <a:xfrm flipV="1">
            <a:off x="4541332" y="2270421"/>
            <a:ext cx="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4" name="Line 13"/>
          <p:cNvSpPr>
            <a:spLocks noChangeShapeType="1"/>
          </p:cNvSpPr>
          <p:nvPr/>
        </p:nvSpPr>
        <p:spPr bwMode="auto">
          <a:xfrm>
            <a:off x="4160332" y="670221"/>
            <a:ext cx="0" cy="1600200"/>
          </a:xfrm>
          <a:prstGeom prst="line">
            <a:avLst/>
          </a:prstGeom>
          <a:noFill/>
          <a:ln w="19050"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Freeform 4"/>
          <p:cNvSpPr>
            <a:spLocks/>
          </p:cNvSpPr>
          <p:nvPr/>
        </p:nvSpPr>
        <p:spPr bwMode="auto">
          <a:xfrm>
            <a:off x="477947" y="4140719"/>
            <a:ext cx="1600200" cy="1622425"/>
          </a:xfrm>
          <a:custGeom>
            <a:avLst/>
            <a:gdLst>
              <a:gd name="T0" fmla="*/ 2147483647 w 1008"/>
              <a:gd name="T1" fmla="*/ 2147483647 h 1022"/>
              <a:gd name="T2" fmla="*/ 2147483647 w 1008"/>
              <a:gd name="T3" fmla="*/ 0 h 1022"/>
              <a:gd name="T4" fmla="*/ 2147483647 w 1008"/>
              <a:gd name="T5" fmla="*/ 73085332 h 1022"/>
              <a:gd name="T6" fmla="*/ 2066528418 w 1008"/>
              <a:gd name="T7" fmla="*/ 423386347 h 1022"/>
              <a:gd name="T8" fmla="*/ 1849795033 w 1008"/>
              <a:gd name="T9" fmla="*/ 801409694 h 1022"/>
              <a:gd name="T10" fmla="*/ 1643141874 w 1008"/>
              <a:gd name="T11" fmla="*/ 1149191372 h 1022"/>
              <a:gd name="T12" fmla="*/ 1522174403 w 1008"/>
              <a:gd name="T13" fmla="*/ 1376005381 h 1022"/>
              <a:gd name="T14" fmla="*/ 1345763508 w 1008"/>
              <a:gd name="T15" fmla="*/ 1668343833 h 1022"/>
              <a:gd name="T16" fmla="*/ 1184473547 w 1008"/>
              <a:gd name="T17" fmla="*/ 1890117530 h 1022"/>
              <a:gd name="T18" fmla="*/ 932457984 w 1008"/>
              <a:gd name="T19" fmla="*/ 2147173406 h 1022"/>
              <a:gd name="T20" fmla="*/ 529232883 w 1008"/>
              <a:gd name="T21" fmla="*/ 2147483647 h 1022"/>
              <a:gd name="T22" fmla="*/ 0 w 1008"/>
              <a:gd name="T23" fmla="*/ 2147483647 h 1022"/>
              <a:gd name="T24" fmla="*/ 0 w 1008"/>
              <a:gd name="T25" fmla="*/ 2147483647 h 1022"/>
              <a:gd name="T26" fmla="*/ 2147483647 w 1008"/>
              <a:gd name="T27" fmla="*/ 2147483647 h 10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8"/>
              <a:gd name="T43" fmla="*/ 0 h 1022"/>
              <a:gd name="T44" fmla="*/ 1008 w 1008"/>
              <a:gd name="T45" fmla="*/ 1022 h 10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8" h="1022">
                <a:moveTo>
                  <a:pt x="1008" y="1019"/>
                </a:moveTo>
                <a:lnTo>
                  <a:pt x="1006" y="0"/>
                </a:lnTo>
                <a:lnTo>
                  <a:pt x="928" y="29"/>
                </a:lnTo>
                <a:lnTo>
                  <a:pt x="820" y="168"/>
                </a:lnTo>
                <a:lnTo>
                  <a:pt x="734" y="318"/>
                </a:lnTo>
                <a:lnTo>
                  <a:pt x="652" y="456"/>
                </a:lnTo>
                <a:lnTo>
                  <a:pt x="604" y="546"/>
                </a:lnTo>
                <a:lnTo>
                  <a:pt x="534" y="662"/>
                </a:lnTo>
                <a:lnTo>
                  <a:pt x="470" y="750"/>
                </a:lnTo>
                <a:lnTo>
                  <a:pt x="370" y="852"/>
                </a:lnTo>
                <a:lnTo>
                  <a:pt x="210" y="944"/>
                </a:lnTo>
                <a:lnTo>
                  <a:pt x="0" y="976"/>
                </a:lnTo>
                <a:lnTo>
                  <a:pt x="0" y="1022"/>
                </a:lnTo>
                <a:lnTo>
                  <a:pt x="1008" y="1019"/>
                </a:ln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32" name="Freeform 18"/>
          <p:cNvSpPr>
            <a:spLocks/>
          </p:cNvSpPr>
          <p:nvPr/>
        </p:nvSpPr>
        <p:spPr bwMode="auto">
          <a:xfrm>
            <a:off x="2078147" y="4129607"/>
            <a:ext cx="1676400" cy="1638300"/>
          </a:xfrm>
          <a:custGeom>
            <a:avLst/>
            <a:gdLst>
              <a:gd name="T0" fmla="*/ 0 w 1056"/>
              <a:gd name="T1" fmla="*/ 2147483647 h 1032"/>
              <a:gd name="T2" fmla="*/ 7559675 w 1056"/>
              <a:gd name="T3" fmla="*/ 0 h 1032"/>
              <a:gd name="T4" fmla="*/ 211693126 w 1056"/>
              <a:gd name="T5" fmla="*/ 37801545 h 1032"/>
              <a:gd name="T6" fmla="*/ 544353697 w 1056"/>
              <a:gd name="T7" fmla="*/ 378023358 h 1032"/>
              <a:gd name="T8" fmla="*/ 756046724 w 1056"/>
              <a:gd name="T9" fmla="*/ 763606387 h 1032"/>
              <a:gd name="T10" fmla="*/ 952619019 w 1056"/>
              <a:gd name="T11" fmla="*/ 1134070173 h 1032"/>
              <a:gd name="T12" fmla="*/ 1081146134 w 1056"/>
              <a:gd name="T13" fmla="*/ 1368443799 h 1032"/>
              <a:gd name="T14" fmla="*/ 1262597301 w 1056"/>
              <a:gd name="T15" fmla="*/ 1648181805 h 1032"/>
              <a:gd name="T16" fmla="*/ 1428927536 w 1056"/>
              <a:gd name="T17" fmla="*/ 1867434898 h 1032"/>
              <a:gd name="T18" fmla="*/ 1688504701 w 1056"/>
              <a:gd name="T19" fmla="*/ 2139611644 h 1032"/>
              <a:gd name="T20" fmla="*/ 2109369806 w 1056"/>
              <a:gd name="T21" fmla="*/ 2147483647 h 1032"/>
              <a:gd name="T22" fmla="*/ 2147483647 w 1056"/>
              <a:gd name="T23" fmla="*/ 2147483647 h 1032"/>
              <a:gd name="T24" fmla="*/ 2147483647 w 1056"/>
              <a:gd name="T25" fmla="*/ 2147483647 h 1032"/>
              <a:gd name="T26" fmla="*/ 0 w 1056"/>
              <a:gd name="T27" fmla="*/ 2147483647 h 10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6"/>
              <a:gd name="T43" fmla="*/ 0 h 1032"/>
              <a:gd name="T44" fmla="*/ 1056 w 1056"/>
              <a:gd name="T45" fmla="*/ 1032 h 10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6" h="1032">
                <a:moveTo>
                  <a:pt x="0" y="1029"/>
                </a:moveTo>
                <a:lnTo>
                  <a:pt x="3" y="0"/>
                </a:lnTo>
                <a:lnTo>
                  <a:pt x="84" y="15"/>
                </a:lnTo>
                <a:lnTo>
                  <a:pt x="216" y="150"/>
                </a:lnTo>
                <a:lnTo>
                  <a:pt x="300" y="303"/>
                </a:lnTo>
                <a:lnTo>
                  <a:pt x="378" y="450"/>
                </a:lnTo>
                <a:lnTo>
                  <a:pt x="429" y="543"/>
                </a:lnTo>
                <a:lnTo>
                  <a:pt x="501" y="654"/>
                </a:lnTo>
                <a:lnTo>
                  <a:pt x="567" y="741"/>
                </a:lnTo>
                <a:lnTo>
                  <a:pt x="670" y="849"/>
                </a:lnTo>
                <a:lnTo>
                  <a:pt x="837" y="945"/>
                </a:lnTo>
                <a:lnTo>
                  <a:pt x="1056" y="981"/>
                </a:lnTo>
                <a:lnTo>
                  <a:pt x="1056" y="1032"/>
                </a:lnTo>
                <a:lnTo>
                  <a:pt x="0" y="1029"/>
                </a:ln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33" name="Line 19"/>
          <p:cNvSpPr>
            <a:spLocks noChangeShapeType="1"/>
          </p:cNvSpPr>
          <p:nvPr/>
        </p:nvSpPr>
        <p:spPr bwMode="auto">
          <a:xfrm>
            <a:off x="2078147" y="4162944"/>
            <a:ext cx="0" cy="1600200"/>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 name="Freeform 20"/>
          <p:cNvSpPr>
            <a:spLocks/>
          </p:cNvSpPr>
          <p:nvPr/>
        </p:nvSpPr>
        <p:spPr bwMode="auto">
          <a:xfrm>
            <a:off x="2113072" y="4118494"/>
            <a:ext cx="1635125" cy="1573213"/>
          </a:xfrm>
          <a:custGeom>
            <a:avLst/>
            <a:gdLst>
              <a:gd name="T0" fmla="*/ 2147483647 w 1030"/>
              <a:gd name="T1" fmla="*/ 2147483647 h 991"/>
              <a:gd name="T2" fmla="*/ 2147483647 w 1030"/>
              <a:gd name="T3" fmla="*/ 2147483647 h 991"/>
              <a:gd name="T4" fmla="*/ 2147483647 w 1030"/>
              <a:gd name="T5" fmla="*/ 2147483647 h 991"/>
              <a:gd name="T6" fmla="*/ 2048886060 w 1030"/>
              <a:gd name="T7" fmla="*/ 2147483647 h 991"/>
              <a:gd name="T8" fmla="*/ 1910278326 w 1030"/>
              <a:gd name="T9" fmla="*/ 2147483647 h 991"/>
              <a:gd name="T10" fmla="*/ 1771669004 w 1030"/>
              <a:gd name="T11" fmla="*/ 2147483647 h 991"/>
              <a:gd name="T12" fmla="*/ 1640620544 w 1030"/>
              <a:gd name="T13" fmla="*/ 2147483647 h 991"/>
              <a:gd name="T14" fmla="*/ 1363403488 w 1030"/>
              <a:gd name="T15" fmla="*/ 1872477815 h 991"/>
              <a:gd name="T16" fmla="*/ 1091226742 w 1030"/>
              <a:gd name="T17" fmla="*/ 1464212077 h 991"/>
              <a:gd name="T18" fmla="*/ 819049798 w 1030"/>
              <a:gd name="T19" fmla="*/ 972780779 h 991"/>
              <a:gd name="T20" fmla="*/ 680442063 w 1030"/>
              <a:gd name="T21" fmla="*/ 723285888 h 991"/>
              <a:gd name="T22" fmla="*/ 541832742 w 1030"/>
              <a:gd name="T23" fmla="*/ 493950859 h 991"/>
              <a:gd name="T24" fmla="*/ 410784579 w 1030"/>
              <a:gd name="T25" fmla="*/ 292338245 h 991"/>
              <a:gd name="T26" fmla="*/ 272176845 w 1030"/>
              <a:gd name="T27" fmla="*/ 133569134 h 991"/>
              <a:gd name="T28" fmla="*/ 133567474 w 1030"/>
              <a:gd name="T29" fmla="*/ 32762840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5" name="Freeform 21"/>
          <p:cNvSpPr>
            <a:spLocks/>
          </p:cNvSpPr>
          <p:nvPr/>
        </p:nvSpPr>
        <p:spPr bwMode="auto">
          <a:xfrm>
            <a:off x="476360" y="4118494"/>
            <a:ext cx="1638300" cy="1573213"/>
          </a:xfrm>
          <a:custGeom>
            <a:avLst/>
            <a:gdLst>
              <a:gd name="T0" fmla="*/ 0 w 1032"/>
              <a:gd name="T1" fmla="*/ 2147483647 h 991"/>
              <a:gd name="T2" fmla="*/ 272176845 w 1032"/>
              <a:gd name="T3" fmla="*/ 2147483647 h 991"/>
              <a:gd name="T4" fmla="*/ 410784580 w 1032"/>
              <a:gd name="T5" fmla="*/ 2147483647 h 991"/>
              <a:gd name="T6" fmla="*/ 549394001 w 1032"/>
              <a:gd name="T7" fmla="*/ 2147483647 h 991"/>
              <a:gd name="T8" fmla="*/ 682961425 w 1032"/>
              <a:gd name="T9" fmla="*/ 2147483647 h 991"/>
              <a:gd name="T10" fmla="*/ 821570747 w 1032"/>
              <a:gd name="T11" fmla="*/ 2147483647 h 991"/>
              <a:gd name="T12" fmla="*/ 960178680 w 1032"/>
              <a:gd name="T13" fmla="*/ 2147483647 h 991"/>
              <a:gd name="T14" fmla="*/ 1229836065 w 1032"/>
              <a:gd name="T15" fmla="*/ 1872477815 h 991"/>
              <a:gd name="T16" fmla="*/ 1502012811 w 1032"/>
              <a:gd name="T17" fmla="*/ 1464212077 h 991"/>
              <a:gd name="T18" fmla="*/ 1779230264 w 1032"/>
              <a:gd name="T19" fmla="*/ 972780779 h 991"/>
              <a:gd name="T20" fmla="*/ 1912797689 w 1032"/>
              <a:gd name="T21" fmla="*/ 723285888 h 991"/>
              <a:gd name="T22" fmla="*/ 2051407011 w 1032"/>
              <a:gd name="T23" fmla="*/ 493950859 h 991"/>
              <a:gd name="T24" fmla="*/ 2147483647 w 1032"/>
              <a:gd name="T25" fmla="*/ 292338245 h 991"/>
              <a:gd name="T26" fmla="*/ 2147483647 w 1032"/>
              <a:gd name="T27" fmla="*/ 133569134 h 991"/>
              <a:gd name="T28" fmla="*/ 2147483647 w 1032"/>
              <a:gd name="T29" fmla="*/ 32762840 h 991"/>
              <a:gd name="T30" fmla="*/ 2147483647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6" name="Freeform 22"/>
          <p:cNvSpPr>
            <a:spLocks/>
          </p:cNvSpPr>
          <p:nvPr/>
        </p:nvSpPr>
        <p:spPr bwMode="auto">
          <a:xfrm>
            <a:off x="458897" y="5774257"/>
            <a:ext cx="3289300" cy="7937"/>
          </a:xfrm>
          <a:custGeom>
            <a:avLst/>
            <a:gdLst>
              <a:gd name="T0" fmla="*/ 0 w 2072"/>
              <a:gd name="T1" fmla="*/ 12599192 h 5"/>
              <a:gd name="T2" fmla="*/ 30241873 w 2072"/>
              <a:gd name="T3" fmla="*/ 0 h 5"/>
              <a:gd name="T4" fmla="*/ 2147483647 w 2072"/>
              <a:gd name="T5" fmla="*/ 0 h 5"/>
              <a:gd name="T6" fmla="*/ 0 60000 65536"/>
              <a:gd name="T7" fmla="*/ 0 60000 65536"/>
              <a:gd name="T8" fmla="*/ 0 60000 65536"/>
              <a:gd name="T9" fmla="*/ 0 w 2072"/>
              <a:gd name="T10" fmla="*/ 0 h 5"/>
              <a:gd name="T11" fmla="*/ 2072 w 2072"/>
              <a:gd name="T12" fmla="*/ 5 h 5"/>
            </a:gdLst>
            <a:ahLst/>
            <a:cxnLst>
              <a:cxn ang="T6">
                <a:pos x="T0" y="T1"/>
              </a:cxn>
              <a:cxn ang="T7">
                <a:pos x="T2" y="T3"/>
              </a:cxn>
              <a:cxn ang="T8">
                <a:pos x="T4" y="T5"/>
              </a:cxn>
            </a:cxnLst>
            <a:rect l="T9" t="T10" r="T11" b="T12"/>
            <a:pathLst>
              <a:path w="2072" h="5">
                <a:moveTo>
                  <a:pt x="0" y="5"/>
                </a:moveTo>
                <a:lnTo>
                  <a:pt x="12" y="0"/>
                </a:lnTo>
                <a:lnTo>
                  <a:pt x="2072" y="0"/>
                </a:lnTo>
              </a:path>
            </a:pathLst>
          </a:custGeom>
          <a:noFill/>
          <a:ln w="50800" cap="rnd"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7" name="Line 23"/>
          <p:cNvSpPr>
            <a:spLocks noChangeShapeType="1"/>
          </p:cNvSpPr>
          <p:nvPr/>
        </p:nvSpPr>
        <p:spPr bwMode="auto">
          <a:xfrm>
            <a:off x="3746610" y="5709169"/>
            <a:ext cx="0" cy="1588"/>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 name="Rectangle 24"/>
          <p:cNvSpPr>
            <a:spLocks noChangeArrowheads="1"/>
          </p:cNvSpPr>
          <p:nvPr/>
        </p:nvSpPr>
        <p:spPr bwMode="auto">
          <a:xfrm>
            <a:off x="3754547" y="5763144"/>
            <a:ext cx="3810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r>
              <a:rPr lang="en-US" sz="1800" b="1"/>
              <a:t>Z</a:t>
            </a:r>
          </a:p>
        </p:txBody>
      </p:sp>
      <p:sp>
        <p:nvSpPr>
          <p:cNvPr id="39" name="Rectangle 25"/>
          <p:cNvSpPr>
            <a:spLocks noChangeArrowheads="1"/>
          </p:cNvSpPr>
          <p:nvPr/>
        </p:nvSpPr>
        <p:spPr bwMode="auto">
          <a:xfrm>
            <a:off x="2125772" y="6066357"/>
            <a:ext cx="184150" cy="9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50000"/>
              </a:spcBef>
            </a:pPr>
            <a:endParaRPr lang="en-US"/>
          </a:p>
        </p:txBody>
      </p:sp>
      <p:sp>
        <p:nvSpPr>
          <p:cNvPr id="40" name="Rectangle 26"/>
          <p:cNvSpPr>
            <a:spLocks noChangeArrowheads="1"/>
          </p:cNvSpPr>
          <p:nvPr/>
        </p:nvSpPr>
        <p:spPr bwMode="auto">
          <a:xfrm>
            <a:off x="3616435" y="4021657"/>
            <a:ext cx="184150" cy="9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50000"/>
              </a:spcBef>
            </a:pPr>
            <a:endParaRPr lang="en-US"/>
          </a:p>
        </p:txBody>
      </p:sp>
      <p:sp>
        <p:nvSpPr>
          <p:cNvPr id="41" name="Rectangle 27"/>
          <p:cNvSpPr>
            <a:spLocks noChangeArrowheads="1"/>
          </p:cNvSpPr>
          <p:nvPr/>
        </p:nvSpPr>
        <p:spPr bwMode="auto">
          <a:xfrm>
            <a:off x="2230547" y="6372744"/>
            <a:ext cx="62547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800" b="1">
                <a:solidFill>
                  <a:srgbClr val="339933"/>
                </a:solidFill>
              </a:rPr>
              <a:t>0.12</a:t>
            </a:r>
            <a:endParaRPr lang="en-US" b="1">
              <a:solidFill>
                <a:srgbClr val="339933"/>
              </a:solidFill>
            </a:endParaRPr>
          </a:p>
        </p:txBody>
      </p:sp>
      <p:sp>
        <p:nvSpPr>
          <p:cNvPr id="42" name="Line 29"/>
          <p:cNvSpPr>
            <a:spLocks noChangeShapeType="1"/>
          </p:cNvSpPr>
          <p:nvPr/>
        </p:nvSpPr>
        <p:spPr bwMode="auto">
          <a:xfrm flipH="1">
            <a:off x="2459147" y="4391544"/>
            <a:ext cx="457200" cy="6096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3" name="Rectangle 30"/>
          <p:cNvSpPr>
            <a:spLocks noChangeArrowheads="1"/>
          </p:cNvSpPr>
          <p:nvPr/>
        </p:nvSpPr>
        <p:spPr bwMode="auto">
          <a:xfrm>
            <a:off x="1849547" y="5991744"/>
            <a:ext cx="37147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800" b="1"/>
              <a:t> 0</a:t>
            </a:r>
            <a:endParaRPr lang="en-US" b="1"/>
          </a:p>
        </p:txBody>
      </p:sp>
      <p:sp>
        <p:nvSpPr>
          <p:cNvPr id="44" name="Line 31"/>
          <p:cNvSpPr>
            <a:spLocks noChangeShapeType="1"/>
          </p:cNvSpPr>
          <p:nvPr/>
        </p:nvSpPr>
        <p:spPr bwMode="auto">
          <a:xfrm flipV="1">
            <a:off x="2078147" y="5763144"/>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5" name="Line 32"/>
          <p:cNvSpPr>
            <a:spLocks noChangeShapeType="1"/>
          </p:cNvSpPr>
          <p:nvPr/>
        </p:nvSpPr>
        <p:spPr bwMode="auto">
          <a:xfrm flipV="1">
            <a:off x="2459147" y="5763144"/>
            <a:ext cx="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6" name="Rectangle 33"/>
          <p:cNvSpPr>
            <a:spLocks noChangeArrowheads="1"/>
          </p:cNvSpPr>
          <p:nvPr/>
        </p:nvSpPr>
        <p:spPr bwMode="auto">
          <a:xfrm>
            <a:off x="2840147" y="4010544"/>
            <a:ext cx="1206500" cy="454025"/>
          </a:xfrm>
          <a:prstGeom prst="rect">
            <a:avLst/>
          </a:prstGeom>
          <a:solidFill>
            <a:srgbClr val="CCFF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eaLnBrk="0" hangingPunct="0">
              <a:spcBef>
                <a:spcPct val="50000"/>
              </a:spcBef>
            </a:pPr>
            <a:r>
              <a:rPr lang="en-US">
                <a:solidFill>
                  <a:srgbClr val="FF0000"/>
                </a:solidFill>
              </a:rPr>
              <a:t>1.000</a:t>
            </a:r>
          </a:p>
        </p:txBody>
      </p:sp>
      <p:sp>
        <p:nvSpPr>
          <p:cNvPr id="48" name="Freeform 2"/>
          <p:cNvSpPr>
            <a:spLocks/>
          </p:cNvSpPr>
          <p:nvPr/>
        </p:nvSpPr>
        <p:spPr bwMode="auto">
          <a:xfrm>
            <a:off x="6780747" y="3224088"/>
            <a:ext cx="349250" cy="1651000"/>
          </a:xfrm>
          <a:custGeom>
            <a:avLst/>
            <a:gdLst>
              <a:gd name="T0" fmla="*/ 0 w 220"/>
              <a:gd name="T1" fmla="*/ 0 h 1040"/>
              <a:gd name="T2" fmla="*/ 259576915 w 220"/>
              <a:gd name="T3" fmla="*/ 113406234 h 1040"/>
              <a:gd name="T4" fmla="*/ 375504070 w 220"/>
              <a:gd name="T5" fmla="*/ 234373727 h 1040"/>
              <a:gd name="T6" fmla="*/ 466229769 w 220"/>
              <a:gd name="T7" fmla="*/ 357862119 h 1040"/>
              <a:gd name="T8" fmla="*/ 549394109 w 220"/>
              <a:gd name="T9" fmla="*/ 483869971 h 1040"/>
              <a:gd name="T10" fmla="*/ 554434420 w 220"/>
              <a:gd name="T11" fmla="*/ 2147483647 h 1040"/>
              <a:gd name="T12" fmla="*/ 0 w 220"/>
              <a:gd name="T13" fmla="*/ 2147483647 h 1040"/>
              <a:gd name="T14" fmla="*/ 0 w 220"/>
              <a:gd name="T15" fmla="*/ 0 h 1040"/>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1040"/>
              <a:gd name="T26" fmla="*/ 220 w 220"/>
              <a:gd name="T27" fmla="*/ 1040 h 10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1040">
                <a:moveTo>
                  <a:pt x="0" y="0"/>
                </a:moveTo>
                <a:lnTo>
                  <a:pt x="103" y="45"/>
                </a:lnTo>
                <a:lnTo>
                  <a:pt x="149" y="93"/>
                </a:lnTo>
                <a:lnTo>
                  <a:pt x="185" y="142"/>
                </a:lnTo>
                <a:lnTo>
                  <a:pt x="218" y="192"/>
                </a:lnTo>
                <a:lnTo>
                  <a:pt x="220" y="1040"/>
                </a:lnTo>
                <a:lnTo>
                  <a:pt x="0" y="1040"/>
                </a:lnTo>
                <a:lnTo>
                  <a:pt x="0" y="0"/>
                </a:lnTo>
                <a:close/>
              </a:path>
            </a:pathLst>
          </a:custGeom>
          <a:solidFill>
            <a:srgbClr val="C7DAF7"/>
          </a:solidFill>
          <a:ln>
            <a:noFill/>
          </a:ln>
          <a:extLst>
            <a:ext uri="{91240B29-F687-4f45-9708-019B960494DF}">
              <a14:hiddenLine xmlns:a14="http://schemas.microsoft.com/office/drawing/2010/main" xmlns="" w="19050" cap="flat" cmpd="sng">
                <a:solidFill>
                  <a:srgbClr val="000000"/>
                </a:solidFill>
                <a:prstDash val="solid"/>
                <a:round/>
                <a:headEnd/>
                <a:tailEnd/>
              </a14:hiddenLine>
            </a:ext>
          </a:extLst>
        </p:spPr>
        <p:txBody>
          <a:bodyPr wrap="none" anchor="ctr"/>
          <a:lstStyle/>
          <a:p>
            <a:endParaRPr lang="en-US"/>
          </a:p>
        </p:txBody>
      </p:sp>
      <p:sp>
        <p:nvSpPr>
          <p:cNvPr id="49" name="Freeform 3"/>
          <p:cNvSpPr>
            <a:spLocks/>
          </p:cNvSpPr>
          <p:nvPr/>
        </p:nvSpPr>
        <p:spPr bwMode="auto">
          <a:xfrm>
            <a:off x="5171022" y="3217738"/>
            <a:ext cx="1628775" cy="1663700"/>
          </a:xfrm>
          <a:custGeom>
            <a:avLst/>
            <a:gdLst>
              <a:gd name="T0" fmla="*/ 2147483647 w 1026"/>
              <a:gd name="T1" fmla="*/ 2147483647 h 1048"/>
              <a:gd name="T2" fmla="*/ 2147483647 w 1026"/>
              <a:gd name="T3" fmla="*/ 0 h 1048"/>
              <a:gd name="T4" fmla="*/ 2147483647 w 1026"/>
              <a:gd name="T5" fmla="*/ 75604677 h 1048"/>
              <a:gd name="T6" fmla="*/ 2086689176 w 1026"/>
              <a:gd name="T7" fmla="*/ 438507182 h 1048"/>
              <a:gd name="T8" fmla="*/ 1849794601 w 1026"/>
              <a:gd name="T9" fmla="*/ 836691882 h 1048"/>
              <a:gd name="T10" fmla="*/ 1668343437 w 1026"/>
              <a:gd name="T11" fmla="*/ 1189513593 h 1048"/>
              <a:gd name="T12" fmla="*/ 1512093427 w 1026"/>
              <a:gd name="T13" fmla="*/ 1446569410 h 1048"/>
              <a:gd name="T14" fmla="*/ 1315521333 w 1026"/>
              <a:gd name="T15" fmla="*/ 1738907796 h 1048"/>
              <a:gd name="T16" fmla="*/ 1098787999 w 1026"/>
              <a:gd name="T17" fmla="*/ 1990923304 h 1048"/>
              <a:gd name="T18" fmla="*/ 882054665 w 1026"/>
              <a:gd name="T19" fmla="*/ 2147483647 h 1048"/>
              <a:gd name="T20" fmla="*/ 453628108 w 1026"/>
              <a:gd name="T21" fmla="*/ 2147483647 h 1048"/>
              <a:gd name="T22" fmla="*/ 0 w 1026"/>
              <a:gd name="T23" fmla="*/ 2147483647 h 1048"/>
              <a:gd name="T24" fmla="*/ 30241873 w 1026"/>
              <a:gd name="T25" fmla="*/ 2147483647 h 1048"/>
              <a:gd name="T26" fmla="*/ 2147483647 w 1026"/>
              <a:gd name="T27" fmla="*/ 2147483647 h 10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6"/>
              <a:gd name="T43" fmla="*/ 0 h 1048"/>
              <a:gd name="T44" fmla="*/ 1026 w 1026"/>
              <a:gd name="T45" fmla="*/ 1048 h 10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6" h="1048">
                <a:moveTo>
                  <a:pt x="1026" y="1042"/>
                </a:moveTo>
                <a:lnTo>
                  <a:pt x="1024" y="0"/>
                </a:lnTo>
                <a:lnTo>
                  <a:pt x="946" y="30"/>
                </a:lnTo>
                <a:lnTo>
                  <a:pt x="828" y="174"/>
                </a:lnTo>
                <a:lnTo>
                  <a:pt x="734" y="332"/>
                </a:lnTo>
                <a:lnTo>
                  <a:pt x="662" y="472"/>
                </a:lnTo>
                <a:lnTo>
                  <a:pt x="600" y="574"/>
                </a:lnTo>
                <a:lnTo>
                  <a:pt x="522" y="690"/>
                </a:lnTo>
                <a:lnTo>
                  <a:pt x="436" y="790"/>
                </a:lnTo>
                <a:lnTo>
                  <a:pt x="350" y="880"/>
                </a:lnTo>
                <a:lnTo>
                  <a:pt x="180" y="966"/>
                </a:lnTo>
                <a:lnTo>
                  <a:pt x="0" y="996"/>
                </a:lnTo>
                <a:lnTo>
                  <a:pt x="12" y="1048"/>
                </a:lnTo>
                <a:lnTo>
                  <a:pt x="1026" y="1042"/>
                </a:lnTo>
                <a:close/>
              </a:path>
            </a:pathLst>
          </a:custGeom>
          <a:solidFill>
            <a:srgbClr val="C7DAF7"/>
          </a:solidFill>
          <a:ln>
            <a:noFill/>
          </a:ln>
          <a:extLst>
            <a:ext uri="{91240B29-F687-4f45-9708-019B960494DF}">
              <a14:hiddenLine xmlns:a14="http://schemas.microsoft.com/office/drawing/2010/main" xmlns="" w="12700" cap="flat" cmpd="sng">
                <a:solidFill>
                  <a:srgbClr val="000000"/>
                </a:solidFill>
                <a:prstDash val="solid"/>
                <a:round/>
                <a:headEnd/>
                <a:tailEnd/>
              </a14:hiddenLine>
            </a:ext>
          </a:extLst>
        </p:spPr>
        <p:txBody>
          <a:bodyPr/>
          <a:lstStyle/>
          <a:p>
            <a:endParaRPr lang="en-US"/>
          </a:p>
        </p:txBody>
      </p:sp>
      <p:sp>
        <p:nvSpPr>
          <p:cNvPr id="50" name="Freeform 6"/>
          <p:cNvSpPr>
            <a:spLocks/>
          </p:cNvSpPr>
          <p:nvPr/>
        </p:nvSpPr>
        <p:spPr bwMode="auto">
          <a:xfrm>
            <a:off x="7126822" y="3476501"/>
            <a:ext cx="1314450" cy="1404937"/>
          </a:xfrm>
          <a:custGeom>
            <a:avLst/>
            <a:gdLst>
              <a:gd name="T0" fmla="*/ 7561263 w 828"/>
              <a:gd name="T1" fmla="*/ 2147483647 h 885"/>
              <a:gd name="T2" fmla="*/ 0 w 828"/>
              <a:gd name="T3" fmla="*/ 0 h 885"/>
              <a:gd name="T4" fmla="*/ 68043430 w 828"/>
              <a:gd name="T5" fmla="*/ 181451185 h 885"/>
              <a:gd name="T6" fmla="*/ 204133439 w 828"/>
              <a:gd name="T7" fmla="*/ 400703896 h 885"/>
              <a:gd name="T8" fmla="*/ 294857500 w 828"/>
              <a:gd name="T9" fmla="*/ 597276059 h 885"/>
              <a:gd name="T10" fmla="*/ 393144358 w 828"/>
              <a:gd name="T11" fmla="*/ 748485338 h 885"/>
              <a:gd name="T12" fmla="*/ 506552249 w 828"/>
              <a:gd name="T13" fmla="*/ 967739786 h 885"/>
              <a:gd name="T14" fmla="*/ 688003446 w 828"/>
              <a:gd name="T15" fmla="*/ 1247476159 h 885"/>
              <a:gd name="T16" fmla="*/ 854333907 w 828"/>
              <a:gd name="T17" fmla="*/ 1474290078 h 885"/>
              <a:gd name="T18" fmla="*/ 1113909131 w 828"/>
              <a:gd name="T19" fmla="*/ 1746467178 h 885"/>
              <a:gd name="T20" fmla="*/ 1534775894 w 828"/>
              <a:gd name="T21" fmla="*/ 1988402025 h 885"/>
              <a:gd name="T22" fmla="*/ 2086689553 w 828"/>
              <a:gd name="T23" fmla="*/ 2079127593 h 885"/>
              <a:gd name="T24" fmla="*/ 2079129881 w 828"/>
              <a:gd name="T25" fmla="*/ 2147483647 h 885"/>
              <a:gd name="T26" fmla="*/ 7561263 w 828"/>
              <a:gd name="T27" fmla="*/ 2147483647 h 8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8"/>
              <a:gd name="T43" fmla="*/ 0 h 885"/>
              <a:gd name="T44" fmla="*/ 828 w 828"/>
              <a:gd name="T45" fmla="*/ 885 h 8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8" h="885">
                <a:moveTo>
                  <a:pt x="3" y="882"/>
                </a:moveTo>
                <a:lnTo>
                  <a:pt x="0" y="0"/>
                </a:lnTo>
                <a:lnTo>
                  <a:pt x="27" y="72"/>
                </a:lnTo>
                <a:lnTo>
                  <a:pt x="81" y="159"/>
                </a:lnTo>
                <a:lnTo>
                  <a:pt x="117" y="237"/>
                </a:lnTo>
                <a:lnTo>
                  <a:pt x="156" y="297"/>
                </a:lnTo>
                <a:lnTo>
                  <a:pt x="201" y="384"/>
                </a:lnTo>
                <a:lnTo>
                  <a:pt x="273" y="495"/>
                </a:lnTo>
                <a:lnTo>
                  <a:pt x="339" y="585"/>
                </a:lnTo>
                <a:lnTo>
                  <a:pt x="442" y="693"/>
                </a:lnTo>
                <a:lnTo>
                  <a:pt x="609" y="789"/>
                </a:lnTo>
                <a:lnTo>
                  <a:pt x="828" y="825"/>
                </a:lnTo>
                <a:lnTo>
                  <a:pt x="825" y="885"/>
                </a:lnTo>
                <a:lnTo>
                  <a:pt x="3" y="882"/>
                </a:ln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51" name="Line 7"/>
          <p:cNvSpPr>
            <a:spLocks noChangeShapeType="1"/>
          </p:cNvSpPr>
          <p:nvPr/>
        </p:nvSpPr>
        <p:spPr bwMode="auto">
          <a:xfrm flipH="1">
            <a:off x="7409397" y="3810232"/>
            <a:ext cx="727886" cy="70290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2" name="Line 8"/>
          <p:cNvSpPr>
            <a:spLocks noChangeShapeType="1"/>
          </p:cNvSpPr>
          <p:nvPr/>
        </p:nvSpPr>
        <p:spPr bwMode="auto">
          <a:xfrm>
            <a:off x="6113997" y="3293938"/>
            <a:ext cx="3810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3" name="Freeform 11"/>
          <p:cNvSpPr>
            <a:spLocks/>
          </p:cNvSpPr>
          <p:nvPr/>
        </p:nvSpPr>
        <p:spPr bwMode="auto">
          <a:xfrm>
            <a:off x="6799797" y="3217738"/>
            <a:ext cx="1635125" cy="1573213"/>
          </a:xfrm>
          <a:custGeom>
            <a:avLst/>
            <a:gdLst>
              <a:gd name="T0" fmla="*/ 2147483647 w 1030"/>
              <a:gd name="T1" fmla="*/ 2147483647 h 991"/>
              <a:gd name="T2" fmla="*/ 2147483647 w 1030"/>
              <a:gd name="T3" fmla="*/ 2147483647 h 991"/>
              <a:gd name="T4" fmla="*/ 2147483647 w 1030"/>
              <a:gd name="T5" fmla="*/ 2147483647 h 991"/>
              <a:gd name="T6" fmla="*/ 2048886060 w 1030"/>
              <a:gd name="T7" fmla="*/ 2147483647 h 991"/>
              <a:gd name="T8" fmla="*/ 1910278326 w 1030"/>
              <a:gd name="T9" fmla="*/ 2147483647 h 991"/>
              <a:gd name="T10" fmla="*/ 1771669004 w 1030"/>
              <a:gd name="T11" fmla="*/ 2147483647 h 991"/>
              <a:gd name="T12" fmla="*/ 1640620544 w 1030"/>
              <a:gd name="T13" fmla="*/ 2147483647 h 991"/>
              <a:gd name="T14" fmla="*/ 1363403488 w 1030"/>
              <a:gd name="T15" fmla="*/ 1872477815 h 991"/>
              <a:gd name="T16" fmla="*/ 1091226742 w 1030"/>
              <a:gd name="T17" fmla="*/ 1464212077 h 991"/>
              <a:gd name="T18" fmla="*/ 819049798 w 1030"/>
              <a:gd name="T19" fmla="*/ 972780779 h 991"/>
              <a:gd name="T20" fmla="*/ 680442063 w 1030"/>
              <a:gd name="T21" fmla="*/ 723285888 h 991"/>
              <a:gd name="T22" fmla="*/ 541832742 w 1030"/>
              <a:gd name="T23" fmla="*/ 493950859 h 991"/>
              <a:gd name="T24" fmla="*/ 410784579 w 1030"/>
              <a:gd name="T25" fmla="*/ 292338245 h 991"/>
              <a:gd name="T26" fmla="*/ 272176845 w 1030"/>
              <a:gd name="T27" fmla="*/ 133569134 h 991"/>
              <a:gd name="T28" fmla="*/ 133567474 w 1030"/>
              <a:gd name="T29" fmla="*/ 32762840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4" name="Freeform 12"/>
          <p:cNvSpPr>
            <a:spLocks/>
          </p:cNvSpPr>
          <p:nvPr/>
        </p:nvSpPr>
        <p:spPr bwMode="auto">
          <a:xfrm>
            <a:off x="5163085" y="3217738"/>
            <a:ext cx="1638300" cy="1573213"/>
          </a:xfrm>
          <a:custGeom>
            <a:avLst/>
            <a:gdLst>
              <a:gd name="T0" fmla="*/ 0 w 1032"/>
              <a:gd name="T1" fmla="*/ 2147483647 h 991"/>
              <a:gd name="T2" fmla="*/ 272176845 w 1032"/>
              <a:gd name="T3" fmla="*/ 2147483647 h 991"/>
              <a:gd name="T4" fmla="*/ 410784580 w 1032"/>
              <a:gd name="T5" fmla="*/ 2147483647 h 991"/>
              <a:gd name="T6" fmla="*/ 549394001 w 1032"/>
              <a:gd name="T7" fmla="*/ 2147483647 h 991"/>
              <a:gd name="T8" fmla="*/ 682961425 w 1032"/>
              <a:gd name="T9" fmla="*/ 2147483647 h 991"/>
              <a:gd name="T10" fmla="*/ 821570747 w 1032"/>
              <a:gd name="T11" fmla="*/ 2147483647 h 991"/>
              <a:gd name="T12" fmla="*/ 960178680 w 1032"/>
              <a:gd name="T13" fmla="*/ 2147483647 h 991"/>
              <a:gd name="T14" fmla="*/ 1229836065 w 1032"/>
              <a:gd name="T15" fmla="*/ 1872477815 h 991"/>
              <a:gd name="T16" fmla="*/ 1502012811 w 1032"/>
              <a:gd name="T17" fmla="*/ 1464212077 h 991"/>
              <a:gd name="T18" fmla="*/ 1779230264 w 1032"/>
              <a:gd name="T19" fmla="*/ 972780779 h 991"/>
              <a:gd name="T20" fmla="*/ 1912797689 w 1032"/>
              <a:gd name="T21" fmla="*/ 723285888 h 991"/>
              <a:gd name="T22" fmla="*/ 2051407011 w 1032"/>
              <a:gd name="T23" fmla="*/ 493950859 h 991"/>
              <a:gd name="T24" fmla="*/ 2147483647 w 1032"/>
              <a:gd name="T25" fmla="*/ 292338245 h 991"/>
              <a:gd name="T26" fmla="*/ 2147483647 w 1032"/>
              <a:gd name="T27" fmla="*/ 133569134 h 991"/>
              <a:gd name="T28" fmla="*/ 2147483647 w 1032"/>
              <a:gd name="T29" fmla="*/ 32762840 h 991"/>
              <a:gd name="T30" fmla="*/ 2147483647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5" name="Rectangle 13"/>
          <p:cNvSpPr>
            <a:spLocks noChangeArrowheads="1"/>
          </p:cNvSpPr>
          <p:nvPr/>
        </p:nvSpPr>
        <p:spPr bwMode="auto">
          <a:xfrm>
            <a:off x="8441272" y="4862388"/>
            <a:ext cx="3810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r>
              <a:rPr lang="en-US" sz="1800" b="1"/>
              <a:t>Z</a:t>
            </a:r>
          </a:p>
        </p:txBody>
      </p:sp>
      <p:sp>
        <p:nvSpPr>
          <p:cNvPr id="56" name="Rectangle 14"/>
          <p:cNvSpPr>
            <a:spLocks noChangeArrowheads="1"/>
          </p:cNvSpPr>
          <p:nvPr/>
        </p:nvSpPr>
        <p:spPr bwMode="auto">
          <a:xfrm>
            <a:off x="6917272" y="5471988"/>
            <a:ext cx="62547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800" b="1">
                <a:solidFill>
                  <a:srgbClr val="339933"/>
                </a:solidFill>
              </a:rPr>
              <a:t>0.12</a:t>
            </a:r>
            <a:endParaRPr lang="en-US" b="1">
              <a:solidFill>
                <a:srgbClr val="339933"/>
              </a:solidFill>
            </a:endParaRPr>
          </a:p>
        </p:txBody>
      </p:sp>
      <p:sp>
        <p:nvSpPr>
          <p:cNvPr id="57" name="Rectangle 15"/>
          <p:cNvSpPr>
            <a:spLocks noChangeArrowheads="1"/>
          </p:cNvSpPr>
          <p:nvPr/>
        </p:nvSpPr>
        <p:spPr bwMode="auto">
          <a:xfrm>
            <a:off x="6536272" y="5090988"/>
            <a:ext cx="37147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800" b="1"/>
              <a:t> 0</a:t>
            </a:r>
            <a:endParaRPr lang="en-US" b="1"/>
          </a:p>
        </p:txBody>
      </p:sp>
      <p:sp>
        <p:nvSpPr>
          <p:cNvPr id="58" name="Line 16"/>
          <p:cNvSpPr>
            <a:spLocks noChangeShapeType="1"/>
          </p:cNvSpPr>
          <p:nvPr/>
        </p:nvSpPr>
        <p:spPr bwMode="auto">
          <a:xfrm flipV="1">
            <a:off x="7145872" y="4862388"/>
            <a:ext cx="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9" name="Line 17"/>
          <p:cNvSpPr>
            <a:spLocks noChangeShapeType="1"/>
          </p:cNvSpPr>
          <p:nvPr/>
        </p:nvSpPr>
        <p:spPr bwMode="auto">
          <a:xfrm>
            <a:off x="6764872" y="3262188"/>
            <a:ext cx="0" cy="1600200"/>
          </a:xfrm>
          <a:prstGeom prst="line">
            <a:avLst/>
          </a:prstGeom>
          <a:noFill/>
          <a:ln w="19050"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 name="Rectangle 28"/>
          <p:cNvSpPr>
            <a:spLocks noChangeArrowheads="1"/>
          </p:cNvSpPr>
          <p:nvPr/>
        </p:nvSpPr>
        <p:spPr bwMode="auto">
          <a:xfrm>
            <a:off x="5351997" y="2912938"/>
            <a:ext cx="1130300" cy="454025"/>
          </a:xfrm>
          <a:prstGeom prst="rect">
            <a:avLst/>
          </a:prstGeom>
          <a:solidFill>
            <a:srgbClr val="CCFF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eaLnBrk="0" hangingPunct="0">
              <a:spcBef>
                <a:spcPct val="50000"/>
              </a:spcBef>
            </a:pPr>
            <a:r>
              <a:rPr lang="en-US" dirty="0">
                <a:solidFill>
                  <a:srgbClr val="FF0000"/>
                </a:solidFill>
              </a:rPr>
              <a:t>0.5478</a:t>
            </a:r>
          </a:p>
        </p:txBody>
      </p:sp>
      <p:sp>
        <p:nvSpPr>
          <p:cNvPr id="62" name="Line 36"/>
          <p:cNvSpPr>
            <a:spLocks noChangeShapeType="1"/>
          </p:cNvSpPr>
          <p:nvPr/>
        </p:nvSpPr>
        <p:spPr bwMode="auto">
          <a:xfrm flipV="1">
            <a:off x="6769635" y="4849688"/>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3" name="Freeform 37"/>
          <p:cNvSpPr>
            <a:spLocks/>
          </p:cNvSpPr>
          <p:nvPr/>
        </p:nvSpPr>
        <p:spPr bwMode="auto">
          <a:xfrm>
            <a:off x="5145622" y="4873501"/>
            <a:ext cx="3289300" cy="7937"/>
          </a:xfrm>
          <a:custGeom>
            <a:avLst/>
            <a:gdLst>
              <a:gd name="T0" fmla="*/ 0 w 2072"/>
              <a:gd name="T1" fmla="*/ 12599192 h 5"/>
              <a:gd name="T2" fmla="*/ 30241873 w 2072"/>
              <a:gd name="T3" fmla="*/ 0 h 5"/>
              <a:gd name="T4" fmla="*/ 2147483647 w 2072"/>
              <a:gd name="T5" fmla="*/ 0 h 5"/>
              <a:gd name="T6" fmla="*/ 0 60000 65536"/>
              <a:gd name="T7" fmla="*/ 0 60000 65536"/>
              <a:gd name="T8" fmla="*/ 0 60000 65536"/>
              <a:gd name="T9" fmla="*/ 0 w 2072"/>
              <a:gd name="T10" fmla="*/ 0 h 5"/>
              <a:gd name="T11" fmla="*/ 2072 w 2072"/>
              <a:gd name="T12" fmla="*/ 5 h 5"/>
            </a:gdLst>
            <a:ahLst/>
            <a:cxnLst>
              <a:cxn ang="T6">
                <a:pos x="T0" y="T1"/>
              </a:cxn>
              <a:cxn ang="T7">
                <a:pos x="T2" y="T3"/>
              </a:cxn>
              <a:cxn ang="T8">
                <a:pos x="T4" y="T5"/>
              </a:cxn>
            </a:cxnLst>
            <a:rect l="T9" t="T10" r="T11" b="T12"/>
            <a:pathLst>
              <a:path w="2072" h="5">
                <a:moveTo>
                  <a:pt x="0" y="5"/>
                </a:moveTo>
                <a:lnTo>
                  <a:pt x="12" y="0"/>
                </a:lnTo>
                <a:lnTo>
                  <a:pt x="2072" y="0"/>
                </a:lnTo>
              </a:path>
            </a:pathLst>
          </a:custGeom>
          <a:noFill/>
          <a:ln w="50800" cap="rnd"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4" name="Rectangle 63"/>
          <p:cNvSpPr/>
          <p:nvPr/>
        </p:nvSpPr>
        <p:spPr>
          <a:xfrm>
            <a:off x="4511430" y="5894258"/>
            <a:ext cx="5317639" cy="861774"/>
          </a:xfrm>
          <a:prstGeom prst="rect">
            <a:avLst/>
          </a:prstGeom>
        </p:spPr>
        <p:txBody>
          <a:bodyPr wrap="square">
            <a:spAutoFit/>
          </a:bodyPr>
          <a:lstStyle/>
          <a:p>
            <a:pPr>
              <a:spcBef>
                <a:spcPct val="50000"/>
              </a:spcBef>
            </a:pPr>
            <a:r>
              <a:rPr lang="en-US" sz="2000" dirty="0"/>
              <a:t>P(X &gt; 18.6) = P(Z &gt; 0.12) = 1.0 - P(Z ≤ 0.12)</a:t>
            </a:r>
          </a:p>
          <a:p>
            <a:pPr>
              <a:spcBef>
                <a:spcPct val="50000"/>
              </a:spcBef>
            </a:pPr>
            <a:r>
              <a:rPr lang="en-US" sz="2000" dirty="0"/>
              <a:t>                                </a:t>
            </a:r>
            <a:r>
              <a:rPr lang="en-US" sz="2000" dirty="0" smtClean="0"/>
              <a:t> </a:t>
            </a:r>
            <a:r>
              <a:rPr lang="en-US" sz="2000" dirty="0"/>
              <a:t>= 1.0 - 0.5478 = </a:t>
            </a:r>
            <a:r>
              <a:rPr lang="en-US" sz="2000" dirty="0">
                <a:solidFill>
                  <a:schemeClr val="hlink"/>
                </a:solidFill>
              </a:rPr>
              <a:t>0.4522</a:t>
            </a:r>
          </a:p>
        </p:txBody>
      </p:sp>
    </p:spTree>
    <p:extLst>
      <p:ext uri="{BB962C8B-B14F-4D97-AF65-F5344CB8AC3E}">
        <p14:creationId xmlns:p14="http://schemas.microsoft.com/office/powerpoint/2010/main" val="337992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nodePh="1">
                                  <p:stCondLst>
                                    <p:cond delay="0"/>
                                  </p:stCondLst>
                                  <p:endCondLst>
                                    <p:cond evt="begin" delay="0">
                                      <p:tn val="43"/>
                                    </p:cond>
                                  </p:end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nodePh="1">
                                  <p:stCondLst>
                                    <p:cond delay="0"/>
                                  </p:stCondLst>
                                  <p:endCondLst>
                                    <p:cond evt="begin" delay="0">
                                      <p:tn val="45"/>
                                    </p:cond>
                                  </p:end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 grpId="0" animBg="1"/>
      <p:bldP spid="6" grpId="0" animBg="1"/>
      <p:bldP spid="7" grpId="0" animBg="1"/>
      <p:bldP spid="8" grpId="0" animBg="1"/>
      <p:bldP spid="9" grpId="0"/>
      <p:bldP spid="10" grpId="0"/>
      <p:bldP spid="11" grpId="0"/>
      <p:bldP spid="12" grpId="0"/>
      <p:bldP spid="13" grpId="0" animBg="1"/>
      <p:bldP spid="14" grpId="0" animBg="1"/>
      <p:bldP spid="31" grpId="0" animBg="1"/>
      <p:bldP spid="32" grpId="0" animBg="1"/>
      <p:bldP spid="33" grpId="0" animBg="1"/>
      <p:bldP spid="34" grpId="0" animBg="1"/>
      <p:bldP spid="35" grpId="0" animBg="1"/>
      <p:bldP spid="36" grpId="0" animBg="1"/>
      <p:bldP spid="37" grpId="0" animBg="1"/>
      <p:bldP spid="38" grpId="0"/>
      <p:bldP spid="39" grpId="0"/>
      <p:bldP spid="40" grpId="0"/>
      <p:bldP spid="41" grpId="0"/>
      <p:bldP spid="42" grpId="0" animBg="1"/>
      <p:bldP spid="43" grpId="0"/>
      <p:bldP spid="44" grpId="0" animBg="1"/>
      <p:bldP spid="45" grpId="0" animBg="1"/>
      <p:bldP spid="46" grpId="0" animBg="1"/>
      <p:bldP spid="48" grpId="0" animBg="1"/>
      <p:bldP spid="49" grpId="0" animBg="1"/>
      <p:bldP spid="50" grpId="0" animBg="1"/>
      <p:bldP spid="51" grpId="0" animBg="1"/>
      <p:bldP spid="52" grpId="0" animBg="1"/>
      <p:bldP spid="53" grpId="0" animBg="1"/>
      <p:bldP spid="54" grpId="0" animBg="1"/>
      <p:bldP spid="55" grpId="0"/>
      <p:bldP spid="56" grpId="0"/>
      <p:bldP spid="57" grpId="0"/>
      <p:bldP spid="58" grpId="0" animBg="1"/>
      <p:bldP spid="59" grpId="0" animBg="1"/>
      <p:bldP spid="60" grpId="0" animBg="1"/>
      <p:bldP spid="62" grpId="0" animBg="1"/>
      <p:bldP spid="63" grpId="0" animBg="1"/>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Freeform 2"/>
          <p:cNvSpPr>
            <a:spLocks/>
          </p:cNvSpPr>
          <p:nvPr/>
        </p:nvSpPr>
        <p:spPr bwMode="auto">
          <a:xfrm>
            <a:off x="7115175" y="1379023"/>
            <a:ext cx="311150" cy="1654175"/>
          </a:xfrm>
          <a:custGeom>
            <a:avLst/>
            <a:gdLst>
              <a:gd name="T0" fmla="*/ 5040312 w 196"/>
              <a:gd name="T1" fmla="*/ 2147483647 h 1042"/>
              <a:gd name="T2" fmla="*/ 0 w 196"/>
              <a:gd name="T3" fmla="*/ 0 h 1042"/>
              <a:gd name="T4" fmla="*/ 75604689 w 196"/>
              <a:gd name="T5" fmla="*/ 5040312 h 1042"/>
              <a:gd name="T6" fmla="*/ 166330310 w 196"/>
              <a:gd name="T7" fmla="*/ 45362804 h 1042"/>
              <a:gd name="T8" fmla="*/ 257055957 w 196"/>
              <a:gd name="T9" fmla="*/ 128527164 h 1042"/>
              <a:gd name="T10" fmla="*/ 347781553 w 196"/>
              <a:gd name="T11" fmla="*/ 214212486 h 1042"/>
              <a:gd name="T12" fmla="*/ 438507249 w 196"/>
              <a:gd name="T13" fmla="*/ 342741189 h 1042"/>
              <a:gd name="T14" fmla="*/ 493950670 w 196"/>
              <a:gd name="T15" fmla="*/ 398184600 h 1042"/>
              <a:gd name="T16" fmla="*/ 493950670 w 196"/>
              <a:gd name="T17" fmla="*/ 2147483647 h 1042"/>
              <a:gd name="T18" fmla="*/ 5040312 w 196"/>
              <a:gd name="T19" fmla="*/ 2147483647 h 10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
              <a:gd name="T31" fmla="*/ 0 h 1042"/>
              <a:gd name="T32" fmla="*/ 196 w 196"/>
              <a:gd name="T33" fmla="*/ 1042 h 10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 h="1042">
                <a:moveTo>
                  <a:pt x="2" y="1040"/>
                </a:moveTo>
                <a:lnTo>
                  <a:pt x="0" y="0"/>
                </a:lnTo>
                <a:lnTo>
                  <a:pt x="30" y="2"/>
                </a:lnTo>
                <a:lnTo>
                  <a:pt x="66" y="18"/>
                </a:lnTo>
                <a:lnTo>
                  <a:pt x="102" y="51"/>
                </a:lnTo>
                <a:lnTo>
                  <a:pt x="138" y="85"/>
                </a:lnTo>
                <a:lnTo>
                  <a:pt x="174" y="136"/>
                </a:lnTo>
                <a:lnTo>
                  <a:pt x="196" y="158"/>
                </a:lnTo>
                <a:lnTo>
                  <a:pt x="196" y="1042"/>
                </a:lnTo>
                <a:lnTo>
                  <a:pt x="2" y="1040"/>
                </a:lnTo>
                <a:close/>
              </a:path>
            </a:pathLst>
          </a:custGeom>
          <a:solidFill>
            <a:schemeClr val="hlink"/>
          </a:solidFill>
          <a:ln>
            <a:noFill/>
          </a:ln>
          <a:extLst>
            <a:ext uri="{91240B29-F687-4f45-9708-019B960494DF}">
              <a14:hiddenLine xmlns:a14="http://schemas.microsoft.com/office/drawing/2010/main" xmlns="" w="19050" cap="flat" cmpd="sng">
                <a:solidFill>
                  <a:srgbClr val="000000"/>
                </a:solidFill>
                <a:prstDash val="solid"/>
                <a:round/>
                <a:headEnd/>
                <a:tailEnd/>
              </a14:hiddenLine>
            </a:ext>
          </a:extLst>
        </p:spPr>
        <p:txBody>
          <a:bodyPr wrap="none" anchor="ctr"/>
          <a:lstStyle/>
          <a:p>
            <a:endParaRPr lang="en-US"/>
          </a:p>
        </p:txBody>
      </p:sp>
      <p:sp>
        <p:nvSpPr>
          <p:cNvPr id="8198" name="Rectangle 4"/>
          <p:cNvSpPr>
            <a:spLocks noGrp="1" noChangeArrowheads="1"/>
          </p:cNvSpPr>
          <p:nvPr>
            <p:ph type="title" idx="4294967295"/>
          </p:nvPr>
        </p:nvSpPr>
        <p:spPr>
          <a:xfrm>
            <a:off x="0" y="0"/>
            <a:ext cx="9144000" cy="990600"/>
          </a:xfrm>
        </p:spPr>
        <p:txBody>
          <a:bodyPr>
            <a:normAutofit/>
          </a:bodyPr>
          <a:lstStyle/>
          <a:p>
            <a:pPr defTabSz="914400" eaLnBrk="1" hangingPunct="1">
              <a:lnSpc>
                <a:spcPct val="80000"/>
              </a:lnSpc>
            </a:pPr>
            <a:r>
              <a:rPr lang="en-US" sz="3200" dirty="0">
                <a:latin typeface="+mn-lt"/>
                <a:cs typeface="Arial" charset="0"/>
              </a:rPr>
              <a:t>Finding a Normal </a:t>
            </a:r>
            <a:r>
              <a:rPr lang="en-US" sz="3200" dirty="0" smtClean="0">
                <a:latin typeface="+mn-lt"/>
                <a:cs typeface="Arial" charset="0"/>
              </a:rPr>
              <a:t>Probability Between </a:t>
            </a:r>
            <a:r>
              <a:rPr lang="en-US" sz="3200" dirty="0">
                <a:latin typeface="+mn-lt"/>
                <a:cs typeface="Arial" charset="0"/>
              </a:rPr>
              <a:t>Two Values</a:t>
            </a:r>
          </a:p>
        </p:txBody>
      </p:sp>
      <p:sp>
        <p:nvSpPr>
          <p:cNvPr id="8199" name="Rectangle 5"/>
          <p:cNvSpPr>
            <a:spLocks noGrp="1" noChangeArrowheads="1"/>
          </p:cNvSpPr>
          <p:nvPr>
            <p:ph type="body" idx="4294967295"/>
          </p:nvPr>
        </p:nvSpPr>
        <p:spPr>
          <a:xfrm>
            <a:off x="193894" y="848181"/>
            <a:ext cx="8077200" cy="1090613"/>
          </a:xfrm>
        </p:spPr>
        <p:txBody>
          <a:bodyPr>
            <a:normAutofit/>
          </a:bodyPr>
          <a:lstStyle/>
          <a:p>
            <a:pPr marL="233363" indent="-233363" defTabSz="914400" eaLnBrk="1" hangingPunct="1"/>
            <a:r>
              <a:rPr lang="en-US" sz="2400" dirty="0">
                <a:latin typeface="Arial" charset="0"/>
                <a:cs typeface="Arial" charset="0"/>
              </a:rPr>
              <a:t>Suppose  X  is normal with mean 18.0 and standard deviation 5.0.  Find P(18 &lt; X &lt; 18.6)</a:t>
            </a:r>
          </a:p>
        </p:txBody>
      </p:sp>
      <p:sp>
        <p:nvSpPr>
          <p:cNvPr id="8200" name="Text Box 6"/>
          <p:cNvSpPr txBox="1">
            <a:spLocks noChangeArrowheads="1"/>
          </p:cNvSpPr>
          <p:nvPr/>
        </p:nvSpPr>
        <p:spPr bwMode="auto">
          <a:xfrm>
            <a:off x="492428" y="3722768"/>
            <a:ext cx="2743200" cy="812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nSpc>
                <a:spcPct val="70000"/>
              </a:lnSpc>
              <a:spcBef>
                <a:spcPct val="50000"/>
              </a:spcBef>
            </a:pPr>
            <a:r>
              <a:rPr lang="en-US" dirty="0">
                <a:solidFill>
                  <a:srgbClr val="000000"/>
                </a:solidFill>
                <a:latin typeface="+mn-lt"/>
              </a:rPr>
              <a:t>   P(1</a:t>
            </a:r>
            <a:r>
              <a:rPr lang="en-US" dirty="0">
                <a:solidFill>
                  <a:srgbClr val="000000"/>
                </a:solidFill>
                <a:latin typeface="+mn-lt"/>
                <a:sym typeface="Arial" charset="0"/>
              </a:rPr>
              <a:t>8 &lt; X &lt; 18.6)</a:t>
            </a:r>
          </a:p>
          <a:p>
            <a:pPr>
              <a:lnSpc>
                <a:spcPct val="70000"/>
              </a:lnSpc>
              <a:spcBef>
                <a:spcPct val="50000"/>
              </a:spcBef>
            </a:pPr>
            <a:r>
              <a:rPr lang="en-US" dirty="0">
                <a:solidFill>
                  <a:srgbClr val="000000"/>
                </a:solidFill>
                <a:latin typeface="+mn-lt"/>
              </a:rPr>
              <a:t>= P(</a:t>
            </a:r>
            <a:r>
              <a:rPr lang="en-US" dirty="0">
                <a:solidFill>
                  <a:srgbClr val="000000"/>
                </a:solidFill>
                <a:latin typeface="+mn-lt"/>
                <a:sym typeface="Arial" charset="0"/>
              </a:rPr>
              <a:t>0 &lt; Z &lt; 0.12)</a:t>
            </a:r>
          </a:p>
        </p:txBody>
      </p:sp>
      <p:sp>
        <p:nvSpPr>
          <p:cNvPr id="8201" name="Freeform 7"/>
          <p:cNvSpPr>
            <a:spLocks/>
          </p:cNvSpPr>
          <p:nvPr/>
        </p:nvSpPr>
        <p:spPr bwMode="auto">
          <a:xfrm>
            <a:off x="7108825" y="1382198"/>
            <a:ext cx="6350" cy="1644650"/>
          </a:xfrm>
          <a:custGeom>
            <a:avLst/>
            <a:gdLst>
              <a:gd name="T0" fmla="*/ 0 w 4"/>
              <a:gd name="T1" fmla="*/ 0 h 1036"/>
              <a:gd name="T2" fmla="*/ 10080623 w 4"/>
              <a:gd name="T3" fmla="*/ 2147483647 h 1036"/>
              <a:gd name="T4" fmla="*/ 0 60000 65536"/>
              <a:gd name="T5" fmla="*/ 0 60000 65536"/>
              <a:gd name="T6" fmla="*/ 0 w 4"/>
              <a:gd name="T7" fmla="*/ 0 h 1036"/>
              <a:gd name="T8" fmla="*/ 4 w 4"/>
              <a:gd name="T9" fmla="*/ 1036 h 1036"/>
            </a:gdLst>
            <a:ahLst/>
            <a:cxnLst>
              <a:cxn ang="T4">
                <a:pos x="T0" y="T1"/>
              </a:cxn>
              <a:cxn ang="T5">
                <a:pos x="T2" y="T3"/>
              </a:cxn>
            </a:cxnLst>
            <a:rect l="T6" t="T7" r="T8" b="T9"/>
            <a:pathLst>
              <a:path w="4" h="1036">
                <a:moveTo>
                  <a:pt x="0" y="0"/>
                </a:moveTo>
                <a:lnTo>
                  <a:pt x="4" y="1036"/>
                </a:lnTo>
              </a:path>
            </a:pathLst>
          </a:custGeom>
          <a:noFill/>
          <a:ln w="1905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202" name="Freeform 8"/>
          <p:cNvSpPr>
            <a:spLocks/>
          </p:cNvSpPr>
          <p:nvPr/>
        </p:nvSpPr>
        <p:spPr bwMode="auto">
          <a:xfrm>
            <a:off x="7123113" y="1382198"/>
            <a:ext cx="1635125" cy="1573213"/>
          </a:xfrm>
          <a:custGeom>
            <a:avLst/>
            <a:gdLst>
              <a:gd name="T0" fmla="*/ 2147483647 w 1030"/>
              <a:gd name="T1" fmla="*/ 2147483647 h 991"/>
              <a:gd name="T2" fmla="*/ 2147483647 w 1030"/>
              <a:gd name="T3" fmla="*/ 2147483647 h 991"/>
              <a:gd name="T4" fmla="*/ 2147483647 w 1030"/>
              <a:gd name="T5" fmla="*/ 2147483647 h 991"/>
              <a:gd name="T6" fmla="*/ 2048886060 w 1030"/>
              <a:gd name="T7" fmla="*/ 2147483647 h 991"/>
              <a:gd name="T8" fmla="*/ 1910278326 w 1030"/>
              <a:gd name="T9" fmla="*/ 2147483647 h 991"/>
              <a:gd name="T10" fmla="*/ 1771669004 w 1030"/>
              <a:gd name="T11" fmla="*/ 2147483647 h 991"/>
              <a:gd name="T12" fmla="*/ 1640620544 w 1030"/>
              <a:gd name="T13" fmla="*/ 2147483647 h 991"/>
              <a:gd name="T14" fmla="*/ 1363403488 w 1030"/>
              <a:gd name="T15" fmla="*/ 1872477815 h 991"/>
              <a:gd name="T16" fmla="*/ 1091226742 w 1030"/>
              <a:gd name="T17" fmla="*/ 1464212077 h 991"/>
              <a:gd name="T18" fmla="*/ 819049798 w 1030"/>
              <a:gd name="T19" fmla="*/ 972780779 h 991"/>
              <a:gd name="T20" fmla="*/ 680442063 w 1030"/>
              <a:gd name="T21" fmla="*/ 723285888 h 991"/>
              <a:gd name="T22" fmla="*/ 541832742 w 1030"/>
              <a:gd name="T23" fmla="*/ 493950859 h 991"/>
              <a:gd name="T24" fmla="*/ 410784579 w 1030"/>
              <a:gd name="T25" fmla="*/ 292338245 h 991"/>
              <a:gd name="T26" fmla="*/ 272176845 w 1030"/>
              <a:gd name="T27" fmla="*/ 133569134 h 991"/>
              <a:gd name="T28" fmla="*/ 133567474 w 1030"/>
              <a:gd name="T29" fmla="*/ 32762840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203" name="Freeform 9"/>
          <p:cNvSpPr>
            <a:spLocks/>
          </p:cNvSpPr>
          <p:nvPr/>
        </p:nvSpPr>
        <p:spPr bwMode="auto">
          <a:xfrm>
            <a:off x="5486400" y="1382198"/>
            <a:ext cx="1638300" cy="1573213"/>
          </a:xfrm>
          <a:custGeom>
            <a:avLst/>
            <a:gdLst>
              <a:gd name="T0" fmla="*/ 0 w 1032"/>
              <a:gd name="T1" fmla="*/ 2147483647 h 991"/>
              <a:gd name="T2" fmla="*/ 272176845 w 1032"/>
              <a:gd name="T3" fmla="*/ 2147483647 h 991"/>
              <a:gd name="T4" fmla="*/ 410784580 w 1032"/>
              <a:gd name="T5" fmla="*/ 2147483647 h 991"/>
              <a:gd name="T6" fmla="*/ 549394001 w 1032"/>
              <a:gd name="T7" fmla="*/ 2147483647 h 991"/>
              <a:gd name="T8" fmla="*/ 682961425 w 1032"/>
              <a:gd name="T9" fmla="*/ 2147483647 h 991"/>
              <a:gd name="T10" fmla="*/ 821570747 w 1032"/>
              <a:gd name="T11" fmla="*/ 2147483647 h 991"/>
              <a:gd name="T12" fmla="*/ 960178680 w 1032"/>
              <a:gd name="T13" fmla="*/ 2147483647 h 991"/>
              <a:gd name="T14" fmla="*/ 1229836065 w 1032"/>
              <a:gd name="T15" fmla="*/ 1872477815 h 991"/>
              <a:gd name="T16" fmla="*/ 1502012811 w 1032"/>
              <a:gd name="T17" fmla="*/ 1464212077 h 991"/>
              <a:gd name="T18" fmla="*/ 1779230264 w 1032"/>
              <a:gd name="T19" fmla="*/ 972780779 h 991"/>
              <a:gd name="T20" fmla="*/ 1912797689 w 1032"/>
              <a:gd name="T21" fmla="*/ 723285888 h 991"/>
              <a:gd name="T22" fmla="*/ 2051407011 w 1032"/>
              <a:gd name="T23" fmla="*/ 493950859 h 991"/>
              <a:gd name="T24" fmla="*/ 2147483647 w 1032"/>
              <a:gd name="T25" fmla="*/ 292338245 h 991"/>
              <a:gd name="T26" fmla="*/ 2147483647 w 1032"/>
              <a:gd name="T27" fmla="*/ 133569134 h 991"/>
              <a:gd name="T28" fmla="*/ 2147483647 w 1032"/>
              <a:gd name="T29" fmla="*/ 32762840 h 991"/>
              <a:gd name="T30" fmla="*/ 2147483647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204" name="Freeform 10"/>
          <p:cNvSpPr>
            <a:spLocks/>
          </p:cNvSpPr>
          <p:nvPr/>
        </p:nvSpPr>
        <p:spPr bwMode="auto">
          <a:xfrm>
            <a:off x="5468938" y="3037961"/>
            <a:ext cx="3289300" cy="7937"/>
          </a:xfrm>
          <a:custGeom>
            <a:avLst/>
            <a:gdLst>
              <a:gd name="T0" fmla="*/ 0 w 2072"/>
              <a:gd name="T1" fmla="*/ 12599192 h 5"/>
              <a:gd name="T2" fmla="*/ 30241873 w 2072"/>
              <a:gd name="T3" fmla="*/ 0 h 5"/>
              <a:gd name="T4" fmla="*/ 2147483647 w 2072"/>
              <a:gd name="T5" fmla="*/ 0 h 5"/>
              <a:gd name="T6" fmla="*/ 0 60000 65536"/>
              <a:gd name="T7" fmla="*/ 0 60000 65536"/>
              <a:gd name="T8" fmla="*/ 0 60000 65536"/>
              <a:gd name="T9" fmla="*/ 0 w 2072"/>
              <a:gd name="T10" fmla="*/ 0 h 5"/>
              <a:gd name="T11" fmla="*/ 2072 w 2072"/>
              <a:gd name="T12" fmla="*/ 5 h 5"/>
            </a:gdLst>
            <a:ahLst/>
            <a:cxnLst>
              <a:cxn ang="T6">
                <a:pos x="T0" y="T1"/>
              </a:cxn>
              <a:cxn ang="T7">
                <a:pos x="T2" y="T3"/>
              </a:cxn>
              <a:cxn ang="T8">
                <a:pos x="T4" y="T5"/>
              </a:cxn>
            </a:cxnLst>
            <a:rect l="T9" t="T10" r="T11" b="T12"/>
            <a:pathLst>
              <a:path w="2072" h="5">
                <a:moveTo>
                  <a:pt x="0" y="5"/>
                </a:moveTo>
                <a:lnTo>
                  <a:pt x="12" y="0"/>
                </a:lnTo>
                <a:lnTo>
                  <a:pt x="2072" y="0"/>
                </a:lnTo>
              </a:path>
            </a:pathLst>
          </a:custGeom>
          <a:noFill/>
          <a:ln w="50800" cap="rnd"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205" name="Line 11"/>
          <p:cNvSpPr>
            <a:spLocks noChangeShapeType="1"/>
          </p:cNvSpPr>
          <p:nvPr/>
        </p:nvSpPr>
        <p:spPr bwMode="auto">
          <a:xfrm>
            <a:off x="5472113" y="1418711"/>
            <a:ext cx="1587" cy="0"/>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06" name="Line 12"/>
          <p:cNvSpPr>
            <a:spLocks noChangeShapeType="1"/>
          </p:cNvSpPr>
          <p:nvPr/>
        </p:nvSpPr>
        <p:spPr bwMode="auto">
          <a:xfrm>
            <a:off x="5472113" y="1569523"/>
            <a:ext cx="1587" cy="0"/>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08" name="Rectangle 14"/>
          <p:cNvSpPr>
            <a:spLocks noChangeArrowheads="1"/>
          </p:cNvSpPr>
          <p:nvPr/>
        </p:nvSpPr>
        <p:spPr bwMode="auto">
          <a:xfrm>
            <a:off x="8763000" y="3439598"/>
            <a:ext cx="3810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r>
              <a:rPr lang="en-US" sz="1800" b="1" dirty="0">
                <a:solidFill>
                  <a:schemeClr val="folHlink"/>
                </a:solidFill>
              </a:rPr>
              <a:t>Z</a:t>
            </a:r>
          </a:p>
        </p:txBody>
      </p:sp>
      <p:sp>
        <p:nvSpPr>
          <p:cNvPr id="8209" name="Rectangle 15"/>
          <p:cNvSpPr>
            <a:spLocks noChangeArrowheads="1"/>
          </p:cNvSpPr>
          <p:nvPr/>
        </p:nvSpPr>
        <p:spPr bwMode="auto">
          <a:xfrm>
            <a:off x="7135813" y="3330061"/>
            <a:ext cx="184150" cy="9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50000"/>
              </a:spcBef>
            </a:pPr>
            <a:endParaRPr lang="en-US"/>
          </a:p>
        </p:txBody>
      </p:sp>
      <p:sp>
        <p:nvSpPr>
          <p:cNvPr id="8210" name="Rectangle 16"/>
          <p:cNvSpPr>
            <a:spLocks noChangeArrowheads="1"/>
          </p:cNvSpPr>
          <p:nvPr/>
        </p:nvSpPr>
        <p:spPr bwMode="auto">
          <a:xfrm>
            <a:off x="7162800" y="3439598"/>
            <a:ext cx="62547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800" b="1" dirty="0">
                <a:solidFill>
                  <a:schemeClr val="folHlink"/>
                </a:solidFill>
              </a:rPr>
              <a:t>0.12</a:t>
            </a:r>
            <a:endParaRPr lang="en-US" b="1" dirty="0">
              <a:solidFill>
                <a:schemeClr val="folHlink"/>
              </a:solidFill>
            </a:endParaRPr>
          </a:p>
        </p:txBody>
      </p:sp>
      <p:sp>
        <p:nvSpPr>
          <p:cNvPr id="8211" name="Rectangle 17"/>
          <p:cNvSpPr>
            <a:spLocks noChangeArrowheads="1"/>
          </p:cNvSpPr>
          <p:nvPr/>
        </p:nvSpPr>
        <p:spPr bwMode="auto">
          <a:xfrm>
            <a:off x="6858000" y="3439598"/>
            <a:ext cx="37147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800" b="1">
                <a:solidFill>
                  <a:schemeClr val="folHlink"/>
                </a:solidFill>
              </a:rPr>
              <a:t> 0</a:t>
            </a:r>
            <a:endParaRPr lang="en-US" b="1">
              <a:solidFill>
                <a:schemeClr val="folHlink"/>
              </a:solidFill>
            </a:endParaRPr>
          </a:p>
        </p:txBody>
      </p:sp>
      <p:sp>
        <p:nvSpPr>
          <p:cNvPr id="8212" name="Rectangle 18"/>
          <p:cNvSpPr>
            <a:spLocks noChangeArrowheads="1"/>
          </p:cNvSpPr>
          <p:nvPr/>
        </p:nvSpPr>
        <p:spPr bwMode="auto">
          <a:xfrm>
            <a:off x="8763000" y="3058598"/>
            <a:ext cx="3810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r>
              <a:rPr lang="en-US" sz="1800" b="1"/>
              <a:t>X</a:t>
            </a:r>
          </a:p>
        </p:txBody>
      </p:sp>
      <p:sp>
        <p:nvSpPr>
          <p:cNvPr id="8213" name="Rectangle 19"/>
          <p:cNvSpPr>
            <a:spLocks noChangeArrowheads="1"/>
          </p:cNvSpPr>
          <p:nvPr/>
        </p:nvSpPr>
        <p:spPr bwMode="auto">
          <a:xfrm>
            <a:off x="7239000" y="3058598"/>
            <a:ext cx="62547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800" b="1"/>
              <a:t>18.6</a:t>
            </a:r>
            <a:endParaRPr lang="en-US" b="1"/>
          </a:p>
        </p:txBody>
      </p:sp>
      <p:sp>
        <p:nvSpPr>
          <p:cNvPr id="8214" name="Rectangle 20"/>
          <p:cNvSpPr>
            <a:spLocks noChangeArrowheads="1"/>
          </p:cNvSpPr>
          <p:nvPr/>
        </p:nvSpPr>
        <p:spPr bwMode="auto">
          <a:xfrm>
            <a:off x="6858000" y="3058598"/>
            <a:ext cx="49847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800" b="1"/>
              <a:t> 18</a:t>
            </a:r>
            <a:endParaRPr lang="en-US" b="1"/>
          </a:p>
        </p:txBody>
      </p:sp>
      <p:graphicFrame>
        <p:nvGraphicFramePr>
          <p:cNvPr id="8194" name="Object 27"/>
          <p:cNvGraphicFramePr>
            <a:graphicFrameLocks noChangeAspect="1"/>
          </p:cNvGraphicFramePr>
          <p:nvPr>
            <p:extLst>
              <p:ext uri="{D42A27DB-BD31-4B8C-83A1-F6EECF244321}">
                <p14:modId xmlns:p14="http://schemas.microsoft.com/office/powerpoint/2010/main" val="1773919369"/>
              </p:ext>
            </p:extLst>
          </p:nvPr>
        </p:nvGraphicFramePr>
        <p:xfrm>
          <a:off x="487633" y="2110785"/>
          <a:ext cx="2720495" cy="672892"/>
        </p:xfrm>
        <a:graphic>
          <a:graphicData uri="http://schemas.openxmlformats.org/presentationml/2006/ole">
            <mc:AlternateContent xmlns:mc="http://schemas.openxmlformats.org/markup-compatibility/2006">
              <mc:Choice xmlns:v="urn:schemas-microsoft-com:vml" Requires="v">
                <p:oleObj spid="_x0000_s14563" name="Equation" r:id="rId3" imgW="46749600" imgH="12571560" progId="Equation.3">
                  <p:embed/>
                </p:oleObj>
              </mc:Choice>
              <mc:Fallback>
                <p:oleObj name="Equation" r:id="rId3" imgW="46749600" imgH="12571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33" y="2110785"/>
                        <a:ext cx="2720495" cy="672892"/>
                      </a:xfrm>
                      <a:prstGeom prst="rect">
                        <a:avLst/>
                      </a:prstGeom>
                      <a:solidFill>
                        <a:srgbClr val="FDE0BD"/>
                      </a:solidFill>
                      <a:ln w="9525">
                        <a:solidFill>
                          <a:schemeClr val="tx1"/>
                        </a:solidFill>
                        <a:miter lim="800000"/>
                        <a:headEnd/>
                        <a:tailEnd/>
                      </a:ln>
                    </p:spPr>
                  </p:pic>
                </p:oleObj>
              </mc:Fallback>
            </mc:AlternateContent>
          </a:graphicData>
        </a:graphic>
      </p:graphicFrame>
      <p:graphicFrame>
        <p:nvGraphicFramePr>
          <p:cNvPr id="8195" name="Object 28"/>
          <p:cNvGraphicFramePr>
            <a:graphicFrameLocks noChangeAspect="1"/>
          </p:cNvGraphicFramePr>
          <p:nvPr>
            <p:extLst>
              <p:ext uri="{D42A27DB-BD31-4B8C-83A1-F6EECF244321}">
                <p14:modId xmlns:p14="http://schemas.microsoft.com/office/powerpoint/2010/main" val="1212482160"/>
              </p:ext>
            </p:extLst>
          </p:nvPr>
        </p:nvGraphicFramePr>
        <p:xfrm>
          <a:off x="487283" y="2979041"/>
          <a:ext cx="3244660" cy="664076"/>
        </p:xfrm>
        <a:graphic>
          <a:graphicData uri="http://schemas.openxmlformats.org/presentationml/2006/ole">
            <mc:AlternateContent xmlns:mc="http://schemas.openxmlformats.org/markup-compatibility/2006">
              <mc:Choice xmlns:v="urn:schemas-microsoft-com:vml" Requires="v">
                <p:oleObj spid="_x0000_s14564" name="Equation" r:id="rId5" imgW="56508840" imgH="12571560" progId="Equation.3">
                  <p:embed/>
                </p:oleObj>
              </mc:Choice>
              <mc:Fallback>
                <p:oleObj name="Equation" r:id="rId5" imgW="56508840" imgH="12571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283" y="2979041"/>
                        <a:ext cx="3244660" cy="664076"/>
                      </a:xfrm>
                      <a:prstGeom prst="rect">
                        <a:avLst/>
                      </a:prstGeom>
                      <a:solidFill>
                        <a:srgbClr val="FDE0BD"/>
                      </a:solidFill>
                      <a:ln w="9525">
                        <a:solidFill>
                          <a:schemeClr val="tx1"/>
                        </a:solidFill>
                        <a:miter lim="800000"/>
                        <a:headEnd/>
                        <a:tailEnd/>
                      </a:ln>
                    </p:spPr>
                  </p:pic>
                </p:oleObj>
              </mc:Fallback>
            </mc:AlternateContent>
          </a:graphicData>
        </a:graphic>
      </p:graphicFrame>
      <p:sp>
        <p:nvSpPr>
          <p:cNvPr id="8215" name="Text Box 23"/>
          <p:cNvSpPr txBox="1">
            <a:spLocks noChangeArrowheads="1"/>
          </p:cNvSpPr>
          <p:nvPr/>
        </p:nvSpPr>
        <p:spPr bwMode="auto">
          <a:xfrm>
            <a:off x="-685070" y="1558677"/>
            <a:ext cx="439446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342900" indent="-342900" algn="ctr" eaLnBrk="1" hangingPunct="1">
              <a:spcBef>
                <a:spcPct val="50000"/>
              </a:spcBef>
              <a:buFont typeface="Arial"/>
              <a:buChar char="•"/>
            </a:pPr>
            <a:r>
              <a:rPr lang="en-US" dirty="0">
                <a:solidFill>
                  <a:srgbClr val="000000"/>
                </a:solidFill>
                <a:latin typeface="+mn-lt"/>
              </a:rPr>
              <a:t>Calculate Z-values:</a:t>
            </a:r>
          </a:p>
        </p:txBody>
      </p:sp>
      <p:sp>
        <p:nvSpPr>
          <p:cNvPr id="67" name="Rectangle 24"/>
          <p:cNvSpPr>
            <a:spLocks noChangeArrowheads="1"/>
          </p:cNvSpPr>
          <p:nvPr/>
        </p:nvSpPr>
        <p:spPr bwMode="auto">
          <a:xfrm>
            <a:off x="233926" y="4469850"/>
            <a:ext cx="34321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p>
            <a:pPr algn="ctr" eaLnBrk="0" hangingPunct="0">
              <a:spcBef>
                <a:spcPct val="50000"/>
              </a:spcBef>
            </a:pPr>
            <a:r>
              <a:rPr lang="en-US" sz="2400" dirty="0">
                <a:solidFill>
                  <a:srgbClr val="000000"/>
                </a:solidFill>
              </a:rPr>
              <a:t>= P(</a:t>
            </a:r>
            <a:r>
              <a:rPr lang="en-US" sz="2400" dirty="0">
                <a:solidFill>
                  <a:srgbClr val="000000"/>
                </a:solidFill>
                <a:sym typeface="Arial" charset="0"/>
              </a:rPr>
              <a:t>Z &lt; 0.12) – P(Z ≤ 0)</a:t>
            </a:r>
          </a:p>
        </p:txBody>
      </p:sp>
      <p:sp>
        <p:nvSpPr>
          <p:cNvPr id="68" name="Rectangle 25"/>
          <p:cNvSpPr>
            <a:spLocks noChangeArrowheads="1"/>
          </p:cNvSpPr>
          <p:nvPr/>
        </p:nvSpPr>
        <p:spPr bwMode="auto">
          <a:xfrm>
            <a:off x="267344" y="4917698"/>
            <a:ext cx="279040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square">
            <a:spAutoFit/>
          </a:bodyPr>
          <a:lstStyle/>
          <a:p>
            <a:pPr algn="ctr" eaLnBrk="0" hangingPunct="0">
              <a:spcBef>
                <a:spcPct val="50000"/>
              </a:spcBef>
            </a:pPr>
            <a:r>
              <a:rPr lang="en-US" sz="2400" dirty="0">
                <a:solidFill>
                  <a:srgbClr val="000000"/>
                </a:solidFill>
              </a:rPr>
              <a:t>= 0.5478 - </a:t>
            </a:r>
            <a:r>
              <a:rPr lang="en-US" sz="2400" dirty="0" smtClean="0">
                <a:solidFill>
                  <a:srgbClr val="000000"/>
                </a:solidFill>
              </a:rPr>
              <a:t>0.5000</a:t>
            </a:r>
            <a:endParaRPr lang="en-US" sz="2400" dirty="0">
              <a:solidFill>
                <a:srgbClr val="000000"/>
              </a:solidFill>
              <a:sym typeface="Arial" charset="0"/>
            </a:endParaRPr>
          </a:p>
        </p:txBody>
      </p:sp>
      <p:pic>
        <p:nvPicPr>
          <p:cNvPr id="2" name="Picture 1"/>
          <p:cNvPicPr>
            <a:picLocks noChangeAspect="1"/>
          </p:cNvPicPr>
          <p:nvPr/>
        </p:nvPicPr>
        <p:blipFill>
          <a:blip r:embed="rId7"/>
          <a:stretch>
            <a:fillRect/>
          </a:stretch>
        </p:blipFill>
        <p:spPr>
          <a:xfrm>
            <a:off x="5821021" y="4271756"/>
            <a:ext cx="2800823" cy="2586244"/>
          </a:xfrm>
          <a:prstGeom prst="rect">
            <a:avLst/>
          </a:prstGeom>
        </p:spPr>
      </p:pic>
      <p:sp>
        <p:nvSpPr>
          <p:cNvPr id="3" name="TextBox 2"/>
          <p:cNvSpPr txBox="1"/>
          <p:nvPr/>
        </p:nvSpPr>
        <p:spPr>
          <a:xfrm>
            <a:off x="512405" y="5397829"/>
            <a:ext cx="1265190" cy="461665"/>
          </a:xfrm>
          <a:prstGeom prst="rect">
            <a:avLst/>
          </a:prstGeom>
          <a:noFill/>
        </p:spPr>
        <p:txBody>
          <a:bodyPr wrap="none" rtlCol="0">
            <a:spAutoFit/>
          </a:bodyPr>
          <a:lstStyle/>
          <a:p>
            <a:r>
              <a:rPr lang="en-US" sz="2400" dirty="0">
                <a:solidFill>
                  <a:srgbClr val="000000"/>
                </a:solidFill>
              </a:rPr>
              <a:t>= </a:t>
            </a:r>
            <a:r>
              <a:rPr lang="en-US" sz="2400" dirty="0" smtClean="0">
                <a:solidFill>
                  <a:srgbClr val="000000"/>
                </a:solidFill>
              </a:rPr>
              <a:t>0.0478</a:t>
            </a:r>
            <a:endParaRPr lang="en-US" sz="2400" dirty="0">
              <a:solidFill>
                <a:srgbClr val="000000"/>
              </a:solidFill>
              <a:sym typeface="Arial" charset="0"/>
            </a:endParaRPr>
          </a:p>
        </p:txBody>
      </p:sp>
      <p:sp>
        <p:nvSpPr>
          <p:cNvPr id="4" name="Rectangle 3"/>
          <p:cNvSpPr/>
          <p:nvPr/>
        </p:nvSpPr>
        <p:spPr>
          <a:xfrm>
            <a:off x="501270" y="5431252"/>
            <a:ext cx="1336720" cy="4345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3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06"/>
                                        </p:tgtEl>
                                        <p:attrNameLst>
                                          <p:attrName>style.visibility</p:attrName>
                                        </p:attrNameLst>
                                      </p:cBhvr>
                                      <p:to>
                                        <p:strVal val="visible"/>
                                      </p:to>
                                    </p:set>
                                  </p:childTnLst>
                                </p:cTn>
                              </p:par>
                              <p:par>
                                <p:cTn id="19" presetID="1" presetClass="entr" presetSubtype="0" fill="hold" grpId="0" nodeType="withEffect" nodePh="1">
                                  <p:stCondLst>
                                    <p:cond delay="0"/>
                                  </p:stCondLst>
                                  <p:endCondLst>
                                    <p:cond evt="begin" delay="0">
                                      <p:tn val="19"/>
                                    </p:cond>
                                  </p:endCondLst>
                                  <p:childTnLst>
                                    <p:set>
                                      <p:cBhvr>
                                        <p:cTn id="20" dur="1" fill="hold">
                                          <p:stCondLst>
                                            <p:cond delay="0"/>
                                          </p:stCondLst>
                                        </p:cTn>
                                        <p:tgtEl>
                                          <p:spTgt spid="820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19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20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20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200" grpId="0"/>
      <p:bldP spid="8201" grpId="0" animBg="1"/>
      <p:bldP spid="8202" grpId="0" animBg="1"/>
      <p:bldP spid="8203" grpId="0" animBg="1"/>
      <p:bldP spid="8204" grpId="0" animBg="1"/>
      <p:bldP spid="8205" grpId="0" animBg="1"/>
      <p:bldP spid="8206" grpId="0" animBg="1"/>
      <p:bldP spid="8208" grpId="0"/>
      <p:bldP spid="8209" grpId="0"/>
      <p:bldP spid="8210" grpId="0"/>
      <p:bldP spid="8211" grpId="0"/>
      <p:bldP spid="8212" grpId="0"/>
      <p:bldP spid="8213" grpId="0"/>
      <p:bldP spid="8214" grpId="0"/>
      <p:bldP spid="8215" grpId="0"/>
      <p:bldP spid="67" grpId="0"/>
      <p:bldP spid="68" grpId="0"/>
      <p:bldP spid="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648" y="-633"/>
            <a:ext cx="8717280" cy="719229"/>
          </a:xfrm>
        </p:spPr>
        <p:txBody>
          <a:bodyPr/>
          <a:lstStyle/>
          <a:p>
            <a:r>
              <a:rPr lang="en-US" dirty="0" smtClean="0"/>
              <a:t>Probabilities in the Lower Tail</a:t>
            </a:r>
            <a:endParaRPr lang="en-US" dirty="0"/>
          </a:p>
        </p:txBody>
      </p:sp>
      <p:sp>
        <p:nvSpPr>
          <p:cNvPr id="2" name="Slide Number Placeholder 1"/>
          <p:cNvSpPr>
            <a:spLocks noGrp="1"/>
          </p:cNvSpPr>
          <p:nvPr>
            <p:ph type="sldNum" sz="quarter" idx="12"/>
          </p:nvPr>
        </p:nvSpPr>
        <p:spPr/>
        <p:txBody>
          <a:bodyPr/>
          <a:lstStyle/>
          <a:p>
            <a:fld id="{8D75822C-2030-4887-9512-2AC67AD2736F}" type="slidenum">
              <a:rPr lang="en-US" smtClean="0"/>
              <a:t>17</a:t>
            </a:fld>
            <a:endParaRPr lang="en-US"/>
          </a:p>
        </p:txBody>
      </p:sp>
      <p:sp>
        <p:nvSpPr>
          <p:cNvPr id="6" name="Rectangle 5"/>
          <p:cNvSpPr>
            <a:spLocks noGrp="1" noChangeArrowheads="1"/>
          </p:cNvSpPr>
          <p:nvPr>
            <p:ph idx="1"/>
          </p:nvPr>
        </p:nvSpPr>
        <p:spPr>
          <a:xfrm>
            <a:off x="231775" y="835862"/>
            <a:ext cx="8716963" cy="902139"/>
          </a:xfrm>
        </p:spPr>
        <p:txBody>
          <a:bodyPr>
            <a:normAutofit/>
          </a:bodyPr>
          <a:lstStyle/>
          <a:p>
            <a:r>
              <a:rPr lang="en-US" sz="2400" dirty="0">
                <a:latin typeface="Arial" charset="0"/>
                <a:cs typeface="Arial" charset="0"/>
              </a:rPr>
              <a:t>Suppose  X  is normal with </a:t>
            </a:r>
            <a:r>
              <a:rPr lang="el-GR" sz="2400" dirty="0">
                <a:sym typeface="Arial" charset="0"/>
              </a:rPr>
              <a:t>μ</a:t>
            </a:r>
            <a:r>
              <a:rPr lang="en-US" sz="2400" dirty="0">
                <a:sym typeface="Arial" charset="0"/>
              </a:rPr>
              <a:t> = 18 and </a:t>
            </a:r>
            <a:r>
              <a:rPr lang="el-GR" sz="2400" dirty="0">
                <a:sym typeface="Arial" charset="0"/>
              </a:rPr>
              <a:t>σ</a:t>
            </a:r>
            <a:r>
              <a:rPr lang="en-US" sz="2400" dirty="0">
                <a:sym typeface="Arial" charset="0"/>
              </a:rPr>
              <a:t> = 5</a:t>
            </a:r>
          </a:p>
          <a:p>
            <a:pPr marL="233363" indent="-233363"/>
            <a:r>
              <a:rPr lang="en-US" sz="2400" dirty="0" smtClean="0">
                <a:latin typeface="Arial" charset="0"/>
                <a:cs typeface="Arial" charset="0"/>
              </a:rPr>
              <a:t>Find </a:t>
            </a:r>
            <a:r>
              <a:rPr lang="en-US" sz="2400" dirty="0">
                <a:latin typeface="Arial" charset="0"/>
                <a:cs typeface="Arial" charset="0"/>
              </a:rPr>
              <a:t>P(17.4 &lt; X &lt; 18)</a:t>
            </a:r>
          </a:p>
        </p:txBody>
      </p:sp>
      <p:sp>
        <p:nvSpPr>
          <p:cNvPr id="7" name="Freeform 2"/>
          <p:cNvSpPr>
            <a:spLocks/>
          </p:cNvSpPr>
          <p:nvPr/>
        </p:nvSpPr>
        <p:spPr bwMode="auto">
          <a:xfrm>
            <a:off x="6852645" y="319277"/>
            <a:ext cx="317500" cy="1600200"/>
          </a:xfrm>
          <a:custGeom>
            <a:avLst/>
            <a:gdLst>
              <a:gd name="T0" fmla="*/ 20161250 w 200"/>
              <a:gd name="T1" fmla="*/ 2147483647 h 1008"/>
              <a:gd name="T2" fmla="*/ 0 w 200"/>
              <a:gd name="T3" fmla="*/ 418346035 h 1008"/>
              <a:gd name="T4" fmla="*/ 65524067 w 200"/>
              <a:gd name="T5" fmla="*/ 317539710 h 1008"/>
              <a:gd name="T6" fmla="*/ 161290000 w 200"/>
              <a:gd name="T7" fmla="*/ 191531878 h 1008"/>
              <a:gd name="T8" fmla="*/ 241935025 w 200"/>
              <a:gd name="T9" fmla="*/ 105846586 h 1008"/>
              <a:gd name="T10" fmla="*/ 317539690 w 200"/>
              <a:gd name="T11" fmla="*/ 55443449 h 1008"/>
              <a:gd name="T12" fmla="*/ 383063732 w 200"/>
              <a:gd name="T13" fmla="*/ 0 h 1008"/>
              <a:gd name="T14" fmla="*/ 504031295 w 200"/>
              <a:gd name="T15" fmla="*/ 0 h 1008"/>
              <a:gd name="T16" fmla="*/ 504031295 w 200"/>
              <a:gd name="T17" fmla="*/ 2147483647 h 1008"/>
              <a:gd name="T18" fmla="*/ 20161250 w 200"/>
              <a:gd name="T19" fmla="*/ 2147483647 h 10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1008"/>
              <a:gd name="T32" fmla="*/ 200 w 200"/>
              <a:gd name="T33" fmla="*/ 1008 h 10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1008">
                <a:moveTo>
                  <a:pt x="8" y="1008"/>
                </a:moveTo>
                <a:lnTo>
                  <a:pt x="0" y="166"/>
                </a:lnTo>
                <a:lnTo>
                  <a:pt x="26" y="126"/>
                </a:lnTo>
                <a:lnTo>
                  <a:pt x="64" y="76"/>
                </a:lnTo>
                <a:lnTo>
                  <a:pt x="96" y="42"/>
                </a:lnTo>
                <a:lnTo>
                  <a:pt x="126" y="22"/>
                </a:lnTo>
                <a:lnTo>
                  <a:pt x="152" y="0"/>
                </a:lnTo>
                <a:lnTo>
                  <a:pt x="200" y="0"/>
                </a:lnTo>
                <a:lnTo>
                  <a:pt x="200" y="1008"/>
                </a:lnTo>
                <a:lnTo>
                  <a:pt x="8" y="1008"/>
                </a:lnTo>
                <a:close/>
              </a:path>
            </a:pathLst>
          </a:custGeom>
          <a:solidFill>
            <a:schemeClr val="hlink"/>
          </a:solidFill>
          <a:ln>
            <a:noFill/>
          </a:ln>
          <a:extLst>
            <a:ext uri="{91240B29-F687-4f45-9708-019B960494DF}">
              <a14:hiddenLine xmlns:a14="http://schemas.microsoft.com/office/drawing/2010/main" xmlns="" w="19050" cap="flat" cmpd="sng">
                <a:solidFill>
                  <a:srgbClr val="000000"/>
                </a:solidFill>
                <a:prstDash val="solid"/>
                <a:round/>
                <a:headEnd/>
                <a:tailEnd/>
              </a14:hiddenLine>
            </a:ext>
          </a:extLst>
        </p:spPr>
        <p:txBody>
          <a:bodyPr wrap="none" anchor="ctr"/>
          <a:lstStyle/>
          <a:p>
            <a:endParaRPr lang="en-US"/>
          </a:p>
        </p:txBody>
      </p:sp>
      <p:sp>
        <p:nvSpPr>
          <p:cNvPr id="8" name="Line 5"/>
          <p:cNvSpPr>
            <a:spLocks noChangeShapeType="1"/>
          </p:cNvSpPr>
          <p:nvPr/>
        </p:nvSpPr>
        <p:spPr bwMode="auto">
          <a:xfrm>
            <a:off x="7170145" y="319277"/>
            <a:ext cx="0" cy="1600200"/>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 name="Freeform 6"/>
          <p:cNvSpPr>
            <a:spLocks/>
          </p:cNvSpPr>
          <p:nvPr/>
        </p:nvSpPr>
        <p:spPr bwMode="auto">
          <a:xfrm>
            <a:off x="7246345" y="319277"/>
            <a:ext cx="1593850" cy="1528763"/>
          </a:xfrm>
          <a:custGeom>
            <a:avLst/>
            <a:gdLst>
              <a:gd name="T0" fmla="*/ 2147483647 w 1030"/>
              <a:gd name="T1" fmla="*/ 2147483647 h 991"/>
              <a:gd name="T2" fmla="*/ 2147483647 w 1030"/>
              <a:gd name="T3" fmla="*/ 2147483647 h 991"/>
              <a:gd name="T4" fmla="*/ 2073663633 w 1030"/>
              <a:gd name="T5" fmla="*/ 2147483647 h 991"/>
              <a:gd name="T6" fmla="*/ 1946753000 w 1030"/>
              <a:gd name="T7" fmla="*/ 2147483647 h 991"/>
              <a:gd name="T8" fmla="*/ 1815054629 w 1030"/>
              <a:gd name="T9" fmla="*/ 2147483647 h 991"/>
              <a:gd name="T10" fmla="*/ 1683354711 w 1030"/>
              <a:gd name="T11" fmla="*/ 2134643955 h 991"/>
              <a:gd name="T12" fmla="*/ 1558839108 w 1030"/>
              <a:gd name="T13" fmla="*/ 2039453414 h 991"/>
              <a:gd name="T14" fmla="*/ 1295440820 w 1030"/>
              <a:gd name="T15" fmla="*/ 1768162068 h 991"/>
              <a:gd name="T16" fmla="*/ 1036831816 w 1030"/>
              <a:gd name="T17" fmla="*/ 1382640453 h 991"/>
              <a:gd name="T18" fmla="*/ 778222620 w 1030"/>
              <a:gd name="T19" fmla="*/ 918587721 h 991"/>
              <a:gd name="T20" fmla="*/ 646522702 w 1030"/>
              <a:gd name="T21" fmla="*/ 682991478 h 991"/>
              <a:gd name="T22" fmla="*/ 514824331 w 1030"/>
              <a:gd name="T23" fmla="*/ 466433228 h 991"/>
              <a:gd name="T24" fmla="*/ 390309018 w 1030"/>
              <a:gd name="T25" fmla="*/ 276052049 h 991"/>
              <a:gd name="T26" fmla="*/ 258609100 w 1030"/>
              <a:gd name="T27" fmla="*/ 126126821 h 991"/>
              <a:gd name="T28" fmla="*/ 126910681 w 1030"/>
              <a:gd name="T29" fmla="*/ 30936244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 name="Freeform 7"/>
          <p:cNvSpPr>
            <a:spLocks/>
          </p:cNvSpPr>
          <p:nvPr/>
        </p:nvSpPr>
        <p:spPr bwMode="auto">
          <a:xfrm>
            <a:off x="5568358" y="314515"/>
            <a:ext cx="1644650" cy="1531937"/>
          </a:xfrm>
          <a:custGeom>
            <a:avLst/>
            <a:gdLst>
              <a:gd name="T0" fmla="*/ 0 w 1036"/>
              <a:gd name="T1" fmla="*/ 2147483647 h 965"/>
              <a:gd name="T2" fmla="*/ 272176846 w 1036"/>
              <a:gd name="T3" fmla="*/ 2147483647 h 965"/>
              <a:gd name="T4" fmla="*/ 410784581 w 1036"/>
              <a:gd name="T5" fmla="*/ 2147483647 h 965"/>
              <a:gd name="T6" fmla="*/ 549394002 w 1036"/>
              <a:gd name="T7" fmla="*/ 2147483647 h 965"/>
              <a:gd name="T8" fmla="*/ 682961427 w 1036"/>
              <a:gd name="T9" fmla="*/ 2147483647 h 965"/>
              <a:gd name="T10" fmla="*/ 821570749 w 1036"/>
              <a:gd name="T11" fmla="*/ 2147483647 h 965"/>
              <a:gd name="T12" fmla="*/ 960178682 w 1036"/>
              <a:gd name="T13" fmla="*/ 2096769579 h 965"/>
              <a:gd name="T14" fmla="*/ 1229836067 w 1036"/>
              <a:gd name="T15" fmla="*/ 1809471933 h 965"/>
              <a:gd name="T16" fmla="*/ 1502012814 w 1036"/>
              <a:gd name="T17" fmla="*/ 1401206460 h 965"/>
              <a:gd name="T18" fmla="*/ 1779230268 w 1036"/>
              <a:gd name="T19" fmla="*/ 909775482 h 965"/>
              <a:gd name="T20" fmla="*/ 1912797692 w 1036"/>
              <a:gd name="T21" fmla="*/ 660280753 h 965"/>
              <a:gd name="T22" fmla="*/ 2051407014 w 1036"/>
              <a:gd name="T23" fmla="*/ 430945874 h 965"/>
              <a:gd name="T24" fmla="*/ 2147483647 w 1036"/>
              <a:gd name="T25" fmla="*/ 229333391 h 965"/>
              <a:gd name="T26" fmla="*/ 2147483647 w 1036"/>
              <a:gd name="T27" fmla="*/ 83164339 h 965"/>
              <a:gd name="T28" fmla="*/ 2147483647 w 1036"/>
              <a:gd name="T29" fmla="*/ 22680606 h 965"/>
              <a:gd name="T30" fmla="*/ 2147483647 w 1036"/>
              <a:gd name="T31" fmla="*/ 0 h 9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6"/>
              <a:gd name="T49" fmla="*/ 0 h 965"/>
              <a:gd name="T50" fmla="*/ 1036 w 1036"/>
              <a:gd name="T51" fmla="*/ 965 h 9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6" h="965">
                <a:moveTo>
                  <a:pt x="0" y="965"/>
                </a:moveTo>
                <a:lnTo>
                  <a:pt x="108" y="955"/>
                </a:lnTo>
                <a:lnTo>
                  <a:pt x="163" y="942"/>
                </a:lnTo>
                <a:lnTo>
                  <a:pt x="218" y="927"/>
                </a:lnTo>
                <a:lnTo>
                  <a:pt x="271" y="904"/>
                </a:lnTo>
                <a:lnTo>
                  <a:pt x="326" y="872"/>
                </a:lnTo>
                <a:lnTo>
                  <a:pt x="381" y="832"/>
                </a:lnTo>
                <a:lnTo>
                  <a:pt x="488" y="718"/>
                </a:lnTo>
                <a:lnTo>
                  <a:pt x="596" y="556"/>
                </a:lnTo>
                <a:lnTo>
                  <a:pt x="706" y="361"/>
                </a:lnTo>
                <a:lnTo>
                  <a:pt x="759" y="262"/>
                </a:lnTo>
                <a:lnTo>
                  <a:pt x="814" y="171"/>
                </a:lnTo>
                <a:lnTo>
                  <a:pt x="868" y="91"/>
                </a:lnTo>
                <a:lnTo>
                  <a:pt x="919" y="33"/>
                </a:lnTo>
                <a:lnTo>
                  <a:pt x="973" y="9"/>
                </a:lnTo>
                <a:lnTo>
                  <a:pt x="1036"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 name="Freeform 8"/>
          <p:cNvSpPr>
            <a:spLocks/>
          </p:cNvSpPr>
          <p:nvPr/>
        </p:nvSpPr>
        <p:spPr bwMode="auto">
          <a:xfrm>
            <a:off x="5550895" y="1930590"/>
            <a:ext cx="3289300" cy="7937"/>
          </a:xfrm>
          <a:custGeom>
            <a:avLst/>
            <a:gdLst>
              <a:gd name="T0" fmla="*/ 0 w 2072"/>
              <a:gd name="T1" fmla="*/ 12599192 h 5"/>
              <a:gd name="T2" fmla="*/ 30241873 w 2072"/>
              <a:gd name="T3" fmla="*/ 0 h 5"/>
              <a:gd name="T4" fmla="*/ 2147483647 w 2072"/>
              <a:gd name="T5" fmla="*/ 0 h 5"/>
              <a:gd name="T6" fmla="*/ 0 60000 65536"/>
              <a:gd name="T7" fmla="*/ 0 60000 65536"/>
              <a:gd name="T8" fmla="*/ 0 60000 65536"/>
              <a:gd name="T9" fmla="*/ 0 w 2072"/>
              <a:gd name="T10" fmla="*/ 0 h 5"/>
              <a:gd name="T11" fmla="*/ 2072 w 2072"/>
              <a:gd name="T12" fmla="*/ 5 h 5"/>
            </a:gdLst>
            <a:ahLst/>
            <a:cxnLst>
              <a:cxn ang="T6">
                <a:pos x="T0" y="T1"/>
              </a:cxn>
              <a:cxn ang="T7">
                <a:pos x="T2" y="T3"/>
              </a:cxn>
              <a:cxn ang="T8">
                <a:pos x="T4" y="T5"/>
              </a:cxn>
            </a:cxnLst>
            <a:rect l="T9" t="T10" r="T11" b="T12"/>
            <a:pathLst>
              <a:path w="2072" h="5">
                <a:moveTo>
                  <a:pt x="0" y="5"/>
                </a:moveTo>
                <a:lnTo>
                  <a:pt x="12" y="0"/>
                </a:lnTo>
                <a:lnTo>
                  <a:pt x="2072" y="0"/>
                </a:lnTo>
              </a:path>
            </a:pathLst>
          </a:custGeom>
          <a:noFill/>
          <a:ln w="50800" cap="rnd"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 name="Rectangle 9"/>
          <p:cNvSpPr>
            <a:spLocks noChangeArrowheads="1"/>
          </p:cNvSpPr>
          <p:nvPr/>
        </p:nvSpPr>
        <p:spPr bwMode="auto">
          <a:xfrm>
            <a:off x="8846545" y="1919477"/>
            <a:ext cx="3810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r>
              <a:rPr lang="en-US" sz="1800" b="1"/>
              <a:t>X</a:t>
            </a:r>
          </a:p>
        </p:txBody>
      </p:sp>
      <p:sp>
        <p:nvSpPr>
          <p:cNvPr id="13" name="Rectangle 10"/>
          <p:cNvSpPr>
            <a:spLocks noChangeArrowheads="1"/>
          </p:cNvSpPr>
          <p:nvPr/>
        </p:nvSpPr>
        <p:spPr bwMode="auto">
          <a:xfrm>
            <a:off x="8708433" y="177990"/>
            <a:ext cx="184150" cy="9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50000"/>
              </a:spcBef>
            </a:pPr>
            <a:endParaRPr lang="en-US"/>
          </a:p>
        </p:txBody>
      </p:sp>
      <p:sp>
        <p:nvSpPr>
          <p:cNvPr id="14" name="Rectangle 11"/>
          <p:cNvSpPr>
            <a:spLocks noChangeArrowheads="1"/>
          </p:cNvSpPr>
          <p:nvPr/>
        </p:nvSpPr>
        <p:spPr bwMode="auto">
          <a:xfrm>
            <a:off x="6560545" y="2376677"/>
            <a:ext cx="6318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800" b="1" dirty="0">
                <a:solidFill>
                  <a:srgbClr val="339933"/>
                </a:solidFill>
              </a:rPr>
              <a:t>17.4</a:t>
            </a:r>
            <a:endParaRPr lang="en-US" b="1" dirty="0">
              <a:solidFill>
                <a:srgbClr val="339933"/>
              </a:solidFill>
            </a:endParaRPr>
          </a:p>
        </p:txBody>
      </p:sp>
      <p:sp>
        <p:nvSpPr>
          <p:cNvPr id="15" name="Rectangle 12"/>
          <p:cNvSpPr>
            <a:spLocks noChangeArrowheads="1"/>
          </p:cNvSpPr>
          <p:nvPr/>
        </p:nvSpPr>
        <p:spPr bwMode="auto">
          <a:xfrm>
            <a:off x="6941545" y="2148077"/>
            <a:ext cx="6318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800" b="1"/>
              <a:t>18.0</a:t>
            </a:r>
            <a:endParaRPr lang="en-US" b="1"/>
          </a:p>
        </p:txBody>
      </p:sp>
      <p:sp>
        <p:nvSpPr>
          <p:cNvPr id="16" name="Line 13"/>
          <p:cNvSpPr>
            <a:spLocks noChangeShapeType="1"/>
          </p:cNvSpPr>
          <p:nvPr/>
        </p:nvSpPr>
        <p:spPr bwMode="auto">
          <a:xfrm flipV="1">
            <a:off x="7170145" y="1919477"/>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Line 14"/>
          <p:cNvSpPr>
            <a:spLocks noChangeShapeType="1"/>
          </p:cNvSpPr>
          <p:nvPr/>
        </p:nvSpPr>
        <p:spPr bwMode="auto">
          <a:xfrm flipV="1">
            <a:off x="6865345" y="1919477"/>
            <a:ext cx="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Rectangle 5"/>
          <p:cNvSpPr txBox="1">
            <a:spLocks noChangeArrowheads="1"/>
          </p:cNvSpPr>
          <p:nvPr/>
        </p:nvSpPr>
        <p:spPr>
          <a:xfrm>
            <a:off x="226529" y="1890685"/>
            <a:ext cx="8716963" cy="902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latin typeface="Arial" charset="0"/>
                <a:cs typeface="Arial" charset="0"/>
              </a:rPr>
              <a:t>Calculate Z-scores</a:t>
            </a:r>
            <a:endParaRPr lang="en-US" sz="2400" dirty="0">
              <a:latin typeface="Arial" charset="0"/>
              <a:cs typeface="Arial" charset="0"/>
            </a:endParaRPr>
          </a:p>
        </p:txBody>
      </p:sp>
      <p:sp>
        <p:nvSpPr>
          <p:cNvPr id="19" name="Text Box 18"/>
          <p:cNvSpPr txBox="1">
            <a:spLocks noChangeArrowheads="1"/>
          </p:cNvSpPr>
          <p:nvPr/>
        </p:nvSpPr>
        <p:spPr bwMode="auto">
          <a:xfrm>
            <a:off x="559151" y="2338131"/>
            <a:ext cx="39624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dirty="0"/>
              <a:t>    P(17.4 &lt; X &lt; 18) </a:t>
            </a:r>
          </a:p>
          <a:p>
            <a:pPr eaLnBrk="1" hangingPunct="1">
              <a:spcBef>
                <a:spcPct val="50000"/>
              </a:spcBef>
            </a:pPr>
            <a:r>
              <a:rPr lang="en-US" dirty="0"/>
              <a:t>= P(-0.12 &lt; Z &lt; 0)</a:t>
            </a:r>
          </a:p>
          <a:p>
            <a:pPr eaLnBrk="1" hangingPunct="1">
              <a:spcBef>
                <a:spcPct val="50000"/>
              </a:spcBef>
            </a:pPr>
            <a:r>
              <a:rPr lang="en-US" dirty="0"/>
              <a:t>= P(Z &lt; 0) – P(Z ≤ -0.12)</a:t>
            </a:r>
          </a:p>
          <a:p>
            <a:pPr eaLnBrk="1" hangingPunct="1">
              <a:spcBef>
                <a:spcPct val="50000"/>
              </a:spcBef>
            </a:pPr>
            <a:r>
              <a:rPr lang="en-US" dirty="0"/>
              <a:t>= 0.5000 - 0.4522 =  </a:t>
            </a:r>
            <a:r>
              <a:rPr lang="en-US" dirty="0">
                <a:solidFill>
                  <a:srgbClr val="000000"/>
                </a:solidFill>
              </a:rPr>
              <a:t>0.0478</a:t>
            </a:r>
          </a:p>
        </p:txBody>
      </p:sp>
      <p:sp>
        <p:nvSpPr>
          <p:cNvPr id="20" name="Rectangle 19"/>
          <p:cNvSpPr/>
          <p:nvPr/>
        </p:nvSpPr>
        <p:spPr>
          <a:xfrm>
            <a:off x="3358509" y="3994060"/>
            <a:ext cx="1336720" cy="4345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2"/>
          <p:cNvSpPr>
            <a:spLocks/>
          </p:cNvSpPr>
          <p:nvPr/>
        </p:nvSpPr>
        <p:spPr bwMode="auto">
          <a:xfrm>
            <a:off x="5089525" y="4038600"/>
            <a:ext cx="1343025" cy="1374775"/>
          </a:xfrm>
          <a:custGeom>
            <a:avLst/>
            <a:gdLst>
              <a:gd name="T0" fmla="*/ 2132052366 w 846"/>
              <a:gd name="T1" fmla="*/ 2147483647 h 866"/>
              <a:gd name="T2" fmla="*/ 2121971744 w 846"/>
              <a:gd name="T3" fmla="*/ 0 h 866"/>
              <a:gd name="T4" fmla="*/ 2001004279 w 846"/>
              <a:gd name="T5" fmla="*/ 141128760 h 866"/>
              <a:gd name="T6" fmla="*/ 1824593392 w 846"/>
              <a:gd name="T7" fmla="*/ 483870062 h 866"/>
              <a:gd name="T8" fmla="*/ 1723787171 w 846"/>
              <a:gd name="T9" fmla="*/ 680442194 h 866"/>
              <a:gd name="T10" fmla="*/ 1633061176 w 846"/>
              <a:gd name="T11" fmla="*/ 821570904 h 866"/>
              <a:gd name="T12" fmla="*/ 1502013088 w 846"/>
              <a:gd name="T13" fmla="*/ 1073586657 h 866"/>
              <a:gd name="T14" fmla="*/ 1350803757 w 846"/>
              <a:gd name="T15" fmla="*/ 1300400655 h 866"/>
              <a:gd name="T16" fmla="*/ 1164312248 w 846"/>
              <a:gd name="T17" fmla="*/ 1577617765 h 866"/>
              <a:gd name="T18" fmla="*/ 987901362 w 846"/>
              <a:gd name="T19" fmla="*/ 1718746872 h 866"/>
              <a:gd name="T20" fmla="*/ 766127477 w 846"/>
              <a:gd name="T21" fmla="*/ 1895157759 h 866"/>
              <a:gd name="T22" fmla="*/ 398184672 w 846"/>
              <a:gd name="T23" fmla="*/ 2011084914 h 866"/>
              <a:gd name="T24" fmla="*/ 0 w 846"/>
              <a:gd name="T25" fmla="*/ 2061488025 h 866"/>
              <a:gd name="T26" fmla="*/ 0 w 846"/>
              <a:gd name="T27" fmla="*/ 2147483647 h 866"/>
              <a:gd name="T28" fmla="*/ 2132052366 w 846"/>
              <a:gd name="T29" fmla="*/ 2147483647 h 8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6"/>
              <a:gd name="T46" fmla="*/ 0 h 866"/>
              <a:gd name="T47" fmla="*/ 846 w 846"/>
              <a:gd name="T48" fmla="*/ 866 h 8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6" h="866">
                <a:moveTo>
                  <a:pt x="846" y="866"/>
                </a:moveTo>
                <a:lnTo>
                  <a:pt x="842" y="0"/>
                </a:lnTo>
                <a:lnTo>
                  <a:pt x="794" y="56"/>
                </a:lnTo>
                <a:lnTo>
                  <a:pt x="724" y="192"/>
                </a:lnTo>
                <a:lnTo>
                  <a:pt x="684" y="270"/>
                </a:lnTo>
                <a:lnTo>
                  <a:pt x="648" y="326"/>
                </a:lnTo>
                <a:lnTo>
                  <a:pt x="596" y="426"/>
                </a:lnTo>
                <a:lnTo>
                  <a:pt x="536" y="516"/>
                </a:lnTo>
                <a:lnTo>
                  <a:pt x="462" y="626"/>
                </a:lnTo>
                <a:lnTo>
                  <a:pt x="392" y="682"/>
                </a:lnTo>
                <a:lnTo>
                  <a:pt x="304" y="752"/>
                </a:lnTo>
                <a:lnTo>
                  <a:pt x="158" y="798"/>
                </a:lnTo>
                <a:lnTo>
                  <a:pt x="0" y="818"/>
                </a:lnTo>
                <a:lnTo>
                  <a:pt x="0" y="866"/>
                </a:lnTo>
                <a:lnTo>
                  <a:pt x="846" y="866"/>
                </a:lnTo>
                <a:close/>
              </a:path>
            </a:pathLst>
          </a:custGeom>
          <a:solidFill>
            <a:srgbClr val="C7DAF7"/>
          </a:solidFill>
          <a:ln>
            <a:noFill/>
          </a:ln>
          <a:extLst>
            <a:ext uri="{91240B29-F687-4f45-9708-019B960494DF}">
              <a14:hiddenLine xmlns:a14="http://schemas.microsoft.com/office/drawing/2010/main" xmlns="" w="12700" cap="flat" cmpd="sng">
                <a:solidFill>
                  <a:srgbClr val="000000"/>
                </a:solidFill>
                <a:prstDash val="solid"/>
                <a:round/>
                <a:headEnd/>
                <a:tailEnd/>
              </a14:hiddenLine>
            </a:ext>
          </a:extLst>
        </p:spPr>
        <p:txBody>
          <a:bodyPr/>
          <a:lstStyle/>
          <a:p>
            <a:endParaRPr lang="en-US"/>
          </a:p>
        </p:txBody>
      </p:sp>
      <p:sp>
        <p:nvSpPr>
          <p:cNvPr id="22" name="Line 3"/>
          <p:cNvSpPr>
            <a:spLocks noChangeShapeType="1"/>
          </p:cNvSpPr>
          <p:nvPr/>
        </p:nvSpPr>
        <p:spPr bwMode="auto">
          <a:xfrm>
            <a:off x="5562600" y="4572000"/>
            <a:ext cx="45720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Freeform 4"/>
          <p:cNvSpPr>
            <a:spLocks/>
          </p:cNvSpPr>
          <p:nvPr/>
        </p:nvSpPr>
        <p:spPr bwMode="auto">
          <a:xfrm>
            <a:off x="6400800" y="3810000"/>
            <a:ext cx="317500" cy="1606550"/>
          </a:xfrm>
          <a:custGeom>
            <a:avLst/>
            <a:gdLst>
              <a:gd name="T0" fmla="*/ 10080625 w 200"/>
              <a:gd name="T1" fmla="*/ 2147483647 h 1012"/>
              <a:gd name="T2" fmla="*/ 0 w 200"/>
              <a:gd name="T3" fmla="*/ 418346035 h 1012"/>
              <a:gd name="T4" fmla="*/ 65524067 w 200"/>
              <a:gd name="T5" fmla="*/ 317539710 h 1012"/>
              <a:gd name="T6" fmla="*/ 161290000 w 200"/>
              <a:gd name="T7" fmla="*/ 191531878 h 1012"/>
              <a:gd name="T8" fmla="*/ 241935025 w 200"/>
              <a:gd name="T9" fmla="*/ 105846587 h 1012"/>
              <a:gd name="T10" fmla="*/ 317539690 w 200"/>
              <a:gd name="T11" fmla="*/ 55443449 h 1012"/>
              <a:gd name="T12" fmla="*/ 383063732 w 200"/>
              <a:gd name="T13" fmla="*/ 0 h 1012"/>
              <a:gd name="T14" fmla="*/ 504031295 w 200"/>
              <a:gd name="T15" fmla="*/ 0 h 1012"/>
              <a:gd name="T16" fmla="*/ 504031295 w 200"/>
              <a:gd name="T17" fmla="*/ 2147483647 h 1012"/>
              <a:gd name="T18" fmla="*/ 10080625 w 200"/>
              <a:gd name="T19" fmla="*/ 2147483647 h 10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1012"/>
              <a:gd name="T32" fmla="*/ 200 w 200"/>
              <a:gd name="T33" fmla="*/ 1012 h 10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1012">
                <a:moveTo>
                  <a:pt x="4" y="1012"/>
                </a:moveTo>
                <a:lnTo>
                  <a:pt x="0" y="166"/>
                </a:lnTo>
                <a:lnTo>
                  <a:pt x="26" y="126"/>
                </a:lnTo>
                <a:lnTo>
                  <a:pt x="64" y="76"/>
                </a:lnTo>
                <a:lnTo>
                  <a:pt x="96" y="42"/>
                </a:lnTo>
                <a:lnTo>
                  <a:pt x="126" y="22"/>
                </a:lnTo>
                <a:lnTo>
                  <a:pt x="152" y="0"/>
                </a:lnTo>
                <a:lnTo>
                  <a:pt x="200" y="0"/>
                </a:lnTo>
                <a:lnTo>
                  <a:pt x="200" y="1008"/>
                </a:lnTo>
                <a:lnTo>
                  <a:pt x="4" y="1012"/>
                </a:lnTo>
                <a:close/>
              </a:path>
            </a:pathLst>
          </a:custGeom>
          <a:solidFill>
            <a:schemeClr val="hlink"/>
          </a:solidFill>
          <a:ln>
            <a:noFill/>
          </a:ln>
          <a:extLst>
            <a:ext uri="{91240B29-F687-4f45-9708-019B960494DF}">
              <a14:hiddenLine xmlns:a14="http://schemas.microsoft.com/office/drawing/2010/main" xmlns="" w="19050" cap="flat" cmpd="sng">
                <a:solidFill>
                  <a:srgbClr val="000000"/>
                </a:solidFill>
                <a:prstDash val="solid"/>
                <a:round/>
                <a:headEnd/>
                <a:tailEnd/>
              </a14:hiddenLine>
            </a:ext>
          </a:extLst>
        </p:spPr>
        <p:txBody>
          <a:bodyPr wrap="none" anchor="ctr"/>
          <a:lstStyle/>
          <a:p>
            <a:endParaRPr lang="en-US"/>
          </a:p>
        </p:txBody>
      </p:sp>
      <p:sp>
        <p:nvSpPr>
          <p:cNvPr id="24" name="Line 5"/>
          <p:cNvSpPr>
            <a:spLocks noChangeShapeType="1"/>
          </p:cNvSpPr>
          <p:nvPr/>
        </p:nvSpPr>
        <p:spPr bwMode="auto">
          <a:xfrm>
            <a:off x="6324600" y="3505200"/>
            <a:ext cx="228600" cy="6858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Line 9"/>
          <p:cNvSpPr>
            <a:spLocks noChangeShapeType="1"/>
          </p:cNvSpPr>
          <p:nvPr/>
        </p:nvSpPr>
        <p:spPr bwMode="auto">
          <a:xfrm>
            <a:off x="6705600" y="3810000"/>
            <a:ext cx="0" cy="1600200"/>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 name="Freeform 10"/>
          <p:cNvSpPr>
            <a:spLocks/>
          </p:cNvSpPr>
          <p:nvPr/>
        </p:nvSpPr>
        <p:spPr bwMode="auto">
          <a:xfrm>
            <a:off x="6781800" y="3810000"/>
            <a:ext cx="1593850" cy="1528763"/>
          </a:xfrm>
          <a:custGeom>
            <a:avLst/>
            <a:gdLst>
              <a:gd name="T0" fmla="*/ 2147483647 w 1030"/>
              <a:gd name="T1" fmla="*/ 2147483647 h 991"/>
              <a:gd name="T2" fmla="*/ 2147483647 w 1030"/>
              <a:gd name="T3" fmla="*/ 2147483647 h 991"/>
              <a:gd name="T4" fmla="*/ 2073663633 w 1030"/>
              <a:gd name="T5" fmla="*/ 2147483647 h 991"/>
              <a:gd name="T6" fmla="*/ 1946753000 w 1030"/>
              <a:gd name="T7" fmla="*/ 2147483647 h 991"/>
              <a:gd name="T8" fmla="*/ 1815054629 w 1030"/>
              <a:gd name="T9" fmla="*/ 2147483647 h 991"/>
              <a:gd name="T10" fmla="*/ 1683354711 w 1030"/>
              <a:gd name="T11" fmla="*/ 2134643955 h 991"/>
              <a:gd name="T12" fmla="*/ 1558839108 w 1030"/>
              <a:gd name="T13" fmla="*/ 2039453414 h 991"/>
              <a:gd name="T14" fmla="*/ 1295440820 w 1030"/>
              <a:gd name="T15" fmla="*/ 1768162068 h 991"/>
              <a:gd name="T16" fmla="*/ 1036831816 w 1030"/>
              <a:gd name="T17" fmla="*/ 1382640453 h 991"/>
              <a:gd name="T18" fmla="*/ 778222620 w 1030"/>
              <a:gd name="T19" fmla="*/ 918587721 h 991"/>
              <a:gd name="T20" fmla="*/ 646522702 w 1030"/>
              <a:gd name="T21" fmla="*/ 682991478 h 991"/>
              <a:gd name="T22" fmla="*/ 514824331 w 1030"/>
              <a:gd name="T23" fmla="*/ 466433228 h 991"/>
              <a:gd name="T24" fmla="*/ 390309018 w 1030"/>
              <a:gd name="T25" fmla="*/ 276052049 h 991"/>
              <a:gd name="T26" fmla="*/ 258609100 w 1030"/>
              <a:gd name="T27" fmla="*/ 126126821 h 991"/>
              <a:gd name="T28" fmla="*/ 126910681 w 1030"/>
              <a:gd name="T29" fmla="*/ 30936244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 name="Freeform 11"/>
          <p:cNvSpPr>
            <a:spLocks/>
          </p:cNvSpPr>
          <p:nvPr/>
        </p:nvSpPr>
        <p:spPr bwMode="auto">
          <a:xfrm>
            <a:off x="5103813" y="3805238"/>
            <a:ext cx="1644650" cy="1531937"/>
          </a:xfrm>
          <a:custGeom>
            <a:avLst/>
            <a:gdLst>
              <a:gd name="T0" fmla="*/ 0 w 1036"/>
              <a:gd name="T1" fmla="*/ 2147483647 h 965"/>
              <a:gd name="T2" fmla="*/ 272176846 w 1036"/>
              <a:gd name="T3" fmla="*/ 2147483647 h 965"/>
              <a:gd name="T4" fmla="*/ 410784581 w 1036"/>
              <a:gd name="T5" fmla="*/ 2147483647 h 965"/>
              <a:gd name="T6" fmla="*/ 549394002 w 1036"/>
              <a:gd name="T7" fmla="*/ 2147483647 h 965"/>
              <a:gd name="T8" fmla="*/ 682961427 w 1036"/>
              <a:gd name="T9" fmla="*/ 2147483647 h 965"/>
              <a:gd name="T10" fmla="*/ 821570749 w 1036"/>
              <a:gd name="T11" fmla="*/ 2147483647 h 965"/>
              <a:gd name="T12" fmla="*/ 960178682 w 1036"/>
              <a:gd name="T13" fmla="*/ 2096769579 h 965"/>
              <a:gd name="T14" fmla="*/ 1229836067 w 1036"/>
              <a:gd name="T15" fmla="*/ 1809471933 h 965"/>
              <a:gd name="T16" fmla="*/ 1502012814 w 1036"/>
              <a:gd name="T17" fmla="*/ 1401206460 h 965"/>
              <a:gd name="T18" fmla="*/ 1779230268 w 1036"/>
              <a:gd name="T19" fmla="*/ 909775482 h 965"/>
              <a:gd name="T20" fmla="*/ 1912797692 w 1036"/>
              <a:gd name="T21" fmla="*/ 660280753 h 965"/>
              <a:gd name="T22" fmla="*/ 2051407014 w 1036"/>
              <a:gd name="T23" fmla="*/ 430945874 h 965"/>
              <a:gd name="T24" fmla="*/ 2147483647 w 1036"/>
              <a:gd name="T25" fmla="*/ 229333391 h 965"/>
              <a:gd name="T26" fmla="*/ 2147483647 w 1036"/>
              <a:gd name="T27" fmla="*/ 83164339 h 965"/>
              <a:gd name="T28" fmla="*/ 2147483647 w 1036"/>
              <a:gd name="T29" fmla="*/ 22680606 h 965"/>
              <a:gd name="T30" fmla="*/ 2147483647 w 1036"/>
              <a:gd name="T31" fmla="*/ 0 h 9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6"/>
              <a:gd name="T49" fmla="*/ 0 h 965"/>
              <a:gd name="T50" fmla="*/ 1036 w 1036"/>
              <a:gd name="T51" fmla="*/ 965 h 9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6" h="965">
                <a:moveTo>
                  <a:pt x="0" y="965"/>
                </a:moveTo>
                <a:lnTo>
                  <a:pt x="108" y="955"/>
                </a:lnTo>
                <a:lnTo>
                  <a:pt x="163" y="942"/>
                </a:lnTo>
                <a:lnTo>
                  <a:pt x="218" y="927"/>
                </a:lnTo>
                <a:lnTo>
                  <a:pt x="271" y="904"/>
                </a:lnTo>
                <a:lnTo>
                  <a:pt x="326" y="872"/>
                </a:lnTo>
                <a:lnTo>
                  <a:pt x="381" y="832"/>
                </a:lnTo>
                <a:lnTo>
                  <a:pt x="488" y="718"/>
                </a:lnTo>
                <a:lnTo>
                  <a:pt x="596" y="556"/>
                </a:lnTo>
                <a:lnTo>
                  <a:pt x="706" y="361"/>
                </a:lnTo>
                <a:lnTo>
                  <a:pt x="759" y="262"/>
                </a:lnTo>
                <a:lnTo>
                  <a:pt x="814" y="171"/>
                </a:lnTo>
                <a:lnTo>
                  <a:pt x="868" y="91"/>
                </a:lnTo>
                <a:lnTo>
                  <a:pt x="919" y="33"/>
                </a:lnTo>
                <a:lnTo>
                  <a:pt x="973" y="9"/>
                </a:lnTo>
                <a:lnTo>
                  <a:pt x="1036"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8" name="Freeform 12"/>
          <p:cNvSpPr>
            <a:spLocks/>
          </p:cNvSpPr>
          <p:nvPr/>
        </p:nvSpPr>
        <p:spPr bwMode="auto">
          <a:xfrm>
            <a:off x="5086350" y="5421313"/>
            <a:ext cx="3289300" cy="7937"/>
          </a:xfrm>
          <a:custGeom>
            <a:avLst/>
            <a:gdLst>
              <a:gd name="T0" fmla="*/ 0 w 2072"/>
              <a:gd name="T1" fmla="*/ 12599192 h 5"/>
              <a:gd name="T2" fmla="*/ 30241873 w 2072"/>
              <a:gd name="T3" fmla="*/ 0 h 5"/>
              <a:gd name="T4" fmla="*/ 2147483647 w 2072"/>
              <a:gd name="T5" fmla="*/ 0 h 5"/>
              <a:gd name="T6" fmla="*/ 0 60000 65536"/>
              <a:gd name="T7" fmla="*/ 0 60000 65536"/>
              <a:gd name="T8" fmla="*/ 0 60000 65536"/>
              <a:gd name="T9" fmla="*/ 0 w 2072"/>
              <a:gd name="T10" fmla="*/ 0 h 5"/>
              <a:gd name="T11" fmla="*/ 2072 w 2072"/>
              <a:gd name="T12" fmla="*/ 5 h 5"/>
            </a:gdLst>
            <a:ahLst/>
            <a:cxnLst>
              <a:cxn ang="T6">
                <a:pos x="T0" y="T1"/>
              </a:cxn>
              <a:cxn ang="T7">
                <a:pos x="T2" y="T3"/>
              </a:cxn>
              <a:cxn ang="T8">
                <a:pos x="T4" y="T5"/>
              </a:cxn>
            </a:cxnLst>
            <a:rect l="T9" t="T10" r="T11" b="T12"/>
            <a:pathLst>
              <a:path w="2072" h="5">
                <a:moveTo>
                  <a:pt x="0" y="5"/>
                </a:moveTo>
                <a:lnTo>
                  <a:pt x="12" y="0"/>
                </a:lnTo>
                <a:lnTo>
                  <a:pt x="2072" y="0"/>
                </a:lnTo>
              </a:path>
            </a:pathLst>
          </a:custGeom>
          <a:noFill/>
          <a:ln w="50800" cap="rnd"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 name="Rectangle 13"/>
          <p:cNvSpPr>
            <a:spLocks noChangeArrowheads="1"/>
          </p:cNvSpPr>
          <p:nvPr/>
        </p:nvSpPr>
        <p:spPr bwMode="auto">
          <a:xfrm>
            <a:off x="8382000" y="5580063"/>
            <a:ext cx="3810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r>
              <a:rPr lang="en-US" sz="1800" b="1"/>
              <a:t>X</a:t>
            </a:r>
          </a:p>
        </p:txBody>
      </p:sp>
      <p:sp>
        <p:nvSpPr>
          <p:cNvPr id="30" name="Rectangle 14"/>
          <p:cNvSpPr>
            <a:spLocks noChangeArrowheads="1"/>
          </p:cNvSpPr>
          <p:nvPr/>
        </p:nvSpPr>
        <p:spPr bwMode="auto">
          <a:xfrm>
            <a:off x="5943600" y="5638800"/>
            <a:ext cx="6318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800" b="1">
                <a:solidFill>
                  <a:srgbClr val="339933"/>
                </a:solidFill>
              </a:rPr>
              <a:t>17.4</a:t>
            </a:r>
            <a:endParaRPr lang="en-US" b="1">
              <a:solidFill>
                <a:srgbClr val="339933"/>
              </a:solidFill>
            </a:endParaRPr>
          </a:p>
        </p:txBody>
      </p:sp>
      <p:sp>
        <p:nvSpPr>
          <p:cNvPr id="31" name="Rectangle 15"/>
          <p:cNvSpPr>
            <a:spLocks noChangeArrowheads="1"/>
          </p:cNvSpPr>
          <p:nvPr/>
        </p:nvSpPr>
        <p:spPr bwMode="auto">
          <a:xfrm>
            <a:off x="6511925" y="5638800"/>
            <a:ext cx="6318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800" b="1"/>
              <a:t>18.0</a:t>
            </a:r>
            <a:endParaRPr lang="en-US" b="1"/>
          </a:p>
        </p:txBody>
      </p:sp>
      <p:sp>
        <p:nvSpPr>
          <p:cNvPr id="32" name="Line 16"/>
          <p:cNvSpPr>
            <a:spLocks noChangeShapeType="1"/>
          </p:cNvSpPr>
          <p:nvPr/>
        </p:nvSpPr>
        <p:spPr bwMode="auto">
          <a:xfrm flipV="1">
            <a:off x="6400800" y="541020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3" name="Rectangle 20"/>
          <p:cNvSpPr>
            <a:spLocks noChangeArrowheads="1"/>
          </p:cNvSpPr>
          <p:nvPr/>
        </p:nvSpPr>
        <p:spPr bwMode="auto">
          <a:xfrm>
            <a:off x="5783263" y="3124200"/>
            <a:ext cx="1117600" cy="457200"/>
          </a:xfrm>
          <a:prstGeom prst="rect">
            <a:avLst/>
          </a:prstGeom>
          <a:solidFill>
            <a:srgbClr val="A0F8B5"/>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p>
            <a:pPr algn="ctr"/>
            <a:r>
              <a:rPr lang="en-US">
                <a:solidFill>
                  <a:schemeClr val="hlink"/>
                </a:solidFill>
              </a:rPr>
              <a:t>0.0478</a:t>
            </a:r>
          </a:p>
        </p:txBody>
      </p:sp>
      <p:sp>
        <p:nvSpPr>
          <p:cNvPr id="34" name="Line 21"/>
          <p:cNvSpPr>
            <a:spLocks noChangeShapeType="1"/>
          </p:cNvSpPr>
          <p:nvPr/>
        </p:nvSpPr>
        <p:spPr bwMode="auto">
          <a:xfrm>
            <a:off x="6400800" y="4114800"/>
            <a:ext cx="0" cy="12954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 name="Rectangle 22"/>
          <p:cNvSpPr>
            <a:spLocks noChangeArrowheads="1"/>
          </p:cNvSpPr>
          <p:nvPr/>
        </p:nvSpPr>
        <p:spPr bwMode="auto">
          <a:xfrm>
            <a:off x="4945063" y="4191000"/>
            <a:ext cx="1117600" cy="457200"/>
          </a:xfrm>
          <a:prstGeom prst="rect">
            <a:avLst/>
          </a:prstGeom>
          <a:solidFill>
            <a:srgbClr val="C7DAF7"/>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p>
            <a:pPr algn="ctr"/>
            <a:r>
              <a:rPr lang="en-US"/>
              <a:t>0.4522</a:t>
            </a:r>
          </a:p>
        </p:txBody>
      </p:sp>
      <p:sp>
        <p:nvSpPr>
          <p:cNvPr id="36" name="Rectangle 23"/>
          <p:cNvSpPr>
            <a:spLocks noChangeArrowheads="1"/>
          </p:cNvSpPr>
          <p:nvPr/>
        </p:nvSpPr>
        <p:spPr bwMode="auto">
          <a:xfrm>
            <a:off x="8382000" y="5884863"/>
            <a:ext cx="3810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r>
              <a:rPr lang="en-US" sz="1800" b="1"/>
              <a:t>Z</a:t>
            </a:r>
          </a:p>
        </p:txBody>
      </p:sp>
      <p:sp>
        <p:nvSpPr>
          <p:cNvPr id="37" name="Rectangle 24"/>
          <p:cNvSpPr>
            <a:spLocks noChangeArrowheads="1"/>
          </p:cNvSpPr>
          <p:nvPr/>
        </p:nvSpPr>
        <p:spPr bwMode="auto">
          <a:xfrm>
            <a:off x="5943600" y="5961063"/>
            <a:ext cx="7016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800" b="1">
                <a:solidFill>
                  <a:srgbClr val="339933"/>
                </a:solidFill>
              </a:rPr>
              <a:t>-0.12</a:t>
            </a:r>
            <a:endParaRPr lang="en-US" b="1">
              <a:solidFill>
                <a:srgbClr val="339933"/>
              </a:solidFill>
            </a:endParaRPr>
          </a:p>
        </p:txBody>
      </p:sp>
      <p:sp>
        <p:nvSpPr>
          <p:cNvPr id="38" name="Rectangle 25"/>
          <p:cNvSpPr>
            <a:spLocks noChangeArrowheads="1"/>
          </p:cNvSpPr>
          <p:nvPr/>
        </p:nvSpPr>
        <p:spPr bwMode="auto">
          <a:xfrm>
            <a:off x="6511925" y="5961063"/>
            <a:ext cx="3714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800" b="1"/>
              <a:t> 0</a:t>
            </a:r>
            <a:endParaRPr lang="en-US" b="1"/>
          </a:p>
        </p:txBody>
      </p:sp>
      <p:sp>
        <p:nvSpPr>
          <p:cNvPr id="39" name="Text Box 26"/>
          <p:cNvSpPr txBox="1">
            <a:spLocks noChangeArrowheads="1"/>
          </p:cNvSpPr>
          <p:nvPr/>
        </p:nvSpPr>
        <p:spPr bwMode="auto">
          <a:xfrm>
            <a:off x="304800" y="4953000"/>
            <a:ext cx="4343400" cy="1200150"/>
          </a:xfrm>
          <a:prstGeom prst="rect">
            <a:avLst/>
          </a:prstGeom>
          <a:solidFill>
            <a:srgbClr val="FDE0BD"/>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dirty="0"/>
              <a:t>The Normal distribution is symmetric, so this probability is the same as P(0 &lt; Z &lt; 0.12)</a:t>
            </a:r>
          </a:p>
        </p:txBody>
      </p:sp>
    </p:spTree>
    <p:extLst>
      <p:ext uri="{BB962C8B-B14F-4D97-AF65-F5344CB8AC3E}">
        <p14:creationId xmlns:p14="http://schemas.microsoft.com/office/powerpoint/2010/main" val="36961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3" grpId="0"/>
      <p:bldP spid="14" grpId="0"/>
      <p:bldP spid="15" grpId="0"/>
      <p:bldP spid="16" grpId="0" animBg="1"/>
      <p:bldP spid="17" grpId="0" animBg="1"/>
      <p:bldP spid="18" grpId="0"/>
      <p:bldP spid="19"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animBg="1"/>
      <p:bldP spid="33" grpId="0" animBg="1"/>
      <p:bldP spid="34" grpId="0" animBg="1"/>
      <p:bldP spid="35" grpId="0" animBg="1"/>
      <p:bldP spid="36" grpId="0"/>
      <p:bldP spid="37" grpId="0"/>
      <p:bldP spid="38" grpId="0"/>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324259" y="228600"/>
            <a:ext cx="6781800" cy="914400"/>
          </a:xfrm>
        </p:spPr>
        <p:txBody>
          <a:bodyPr/>
          <a:lstStyle/>
          <a:p>
            <a:pPr defTabSz="914400" eaLnBrk="1" hangingPunct="1"/>
            <a:r>
              <a:rPr lang="en-US" dirty="0">
                <a:latin typeface="Arial" charset="0"/>
                <a:cs typeface="Arial" charset="0"/>
              </a:rPr>
              <a:t>Empirical Rule</a:t>
            </a:r>
            <a:endParaRPr lang="en-US" sz="3600" b="1" dirty="0">
              <a:solidFill>
                <a:srgbClr val="F8F8F8"/>
              </a:solidFill>
              <a:latin typeface="Arial" charset="0"/>
              <a:cs typeface="Arial" charset="0"/>
            </a:endParaRPr>
          </a:p>
        </p:txBody>
      </p:sp>
      <p:sp>
        <p:nvSpPr>
          <p:cNvPr id="39939" name="Rectangle 3"/>
          <p:cNvSpPr>
            <a:spLocks noGrp="1" noChangeArrowheads="1"/>
          </p:cNvSpPr>
          <p:nvPr>
            <p:ph type="body" idx="4294967295"/>
          </p:nvPr>
        </p:nvSpPr>
        <p:spPr>
          <a:xfrm>
            <a:off x="4953000" y="3505200"/>
            <a:ext cx="4191000" cy="1008063"/>
          </a:xfrm>
        </p:spPr>
        <p:txBody>
          <a:bodyPr/>
          <a:lstStyle/>
          <a:p>
            <a:pPr marL="571500" indent="-571500" defTabSz="914400" eaLnBrk="1" hangingPunct="1">
              <a:lnSpc>
                <a:spcPct val="90000"/>
              </a:lnSpc>
              <a:spcBef>
                <a:spcPct val="50000"/>
              </a:spcBef>
              <a:buClr>
                <a:schemeClr val="tx1"/>
              </a:buClr>
              <a:buFont typeface="Wingdings" charset="0"/>
              <a:buNone/>
            </a:pPr>
            <a:r>
              <a:rPr lang="en-US" sz="2400" b="1" dirty="0">
                <a:solidFill>
                  <a:srgbClr val="000000"/>
                </a:solidFill>
                <a:latin typeface="Arial" charset="0"/>
                <a:cs typeface="Arial" charset="0"/>
              </a:rPr>
              <a:t>  </a:t>
            </a:r>
            <a:r>
              <a:rPr lang="el-GR" sz="2400" b="1" dirty="0">
                <a:solidFill>
                  <a:srgbClr val="000000"/>
                </a:solidFill>
                <a:latin typeface="Arial" charset="0"/>
                <a:cs typeface="Arial" charset="0"/>
              </a:rPr>
              <a:t>μ</a:t>
            </a:r>
            <a:r>
              <a:rPr lang="en-US" sz="2400" b="1" dirty="0">
                <a:solidFill>
                  <a:srgbClr val="000000"/>
                </a:solidFill>
                <a:latin typeface="Arial" charset="0"/>
                <a:cs typeface="Arial" charset="0"/>
              </a:rPr>
              <a:t> ± 1</a:t>
            </a:r>
            <a:r>
              <a:rPr lang="el-GR" sz="2400" b="1" dirty="0">
                <a:solidFill>
                  <a:srgbClr val="000000"/>
                </a:solidFill>
                <a:latin typeface="Arial" charset="0"/>
                <a:cs typeface="Arial" charset="0"/>
              </a:rPr>
              <a:t>σ</a:t>
            </a:r>
            <a:r>
              <a:rPr lang="en-US" sz="2400" b="1" dirty="0">
                <a:solidFill>
                  <a:srgbClr val="000000"/>
                </a:solidFill>
                <a:latin typeface="Arial" charset="0"/>
                <a:cs typeface="Arial" charset="0"/>
              </a:rPr>
              <a:t>  encloses about </a:t>
            </a:r>
            <a:r>
              <a:rPr lang="en-US" sz="2400" b="1" dirty="0" smtClean="0">
                <a:solidFill>
                  <a:srgbClr val="000000"/>
                </a:solidFill>
                <a:latin typeface="Arial" charset="0"/>
                <a:cs typeface="Arial" charset="0"/>
              </a:rPr>
              <a:t>68% </a:t>
            </a:r>
            <a:r>
              <a:rPr lang="en-US" sz="2400" b="1" dirty="0">
                <a:solidFill>
                  <a:srgbClr val="000000"/>
                </a:solidFill>
                <a:latin typeface="Arial" charset="0"/>
                <a:cs typeface="Arial" charset="0"/>
              </a:rPr>
              <a:t>of X</a:t>
            </a:r>
            <a:r>
              <a:rPr lang="ja-JP" altLang="en-US" sz="2400" b="1" dirty="0">
                <a:solidFill>
                  <a:srgbClr val="000000"/>
                </a:solidFill>
                <a:latin typeface="Arial" charset="0"/>
                <a:cs typeface="Arial" charset="0"/>
              </a:rPr>
              <a:t>’</a:t>
            </a:r>
            <a:r>
              <a:rPr lang="en-US" sz="2400" b="1" dirty="0">
                <a:solidFill>
                  <a:srgbClr val="000000"/>
                </a:solidFill>
                <a:latin typeface="Arial" charset="0"/>
                <a:cs typeface="Arial" charset="0"/>
              </a:rPr>
              <a:t>s</a:t>
            </a:r>
            <a:r>
              <a:rPr lang="en-US" b="1" dirty="0">
                <a:solidFill>
                  <a:srgbClr val="000000"/>
                </a:solidFill>
                <a:latin typeface="Symbol" charset="0"/>
                <a:cs typeface="Arial" charset="0"/>
              </a:rPr>
              <a:t></a:t>
            </a:r>
          </a:p>
        </p:txBody>
      </p:sp>
      <p:sp>
        <p:nvSpPr>
          <p:cNvPr id="39940" name="Freeform 4"/>
          <p:cNvSpPr>
            <a:spLocks/>
          </p:cNvSpPr>
          <p:nvPr/>
        </p:nvSpPr>
        <p:spPr bwMode="auto">
          <a:xfrm>
            <a:off x="1752600" y="2971800"/>
            <a:ext cx="5029200" cy="2438400"/>
          </a:xfrm>
          <a:custGeom>
            <a:avLst/>
            <a:gdLst>
              <a:gd name="T0" fmla="*/ 0 w 1893"/>
              <a:gd name="T1" fmla="*/ 0 h 765"/>
              <a:gd name="T2" fmla="*/ 0 w 1893"/>
              <a:gd name="T3" fmla="*/ 2147483647 h 765"/>
              <a:gd name="T4" fmla="*/ 2147483647 w 1893"/>
              <a:gd name="T5" fmla="*/ 2147483647 h 765"/>
              <a:gd name="T6" fmla="*/ 0 60000 65536"/>
              <a:gd name="T7" fmla="*/ 0 60000 65536"/>
              <a:gd name="T8" fmla="*/ 0 60000 65536"/>
              <a:gd name="T9" fmla="*/ 0 w 1893"/>
              <a:gd name="T10" fmla="*/ 0 h 765"/>
              <a:gd name="T11" fmla="*/ 1893 w 1893"/>
              <a:gd name="T12" fmla="*/ 765 h 765"/>
            </a:gdLst>
            <a:ahLst/>
            <a:cxnLst>
              <a:cxn ang="T6">
                <a:pos x="T0" y="T1"/>
              </a:cxn>
              <a:cxn ang="T7">
                <a:pos x="T2" y="T3"/>
              </a:cxn>
              <a:cxn ang="T8">
                <a:pos x="T4" y="T5"/>
              </a:cxn>
            </a:cxnLst>
            <a:rect l="T9" t="T10" r="T11" b="T12"/>
            <a:pathLst>
              <a:path w="1893" h="765">
                <a:moveTo>
                  <a:pt x="0" y="0"/>
                </a:moveTo>
                <a:lnTo>
                  <a:pt x="0" y="764"/>
                </a:lnTo>
                <a:lnTo>
                  <a:pt x="1892" y="764"/>
                </a:lnTo>
              </a:path>
            </a:pathLst>
          </a:custGeom>
          <a:noFill/>
          <a:ln w="25400" cap="rnd" cmpd="sng">
            <a:solidFill>
              <a:srgbClr val="000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39941" name="Rectangle 5"/>
          <p:cNvSpPr>
            <a:spLocks noChangeArrowheads="1"/>
          </p:cNvSpPr>
          <p:nvPr/>
        </p:nvSpPr>
        <p:spPr bwMode="auto">
          <a:xfrm>
            <a:off x="1143000" y="2819400"/>
            <a:ext cx="688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b="1">
                <a:solidFill>
                  <a:srgbClr val="339933"/>
                </a:solidFill>
              </a:rPr>
              <a:t>f(X)</a:t>
            </a:r>
          </a:p>
        </p:txBody>
      </p:sp>
      <p:sp>
        <p:nvSpPr>
          <p:cNvPr id="39942" name="Freeform 6"/>
          <p:cNvSpPr>
            <a:spLocks/>
          </p:cNvSpPr>
          <p:nvPr/>
        </p:nvSpPr>
        <p:spPr bwMode="auto">
          <a:xfrm>
            <a:off x="4191000" y="3429000"/>
            <a:ext cx="2438400" cy="1905000"/>
          </a:xfrm>
          <a:custGeom>
            <a:avLst/>
            <a:gdLst>
              <a:gd name="T0" fmla="*/ 2147483647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080074391 w 901"/>
              <a:gd name="T19" fmla="*/ 1961669123 h 721"/>
              <a:gd name="T20" fmla="*/ 1728511874 w 901"/>
              <a:gd name="T21" fmla="*/ 1459034646 h 721"/>
              <a:gd name="T22" fmla="*/ 1384275042 w 901"/>
              <a:gd name="T23" fmla="*/ 991305452 h 721"/>
              <a:gd name="T24" fmla="*/ 1040035842 w 901"/>
              <a:gd name="T25" fmla="*/ 579426460 h 721"/>
              <a:gd name="T26" fmla="*/ 688475863 w 901"/>
              <a:gd name="T27" fmla="*/ 265278509 h 721"/>
              <a:gd name="T28" fmla="*/ 344236578 w 901"/>
              <a:gd name="T29" fmla="*/ 62828009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943" name="Freeform 7"/>
          <p:cNvSpPr>
            <a:spLocks/>
          </p:cNvSpPr>
          <p:nvPr/>
        </p:nvSpPr>
        <p:spPr bwMode="auto">
          <a:xfrm>
            <a:off x="1828800" y="3429000"/>
            <a:ext cx="2344738" cy="1905000"/>
          </a:xfrm>
          <a:custGeom>
            <a:avLst/>
            <a:gdLst>
              <a:gd name="T0" fmla="*/ 0 w 901"/>
              <a:gd name="T1" fmla="*/ 2147483647 h 721"/>
              <a:gd name="T2" fmla="*/ 643371633 w 901"/>
              <a:gd name="T3" fmla="*/ 2147483647 h 721"/>
              <a:gd name="T4" fmla="*/ 961673146 w 901"/>
              <a:gd name="T5" fmla="*/ 2147483647 h 721"/>
              <a:gd name="T6" fmla="*/ 1279974496 w 901"/>
              <a:gd name="T7" fmla="*/ 2147483647 h 721"/>
              <a:gd name="T8" fmla="*/ 1605044942 w 901"/>
              <a:gd name="T9" fmla="*/ 2147483647 h 721"/>
              <a:gd name="T10" fmla="*/ 1923346292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1961669123 h 721"/>
              <a:gd name="T20" fmla="*/ 2147483647 w 901"/>
              <a:gd name="T21" fmla="*/ 1459034646 h 721"/>
              <a:gd name="T22" fmla="*/ 2147483647 w 901"/>
              <a:gd name="T23" fmla="*/ 991305452 h 721"/>
              <a:gd name="T24" fmla="*/ 2147483647 w 901"/>
              <a:gd name="T25" fmla="*/ 579426460 h 721"/>
              <a:gd name="T26" fmla="*/ 2147483647 w 901"/>
              <a:gd name="T27" fmla="*/ 265278509 h 721"/>
              <a:gd name="T28" fmla="*/ 2147483647 w 901"/>
              <a:gd name="T29" fmla="*/ 62828009 h 721"/>
              <a:gd name="T30" fmla="*/ 2147483647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944" name="Line 8"/>
          <p:cNvSpPr>
            <a:spLocks noChangeShapeType="1"/>
          </p:cNvSpPr>
          <p:nvPr/>
        </p:nvSpPr>
        <p:spPr bwMode="auto">
          <a:xfrm>
            <a:off x="4191000" y="3505200"/>
            <a:ext cx="0" cy="190500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45" name="Rectangle 9"/>
          <p:cNvSpPr>
            <a:spLocks noChangeArrowheads="1"/>
          </p:cNvSpPr>
          <p:nvPr/>
        </p:nvSpPr>
        <p:spPr bwMode="auto">
          <a:xfrm>
            <a:off x="6781800" y="5334000"/>
            <a:ext cx="3841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b="1">
                <a:solidFill>
                  <a:srgbClr val="339933"/>
                </a:solidFill>
              </a:rPr>
              <a:t>X</a:t>
            </a:r>
          </a:p>
        </p:txBody>
      </p:sp>
      <p:sp>
        <p:nvSpPr>
          <p:cNvPr id="39946" name="Rectangle 10"/>
          <p:cNvSpPr>
            <a:spLocks noChangeArrowheads="1"/>
          </p:cNvSpPr>
          <p:nvPr/>
        </p:nvSpPr>
        <p:spPr bwMode="auto">
          <a:xfrm>
            <a:off x="4038600" y="5486400"/>
            <a:ext cx="4794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spcBef>
                <a:spcPct val="50000"/>
              </a:spcBef>
            </a:pPr>
            <a:r>
              <a:rPr lang="el-GR" b="1">
                <a:solidFill>
                  <a:srgbClr val="339933"/>
                </a:solidFill>
              </a:rPr>
              <a:t>μ</a:t>
            </a:r>
          </a:p>
        </p:txBody>
      </p:sp>
      <p:sp>
        <p:nvSpPr>
          <p:cNvPr id="39947" name="Line 11"/>
          <p:cNvSpPr>
            <a:spLocks noChangeShapeType="1"/>
          </p:cNvSpPr>
          <p:nvPr/>
        </p:nvSpPr>
        <p:spPr bwMode="auto">
          <a:xfrm>
            <a:off x="3429000" y="4191000"/>
            <a:ext cx="0" cy="1219200"/>
          </a:xfrm>
          <a:prstGeom prst="line">
            <a:avLst/>
          </a:prstGeom>
          <a:noFill/>
          <a:ln w="25400">
            <a:solidFill>
              <a:schemeClr val="tx2"/>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48" name="Line 12"/>
          <p:cNvSpPr>
            <a:spLocks noChangeShapeType="1"/>
          </p:cNvSpPr>
          <p:nvPr/>
        </p:nvSpPr>
        <p:spPr bwMode="auto">
          <a:xfrm>
            <a:off x="4191000" y="4648200"/>
            <a:ext cx="762000" cy="0"/>
          </a:xfrm>
          <a:prstGeom prst="line">
            <a:avLst/>
          </a:prstGeom>
          <a:noFill/>
          <a:ln w="12700">
            <a:solidFill>
              <a:srgbClr val="000000"/>
            </a:solidFill>
            <a:round/>
            <a:headEnd type="stealth" w="med" len="med"/>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9949" name="Line 13"/>
          <p:cNvSpPr>
            <a:spLocks noChangeShapeType="1"/>
          </p:cNvSpPr>
          <p:nvPr/>
        </p:nvSpPr>
        <p:spPr bwMode="auto">
          <a:xfrm>
            <a:off x="3429000" y="4648200"/>
            <a:ext cx="762000" cy="0"/>
          </a:xfrm>
          <a:prstGeom prst="line">
            <a:avLst/>
          </a:prstGeom>
          <a:noFill/>
          <a:ln w="12700">
            <a:solidFill>
              <a:srgbClr val="000000"/>
            </a:solidFill>
            <a:round/>
            <a:headEnd type="stealth" w="med" len="med"/>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9950" name="Line 14"/>
          <p:cNvSpPr>
            <a:spLocks noChangeShapeType="1"/>
          </p:cNvSpPr>
          <p:nvPr/>
        </p:nvSpPr>
        <p:spPr bwMode="auto">
          <a:xfrm>
            <a:off x="4953000" y="4191000"/>
            <a:ext cx="0" cy="1219200"/>
          </a:xfrm>
          <a:prstGeom prst="line">
            <a:avLst/>
          </a:prstGeom>
          <a:noFill/>
          <a:ln w="25400">
            <a:solidFill>
              <a:schemeClr val="tx2"/>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51" name="Rectangle 17"/>
          <p:cNvSpPr>
            <a:spLocks noChangeArrowheads="1"/>
          </p:cNvSpPr>
          <p:nvPr/>
        </p:nvSpPr>
        <p:spPr bwMode="auto">
          <a:xfrm>
            <a:off x="4648200" y="5486400"/>
            <a:ext cx="1066800"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spcBef>
                <a:spcPct val="50000"/>
              </a:spcBef>
            </a:pPr>
            <a:r>
              <a:rPr lang="el-GR" b="1">
                <a:solidFill>
                  <a:srgbClr val="339933"/>
                </a:solidFill>
              </a:rPr>
              <a:t>μ</a:t>
            </a:r>
            <a:r>
              <a:rPr lang="en-US" b="1">
                <a:solidFill>
                  <a:srgbClr val="339933"/>
                </a:solidFill>
              </a:rPr>
              <a:t>+1</a:t>
            </a:r>
            <a:r>
              <a:rPr lang="el-GR" b="1">
                <a:solidFill>
                  <a:srgbClr val="339933"/>
                </a:solidFill>
              </a:rPr>
              <a:t>σ</a:t>
            </a:r>
          </a:p>
        </p:txBody>
      </p:sp>
      <p:sp>
        <p:nvSpPr>
          <p:cNvPr id="39952" name="Rectangle 18"/>
          <p:cNvSpPr>
            <a:spLocks noChangeArrowheads="1"/>
          </p:cNvSpPr>
          <p:nvPr/>
        </p:nvSpPr>
        <p:spPr bwMode="auto">
          <a:xfrm>
            <a:off x="2971800" y="5486400"/>
            <a:ext cx="914400"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spcBef>
                <a:spcPct val="50000"/>
              </a:spcBef>
            </a:pPr>
            <a:r>
              <a:rPr lang="el-GR" b="1">
                <a:solidFill>
                  <a:srgbClr val="339933"/>
                </a:solidFill>
              </a:rPr>
              <a:t>μ</a:t>
            </a:r>
            <a:r>
              <a:rPr lang="en-US" b="1">
                <a:solidFill>
                  <a:srgbClr val="339933"/>
                </a:solidFill>
              </a:rPr>
              <a:t>-1</a:t>
            </a:r>
            <a:r>
              <a:rPr lang="el-GR" b="1">
                <a:solidFill>
                  <a:srgbClr val="339933"/>
                </a:solidFill>
              </a:rPr>
              <a:t>σ</a:t>
            </a:r>
          </a:p>
        </p:txBody>
      </p:sp>
      <p:sp>
        <p:nvSpPr>
          <p:cNvPr id="39953" name="Text Box 19"/>
          <p:cNvSpPr txBox="1">
            <a:spLocks noChangeArrowheads="1"/>
          </p:cNvSpPr>
          <p:nvPr/>
        </p:nvSpPr>
        <p:spPr bwMode="auto">
          <a:xfrm>
            <a:off x="440491" y="1167696"/>
            <a:ext cx="84582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sz="2800" dirty="0">
                <a:solidFill>
                  <a:srgbClr val="000000"/>
                </a:solidFill>
              </a:rPr>
              <a:t>What can we say about the distribution of values around the mean?  For any normal distribution:</a:t>
            </a:r>
          </a:p>
        </p:txBody>
      </p:sp>
      <p:sp>
        <p:nvSpPr>
          <p:cNvPr id="39954" name="Rectangle 20"/>
          <p:cNvSpPr>
            <a:spLocks noChangeArrowheads="1"/>
          </p:cNvSpPr>
          <p:nvPr/>
        </p:nvSpPr>
        <p:spPr bwMode="auto">
          <a:xfrm>
            <a:off x="4343400" y="4191000"/>
            <a:ext cx="304800"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spcBef>
                <a:spcPct val="50000"/>
              </a:spcBef>
            </a:pPr>
            <a:r>
              <a:rPr lang="el-GR" b="1">
                <a:solidFill>
                  <a:srgbClr val="339933"/>
                </a:solidFill>
              </a:rPr>
              <a:t>σ</a:t>
            </a:r>
          </a:p>
        </p:txBody>
      </p:sp>
      <p:sp>
        <p:nvSpPr>
          <p:cNvPr id="39955" name="Rectangle 21"/>
          <p:cNvSpPr>
            <a:spLocks noChangeArrowheads="1"/>
          </p:cNvSpPr>
          <p:nvPr/>
        </p:nvSpPr>
        <p:spPr bwMode="auto">
          <a:xfrm>
            <a:off x="3657600" y="4191000"/>
            <a:ext cx="304800"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spcBef>
                <a:spcPct val="50000"/>
              </a:spcBef>
            </a:pPr>
            <a:r>
              <a:rPr lang="el-GR" b="1">
                <a:solidFill>
                  <a:srgbClr val="339933"/>
                </a:solidFill>
              </a:rPr>
              <a:t>σ</a:t>
            </a:r>
          </a:p>
        </p:txBody>
      </p:sp>
      <p:sp>
        <p:nvSpPr>
          <p:cNvPr id="39956" name="Line 22"/>
          <p:cNvSpPr>
            <a:spLocks noChangeShapeType="1"/>
          </p:cNvSpPr>
          <p:nvPr/>
        </p:nvSpPr>
        <p:spPr bwMode="auto">
          <a:xfrm>
            <a:off x="3429000" y="6019800"/>
            <a:ext cx="1524000" cy="0"/>
          </a:xfrm>
          <a:prstGeom prst="line">
            <a:avLst/>
          </a:prstGeom>
          <a:noFill/>
          <a:ln w="12700">
            <a:solidFill>
              <a:schemeClr val="tx2"/>
            </a:solidFill>
            <a:round/>
            <a:headEnd type="stealth" w="med" len="med"/>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9957" name="Rectangle 23"/>
          <p:cNvSpPr>
            <a:spLocks noChangeArrowheads="1"/>
          </p:cNvSpPr>
          <p:nvPr/>
        </p:nvSpPr>
        <p:spPr bwMode="auto">
          <a:xfrm>
            <a:off x="3973733" y="5943600"/>
            <a:ext cx="58693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p>
            <a:pPr algn="ctr"/>
            <a:r>
              <a:rPr lang="en-US" b="1" dirty="0" smtClean="0">
                <a:solidFill>
                  <a:srgbClr val="000000"/>
                </a:solidFill>
              </a:rPr>
              <a:t>68%</a:t>
            </a:r>
            <a:endParaRPr lang="en-US" b="1" dirty="0">
              <a:solidFill>
                <a:srgbClr val="000000"/>
              </a:solidFill>
            </a:endParaRPr>
          </a:p>
        </p:txBody>
      </p:sp>
      <p:sp>
        <p:nvSpPr>
          <p:cNvPr id="22" name="TextBox 6"/>
          <p:cNvSpPr txBox="1">
            <a:spLocks noChangeArrowheads="1"/>
          </p:cNvSpPr>
          <p:nvPr/>
        </p:nvSpPr>
        <p:spPr bwMode="auto">
          <a:xfrm>
            <a:off x="114300" y="6408038"/>
            <a:ext cx="43761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dirty="0" smtClean="0"/>
              <a:t>Pearson slide (Chapter 6, #28)</a:t>
            </a:r>
            <a:endParaRPr lang="en-US" altLang="en-US" u="sng" dirty="0">
              <a:solidFill>
                <a:srgbClr val="FF0000"/>
              </a:solidFill>
            </a:endParaRPr>
          </a:p>
        </p:txBody>
      </p:sp>
    </p:spTree>
    <p:extLst>
      <p:ext uri="{BB962C8B-B14F-4D97-AF65-F5344CB8AC3E}">
        <p14:creationId xmlns:p14="http://schemas.microsoft.com/office/powerpoint/2010/main" val="271400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4294967295"/>
          </p:nvPr>
        </p:nvSpPr>
        <p:spPr>
          <a:xfrm>
            <a:off x="1066800" y="1828800"/>
            <a:ext cx="6934200" cy="1427163"/>
          </a:xfrm>
        </p:spPr>
        <p:txBody>
          <a:bodyPr/>
          <a:lstStyle/>
          <a:p>
            <a:pPr marL="571500" indent="-571500" defTabSz="914400" eaLnBrk="1" hangingPunct="1">
              <a:spcBef>
                <a:spcPct val="50000"/>
              </a:spcBef>
            </a:pPr>
            <a:r>
              <a:rPr lang="en-US" b="1" dirty="0">
                <a:solidFill>
                  <a:srgbClr val="F8F8F8"/>
                </a:solidFill>
                <a:latin typeface="Arial" charset="0"/>
                <a:cs typeface="Arial" charset="0"/>
              </a:rPr>
              <a:t>  </a:t>
            </a:r>
            <a:r>
              <a:rPr lang="el-GR" b="1" dirty="0">
                <a:latin typeface="Arial" charset="0"/>
                <a:cs typeface="Arial" charset="0"/>
              </a:rPr>
              <a:t>μ</a:t>
            </a:r>
            <a:r>
              <a:rPr lang="en-US" b="1" dirty="0">
                <a:latin typeface="Arial" charset="0"/>
                <a:cs typeface="Arial" charset="0"/>
              </a:rPr>
              <a:t> ± </a:t>
            </a:r>
            <a:r>
              <a:rPr lang="en-US" b="1" dirty="0">
                <a:solidFill>
                  <a:schemeClr val="folHlink"/>
                </a:solidFill>
                <a:latin typeface="Arial" charset="0"/>
                <a:cs typeface="Arial" charset="0"/>
              </a:rPr>
              <a:t>2</a:t>
            </a:r>
            <a:r>
              <a:rPr lang="el-GR" b="1" dirty="0">
                <a:solidFill>
                  <a:schemeClr val="folHlink"/>
                </a:solidFill>
                <a:latin typeface="Arial" charset="0"/>
                <a:cs typeface="Arial" charset="0"/>
              </a:rPr>
              <a:t>σ</a:t>
            </a:r>
            <a:r>
              <a:rPr lang="en-US" b="1" dirty="0">
                <a:solidFill>
                  <a:schemeClr val="folHlink"/>
                </a:solidFill>
                <a:latin typeface="Arial" charset="0"/>
                <a:cs typeface="Arial" charset="0"/>
              </a:rPr>
              <a:t> </a:t>
            </a:r>
            <a:r>
              <a:rPr lang="en-US" b="1" dirty="0">
                <a:latin typeface="Arial" charset="0"/>
                <a:cs typeface="Arial" charset="0"/>
              </a:rPr>
              <a:t>covers about </a:t>
            </a:r>
            <a:r>
              <a:rPr lang="en-US" b="1" dirty="0" smtClean="0">
                <a:solidFill>
                  <a:schemeClr val="folHlink"/>
                </a:solidFill>
                <a:latin typeface="Arial" charset="0"/>
                <a:cs typeface="Arial" charset="0"/>
              </a:rPr>
              <a:t>95%</a:t>
            </a:r>
            <a:r>
              <a:rPr lang="en-US" b="1" dirty="0" smtClean="0">
                <a:latin typeface="Arial" charset="0"/>
                <a:cs typeface="Arial" charset="0"/>
              </a:rPr>
              <a:t> </a:t>
            </a:r>
            <a:r>
              <a:rPr lang="en-US" b="1" dirty="0">
                <a:latin typeface="Arial" charset="0"/>
                <a:cs typeface="Arial" charset="0"/>
              </a:rPr>
              <a:t>of X</a:t>
            </a:r>
            <a:r>
              <a:rPr lang="ja-JP" altLang="en-US" b="1" dirty="0">
                <a:latin typeface="Arial" charset="0"/>
                <a:cs typeface="Arial" charset="0"/>
              </a:rPr>
              <a:t>’</a:t>
            </a:r>
            <a:r>
              <a:rPr lang="en-US" b="1" dirty="0">
                <a:latin typeface="Arial" charset="0"/>
                <a:cs typeface="Arial" charset="0"/>
              </a:rPr>
              <a:t>s</a:t>
            </a:r>
          </a:p>
          <a:p>
            <a:pPr marL="571500" indent="-571500" defTabSz="914400" eaLnBrk="1" hangingPunct="1">
              <a:spcBef>
                <a:spcPct val="50000"/>
              </a:spcBef>
            </a:pPr>
            <a:r>
              <a:rPr lang="en-US" b="1" dirty="0">
                <a:latin typeface="Arial" charset="0"/>
                <a:cs typeface="Arial" charset="0"/>
              </a:rPr>
              <a:t>  </a:t>
            </a:r>
            <a:r>
              <a:rPr lang="el-GR" b="1" dirty="0">
                <a:latin typeface="Arial" charset="0"/>
                <a:cs typeface="Arial" charset="0"/>
              </a:rPr>
              <a:t>μ</a:t>
            </a:r>
            <a:r>
              <a:rPr lang="en-US" b="1" dirty="0">
                <a:latin typeface="Arial" charset="0"/>
                <a:cs typeface="Arial" charset="0"/>
              </a:rPr>
              <a:t> ± </a:t>
            </a:r>
            <a:r>
              <a:rPr lang="en-US" b="1" dirty="0">
                <a:solidFill>
                  <a:schemeClr val="folHlink"/>
                </a:solidFill>
                <a:latin typeface="Arial" charset="0"/>
                <a:cs typeface="Arial" charset="0"/>
              </a:rPr>
              <a:t>3</a:t>
            </a:r>
            <a:r>
              <a:rPr lang="el-GR" b="1" dirty="0">
                <a:solidFill>
                  <a:schemeClr val="folHlink"/>
                </a:solidFill>
                <a:latin typeface="Arial" charset="0"/>
                <a:cs typeface="Arial" charset="0"/>
              </a:rPr>
              <a:t>σ</a:t>
            </a:r>
            <a:r>
              <a:rPr lang="en-US" b="1" dirty="0">
                <a:solidFill>
                  <a:schemeClr val="folHlink"/>
                </a:solidFill>
                <a:latin typeface="Arial" charset="0"/>
                <a:cs typeface="Arial" charset="0"/>
              </a:rPr>
              <a:t> </a:t>
            </a:r>
            <a:r>
              <a:rPr lang="en-US" b="1" dirty="0">
                <a:latin typeface="Arial" charset="0"/>
                <a:cs typeface="Arial" charset="0"/>
              </a:rPr>
              <a:t>covers about </a:t>
            </a:r>
            <a:r>
              <a:rPr lang="en-US" b="1" dirty="0" smtClean="0">
                <a:solidFill>
                  <a:schemeClr val="folHlink"/>
                </a:solidFill>
                <a:latin typeface="Arial" charset="0"/>
                <a:cs typeface="Arial" charset="0"/>
              </a:rPr>
              <a:t>99.7%</a:t>
            </a:r>
            <a:r>
              <a:rPr lang="en-US" b="1" dirty="0" smtClean="0">
                <a:latin typeface="Arial" charset="0"/>
                <a:cs typeface="Arial" charset="0"/>
              </a:rPr>
              <a:t> </a:t>
            </a:r>
            <a:r>
              <a:rPr lang="en-US" b="1" dirty="0">
                <a:latin typeface="Arial" charset="0"/>
                <a:cs typeface="Arial" charset="0"/>
              </a:rPr>
              <a:t>of X</a:t>
            </a:r>
            <a:r>
              <a:rPr lang="ja-JP" altLang="en-US" b="1" dirty="0">
                <a:latin typeface="Arial" charset="0"/>
                <a:cs typeface="Arial" charset="0"/>
              </a:rPr>
              <a:t>’</a:t>
            </a:r>
            <a:r>
              <a:rPr lang="en-US" b="1" dirty="0">
                <a:latin typeface="Arial" charset="0"/>
                <a:cs typeface="Arial" charset="0"/>
              </a:rPr>
              <a:t>s</a:t>
            </a:r>
          </a:p>
        </p:txBody>
      </p:sp>
      <p:sp>
        <p:nvSpPr>
          <p:cNvPr id="40964" name="Freeform 4"/>
          <p:cNvSpPr>
            <a:spLocks/>
          </p:cNvSpPr>
          <p:nvPr/>
        </p:nvSpPr>
        <p:spPr bwMode="auto">
          <a:xfrm>
            <a:off x="2209800" y="3276600"/>
            <a:ext cx="1935163" cy="1279525"/>
          </a:xfrm>
          <a:custGeom>
            <a:avLst/>
            <a:gdLst>
              <a:gd name="T0" fmla="*/ 2147483647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25841335 h 721"/>
              <a:gd name="T10" fmla="*/ 2147483647 w 901"/>
              <a:gd name="T11" fmla="*/ 2056555346 h 721"/>
              <a:gd name="T12" fmla="*/ 2147483647 w 901"/>
              <a:gd name="T13" fmla="*/ 1962072838 h 721"/>
              <a:gd name="T14" fmla="*/ 2147483647 w 901"/>
              <a:gd name="T15" fmla="*/ 1700673157 h 721"/>
              <a:gd name="T16" fmla="*/ 1743721534 w 901"/>
              <a:gd name="T17" fmla="*/ 1329044918 h 721"/>
              <a:gd name="T18" fmla="*/ 1310099090 w 901"/>
              <a:gd name="T19" fmla="*/ 884980460 h 721"/>
              <a:gd name="T20" fmla="*/ 1088674137 w 901"/>
              <a:gd name="T21" fmla="*/ 658224217 h 721"/>
              <a:gd name="T22" fmla="*/ 871860767 w 901"/>
              <a:gd name="T23" fmla="*/ 447214355 h 721"/>
              <a:gd name="T24" fmla="*/ 655049545 w 901"/>
              <a:gd name="T25" fmla="*/ 261399349 h 721"/>
              <a:gd name="T26" fmla="*/ 433624727 w 901"/>
              <a:gd name="T27" fmla="*/ 119677307 h 721"/>
              <a:gd name="T28" fmla="*/ 216811289 w 901"/>
              <a:gd name="T29" fmla="*/ 28344759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0965" name="Freeform 5"/>
          <p:cNvSpPr>
            <a:spLocks/>
          </p:cNvSpPr>
          <p:nvPr/>
        </p:nvSpPr>
        <p:spPr bwMode="auto">
          <a:xfrm>
            <a:off x="381000" y="3276600"/>
            <a:ext cx="1860550" cy="1279525"/>
          </a:xfrm>
          <a:custGeom>
            <a:avLst/>
            <a:gdLst>
              <a:gd name="T0" fmla="*/ 0 w 901"/>
              <a:gd name="T1" fmla="*/ 2147483647 h 721"/>
              <a:gd name="T2" fmla="*/ 405093998 w 901"/>
              <a:gd name="T3" fmla="*/ 2147483647 h 721"/>
              <a:gd name="T4" fmla="*/ 605511032 w 901"/>
              <a:gd name="T5" fmla="*/ 2147483647 h 721"/>
              <a:gd name="T6" fmla="*/ 805925872 w 901"/>
              <a:gd name="T7" fmla="*/ 2147483647 h 721"/>
              <a:gd name="T8" fmla="*/ 1010604902 w 901"/>
              <a:gd name="T9" fmla="*/ 2125841335 h 721"/>
              <a:gd name="T10" fmla="*/ 1211020000 w 901"/>
              <a:gd name="T11" fmla="*/ 2056555346 h 721"/>
              <a:gd name="T12" fmla="*/ 1411436905 w 901"/>
              <a:gd name="T13" fmla="*/ 1962072838 h 721"/>
              <a:gd name="T14" fmla="*/ 1816530774 w 901"/>
              <a:gd name="T15" fmla="*/ 1700673157 h 721"/>
              <a:gd name="T16" fmla="*/ 2147483647 w 901"/>
              <a:gd name="T17" fmla="*/ 1329044918 h 721"/>
              <a:gd name="T18" fmla="*/ 2147483647 w 901"/>
              <a:gd name="T19" fmla="*/ 884980460 h 721"/>
              <a:gd name="T20" fmla="*/ 2147483647 w 901"/>
              <a:gd name="T21" fmla="*/ 658224217 h 721"/>
              <a:gd name="T22" fmla="*/ 2147483647 w 901"/>
              <a:gd name="T23" fmla="*/ 447214355 h 721"/>
              <a:gd name="T24" fmla="*/ 2147483647 w 901"/>
              <a:gd name="T25" fmla="*/ 261399349 h 721"/>
              <a:gd name="T26" fmla="*/ 2147483647 w 901"/>
              <a:gd name="T27" fmla="*/ 119677307 h 721"/>
              <a:gd name="T28" fmla="*/ 2147483647 w 901"/>
              <a:gd name="T29" fmla="*/ 28344759 h 721"/>
              <a:gd name="T30" fmla="*/ 2147483647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0966" name="Line 6"/>
          <p:cNvSpPr>
            <a:spLocks noChangeShapeType="1"/>
          </p:cNvSpPr>
          <p:nvPr/>
        </p:nvSpPr>
        <p:spPr bwMode="auto">
          <a:xfrm>
            <a:off x="2209800" y="3276600"/>
            <a:ext cx="1588" cy="1279525"/>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967" name="Rectangle 7"/>
          <p:cNvSpPr>
            <a:spLocks noChangeArrowheads="1"/>
          </p:cNvSpPr>
          <p:nvPr/>
        </p:nvSpPr>
        <p:spPr bwMode="auto">
          <a:xfrm>
            <a:off x="4114800" y="4572000"/>
            <a:ext cx="350838"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b="1">
                <a:solidFill>
                  <a:srgbClr val="339933"/>
                </a:solidFill>
              </a:rPr>
              <a:t>x</a:t>
            </a:r>
          </a:p>
        </p:txBody>
      </p:sp>
      <p:sp>
        <p:nvSpPr>
          <p:cNvPr id="40968" name="Rectangle 8"/>
          <p:cNvSpPr>
            <a:spLocks noChangeArrowheads="1"/>
          </p:cNvSpPr>
          <p:nvPr/>
        </p:nvSpPr>
        <p:spPr bwMode="auto">
          <a:xfrm>
            <a:off x="2057400" y="4572000"/>
            <a:ext cx="381000"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spcBef>
                <a:spcPct val="50000"/>
              </a:spcBef>
            </a:pPr>
            <a:r>
              <a:rPr lang="el-GR" b="1">
                <a:solidFill>
                  <a:srgbClr val="339933"/>
                </a:solidFill>
              </a:rPr>
              <a:t>μ</a:t>
            </a:r>
          </a:p>
        </p:txBody>
      </p:sp>
      <p:sp>
        <p:nvSpPr>
          <p:cNvPr id="40969" name="Line 9"/>
          <p:cNvSpPr>
            <a:spLocks noChangeShapeType="1"/>
          </p:cNvSpPr>
          <p:nvPr/>
        </p:nvSpPr>
        <p:spPr bwMode="auto">
          <a:xfrm>
            <a:off x="990600" y="4267200"/>
            <a:ext cx="0" cy="990600"/>
          </a:xfrm>
          <a:prstGeom prst="line">
            <a:avLst/>
          </a:prstGeom>
          <a:noFill/>
          <a:ln w="25400">
            <a:solidFill>
              <a:schemeClr val="hlink"/>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970" name="Line 10"/>
          <p:cNvSpPr>
            <a:spLocks noChangeShapeType="1"/>
          </p:cNvSpPr>
          <p:nvPr/>
        </p:nvSpPr>
        <p:spPr bwMode="auto">
          <a:xfrm>
            <a:off x="2209800" y="4495800"/>
            <a:ext cx="1295400" cy="0"/>
          </a:xfrm>
          <a:prstGeom prst="line">
            <a:avLst/>
          </a:prstGeom>
          <a:noFill/>
          <a:ln w="12700">
            <a:solidFill>
              <a:schemeClr val="hlink"/>
            </a:solidFill>
            <a:round/>
            <a:headEnd type="stealth" w="med" len="med"/>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0971" name="Line 11"/>
          <p:cNvSpPr>
            <a:spLocks noChangeShapeType="1"/>
          </p:cNvSpPr>
          <p:nvPr/>
        </p:nvSpPr>
        <p:spPr bwMode="auto">
          <a:xfrm>
            <a:off x="990600" y="4495800"/>
            <a:ext cx="1219200" cy="0"/>
          </a:xfrm>
          <a:prstGeom prst="line">
            <a:avLst/>
          </a:prstGeom>
          <a:noFill/>
          <a:ln w="12700">
            <a:solidFill>
              <a:schemeClr val="hlink"/>
            </a:solidFill>
            <a:round/>
            <a:headEnd type="stealth" w="med" len="med"/>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0972" name="Line 12"/>
          <p:cNvSpPr>
            <a:spLocks noChangeShapeType="1"/>
          </p:cNvSpPr>
          <p:nvPr/>
        </p:nvSpPr>
        <p:spPr bwMode="auto">
          <a:xfrm>
            <a:off x="3505200" y="4267200"/>
            <a:ext cx="0" cy="990600"/>
          </a:xfrm>
          <a:prstGeom prst="line">
            <a:avLst/>
          </a:prstGeom>
          <a:noFill/>
          <a:ln w="25400">
            <a:solidFill>
              <a:schemeClr val="hlink"/>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973" name="Line 13"/>
          <p:cNvSpPr>
            <a:spLocks noChangeShapeType="1"/>
          </p:cNvSpPr>
          <p:nvPr/>
        </p:nvSpPr>
        <p:spPr bwMode="auto">
          <a:xfrm>
            <a:off x="228600" y="4648200"/>
            <a:ext cx="4051300" cy="158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974" name="Rectangle 14"/>
          <p:cNvSpPr>
            <a:spLocks noChangeArrowheads="1"/>
          </p:cNvSpPr>
          <p:nvPr/>
        </p:nvSpPr>
        <p:spPr bwMode="auto">
          <a:xfrm>
            <a:off x="1360488" y="4119563"/>
            <a:ext cx="561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p>
            <a:pPr algn="ctr"/>
            <a:r>
              <a:rPr lang="en-US" b="1">
                <a:solidFill>
                  <a:schemeClr val="hlink"/>
                </a:solidFill>
              </a:rPr>
              <a:t>2</a:t>
            </a:r>
            <a:r>
              <a:rPr lang="el-GR" b="1">
                <a:solidFill>
                  <a:schemeClr val="hlink"/>
                </a:solidFill>
              </a:rPr>
              <a:t>σ</a:t>
            </a:r>
          </a:p>
        </p:txBody>
      </p:sp>
      <p:sp>
        <p:nvSpPr>
          <p:cNvPr id="40975" name="Rectangle 15"/>
          <p:cNvSpPr>
            <a:spLocks noChangeArrowheads="1"/>
          </p:cNvSpPr>
          <p:nvPr/>
        </p:nvSpPr>
        <p:spPr bwMode="auto">
          <a:xfrm>
            <a:off x="2503488" y="4119563"/>
            <a:ext cx="561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p>
            <a:pPr algn="ctr"/>
            <a:r>
              <a:rPr lang="en-US" b="1">
                <a:solidFill>
                  <a:schemeClr val="hlink"/>
                </a:solidFill>
              </a:rPr>
              <a:t>2</a:t>
            </a:r>
            <a:r>
              <a:rPr lang="el-GR" b="1">
                <a:solidFill>
                  <a:schemeClr val="hlink"/>
                </a:solidFill>
              </a:rPr>
              <a:t>σ</a:t>
            </a:r>
          </a:p>
        </p:txBody>
      </p:sp>
      <p:sp>
        <p:nvSpPr>
          <p:cNvPr id="40976" name="Freeform 16"/>
          <p:cNvSpPr>
            <a:spLocks/>
          </p:cNvSpPr>
          <p:nvPr/>
        </p:nvSpPr>
        <p:spPr bwMode="auto">
          <a:xfrm>
            <a:off x="6629400" y="3276600"/>
            <a:ext cx="1935163" cy="1279525"/>
          </a:xfrm>
          <a:custGeom>
            <a:avLst/>
            <a:gdLst>
              <a:gd name="T0" fmla="*/ 2147483647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25841335 h 721"/>
              <a:gd name="T10" fmla="*/ 2147483647 w 901"/>
              <a:gd name="T11" fmla="*/ 2056555346 h 721"/>
              <a:gd name="T12" fmla="*/ 2147483647 w 901"/>
              <a:gd name="T13" fmla="*/ 1962072838 h 721"/>
              <a:gd name="T14" fmla="*/ 2147483647 w 901"/>
              <a:gd name="T15" fmla="*/ 1700673157 h 721"/>
              <a:gd name="T16" fmla="*/ 1743721534 w 901"/>
              <a:gd name="T17" fmla="*/ 1329044918 h 721"/>
              <a:gd name="T18" fmla="*/ 1310099090 w 901"/>
              <a:gd name="T19" fmla="*/ 884980460 h 721"/>
              <a:gd name="T20" fmla="*/ 1088674137 w 901"/>
              <a:gd name="T21" fmla="*/ 658224217 h 721"/>
              <a:gd name="T22" fmla="*/ 871860767 w 901"/>
              <a:gd name="T23" fmla="*/ 447214355 h 721"/>
              <a:gd name="T24" fmla="*/ 655049545 w 901"/>
              <a:gd name="T25" fmla="*/ 261399349 h 721"/>
              <a:gd name="T26" fmla="*/ 433624727 w 901"/>
              <a:gd name="T27" fmla="*/ 119677307 h 721"/>
              <a:gd name="T28" fmla="*/ 216811289 w 901"/>
              <a:gd name="T29" fmla="*/ 28344759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0977" name="Freeform 17"/>
          <p:cNvSpPr>
            <a:spLocks/>
          </p:cNvSpPr>
          <p:nvPr/>
        </p:nvSpPr>
        <p:spPr bwMode="auto">
          <a:xfrm>
            <a:off x="4800600" y="3276600"/>
            <a:ext cx="1860550" cy="1279525"/>
          </a:xfrm>
          <a:custGeom>
            <a:avLst/>
            <a:gdLst>
              <a:gd name="T0" fmla="*/ 0 w 901"/>
              <a:gd name="T1" fmla="*/ 2147483647 h 721"/>
              <a:gd name="T2" fmla="*/ 405093998 w 901"/>
              <a:gd name="T3" fmla="*/ 2147483647 h 721"/>
              <a:gd name="T4" fmla="*/ 605511032 w 901"/>
              <a:gd name="T5" fmla="*/ 2147483647 h 721"/>
              <a:gd name="T6" fmla="*/ 805925872 w 901"/>
              <a:gd name="T7" fmla="*/ 2147483647 h 721"/>
              <a:gd name="T8" fmla="*/ 1010604902 w 901"/>
              <a:gd name="T9" fmla="*/ 2125841335 h 721"/>
              <a:gd name="T10" fmla="*/ 1211020000 w 901"/>
              <a:gd name="T11" fmla="*/ 2056555346 h 721"/>
              <a:gd name="T12" fmla="*/ 1411436905 w 901"/>
              <a:gd name="T13" fmla="*/ 1962072838 h 721"/>
              <a:gd name="T14" fmla="*/ 1816530774 w 901"/>
              <a:gd name="T15" fmla="*/ 1700673157 h 721"/>
              <a:gd name="T16" fmla="*/ 2147483647 w 901"/>
              <a:gd name="T17" fmla="*/ 1329044918 h 721"/>
              <a:gd name="T18" fmla="*/ 2147483647 w 901"/>
              <a:gd name="T19" fmla="*/ 884980460 h 721"/>
              <a:gd name="T20" fmla="*/ 2147483647 w 901"/>
              <a:gd name="T21" fmla="*/ 658224217 h 721"/>
              <a:gd name="T22" fmla="*/ 2147483647 w 901"/>
              <a:gd name="T23" fmla="*/ 447214355 h 721"/>
              <a:gd name="T24" fmla="*/ 2147483647 w 901"/>
              <a:gd name="T25" fmla="*/ 261399349 h 721"/>
              <a:gd name="T26" fmla="*/ 2147483647 w 901"/>
              <a:gd name="T27" fmla="*/ 119677307 h 721"/>
              <a:gd name="T28" fmla="*/ 2147483647 w 901"/>
              <a:gd name="T29" fmla="*/ 28344759 h 721"/>
              <a:gd name="T30" fmla="*/ 2147483647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0978" name="Line 18"/>
          <p:cNvSpPr>
            <a:spLocks noChangeShapeType="1"/>
          </p:cNvSpPr>
          <p:nvPr/>
        </p:nvSpPr>
        <p:spPr bwMode="auto">
          <a:xfrm>
            <a:off x="6629400" y="3276600"/>
            <a:ext cx="1588" cy="1279525"/>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979" name="Rectangle 19"/>
          <p:cNvSpPr>
            <a:spLocks noChangeArrowheads="1"/>
          </p:cNvSpPr>
          <p:nvPr/>
        </p:nvSpPr>
        <p:spPr bwMode="auto">
          <a:xfrm>
            <a:off x="8534400" y="4572000"/>
            <a:ext cx="350838"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b="1">
                <a:solidFill>
                  <a:srgbClr val="339933"/>
                </a:solidFill>
              </a:rPr>
              <a:t>x</a:t>
            </a:r>
          </a:p>
        </p:txBody>
      </p:sp>
      <p:sp>
        <p:nvSpPr>
          <p:cNvPr id="40980" name="Rectangle 20"/>
          <p:cNvSpPr>
            <a:spLocks noChangeArrowheads="1"/>
          </p:cNvSpPr>
          <p:nvPr/>
        </p:nvSpPr>
        <p:spPr bwMode="auto">
          <a:xfrm>
            <a:off x="6477000" y="4572000"/>
            <a:ext cx="381000"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spcBef>
                <a:spcPct val="50000"/>
              </a:spcBef>
            </a:pPr>
            <a:r>
              <a:rPr lang="el-GR" b="1">
                <a:solidFill>
                  <a:srgbClr val="339933"/>
                </a:solidFill>
              </a:rPr>
              <a:t>μ</a:t>
            </a:r>
          </a:p>
        </p:txBody>
      </p:sp>
      <p:sp>
        <p:nvSpPr>
          <p:cNvPr id="40981" name="Line 21"/>
          <p:cNvSpPr>
            <a:spLocks noChangeShapeType="1"/>
          </p:cNvSpPr>
          <p:nvPr/>
        </p:nvSpPr>
        <p:spPr bwMode="auto">
          <a:xfrm>
            <a:off x="4648200" y="4648200"/>
            <a:ext cx="4051300" cy="158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982" name="Line 22"/>
          <p:cNvSpPr>
            <a:spLocks noChangeShapeType="1"/>
          </p:cNvSpPr>
          <p:nvPr/>
        </p:nvSpPr>
        <p:spPr bwMode="auto">
          <a:xfrm>
            <a:off x="4876800" y="4343400"/>
            <a:ext cx="0" cy="914400"/>
          </a:xfrm>
          <a:prstGeom prst="line">
            <a:avLst/>
          </a:prstGeom>
          <a:noFill/>
          <a:ln w="25400">
            <a:solidFill>
              <a:schemeClr val="tx2"/>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983" name="Line 23"/>
          <p:cNvSpPr>
            <a:spLocks noChangeShapeType="1"/>
          </p:cNvSpPr>
          <p:nvPr/>
        </p:nvSpPr>
        <p:spPr bwMode="auto">
          <a:xfrm>
            <a:off x="8534400" y="4343400"/>
            <a:ext cx="0" cy="914400"/>
          </a:xfrm>
          <a:prstGeom prst="line">
            <a:avLst/>
          </a:prstGeom>
          <a:noFill/>
          <a:ln w="25400">
            <a:solidFill>
              <a:schemeClr val="tx2"/>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984" name="Line 24"/>
          <p:cNvSpPr>
            <a:spLocks noChangeShapeType="1"/>
          </p:cNvSpPr>
          <p:nvPr/>
        </p:nvSpPr>
        <p:spPr bwMode="auto">
          <a:xfrm>
            <a:off x="6629400" y="4419600"/>
            <a:ext cx="1905000" cy="0"/>
          </a:xfrm>
          <a:prstGeom prst="line">
            <a:avLst/>
          </a:prstGeom>
          <a:noFill/>
          <a:ln w="12700">
            <a:solidFill>
              <a:schemeClr val="tx2"/>
            </a:solidFill>
            <a:round/>
            <a:headEnd type="stealth" w="med" len="med"/>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0985" name="Line 25"/>
          <p:cNvSpPr>
            <a:spLocks noChangeShapeType="1"/>
          </p:cNvSpPr>
          <p:nvPr/>
        </p:nvSpPr>
        <p:spPr bwMode="auto">
          <a:xfrm>
            <a:off x="4876800" y="4419600"/>
            <a:ext cx="1752600" cy="0"/>
          </a:xfrm>
          <a:prstGeom prst="line">
            <a:avLst/>
          </a:prstGeom>
          <a:noFill/>
          <a:ln w="12700">
            <a:solidFill>
              <a:schemeClr val="tx2"/>
            </a:solidFill>
            <a:round/>
            <a:headEnd type="stealth" w="med" len="med"/>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0986" name="Rectangle 26"/>
          <p:cNvSpPr>
            <a:spLocks noChangeArrowheads="1"/>
          </p:cNvSpPr>
          <p:nvPr/>
        </p:nvSpPr>
        <p:spPr bwMode="auto">
          <a:xfrm>
            <a:off x="5856288" y="4043363"/>
            <a:ext cx="561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p>
            <a:pPr algn="ctr"/>
            <a:r>
              <a:rPr lang="en-US" b="1">
                <a:solidFill>
                  <a:schemeClr val="folHlink"/>
                </a:solidFill>
              </a:rPr>
              <a:t>3</a:t>
            </a:r>
            <a:r>
              <a:rPr lang="el-GR" b="1">
                <a:solidFill>
                  <a:schemeClr val="folHlink"/>
                </a:solidFill>
              </a:rPr>
              <a:t>σ</a:t>
            </a:r>
          </a:p>
        </p:txBody>
      </p:sp>
      <p:sp>
        <p:nvSpPr>
          <p:cNvPr id="40987" name="Rectangle 27"/>
          <p:cNvSpPr>
            <a:spLocks noChangeArrowheads="1"/>
          </p:cNvSpPr>
          <p:nvPr/>
        </p:nvSpPr>
        <p:spPr bwMode="auto">
          <a:xfrm>
            <a:off x="6923088" y="4043363"/>
            <a:ext cx="561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p>
            <a:pPr algn="ctr"/>
            <a:r>
              <a:rPr lang="en-US" b="1">
                <a:solidFill>
                  <a:schemeClr val="folHlink"/>
                </a:solidFill>
              </a:rPr>
              <a:t>3</a:t>
            </a:r>
            <a:r>
              <a:rPr lang="el-GR" b="1">
                <a:solidFill>
                  <a:schemeClr val="folHlink"/>
                </a:solidFill>
              </a:rPr>
              <a:t>σ</a:t>
            </a:r>
          </a:p>
        </p:txBody>
      </p:sp>
      <p:sp>
        <p:nvSpPr>
          <p:cNvPr id="40988" name="Line 28"/>
          <p:cNvSpPr>
            <a:spLocks noChangeShapeType="1"/>
          </p:cNvSpPr>
          <p:nvPr/>
        </p:nvSpPr>
        <p:spPr bwMode="auto">
          <a:xfrm>
            <a:off x="990600" y="5181600"/>
            <a:ext cx="2514600" cy="0"/>
          </a:xfrm>
          <a:prstGeom prst="line">
            <a:avLst/>
          </a:prstGeom>
          <a:noFill/>
          <a:ln w="19050">
            <a:solidFill>
              <a:schemeClr val="hlink"/>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0989" name="Line 29"/>
          <p:cNvSpPr>
            <a:spLocks noChangeShapeType="1"/>
          </p:cNvSpPr>
          <p:nvPr/>
        </p:nvSpPr>
        <p:spPr bwMode="auto">
          <a:xfrm>
            <a:off x="4876800" y="5181600"/>
            <a:ext cx="3657600" cy="0"/>
          </a:xfrm>
          <a:prstGeom prst="line">
            <a:avLst/>
          </a:prstGeom>
          <a:noFill/>
          <a:ln w="19050">
            <a:solidFill>
              <a:schemeClr val="folHlink"/>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0990" name="Rectangle 30"/>
          <p:cNvSpPr>
            <a:spLocks noChangeArrowheads="1"/>
          </p:cNvSpPr>
          <p:nvPr/>
        </p:nvSpPr>
        <p:spPr bwMode="auto">
          <a:xfrm>
            <a:off x="1984597" y="5181600"/>
            <a:ext cx="58693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p>
            <a:pPr algn="ctr"/>
            <a:r>
              <a:rPr lang="en-US" b="1" dirty="0" smtClean="0">
                <a:solidFill>
                  <a:schemeClr val="hlink"/>
                </a:solidFill>
              </a:rPr>
              <a:t>95%</a:t>
            </a:r>
            <a:endParaRPr lang="en-US" b="1" dirty="0">
              <a:solidFill>
                <a:schemeClr val="hlink"/>
              </a:solidFill>
            </a:endParaRPr>
          </a:p>
        </p:txBody>
      </p:sp>
      <p:sp>
        <p:nvSpPr>
          <p:cNvPr id="40991" name="Rectangle 31"/>
          <p:cNvSpPr>
            <a:spLocks noChangeArrowheads="1"/>
          </p:cNvSpPr>
          <p:nvPr/>
        </p:nvSpPr>
        <p:spPr bwMode="auto">
          <a:xfrm>
            <a:off x="6322810" y="5181600"/>
            <a:ext cx="765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p>
            <a:pPr algn="ctr"/>
            <a:r>
              <a:rPr lang="en-US" b="1" dirty="0" smtClean="0">
                <a:solidFill>
                  <a:schemeClr val="folHlink"/>
                </a:solidFill>
              </a:rPr>
              <a:t>99.7%</a:t>
            </a:r>
            <a:endParaRPr lang="en-US" b="1" dirty="0">
              <a:solidFill>
                <a:schemeClr val="folHlink"/>
              </a:solidFill>
            </a:endParaRPr>
          </a:p>
        </p:txBody>
      </p:sp>
      <p:sp>
        <p:nvSpPr>
          <p:cNvPr id="40992" name="Text Box 32"/>
          <p:cNvSpPr txBox="1">
            <a:spLocks noChangeArrowheads="1"/>
          </p:cNvSpPr>
          <p:nvPr/>
        </p:nvSpPr>
        <p:spPr bwMode="auto">
          <a:xfrm>
            <a:off x="7467600" y="1203325"/>
            <a:ext cx="152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sz="2000" i="1">
                <a:solidFill>
                  <a:srgbClr val="000099"/>
                </a:solidFill>
              </a:rPr>
              <a:t>(continued)</a:t>
            </a:r>
          </a:p>
        </p:txBody>
      </p:sp>
      <p:sp>
        <p:nvSpPr>
          <p:cNvPr id="33" name="TextBox 6"/>
          <p:cNvSpPr txBox="1">
            <a:spLocks noChangeArrowheads="1"/>
          </p:cNvSpPr>
          <p:nvPr/>
        </p:nvSpPr>
        <p:spPr bwMode="auto">
          <a:xfrm>
            <a:off x="114300" y="6408038"/>
            <a:ext cx="43761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dirty="0" smtClean="0"/>
              <a:t>Pearson slide (Chapter 6, #29)</a:t>
            </a:r>
            <a:endParaRPr lang="en-US" altLang="en-US" u="sng" dirty="0">
              <a:solidFill>
                <a:srgbClr val="FF0000"/>
              </a:solidFill>
            </a:endParaRPr>
          </a:p>
        </p:txBody>
      </p:sp>
      <p:sp>
        <p:nvSpPr>
          <p:cNvPr id="34" name="Rectangle 2"/>
          <p:cNvSpPr txBox="1">
            <a:spLocks noChangeArrowheads="1"/>
          </p:cNvSpPr>
          <p:nvPr/>
        </p:nvSpPr>
        <p:spPr>
          <a:xfrm>
            <a:off x="324259" y="228600"/>
            <a:ext cx="67818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latin typeface="Arial" charset="0"/>
                <a:cs typeface="Arial" charset="0"/>
              </a:rPr>
              <a:t>Empirical Rule</a:t>
            </a:r>
            <a:endParaRPr lang="en-US" sz="3600" b="1" dirty="0">
              <a:solidFill>
                <a:srgbClr val="F8F8F8"/>
              </a:solidFill>
              <a:latin typeface="Arial" charset="0"/>
              <a:cs typeface="Arial" charset="0"/>
            </a:endParaRPr>
          </a:p>
        </p:txBody>
      </p:sp>
    </p:spTree>
    <p:extLst>
      <p:ext uri="{BB962C8B-B14F-4D97-AF65-F5344CB8AC3E}">
        <p14:creationId xmlns:p14="http://schemas.microsoft.com/office/powerpoint/2010/main" val="2188057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in Chapter 6</a:t>
            </a:r>
            <a:endParaRPr lang="en-US" dirty="0"/>
          </a:p>
        </p:txBody>
      </p:sp>
      <p:sp>
        <p:nvSpPr>
          <p:cNvPr id="3" name="Content Placeholder 2"/>
          <p:cNvSpPr>
            <a:spLocks noGrp="1"/>
          </p:cNvSpPr>
          <p:nvPr>
            <p:ph idx="1"/>
          </p:nvPr>
        </p:nvSpPr>
        <p:spPr/>
        <p:txBody>
          <a:bodyPr>
            <a:noAutofit/>
          </a:bodyPr>
          <a:lstStyle/>
          <a:p>
            <a:r>
              <a:rPr lang="en-US" dirty="0" smtClean="0">
                <a:sym typeface="Wingdings"/>
              </a:rPr>
              <a:t>Normal distribution</a:t>
            </a:r>
          </a:p>
          <a:p>
            <a:pPr lvl="1">
              <a:spcBef>
                <a:spcPct val="30000"/>
              </a:spcBef>
            </a:pPr>
            <a:r>
              <a:rPr lang="en-US" dirty="0" smtClean="0">
                <a:latin typeface="Arial" charset="0"/>
                <a:cs typeface="Arial" charset="0"/>
              </a:rPr>
              <a:t>Compute </a:t>
            </a:r>
            <a:r>
              <a:rPr lang="en-US" dirty="0">
                <a:latin typeface="Arial" charset="0"/>
                <a:cs typeface="Arial" charset="0"/>
              </a:rPr>
              <a:t>probabilities from the normal distribution</a:t>
            </a:r>
          </a:p>
          <a:p>
            <a:pPr lvl="1">
              <a:spcBef>
                <a:spcPct val="30000"/>
              </a:spcBef>
            </a:pPr>
            <a:r>
              <a:rPr lang="en-US" dirty="0">
                <a:latin typeface="Arial" charset="0"/>
                <a:cs typeface="Arial" charset="0"/>
              </a:rPr>
              <a:t>How to use the normal distribution to solve business problems</a:t>
            </a:r>
          </a:p>
          <a:p>
            <a:pPr lvl="1">
              <a:spcBef>
                <a:spcPct val="30000"/>
              </a:spcBef>
            </a:pPr>
            <a:r>
              <a:rPr lang="en-US" dirty="0" smtClean="0">
                <a:latin typeface="Arial" charset="0"/>
                <a:cs typeface="Arial" charset="0"/>
              </a:rPr>
              <a:t>(Maybe) How to use </a:t>
            </a:r>
            <a:r>
              <a:rPr lang="en-US" dirty="0">
                <a:latin typeface="Arial" charset="0"/>
                <a:cs typeface="Arial" charset="0"/>
              </a:rPr>
              <a:t>the normal probability plot to determine whether a set of data is approximately normally </a:t>
            </a:r>
            <a:r>
              <a:rPr lang="en-US" dirty="0" smtClean="0">
                <a:latin typeface="Arial" charset="0"/>
                <a:cs typeface="Arial" charset="0"/>
              </a:rPr>
              <a:t>distributed</a:t>
            </a:r>
          </a:p>
          <a:p>
            <a:pPr>
              <a:spcBef>
                <a:spcPct val="30000"/>
              </a:spcBef>
            </a:pPr>
            <a:r>
              <a:rPr lang="en-US" dirty="0" smtClean="0">
                <a:latin typeface="Arial" charset="0"/>
                <a:cs typeface="Arial" charset="0"/>
              </a:rPr>
              <a:t>Brief look at and discussion of:</a:t>
            </a:r>
            <a:endParaRPr lang="en-US" dirty="0">
              <a:latin typeface="Arial" charset="0"/>
              <a:cs typeface="Arial" charset="0"/>
            </a:endParaRPr>
          </a:p>
          <a:p>
            <a:pPr lvl="1">
              <a:spcBef>
                <a:spcPct val="30000"/>
              </a:spcBef>
            </a:pPr>
            <a:r>
              <a:rPr lang="en-US" dirty="0" smtClean="0">
                <a:latin typeface="Arial" charset="0"/>
                <a:cs typeface="Arial" charset="0"/>
              </a:rPr>
              <a:t>Computing </a:t>
            </a:r>
            <a:r>
              <a:rPr lang="en-US" dirty="0">
                <a:latin typeface="Arial" charset="0"/>
                <a:cs typeface="Arial" charset="0"/>
              </a:rPr>
              <a:t>probabilities from the uniform distribution </a:t>
            </a:r>
          </a:p>
          <a:p>
            <a:pPr lvl="1">
              <a:spcBef>
                <a:spcPct val="30000"/>
              </a:spcBef>
            </a:pPr>
            <a:r>
              <a:rPr lang="en-US" dirty="0" smtClean="0">
                <a:latin typeface="Arial" charset="0"/>
                <a:cs typeface="Arial" charset="0"/>
              </a:rPr>
              <a:t>Computing </a:t>
            </a:r>
            <a:r>
              <a:rPr lang="en-US" dirty="0">
                <a:latin typeface="Arial" charset="0"/>
                <a:cs typeface="Arial" charset="0"/>
              </a:rPr>
              <a:t>probabilities from the exponential distribution </a:t>
            </a:r>
            <a:endParaRPr lang="en-US" sz="2800" dirty="0" smtClean="0"/>
          </a:p>
          <a:p>
            <a:pPr marL="0" indent="0">
              <a:buNone/>
            </a:pPr>
            <a:r>
              <a:rPr lang="en-US" dirty="0" smtClean="0"/>
              <a:t>Important to remember:</a:t>
            </a:r>
          </a:p>
          <a:p>
            <a:r>
              <a:rPr lang="en-US" dirty="0" smtClean="0"/>
              <a:t>What is a continuous numeric variable?</a:t>
            </a:r>
          </a:p>
        </p:txBody>
      </p:sp>
      <p:sp>
        <p:nvSpPr>
          <p:cNvPr id="4" name="Slide Number Placeholder 3"/>
          <p:cNvSpPr>
            <a:spLocks noGrp="1"/>
          </p:cNvSpPr>
          <p:nvPr>
            <p:ph type="sldNum" sz="quarter" idx="12"/>
          </p:nvPr>
        </p:nvSpPr>
        <p:spPr/>
        <p:txBody>
          <a:bodyPr/>
          <a:lstStyle/>
          <a:p>
            <a:fld id="{8D75822C-2030-4887-9512-2AC67AD2736F}" type="slidenum">
              <a:rPr lang="en-US" smtClean="0"/>
              <a:t>2</a:t>
            </a:fld>
            <a:endParaRPr lang="en-US" dirty="0"/>
          </a:p>
        </p:txBody>
      </p:sp>
    </p:spTree>
    <p:extLst>
      <p:ext uri="{BB962C8B-B14F-4D97-AF65-F5344CB8AC3E}">
        <p14:creationId xmlns:p14="http://schemas.microsoft.com/office/powerpoint/2010/main" val="3390288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body" idx="4294967295"/>
          </p:nvPr>
        </p:nvSpPr>
        <p:spPr>
          <a:xfrm>
            <a:off x="578523" y="1336928"/>
            <a:ext cx="8327374" cy="5397824"/>
          </a:xfrm>
        </p:spPr>
        <p:txBody>
          <a:bodyPr>
            <a:normAutofit lnSpcReduction="10000"/>
          </a:bodyPr>
          <a:lstStyle/>
          <a:p>
            <a:pPr defTabSz="915988">
              <a:tabLst>
                <a:tab pos="3659188" algn="l"/>
              </a:tabLst>
            </a:pPr>
            <a:r>
              <a:rPr lang="en-US" sz="3200" dirty="0" smtClean="0">
                <a:cs typeface="Arial" charset="0"/>
              </a:rPr>
              <a:t>                  	</a:t>
            </a:r>
            <a:r>
              <a:rPr lang="en-US" i="1" dirty="0" smtClean="0">
                <a:solidFill>
                  <a:schemeClr val="tx1">
                    <a:lumMod val="50000"/>
                    <a:lumOff val="50000"/>
                  </a:schemeClr>
                </a:solidFill>
                <a:cs typeface="Arial" charset="0"/>
              </a:rPr>
              <a:t>(multiply both sides by </a:t>
            </a:r>
            <a:r>
              <a:rPr lang="en-US" i="1" dirty="0" err="1" smtClean="0">
                <a:solidFill>
                  <a:schemeClr val="tx1">
                    <a:lumMod val="50000"/>
                    <a:lumOff val="50000"/>
                  </a:schemeClr>
                </a:solidFill>
                <a:cs typeface="Arial" charset="0"/>
              </a:rPr>
              <a:t>σ</a:t>
            </a:r>
            <a:r>
              <a:rPr lang="en-US" i="1" dirty="0" smtClean="0">
                <a:solidFill>
                  <a:srgbClr val="7F7F7F"/>
                </a:solidFill>
                <a:cs typeface="Arial" charset="0"/>
              </a:rPr>
              <a:t>)</a:t>
            </a:r>
            <a:br>
              <a:rPr lang="en-US" i="1" dirty="0" smtClean="0">
                <a:solidFill>
                  <a:srgbClr val="7F7F7F"/>
                </a:solidFill>
                <a:cs typeface="Arial" charset="0"/>
              </a:rPr>
            </a:br>
            <a:endParaRPr lang="en-US" i="1" dirty="0" smtClean="0">
              <a:solidFill>
                <a:srgbClr val="7F7F7F"/>
              </a:solidFill>
              <a:cs typeface="Arial" charset="0"/>
            </a:endParaRPr>
          </a:p>
          <a:p>
            <a:pPr marL="0" indent="0" defTabSz="915988">
              <a:buNone/>
              <a:tabLst>
                <a:tab pos="3659188" algn="l"/>
              </a:tabLst>
            </a:pPr>
            <a:r>
              <a:rPr lang="en-US" dirty="0" smtClean="0">
                <a:cs typeface="Arial" charset="0"/>
                <a:sym typeface="Wingdings"/>
              </a:rPr>
              <a:t> </a:t>
            </a:r>
            <a:r>
              <a:rPr lang="en-US" dirty="0">
                <a:cs typeface="Arial" charset="0"/>
                <a:sym typeface="Wingdings"/>
              </a:rPr>
              <a:t>Z</a:t>
            </a:r>
            <a:r>
              <a:rPr lang="en-US" dirty="0">
                <a:cs typeface="Arial" charset="0"/>
              </a:rPr>
              <a:t> (</a:t>
            </a:r>
            <a:r>
              <a:rPr lang="en-US" dirty="0" err="1">
                <a:cs typeface="Arial" charset="0"/>
              </a:rPr>
              <a:t>σ</a:t>
            </a:r>
            <a:r>
              <a:rPr lang="en-US" dirty="0">
                <a:cs typeface="Arial" charset="0"/>
              </a:rPr>
              <a:t>) = (x – μ)	</a:t>
            </a:r>
            <a:r>
              <a:rPr lang="en-US" i="1" dirty="0">
                <a:solidFill>
                  <a:srgbClr val="7F7F7F"/>
                </a:solidFill>
                <a:cs typeface="Arial" charset="0"/>
              </a:rPr>
              <a:t>(add μ to both sides)</a:t>
            </a:r>
            <a:r>
              <a:rPr lang="en-US" i="1" dirty="0" smtClean="0">
                <a:solidFill>
                  <a:srgbClr val="7F7F7F"/>
                </a:solidFill>
                <a:cs typeface="Arial" charset="0"/>
              </a:rPr>
              <a:t/>
            </a:r>
            <a:br>
              <a:rPr lang="en-US" i="1" dirty="0" smtClean="0">
                <a:solidFill>
                  <a:srgbClr val="7F7F7F"/>
                </a:solidFill>
                <a:cs typeface="Arial" charset="0"/>
              </a:rPr>
            </a:br>
            <a:endParaRPr lang="en-US" i="1" dirty="0" smtClean="0">
              <a:solidFill>
                <a:srgbClr val="7F7F7F"/>
              </a:solidFill>
              <a:cs typeface="Arial" charset="0"/>
            </a:endParaRPr>
          </a:p>
          <a:p>
            <a:pPr marL="0" indent="0" defTabSz="915988">
              <a:buNone/>
              <a:tabLst>
                <a:tab pos="3659188" algn="l"/>
              </a:tabLst>
            </a:pPr>
            <a:r>
              <a:rPr lang="en-US" dirty="0" smtClean="0">
                <a:cs typeface="Arial" charset="0"/>
                <a:sym typeface="Wingdings"/>
              </a:rPr>
              <a:t> </a:t>
            </a:r>
            <a:r>
              <a:rPr lang="en-US" dirty="0" err="1" smtClean="0">
                <a:cs typeface="Arial" charset="0"/>
                <a:sym typeface="Wingdings"/>
              </a:rPr>
              <a:t>Zσ</a:t>
            </a:r>
            <a:r>
              <a:rPr lang="en-US" dirty="0" smtClean="0">
                <a:cs typeface="Arial" charset="0"/>
                <a:sym typeface="Wingdings"/>
              </a:rPr>
              <a:t> + μ = x	 x = μ + </a:t>
            </a:r>
            <a:r>
              <a:rPr lang="en-US" dirty="0" err="1" smtClean="0">
                <a:cs typeface="Arial" charset="0"/>
                <a:sym typeface="Wingdings"/>
              </a:rPr>
              <a:t>Zσ</a:t>
            </a:r>
            <a:endParaRPr lang="en-US" dirty="0">
              <a:cs typeface="Arial" charset="0"/>
            </a:endParaRPr>
          </a:p>
          <a:p>
            <a:pPr eaLnBrk="1" hangingPunct="1"/>
            <a:endParaRPr lang="en-US" sz="3200" dirty="0" smtClean="0">
              <a:cs typeface="Arial" charset="0"/>
            </a:endParaRPr>
          </a:p>
          <a:p>
            <a:pPr eaLnBrk="1" hangingPunct="1"/>
            <a:r>
              <a:rPr lang="en-US" sz="3200" dirty="0" smtClean="0">
                <a:cs typeface="Arial" charset="0"/>
              </a:rPr>
              <a:t>Steps </a:t>
            </a:r>
            <a:r>
              <a:rPr lang="en-US" sz="3200" dirty="0">
                <a:cs typeface="Arial" charset="0"/>
              </a:rPr>
              <a:t>to find the X value for a known probability:</a:t>
            </a:r>
          </a:p>
          <a:p>
            <a:pPr eaLnBrk="1" hangingPunct="1">
              <a:buFont typeface="Wingdings" charset="0"/>
              <a:buNone/>
            </a:pPr>
            <a:r>
              <a:rPr lang="en-US" dirty="0">
                <a:cs typeface="Arial" charset="0"/>
              </a:rPr>
              <a:t>	1.  Find the Z value for the known probability</a:t>
            </a:r>
          </a:p>
          <a:p>
            <a:pPr eaLnBrk="1" hangingPunct="1">
              <a:buFont typeface="Wingdings" charset="0"/>
              <a:buNone/>
            </a:pPr>
            <a:r>
              <a:rPr lang="en-US" dirty="0">
                <a:cs typeface="Arial" charset="0"/>
              </a:rPr>
              <a:t>	2.  Convert to X units using the formula</a:t>
            </a:r>
            <a:r>
              <a:rPr lang="en-US" dirty="0" smtClean="0">
                <a:cs typeface="Arial" charset="0"/>
              </a:rPr>
              <a:t>:</a:t>
            </a:r>
          </a:p>
          <a:p>
            <a:pPr>
              <a:buNone/>
            </a:pPr>
            <a:r>
              <a:rPr lang="en-US" dirty="0" smtClean="0">
                <a:cs typeface="Arial" charset="0"/>
              </a:rPr>
              <a:t>  		</a:t>
            </a:r>
            <a:r>
              <a:rPr lang="en-US" dirty="0" smtClean="0">
                <a:cs typeface="Arial" charset="0"/>
                <a:sym typeface="Wingdings"/>
              </a:rPr>
              <a:t>x </a:t>
            </a:r>
            <a:r>
              <a:rPr lang="en-US" dirty="0">
                <a:cs typeface="Arial" charset="0"/>
                <a:sym typeface="Wingdings"/>
              </a:rPr>
              <a:t>= μ + </a:t>
            </a:r>
            <a:r>
              <a:rPr lang="en-US" dirty="0" err="1">
                <a:cs typeface="Arial" charset="0"/>
                <a:sym typeface="Wingdings"/>
              </a:rPr>
              <a:t>Zσ</a:t>
            </a:r>
            <a:endParaRPr lang="en-US" dirty="0">
              <a:cs typeface="Arial" charset="0"/>
            </a:endParaRPr>
          </a:p>
          <a:p>
            <a:pPr eaLnBrk="1" hangingPunct="1">
              <a:buFont typeface="Wingdings" charset="0"/>
              <a:buNone/>
            </a:pPr>
            <a:endParaRPr lang="en-US" dirty="0">
              <a:cs typeface="Arial" charset="0"/>
            </a:endParaRPr>
          </a:p>
        </p:txBody>
      </p:sp>
      <p:sp>
        <p:nvSpPr>
          <p:cNvPr id="9220" name="Rectangle 3"/>
          <p:cNvSpPr>
            <a:spLocks noGrp="1" noChangeArrowheads="1"/>
          </p:cNvSpPr>
          <p:nvPr>
            <p:ph type="title" idx="4294967295"/>
          </p:nvPr>
        </p:nvSpPr>
        <p:spPr>
          <a:xfrm>
            <a:off x="434433" y="320675"/>
            <a:ext cx="8337791" cy="858838"/>
          </a:xfrm>
        </p:spPr>
        <p:txBody>
          <a:bodyPr>
            <a:noAutofit/>
          </a:bodyPr>
          <a:lstStyle/>
          <a:p>
            <a:pPr eaLnBrk="1" hangingPunct="1">
              <a:lnSpc>
                <a:spcPct val="80000"/>
              </a:lnSpc>
            </a:pPr>
            <a:r>
              <a:rPr lang="en-US" sz="3600" dirty="0" smtClean="0">
                <a:latin typeface="+mn-lt"/>
                <a:cs typeface="Arial" charset="0"/>
              </a:rPr>
              <a:t>What if you are given </a:t>
            </a:r>
            <a:r>
              <a:rPr lang="en-US" sz="3600" dirty="0">
                <a:latin typeface="+mn-lt"/>
                <a:cs typeface="Arial" charset="0"/>
              </a:rPr>
              <a:t>a </a:t>
            </a:r>
            <a:r>
              <a:rPr lang="en-US" sz="3600" dirty="0" smtClean="0">
                <a:latin typeface="+mn-lt"/>
                <a:cs typeface="Arial" charset="0"/>
              </a:rPr>
              <a:t>Normal Probability,</a:t>
            </a:r>
            <a:r>
              <a:rPr lang="en-US" sz="3600" dirty="0">
                <a:latin typeface="+mn-lt"/>
                <a:cs typeface="Arial" charset="0"/>
              </a:rPr>
              <a:t/>
            </a:r>
            <a:br>
              <a:rPr lang="en-US" sz="3600" dirty="0">
                <a:latin typeface="+mn-lt"/>
                <a:cs typeface="Arial" charset="0"/>
              </a:rPr>
            </a:br>
            <a:r>
              <a:rPr lang="en-US" sz="3600" dirty="0" smtClean="0">
                <a:latin typeface="+mn-lt"/>
                <a:cs typeface="Arial" charset="0"/>
              </a:rPr>
              <a:t>and you need to find x?</a:t>
            </a:r>
            <a:endParaRPr lang="en-US" sz="3600" dirty="0">
              <a:latin typeface="+mn-lt"/>
              <a:cs typeface="Arial"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367092004"/>
              </p:ext>
            </p:extLst>
          </p:nvPr>
        </p:nvGraphicFramePr>
        <p:xfrm>
          <a:off x="1023313" y="1193341"/>
          <a:ext cx="1432910" cy="870985"/>
        </p:xfrm>
        <a:graphic>
          <a:graphicData uri="http://schemas.openxmlformats.org/presentationml/2006/ole">
            <mc:AlternateContent xmlns:mc="http://schemas.openxmlformats.org/markup-compatibility/2006">
              <mc:Choice xmlns:v="urn:schemas-microsoft-com:vml" Requires="v">
                <p:oleObj spid="_x0000_s21622" name="Equation" r:id="rId3" imgW="647700" imgH="393700" progId="Equation.3">
                  <p:embed/>
                </p:oleObj>
              </mc:Choice>
              <mc:Fallback>
                <p:oleObj name="Equation" r:id="rId3" imgW="647700" imgH="393700" progId="Equation.3">
                  <p:embed/>
                  <p:pic>
                    <p:nvPicPr>
                      <p:cNvPr id="0" name=""/>
                      <p:cNvPicPr/>
                      <p:nvPr/>
                    </p:nvPicPr>
                    <p:blipFill>
                      <a:blip r:embed="rId4"/>
                      <a:stretch>
                        <a:fillRect/>
                      </a:stretch>
                    </p:blipFill>
                    <p:spPr>
                      <a:xfrm>
                        <a:off x="1023313" y="1193341"/>
                        <a:ext cx="1432910" cy="870985"/>
                      </a:xfrm>
                      <a:prstGeom prst="rect">
                        <a:avLst/>
                      </a:prstGeom>
                    </p:spPr>
                  </p:pic>
                </p:oleObj>
              </mc:Fallback>
            </mc:AlternateContent>
          </a:graphicData>
        </a:graphic>
      </p:graphicFrame>
    </p:spTree>
    <p:extLst>
      <p:ext uri="{BB962C8B-B14F-4D97-AF65-F5344CB8AC3E}">
        <p14:creationId xmlns:p14="http://schemas.microsoft.com/office/powerpoint/2010/main" val="371565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xfrm>
            <a:off x="628650" y="86807"/>
            <a:ext cx="7886700" cy="670990"/>
          </a:xfrm>
        </p:spPr>
        <p:txBody>
          <a:bodyPr>
            <a:normAutofit/>
          </a:bodyPr>
          <a:lstStyle/>
          <a:p>
            <a:pPr eaLnBrk="1" hangingPunct="1">
              <a:lnSpc>
                <a:spcPct val="80000"/>
              </a:lnSpc>
            </a:pPr>
            <a:r>
              <a:rPr lang="en-US" sz="3600" dirty="0" smtClean="0">
                <a:latin typeface="+mn-lt"/>
                <a:cs typeface="Arial" charset="0"/>
              </a:rPr>
              <a:t>EXAMPLE</a:t>
            </a:r>
            <a:endParaRPr lang="en-US" sz="3600" dirty="0">
              <a:latin typeface="+mn-lt"/>
              <a:cs typeface="Arial" charset="0"/>
            </a:endParaRPr>
          </a:p>
        </p:txBody>
      </p:sp>
      <p:sp>
        <p:nvSpPr>
          <p:cNvPr id="41989" name="Rectangle 5"/>
          <p:cNvSpPr>
            <a:spLocks noGrp="1" noChangeArrowheads="1"/>
          </p:cNvSpPr>
          <p:nvPr>
            <p:ph sz="half" idx="1"/>
          </p:nvPr>
        </p:nvSpPr>
        <p:spPr>
          <a:xfrm>
            <a:off x="243656" y="711044"/>
            <a:ext cx="4718230" cy="2435819"/>
          </a:xfrm>
        </p:spPr>
        <p:txBody>
          <a:bodyPr>
            <a:normAutofit/>
          </a:bodyPr>
          <a:lstStyle/>
          <a:p>
            <a:pPr eaLnBrk="1" hangingPunct="1"/>
            <a:r>
              <a:rPr lang="en-US" sz="2400" dirty="0" smtClean="0">
                <a:cs typeface="Arial" charset="0"/>
              </a:rPr>
              <a:t>Let </a:t>
            </a:r>
            <a:r>
              <a:rPr lang="en-US" sz="2400" dirty="0">
                <a:cs typeface="Arial" charset="0"/>
              </a:rPr>
              <a:t>X represent the time it takes (in seconds) to download an image file from the </a:t>
            </a:r>
            <a:r>
              <a:rPr lang="en-US" sz="2400" dirty="0" smtClean="0">
                <a:cs typeface="Arial" charset="0"/>
              </a:rPr>
              <a:t>internet.  Suppose  </a:t>
            </a:r>
            <a:r>
              <a:rPr lang="en-US" sz="2400" dirty="0">
                <a:cs typeface="Arial" charset="0"/>
              </a:rPr>
              <a:t>X  is normal with mean 18.0 and standard deviation </a:t>
            </a:r>
            <a:r>
              <a:rPr lang="en-US" sz="2400" dirty="0" smtClean="0">
                <a:cs typeface="Arial" charset="0"/>
              </a:rPr>
              <a:t>5.0.  Find </a:t>
            </a:r>
            <a:r>
              <a:rPr lang="en-US" sz="2400" dirty="0">
                <a:cs typeface="Arial" charset="0"/>
              </a:rPr>
              <a:t>X such that 20% of download times are less than X.</a:t>
            </a:r>
          </a:p>
        </p:txBody>
      </p:sp>
      <p:sp>
        <p:nvSpPr>
          <p:cNvPr id="2" name="Content Placeholder 1"/>
          <p:cNvSpPr>
            <a:spLocks noGrp="1"/>
          </p:cNvSpPr>
          <p:nvPr>
            <p:ph sz="half" idx="2"/>
          </p:nvPr>
        </p:nvSpPr>
        <p:spPr>
          <a:xfrm>
            <a:off x="0" y="3060572"/>
            <a:ext cx="4394467" cy="718595"/>
          </a:xfrm>
        </p:spPr>
        <p:txBody>
          <a:bodyPr>
            <a:normAutofit/>
          </a:bodyPr>
          <a:lstStyle/>
          <a:p>
            <a:pPr marL="350838" indent="-350838">
              <a:buFont typeface="+mj-lt"/>
              <a:buAutoNum type="arabicPeriod"/>
            </a:pPr>
            <a:r>
              <a:rPr lang="en-US" sz="2000" dirty="0"/>
              <a:t>Find the Z value for the known </a:t>
            </a:r>
            <a:r>
              <a:rPr lang="en-US" sz="2000" dirty="0" smtClean="0"/>
              <a:t/>
            </a:r>
            <a:br>
              <a:rPr lang="en-US" sz="2000" dirty="0" smtClean="0"/>
            </a:br>
            <a:r>
              <a:rPr lang="en-US" sz="2000" dirty="0" smtClean="0"/>
              <a:t>probability</a:t>
            </a:r>
            <a:endParaRPr lang="en-US" sz="2000" dirty="0"/>
          </a:p>
        </p:txBody>
      </p:sp>
      <p:pic>
        <p:nvPicPr>
          <p:cNvPr id="5" name="Picture 4"/>
          <p:cNvPicPr>
            <a:picLocks noChangeAspect="1"/>
          </p:cNvPicPr>
          <p:nvPr/>
        </p:nvPicPr>
        <p:blipFill>
          <a:blip r:embed="rId2"/>
          <a:stretch>
            <a:fillRect/>
          </a:stretch>
        </p:blipFill>
        <p:spPr>
          <a:xfrm>
            <a:off x="1868750" y="3460575"/>
            <a:ext cx="2522125" cy="1555794"/>
          </a:xfrm>
          <a:prstGeom prst="rect">
            <a:avLst/>
          </a:prstGeom>
        </p:spPr>
      </p:pic>
      <p:sp>
        <p:nvSpPr>
          <p:cNvPr id="6" name="TextBox 5"/>
          <p:cNvSpPr txBox="1"/>
          <p:nvPr/>
        </p:nvSpPr>
        <p:spPr>
          <a:xfrm>
            <a:off x="5221038" y="2158082"/>
            <a:ext cx="4584027" cy="707886"/>
          </a:xfrm>
          <a:prstGeom prst="rect">
            <a:avLst/>
          </a:prstGeom>
          <a:noFill/>
        </p:spPr>
        <p:txBody>
          <a:bodyPr wrap="square" rtlCol="0">
            <a:spAutoFit/>
          </a:bodyPr>
          <a:lstStyle/>
          <a:p>
            <a:r>
              <a:rPr lang="en-US" sz="2000" dirty="0" smtClean="0">
                <a:cs typeface="Arial" charset="0"/>
              </a:rPr>
              <a:t>20</a:t>
            </a:r>
            <a:r>
              <a:rPr lang="en-US" sz="2000" dirty="0">
                <a:cs typeface="Arial" charset="0"/>
              </a:rPr>
              <a:t>% </a:t>
            </a:r>
            <a:r>
              <a:rPr lang="en-US" sz="2000" dirty="0" smtClean="0">
                <a:cs typeface="Arial" charset="0"/>
              </a:rPr>
              <a:t>(0.2000) area </a:t>
            </a:r>
            <a:r>
              <a:rPr lang="en-US" sz="2000" dirty="0">
                <a:cs typeface="Arial" charset="0"/>
              </a:rPr>
              <a:t>in the lower tail is </a:t>
            </a:r>
            <a:r>
              <a:rPr lang="en-US" sz="2000" dirty="0" smtClean="0">
                <a:cs typeface="Arial" charset="0"/>
              </a:rPr>
              <a:t/>
            </a:r>
            <a:br>
              <a:rPr lang="en-US" sz="2000" dirty="0" smtClean="0">
                <a:cs typeface="Arial" charset="0"/>
              </a:rPr>
            </a:br>
            <a:r>
              <a:rPr lang="en-US" sz="2000" dirty="0" smtClean="0">
                <a:cs typeface="Arial" charset="0"/>
              </a:rPr>
              <a:t>consistent </a:t>
            </a:r>
            <a:r>
              <a:rPr lang="en-US" sz="2000" dirty="0">
                <a:cs typeface="Arial" charset="0"/>
              </a:rPr>
              <a:t>with a Z value of </a:t>
            </a:r>
            <a:r>
              <a:rPr lang="en-US" sz="2000" dirty="0">
                <a:solidFill>
                  <a:srgbClr val="00B082"/>
                </a:solidFill>
                <a:cs typeface="Arial" charset="0"/>
              </a:rPr>
              <a:t>-</a:t>
            </a:r>
            <a:r>
              <a:rPr lang="en-US" sz="2000" dirty="0" smtClean="0">
                <a:solidFill>
                  <a:srgbClr val="00B082"/>
                </a:solidFill>
                <a:cs typeface="Arial" charset="0"/>
              </a:rPr>
              <a:t>0.84</a:t>
            </a:r>
            <a:endParaRPr lang="en-US" sz="2000" dirty="0"/>
          </a:p>
        </p:txBody>
      </p:sp>
      <p:pic>
        <p:nvPicPr>
          <p:cNvPr id="7" name="Picture 6"/>
          <p:cNvPicPr>
            <a:picLocks noChangeAspect="1"/>
          </p:cNvPicPr>
          <p:nvPr/>
        </p:nvPicPr>
        <p:blipFill>
          <a:blip r:embed="rId3"/>
          <a:stretch>
            <a:fillRect/>
          </a:stretch>
        </p:blipFill>
        <p:spPr>
          <a:xfrm>
            <a:off x="5617976" y="0"/>
            <a:ext cx="3009900" cy="2070100"/>
          </a:xfrm>
          <a:prstGeom prst="rect">
            <a:avLst/>
          </a:prstGeom>
        </p:spPr>
      </p:pic>
      <p:pic>
        <p:nvPicPr>
          <p:cNvPr id="8" name="Picture 7"/>
          <p:cNvPicPr>
            <a:picLocks noChangeAspect="1"/>
          </p:cNvPicPr>
          <p:nvPr/>
        </p:nvPicPr>
        <p:blipFill>
          <a:blip r:embed="rId4"/>
          <a:stretch>
            <a:fillRect/>
          </a:stretch>
        </p:blipFill>
        <p:spPr>
          <a:xfrm>
            <a:off x="5725661" y="2797077"/>
            <a:ext cx="2933700" cy="2120900"/>
          </a:xfrm>
          <a:prstGeom prst="rect">
            <a:avLst/>
          </a:prstGeom>
        </p:spPr>
      </p:pic>
      <p:sp>
        <p:nvSpPr>
          <p:cNvPr id="44" name="Content Placeholder 1"/>
          <p:cNvSpPr txBox="1">
            <a:spLocks/>
          </p:cNvSpPr>
          <p:nvPr/>
        </p:nvSpPr>
        <p:spPr>
          <a:xfrm>
            <a:off x="-439080" y="5143823"/>
            <a:ext cx="9583079" cy="14706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buAutoNum type="arabicPeriod" startAt="2"/>
              <a:tabLst>
                <a:tab pos="800100" algn="l"/>
                <a:tab pos="5080000" algn="l"/>
              </a:tabLst>
            </a:pPr>
            <a:r>
              <a:rPr lang="en-US" sz="2000" dirty="0" smtClean="0"/>
              <a:t>Convert to X units using the formula	</a:t>
            </a:r>
            <a:r>
              <a:rPr lang="en-US" sz="2000" dirty="0">
                <a:cs typeface="Arial" charset="0"/>
                <a:sym typeface="Wingdings"/>
              </a:rPr>
              <a:t>x = μ + </a:t>
            </a:r>
            <a:r>
              <a:rPr lang="en-US" sz="2000" dirty="0" err="1" smtClean="0">
                <a:cs typeface="Arial" charset="0"/>
                <a:sym typeface="Wingdings"/>
              </a:rPr>
              <a:t>Zσ</a:t>
            </a:r>
            <a:endParaRPr lang="en-US" sz="2000" dirty="0" smtClean="0">
              <a:cs typeface="Arial" charset="0"/>
              <a:sym typeface="Wingdings"/>
            </a:endParaRPr>
          </a:p>
          <a:p>
            <a:pPr lvl="2">
              <a:tabLst>
                <a:tab pos="800100" algn="l"/>
                <a:tab pos="5080000" algn="l"/>
              </a:tabLst>
            </a:pPr>
            <a:r>
              <a:rPr lang="en-US" dirty="0">
                <a:cs typeface="Arial" charset="0"/>
                <a:sym typeface="Wingdings"/>
              </a:rPr>
              <a:t>x = μ + </a:t>
            </a:r>
            <a:r>
              <a:rPr lang="en-US" dirty="0" err="1" smtClean="0">
                <a:cs typeface="Arial" charset="0"/>
                <a:sym typeface="Wingdings"/>
              </a:rPr>
              <a:t>Zσ</a:t>
            </a:r>
            <a:r>
              <a:rPr lang="en-US" dirty="0" smtClean="0">
                <a:cs typeface="Arial" charset="0"/>
                <a:sym typeface="Wingdings"/>
              </a:rPr>
              <a:t> = 18.0 + (-0.84)(5.0) = 18.0 – 4.2 =  13.8</a:t>
            </a:r>
            <a:endParaRPr lang="en-US" dirty="0">
              <a:cs typeface="Arial" charset="0"/>
              <a:sym typeface="Wingdings"/>
            </a:endParaRPr>
          </a:p>
          <a:p>
            <a:pPr marL="457200" lvl="1" indent="0">
              <a:buNone/>
              <a:tabLst>
                <a:tab pos="800100" algn="l"/>
                <a:tab pos="5080000" algn="l"/>
              </a:tabLst>
            </a:pPr>
            <a:r>
              <a:rPr lang="en-US" dirty="0"/>
              <a:t>So 20% of the values from a distribution with mean 18.0 and standard deviation 5.0 are less than </a:t>
            </a:r>
            <a:r>
              <a:rPr lang="en-US" dirty="0" smtClean="0"/>
              <a:t>13.80 seconds</a:t>
            </a:r>
            <a:endParaRPr lang="en-US" dirty="0"/>
          </a:p>
          <a:p>
            <a:pPr marL="457200" lvl="1" indent="0">
              <a:buNone/>
              <a:tabLst>
                <a:tab pos="800100" algn="l"/>
                <a:tab pos="5080000" algn="l"/>
              </a:tabLst>
            </a:pPr>
            <a:endParaRPr lang="en-US" dirty="0">
              <a:cs typeface="Arial" charset="0"/>
            </a:endParaRPr>
          </a:p>
          <a:p>
            <a:pPr marL="457200" lvl="1" indent="0">
              <a:buNone/>
              <a:tabLst>
                <a:tab pos="800100" algn="l"/>
                <a:tab pos="5080000" algn="l"/>
              </a:tabLst>
            </a:pPr>
            <a:endParaRPr lang="en-US" sz="2000" dirty="0"/>
          </a:p>
        </p:txBody>
      </p:sp>
    </p:spTree>
    <p:extLst>
      <p:ext uri="{BB962C8B-B14F-4D97-AF65-F5344CB8AC3E}">
        <p14:creationId xmlns:p14="http://schemas.microsoft.com/office/powerpoint/2010/main" val="33501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44"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648" y="75747"/>
            <a:ext cx="8717280" cy="587599"/>
          </a:xfrm>
        </p:spPr>
        <p:txBody>
          <a:bodyPr>
            <a:normAutofit fontScale="90000"/>
          </a:bodyPr>
          <a:lstStyle/>
          <a:p>
            <a:r>
              <a:rPr lang="en-US" dirty="0" smtClean="0"/>
              <a:t>Question:</a:t>
            </a:r>
            <a:endParaRPr lang="en-US" dirty="0"/>
          </a:p>
        </p:txBody>
      </p:sp>
      <p:sp>
        <p:nvSpPr>
          <p:cNvPr id="3" name="Content Placeholder 2"/>
          <p:cNvSpPr>
            <a:spLocks noGrp="1"/>
          </p:cNvSpPr>
          <p:nvPr>
            <p:ph idx="1"/>
          </p:nvPr>
        </p:nvSpPr>
        <p:spPr>
          <a:xfrm>
            <a:off x="231648" y="663346"/>
            <a:ext cx="8717280" cy="5822798"/>
          </a:xfrm>
        </p:spPr>
        <p:txBody>
          <a:bodyPr>
            <a:normAutofit/>
          </a:bodyPr>
          <a:lstStyle/>
          <a:p>
            <a:pPr marL="0" indent="0">
              <a:buNone/>
            </a:pPr>
            <a:r>
              <a:rPr lang="en-US" sz="2400" b="1" dirty="0"/>
              <a:t>Example</a:t>
            </a:r>
            <a:r>
              <a:rPr lang="en-US" sz="2400" dirty="0"/>
              <a:t>: The average college student produces 640 pounds of solid waste each year. </a:t>
            </a:r>
            <a:r>
              <a:rPr lang="en-US" sz="1400" dirty="0"/>
              <a:t>(source: </a:t>
            </a:r>
            <a:r>
              <a:rPr lang="en-US" sz="1400" dirty="0">
                <a:hlinkClick r:id="rId2"/>
              </a:rPr>
              <a:t>www.dumpandrun.org/garbage.htm</a:t>
            </a:r>
            <a:r>
              <a:rPr lang="en-US" sz="1400" dirty="0"/>
              <a:t> ) </a:t>
            </a:r>
            <a:r>
              <a:rPr lang="en-US" sz="2400" dirty="0"/>
              <a:t>Assume the distribution of waste per college student is </a:t>
            </a:r>
            <a:r>
              <a:rPr lang="en-US" sz="2400" dirty="0" smtClean="0"/>
              <a:t>approximately normal </a:t>
            </a:r>
            <a:r>
              <a:rPr lang="en-US" sz="2400" dirty="0"/>
              <a:t>with a mean of 640 pounds and a standard deviation of 60 </a:t>
            </a:r>
            <a:r>
              <a:rPr lang="en-US" sz="2400" dirty="0" smtClean="0"/>
              <a:t>pounds. If the z-score </a:t>
            </a:r>
            <a:r>
              <a:rPr lang="en-US" sz="2400" dirty="0"/>
              <a:t>for </a:t>
            </a:r>
            <a:r>
              <a:rPr lang="en-US" sz="2400" dirty="0" smtClean="0"/>
              <a:t>680 pounds of garbage per year is </a:t>
            </a:r>
            <a:r>
              <a:rPr lang="en-US" sz="2400" b="1" dirty="0" smtClean="0"/>
              <a:t>z=0.67</a:t>
            </a:r>
            <a:r>
              <a:rPr lang="en-US" sz="2400" dirty="0" smtClean="0"/>
              <a:t>, (using </a:t>
            </a:r>
            <a:r>
              <a:rPr lang="en-US" sz="2400" b="1" i="1" dirty="0" smtClean="0"/>
              <a:t>table E2</a:t>
            </a:r>
            <a:r>
              <a:rPr lang="en-US" sz="2400" dirty="0" smtClean="0"/>
              <a:t>) what is the probability that a college student produces less than 680 pounds of garbage each year?</a:t>
            </a:r>
          </a:p>
          <a:p>
            <a:pPr marL="914400" lvl="1" indent="-457200">
              <a:buFont typeface="+mj-lt"/>
              <a:buAutoNum type="alphaUcPeriod"/>
            </a:pPr>
            <a:r>
              <a:rPr lang="en-US" dirty="0" smtClean="0"/>
              <a:t>P(Z&gt;0.67) = 0.2514</a:t>
            </a:r>
          </a:p>
          <a:p>
            <a:pPr marL="914400" lvl="1" indent="-457200">
              <a:buFont typeface="+mj-lt"/>
              <a:buAutoNum type="alphaUcPeriod"/>
            </a:pPr>
            <a:r>
              <a:rPr lang="en-US" dirty="0" smtClean="0"/>
              <a:t>P(Z&lt;0.67) = 0.7486</a:t>
            </a:r>
          </a:p>
          <a:p>
            <a:pPr marL="914400" lvl="1" indent="-457200">
              <a:buFont typeface="+mj-lt"/>
              <a:buAutoNum type="alphaUcPeriod"/>
            </a:pPr>
            <a:r>
              <a:rPr lang="en-US" dirty="0" smtClean="0"/>
              <a:t>P(Z=0.67) = 67%</a:t>
            </a:r>
          </a:p>
          <a:p>
            <a:pPr marL="914400" lvl="1" indent="-457200">
              <a:buFont typeface="+mj-lt"/>
              <a:buAutoNum type="alphaUcPeriod"/>
            </a:pPr>
            <a:endParaRPr lang="en-US" dirty="0"/>
          </a:p>
          <a:p>
            <a:endParaRPr lang="en-US" sz="2400" dirty="0"/>
          </a:p>
        </p:txBody>
      </p:sp>
      <p:sp>
        <p:nvSpPr>
          <p:cNvPr id="4" name="Slide Number Placeholder 3"/>
          <p:cNvSpPr>
            <a:spLocks noGrp="1"/>
          </p:cNvSpPr>
          <p:nvPr>
            <p:ph type="sldNum" sz="quarter" idx="12"/>
          </p:nvPr>
        </p:nvSpPr>
        <p:spPr/>
        <p:txBody>
          <a:bodyPr/>
          <a:lstStyle/>
          <a:p>
            <a:fld id="{8D75822C-2030-4887-9512-2AC67AD2736F}" type="slidenum">
              <a:rPr lang="en-US" smtClean="0"/>
              <a:t>22</a:t>
            </a:fld>
            <a:endParaRPr lang="en-US" dirty="0"/>
          </a:p>
        </p:txBody>
      </p:sp>
      <p:sp>
        <p:nvSpPr>
          <p:cNvPr id="22" name="Rectangle 21"/>
          <p:cNvSpPr/>
          <p:nvPr/>
        </p:nvSpPr>
        <p:spPr>
          <a:xfrm>
            <a:off x="596900" y="3416300"/>
            <a:ext cx="3149600" cy="3937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740685" y="5260785"/>
            <a:ext cx="1558440" cy="369332"/>
          </a:xfrm>
          <a:prstGeom prst="rect">
            <a:avLst/>
          </a:prstGeom>
          <a:noFill/>
        </p:spPr>
        <p:txBody>
          <a:bodyPr wrap="none" rtlCol="0">
            <a:spAutoFit/>
          </a:bodyPr>
          <a:lstStyle/>
          <a:p>
            <a:r>
              <a:rPr lang="en-US" dirty="0" smtClean="0"/>
              <a:t>0  0.67            Z</a:t>
            </a:r>
            <a:endParaRPr lang="en-US" dirty="0"/>
          </a:p>
        </p:txBody>
      </p:sp>
      <p:grpSp>
        <p:nvGrpSpPr>
          <p:cNvPr id="25" name="Group 24"/>
          <p:cNvGrpSpPr/>
          <p:nvPr/>
        </p:nvGrpSpPr>
        <p:grpSpPr>
          <a:xfrm>
            <a:off x="5062728" y="2803335"/>
            <a:ext cx="3657600" cy="2457450"/>
            <a:chOff x="5062728" y="2803335"/>
            <a:chExt cx="3657600" cy="2457450"/>
          </a:xfrm>
        </p:grpSpPr>
        <p:pic>
          <p:nvPicPr>
            <p:cNvPr id="21" name="Picture 20"/>
            <p:cNvPicPr>
              <a:picLocks noChangeAspect="1"/>
            </p:cNvPicPr>
            <p:nvPr/>
          </p:nvPicPr>
          <p:blipFill>
            <a:blip r:embed="rId3"/>
            <a:stretch>
              <a:fillRect/>
            </a:stretch>
          </p:blipFill>
          <p:spPr>
            <a:xfrm>
              <a:off x="5062728" y="2803335"/>
              <a:ext cx="3657600" cy="2457450"/>
            </a:xfrm>
            <a:prstGeom prst="rect">
              <a:avLst/>
            </a:prstGeom>
          </p:spPr>
        </p:pic>
        <p:sp>
          <p:nvSpPr>
            <p:cNvPr id="24" name="TextBox 23"/>
            <p:cNvSpPr txBox="1"/>
            <p:nvPr/>
          </p:nvSpPr>
          <p:spPr>
            <a:xfrm>
              <a:off x="8146679" y="4710153"/>
              <a:ext cx="304892" cy="369332"/>
            </a:xfrm>
            <a:prstGeom prst="rect">
              <a:avLst/>
            </a:prstGeom>
            <a:noFill/>
          </p:spPr>
          <p:txBody>
            <a:bodyPr wrap="none" rtlCol="0">
              <a:spAutoFit/>
            </a:bodyPr>
            <a:lstStyle/>
            <a:p>
              <a:r>
                <a:rPr lang="en-US" dirty="0" smtClean="0"/>
                <a:t>X</a:t>
              </a:r>
              <a:endParaRPr lang="en-US" dirty="0"/>
            </a:p>
          </p:txBody>
        </p:sp>
      </p:grpSp>
      <p:sp>
        <p:nvSpPr>
          <p:cNvPr id="26" name="TextBox 25"/>
          <p:cNvSpPr txBox="1"/>
          <p:nvPr/>
        </p:nvSpPr>
        <p:spPr>
          <a:xfrm>
            <a:off x="4834128" y="3162300"/>
            <a:ext cx="827471" cy="369332"/>
          </a:xfrm>
          <a:prstGeom prst="rect">
            <a:avLst/>
          </a:prstGeom>
          <a:solidFill>
            <a:schemeClr val="bg1"/>
          </a:solidFill>
        </p:spPr>
        <p:txBody>
          <a:bodyPr wrap="none" rtlCol="0">
            <a:spAutoFit/>
          </a:bodyPr>
          <a:lstStyle/>
          <a:p>
            <a:r>
              <a:rPr lang="en-US" dirty="0" smtClean="0"/>
              <a:t>0.7486</a:t>
            </a:r>
            <a:endParaRPr lang="en-US" dirty="0"/>
          </a:p>
        </p:txBody>
      </p:sp>
      <p:cxnSp>
        <p:nvCxnSpPr>
          <p:cNvPr id="28" name="Straight Arrow Connector 27"/>
          <p:cNvCxnSpPr/>
          <p:nvPr/>
        </p:nvCxnSpPr>
        <p:spPr>
          <a:xfrm>
            <a:off x="5572699" y="3352800"/>
            <a:ext cx="1161064" cy="7664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p:nvSpPr>
        <p:spPr>
          <a:xfrm>
            <a:off x="7086601" y="658538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75822C-2030-4887-9512-2AC67AD2736F}" type="slidenum">
              <a:rPr lang="en-US" smtClean="0"/>
              <a:pPr/>
              <a:t>22</a:t>
            </a:fld>
            <a:endParaRPr lang="en-US" dirty="0"/>
          </a:p>
        </p:txBody>
      </p:sp>
    </p:spTree>
    <p:extLst>
      <p:ext uri="{BB962C8B-B14F-4D97-AF65-F5344CB8AC3E}">
        <p14:creationId xmlns:p14="http://schemas.microsoft.com/office/powerpoint/2010/main" val="784836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521333"/>
          </a:xfrm>
        </p:spPr>
        <p:txBody>
          <a:bodyPr>
            <a:normAutofit fontScale="90000"/>
          </a:bodyPr>
          <a:lstStyle/>
          <a:p>
            <a:r>
              <a:rPr lang="en-US" dirty="0" smtClean="0"/>
              <a:t>Review: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857" y="520700"/>
                <a:ext cx="9094144" cy="6337300"/>
              </a:xfrm>
            </p:spPr>
            <p:txBody>
              <a:bodyPr>
                <a:normAutofit/>
              </a:bodyPr>
              <a:lstStyle/>
              <a:p>
                <a:pPr>
                  <a:lnSpc>
                    <a:spcPct val="100000"/>
                  </a:lnSpc>
                  <a:spcBef>
                    <a:spcPts val="600"/>
                  </a:spcBef>
                </a:pPr>
                <a:r>
                  <a:rPr lang="en-US" sz="2400" b="1" i="1" dirty="0" smtClean="0"/>
                  <a:t>Standard </a:t>
                </a:r>
                <a:r>
                  <a:rPr lang="en-US" sz="2400" b="1" dirty="0"/>
                  <a:t>normal curve </a:t>
                </a:r>
                <a:r>
                  <a:rPr lang="en-US" sz="2400" dirty="0"/>
                  <a:t>is a normal curve </a:t>
                </a:r>
                <a:r>
                  <a:rPr lang="en-US" sz="2400" dirty="0" smtClean="0"/>
                  <a:t>with:</a:t>
                </a:r>
                <a:br>
                  <a:rPr lang="en-US" sz="2400" dirty="0" smtClean="0"/>
                </a:br>
                <a:r>
                  <a:rPr lang="en-US" sz="2400" dirty="0" smtClean="0"/>
                  <a:t>MEAN </a:t>
                </a:r>
                <a:r>
                  <a:rPr lang="en-US" sz="2400" dirty="0"/>
                  <a:t>(µ) = 0,  </a:t>
                </a:r>
                <a:r>
                  <a:rPr lang="en-US" sz="2400" dirty="0" smtClean="0"/>
                  <a:t>VARIANCE </a:t>
                </a:r>
                <a:r>
                  <a:rPr lang="en-US" sz="2400" dirty="0"/>
                  <a:t>(</a:t>
                </a:r>
                <a:r>
                  <a:rPr lang="el-GR" sz="2400" dirty="0"/>
                  <a:t>σ</a:t>
                </a:r>
                <a:r>
                  <a:rPr lang="en-US" sz="2400" baseline="30000" dirty="0"/>
                  <a:t>2</a:t>
                </a:r>
                <a:r>
                  <a:rPr lang="en-US" sz="2400" dirty="0"/>
                  <a:t>) = 1 and </a:t>
                </a:r>
                <a:r>
                  <a:rPr lang="en-US" sz="2400" dirty="0" smtClean="0"/>
                  <a:t> STANDARD </a:t>
                </a:r>
                <a:r>
                  <a:rPr lang="en-US" sz="2400" dirty="0"/>
                  <a:t>DEVIATION (</a:t>
                </a:r>
                <a:r>
                  <a:rPr lang="el-GR" sz="2400" dirty="0"/>
                  <a:t>σ</a:t>
                </a:r>
                <a:r>
                  <a:rPr lang="en-US" sz="2400" dirty="0"/>
                  <a:t>) = </a:t>
                </a:r>
                <a:r>
                  <a:rPr lang="en-US" sz="2400" dirty="0" smtClean="0"/>
                  <a:t>1</a:t>
                </a:r>
              </a:p>
              <a:p>
                <a:pPr>
                  <a:lnSpc>
                    <a:spcPct val="100000"/>
                  </a:lnSpc>
                  <a:spcBef>
                    <a:spcPts val="600"/>
                  </a:spcBef>
                </a:pPr>
                <a:r>
                  <a:rPr lang="en-US" sz="2400" b="1" dirty="0" smtClean="0"/>
                  <a:t>Transform</a:t>
                </a:r>
                <a:r>
                  <a:rPr lang="en-US" sz="2400" dirty="0" smtClean="0"/>
                  <a:t> any normal random variable to standard normal</a:t>
                </a:r>
                <a:br>
                  <a:rPr lang="en-US" sz="2400" dirty="0" smtClean="0"/>
                </a:br>
                <a:r>
                  <a:rPr lang="en-US" sz="2400" dirty="0" smtClean="0"/>
                  <a:t> using: </a:t>
                </a:r>
                <a14:m>
                  <m:oMath xmlns:m="http://schemas.openxmlformats.org/officeDocument/2006/math">
                    <m:r>
                      <a:rPr lang="en-US" sz="2400" b="1" i="1" smtClean="0">
                        <a:latin typeface="Cambria Math" panose="02040503050406030204" pitchFamily="18" charset="0"/>
                      </a:rPr>
                      <m:t>𝒁</m:t>
                    </m:r>
                    <m:r>
                      <a:rPr lang="en-US" sz="2400" b="1" i="1" smtClean="0">
                        <a:latin typeface="Cambria Math" panose="02040503050406030204" pitchFamily="18" charset="0"/>
                      </a:rPr>
                      <m:t>=</m:t>
                    </m:r>
                    <m:f>
                      <m:fPr>
                        <m:ctrlPr>
                          <a:rPr lang="en-US" sz="2400" b="1" i="1" smtClean="0">
                            <a:latin typeface="Cambria Math" charset="0"/>
                          </a:rPr>
                        </m:ctrlPr>
                      </m:fPr>
                      <m:num>
                        <m:r>
                          <a:rPr lang="en-US" sz="2400" b="1" i="1" smtClean="0">
                            <a:latin typeface="Cambria Math" panose="02040503050406030204" pitchFamily="18" charset="0"/>
                          </a:rPr>
                          <m:t>(</m:t>
                        </m:r>
                        <m:r>
                          <a:rPr lang="en-US" sz="2400" b="1" i="1" smtClean="0">
                            <a:latin typeface="Cambria Math" panose="02040503050406030204" pitchFamily="18" charset="0"/>
                          </a:rPr>
                          <m:t>𝒙</m:t>
                        </m:r>
                        <m:r>
                          <a:rPr lang="en-US" sz="2400" b="1" i="1" smtClean="0">
                            <a:latin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𝝁</m:t>
                        </m:r>
                        <m:r>
                          <a:rPr lang="en-US" sz="2400" b="1" i="1" smtClean="0">
                            <a:latin typeface="Cambria Math" panose="02040503050406030204" pitchFamily="18" charset="0"/>
                            <a:ea typeface="Cambria Math" panose="02040503050406030204" pitchFamily="18" charset="0"/>
                          </a:rPr>
                          <m:t>)</m:t>
                        </m:r>
                      </m:num>
                      <m:den>
                        <m:r>
                          <a:rPr lang="en-US" sz="2400" b="1" i="1" smtClean="0">
                            <a:latin typeface="Cambria Math" panose="02040503050406030204" pitchFamily="18" charset="0"/>
                            <a:ea typeface="Cambria Math" panose="02040503050406030204" pitchFamily="18" charset="0"/>
                          </a:rPr>
                          <m:t>𝝈</m:t>
                        </m:r>
                      </m:den>
                    </m:f>
                  </m:oMath>
                </a14:m>
                <a:r>
                  <a:rPr lang="en-US" sz="2400" dirty="0" smtClean="0"/>
                  <a:t>, </a:t>
                </a:r>
                <a:r>
                  <a:rPr lang="en-US" sz="2400" i="1" dirty="0">
                    <a:latin typeface="Cambria Math" panose="02040503050406030204" pitchFamily="18" charset="0"/>
                  </a:rPr>
                  <a:t>Z&lt;0 below the mean, Z&gt;0 above the </a:t>
                </a:r>
                <a:r>
                  <a:rPr lang="en-US" sz="2400" i="1" dirty="0" smtClean="0">
                    <a:latin typeface="Cambria Math" panose="02040503050406030204" pitchFamily="18" charset="0"/>
                  </a:rPr>
                  <a:t>mean</a:t>
                </a:r>
                <a:endParaRPr lang="en-US" sz="2400" dirty="0" smtClean="0"/>
              </a:p>
              <a:p>
                <a:pPr>
                  <a:lnSpc>
                    <a:spcPct val="100000"/>
                  </a:lnSpc>
                  <a:spcBef>
                    <a:spcPts val="600"/>
                  </a:spcBef>
                </a:pPr>
                <a14:m>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charset="0"/>
                          </a:rPr>
                        </m:ctrlPr>
                      </m:dPr>
                      <m:e>
                        <m:r>
                          <a:rPr lang="en-US" sz="2400" b="0" i="1" smtClean="0">
                            <a:latin typeface="Cambria Math" panose="02040503050406030204" pitchFamily="18" charset="0"/>
                          </a:rPr>
                          <m:t>𝑎</m:t>
                        </m:r>
                        <m:r>
                          <a:rPr lang="en-US" sz="2400" b="0" i="1" smtClean="0">
                            <a:latin typeface="Cambria Math" panose="02040503050406030204" pitchFamily="18" charset="0"/>
                            <a:ea typeface="Cambria Math" panose="02040503050406030204" pitchFamily="18" charset="0"/>
                          </a:rPr>
                          <m:t>&lt;</m:t>
                        </m:r>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&lt;</m:t>
                        </m:r>
                        <m:r>
                          <a:rPr lang="en-US" sz="2400" b="0" i="1" smtClean="0">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𝑃</m:t>
                    </m:r>
                    <m:d>
                      <m:dPr>
                        <m:ctrlPr>
                          <a:rPr lang="en-US" sz="2400" i="1">
                            <a:latin typeface="Cambria Math" charset="0"/>
                          </a:rPr>
                        </m:ctrlPr>
                      </m:dPr>
                      <m:e>
                        <m:r>
                          <a:rPr lang="en-US" sz="2400" i="1">
                            <a:latin typeface="Cambria Math" panose="02040503050406030204" pitchFamily="18" charset="0"/>
                          </a:rPr>
                          <m:t>𝑎</m:t>
                        </m:r>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𝑋</m:t>
                        </m:r>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oMath>
                </a14:m>
                <a:r>
                  <a:rPr lang="en-US" sz="2400" dirty="0" smtClean="0"/>
                  <a:t> because </a:t>
                </a:r>
                <a14:m>
                  <m:oMath xmlns:m="http://schemas.openxmlformats.org/officeDocument/2006/math">
                    <m:r>
                      <a:rPr lang="en-US" sz="2400" b="1" i="1">
                        <a:latin typeface="Cambria Math" panose="02040503050406030204" pitchFamily="18" charset="0"/>
                      </a:rPr>
                      <m:t>𝑷</m:t>
                    </m:r>
                    <m:d>
                      <m:dPr>
                        <m:ctrlPr>
                          <a:rPr lang="en-US" sz="2400" b="1" i="1">
                            <a:latin typeface="Cambria Math" charset="0"/>
                          </a:rPr>
                        </m:ctrlPr>
                      </m:dPr>
                      <m:e>
                        <m:r>
                          <a:rPr lang="en-US" sz="2400" b="1" i="1" smtClean="0">
                            <a:latin typeface="Cambria Math" panose="02040503050406030204" pitchFamily="18" charset="0"/>
                          </a:rPr>
                          <m:t>𝒔𝒊𝒏𝒈𝒍𝒆</m:t>
                        </m:r>
                        <m:r>
                          <a:rPr lang="en-US" sz="2400" b="1" i="1" smtClean="0">
                            <a:latin typeface="Cambria Math" panose="02040503050406030204" pitchFamily="18" charset="0"/>
                          </a:rPr>
                          <m:t>_</m:t>
                        </m:r>
                        <m:r>
                          <a:rPr lang="en-US" sz="2400" b="1" i="1" smtClean="0">
                            <a:latin typeface="Cambria Math" panose="02040503050406030204" pitchFamily="18" charset="0"/>
                          </a:rPr>
                          <m:t>𝒑𝒐𝒊𝒏𝒕</m:t>
                        </m:r>
                      </m:e>
                    </m:d>
                    <m:r>
                      <a:rPr lang="en-US" sz="2400" b="1"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𝟎</m:t>
                    </m:r>
                  </m:oMath>
                </a14:m>
                <a:endParaRPr lang="en-US" b="1" dirty="0" smtClean="0"/>
              </a:p>
              <a:p>
                <a:pPr>
                  <a:lnSpc>
                    <a:spcPct val="100000"/>
                  </a:lnSpc>
                  <a:spcBef>
                    <a:spcPts val="600"/>
                  </a:spcBef>
                </a:pPr>
                <a:r>
                  <a:rPr lang="en-US" sz="2400" b="1" dirty="0" smtClean="0"/>
                  <a:t>Table E2 </a:t>
                </a:r>
                <a:r>
                  <a:rPr lang="en-US" sz="2400" dirty="0" smtClean="0"/>
                  <a:t>shows cumulative probabilities for standard normal</a:t>
                </a:r>
              </a:p>
              <a:p>
                <a:pPr lvl="1">
                  <a:lnSpc>
                    <a:spcPct val="100000"/>
                  </a:lnSpc>
                  <a:spcBef>
                    <a:spcPts val="600"/>
                  </a:spcBef>
                </a:pPr>
                <a14:m>
                  <m:oMath xmlns:m="http://schemas.openxmlformats.org/officeDocument/2006/math">
                    <m:r>
                      <a:rPr lang="en-US" i="1" smtClean="0">
                        <a:latin typeface="Cambria Math" panose="02040503050406030204" pitchFamily="18" charset="0"/>
                      </a:rPr>
                      <m:t>𝑃</m:t>
                    </m:r>
                    <m:d>
                      <m:dPr>
                        <m:ctrlPr>
                          <a:rPr lang="en-US" i="1">
                            <a:latin typeface="Cambria Math" charset="0"/>
                          </a:rPr>
                        </m:ctrlPr>
                      </m:dPr>
                      <m:e>
                        <m:r>
                          <a:rPr lang="en-US" i="1">
                            <a:latin typeface="Cambria Math" panose="02040503050406030204" pitchFamily="18" charset="0"/>
                          </a:rPr>
                          <m:t>𝑎</m:t>
                        </m:r>
                        <m:r>
                          <a:rPr lang="en-US" i="1">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𝑍</m:t>
                        </m:r>
                      </m:e>
                    </m:d>
                  </m:oMath>
                </a14:m>
                <a:endParaRPr lang="en-US" sz="2800" dirty="0" smtClean="0"/>
              </a:p>
              <a:p>
                <a:pPr lvl="1">
                  <a:lnSpc>
                    <a:spcPct val="100000"/>
                  </a:lnSpc>
                  <a:spcBef>
                    <a:spcPts val="600"/>
                  </a:spcBef>
                </a:pPr>
                <a14:m>
                  <m:oMath xmlns:m="http://schemas.openxmlformats.org/officeDocument/2006/math">
                    <m:r>
                      <a:rPr lang="en-US" i="1">
                        <a:latin typeface="Cambria Math" panose="02040503050406030204" pitchFamily="18" charset="0"/>
                      </a:rPr>
                      <m:t>𝑃</m:t>
                    </m:r>
                    <m:d>
                      <m:dPr>
                        <m:ctrlPr>
                          <a:rPr lang="en-US" i="1">
                            <a:latin typeface="Cambria Math" charset="0"/>
                          </a:rPr>
                        </m:ctrlPr>
                      </m:dPr>
                      <m:e>
                        <m:r>
                          <a:rPr lang="en-US" i="1">
                            <a:latin typeface="Cambria Math" panose="02040503050406030204" pitchFamily="18" charset="0"/>
                          </a:rPr>
                          <m:t>𝑎</m:t>
                        </m:r>
                        <m:r>
                          <a:rPr lang="en-US" i="1">
                            <a:latin typeface="Cambria Math" panose="02040503050406030204" pitchFamily="18" charset="0"/>
                            <a:ea typeface="Cambria Math" panose="02040503050406030204" pitchFamily="18" charset="0"/>
                          </a:rPr>
                          <m:t>&gt;</m:t>
                        </m:r>
                        <m:r>
                          <a:rPr lang="en-US" i="1">
                            <a:latin typeface="Cambria Math" panose="02040503050406030204" pitchFamily="18" charset="0"/>
                            <a:ea typeface="Cambria Math" panose="02040503050406030204" pitchFamily="18" charset="0"/>
                          </a:rPr>
                          <m:t>𝑍</m:t>
                        </m:r>
                      </m:e>
                    </m:d>
                    <m:r>
                      <a:rPr lang="en-US" b="0" i="0" smtClean="0">
                        <a:latin typeface="Cambria Math" panose="02040503050406030204" pitchFamily="18" charset="0"/>
                        <a:ea typeface="Cambria Math" panose="02040503050406030204" pitchFamily="18" charset="0"/>
                      </a:rPr>
                      <m:t>=1−</m:t>
                    </m:r>
                    <m:r>
                      <a:rPr lang="en-US" i="1">
                        <a:latin typeface="Cambria Math" panose="02040503050406030204" pitchFamily="18" charset="0"/>
                      </a:rPr>
                      <m:t>𝑃</m:t>
                    </m:r>
                    <m:d>
                      <m:dPr>
                        <m:ctrlPr>
                          <a:rPr lang="en-US" i="1">
                            <a:latin typeface="Cambria Math" charset="0"/>
                          </a:rPr>
                        </m:ctrlPr>
                      </m:dPr>
                      <m:e>
                        <m:r>
                          <a:rPr lang="en-US" i="1">
                            <a:latin typeface="Cambria Math" panose="02040503050406030204" pitchFamily="18" charset="0"/>
                          </a:rPr>
                          <m:t>𝑎</m:t>
                        </m:r>
                        <m:r>
                          <a:rPr lang="en-US" i="1">
                            <a:latin typeface="Cambria Math" panose="02040503050406030204" pitchFamily="18" charset="0"/>
                            <a:ea typeface="Cambria Math" panose="02040503050406030204" pitchFamily="18" charset="0"/>
                          </a:rPr>
                          <m:t>&lt;</m:t>
                        </m:r>
                        <m:r>
                          <a:rPr lang="en-US" i="1">
                            <a:latin typeface="Cambria Math" panose="02040503050406030204" pitchFamily="18" charset="0"/>
                            <a:ea typeface="Cambria Math" panose="02040503050406030204" pitchFamily="18" charset="0"/>
                          </a:rPr>
                          <m:t>𝑍</m:t>
                        </m:r>
                      </m:e>
                    </m:d>
                  </m:oMath>
                </a14:m>
                <a:endParaRPr lang="en-US" sz="2800" dirty="0" smtClean="0"/>
              </a:p>
              <a:p>
                <a:pPr lvl="1">
                  <a:lnSpc>
                    <a:spcPct val="100000"/>
                  </a:lnSpc>
                  <a:spcBef>
                    <a:spcPts val="600"/>
                  </a:spcBef>
                </a:pPr>
                <a14:m>
                  <m:oMath xmlns:m="http://schemas.openxmlformats.org/officeDocument/2006/math">
                    <m:r>
                      <a:rPr lang="en-US" i="1">
                        <a:latin typeface="Cambria Math" panose="02040503050406030204" pitchFamily="18" charset="0"/>
                      </a:rPr>
                      <m:t>𝑃</m:t>
                    </m:r>
                    <m:d>
                      <m:dPr>
                        <m:ctrlPr>
                          <a:rPr lang="en-US" i="1">
                            <a:latin typeface="Cambria Math" charset="0"/>
                          </a:rPr>
                        </m:ctrlPr>
                      </m:dPr>
                      <m:e>
                        <m:r>
                          <a:rPr lang="en-US" i="1">
                            <a:latin typeface="Cambria Math" panose="02040503050406030204" pitchFamily="18" charset="0"/>
                          </a:rPr>
                          <m:t>𝑎</m:t>
                        </m:r>
                        <m:r>
                          <a:rPr lang="en-US" i="1">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𝑍</m:t>
                        </m:r>
                        <m:r>
                          <a:rPr lang="en-US" i="1">
                            <a:latin typeface="Cambria Math" panose="02040503050406030204" pitchFamily="18" charset="0"/>
                            <a:ea typeface="Cambria Math" panose="02040503050406030204" pitchFamily="18" charset="0"/>
                          </a:rPr>
                          <m:t>&lt;</m:t>
                        </m:r>
                        <m:r>
                          <a:rPr lang="en-US" i="1">
                            <a:latin typeface="Cambria Math" panose="02040503050406030204" pitchFamily="18" charset="0"/>
                            <a:ea typeface="Cambria Math" panose="02040503050406030204" pitchFamily="18" charset="0"/>
                          </a:rPr>
                          <m:t>𝑏</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𝑍</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𝑍</m:t>
                    </m:r>
                    <m:r>
                      <a:rPr lang="en-US" b="0" i="1" smtClean="0">
                        <a:latin typeface="Cambria Math" panose="02040503050406030204" pitchFamily="18" charset="0"/>
                        <a:ea typeface="Cambria Math" panose="02040503050406030204" pitchFamily="18" charset="0"/>
                      </a:rPr>
                      <m:t>)</m:t>
                    </m:r>
                  </m:oMath>
                </a14:m>
                <a:endParaRPr lang="en-US" dirty="0" smtClean="0"/>
              </a:p>
              <a:p>
                <a:pPr>
                  <a:lnSpc>
                    <a:spcPct val="100000"/>
                  </a:lnSpc>
                  <a:spcBef>
                    <a:spcPts val="600"/>
                  </a:spcBef>
                </a:pPr>
                <a:r>
                  <a:rPr lang="en-US" sz="2400" dirty="0" smtClean="0"/>
                  <a:t>To determine a value of x when given a probability:</a:t>
                </a:r>
              </a:p>
              <a:p>
                <a:pPr lvl="1">
                  <a:lnSpc>
                    <a:spcPct val="100000"/>
                  </a:lnSpc>
                  <a:spcBef>
                    <a:spcPts val="600"/>
                  </a:spcBef>
                </a:pPr>
                <a:r>
                  <a:rPr lang="en-US" dirty="0" smtClean="0"/>
                  <a:t>Find approximate z-score (reading inside of table out)</a:t>
                </a:r>
              </a:p>
              <a:p>
                <a:pPr lvl="1">
                  <a:lnSpc>
                    <a:spcPct val="100000"/>
                  </a:lnSpc>
                  <a:spcBef>
                    <a:spcPts val="600"/>
                  </a:spcBef>
                </a:pPr>
                <a:r>
                  <a:rPr lang="en-US" dirty="0" smtClean="0"/>
                  <a:t>Calculate x using formula: </a:t>
                </a:r>
                <a14:m>
                  <m:oMath xmlns:m="http://schemas.openxmlformats.org/officeDocument/2006/math">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𝝁</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𝒛</m:t>
                    </m:r>
                    <m:r>
                      <a:rPr lang="en-US" b="1" i="1" smtClean="0">
                        <a:latin typeface="Cambria Math" panose="02040503050406030204" pitchFamily="18" charset="0"/>
                        <a:ea typeface="Cambria Math" panose="02040503050406030204" pitchFamily="18" charset="0"/>
                      </a:rPr>
                      <m:t>𝝈</m:t>
                    </m:r>
                  </m:oMath>
                </a14:m>
                <a:r>
                  <a:rPr lang="en-US" b="1" dirty="0" smtClean="0"/>
                  <a:t> </a:t>
                </a:r>
                <a:r>
                  <a:rPr lang="en-US" dirty="0" smtClean="0"/>
                  <a:t>(Remember that z can ben positive or negative – be sure to retain the sign)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857" y="520700"/>
                <a:ext cx="9094144" cy="6337300"/>
              </a:xfrm>
              <a:blipFill rotWithShape="0">
                <a:blip r:embed="rId3"/>
                <a:stretch>
                  <a:fillRect l="-871" t="-76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7086601" y="6585383"/>
            <a:ext cx="2057400" cy="365125"/>
          </a:xfrm>
        </p:spPr>
        <p:txBody>
          <a:bodyPr/>
          <a:lstStyle/>
          <a:p>
            <a:fld id="{8D75822C-2030-4887-9512-2AC67AD2736F}" type="slidenum">
              <a:rPr lang="en-US" smtClean="0"/>
              <a:t>23</a:t>
            </a:fld>
            <a:endParaRPr lang="en-US" dirty="0"/>
          </a:p>
        </p:txBody>
      </p:sp>
    </p:spTree>
    <p:extLst>
      <p:ext uri="{BB962C8B-B14F-4D97-AF65-F5344CB8AC3E}">
        <p14:creationId xmlns:p14="http://schemas.microsoft.com/office/powerpoint/2010/main" val="2332854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b="19298"/>
          <a:stretch>
            <a:fillRect/>
          </a:stretch>
        </p:blipFill>
        <p:spPr bwMode="auto">
          <a:xfrm>
            <a:off x="129999" y="578260"/>
            <a:ext cx="8161338" cy="6186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4210668" y="0"/>
            <a:ext cx="4933332" cy="2740693"/>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34" name="Rectangle 2"/>
          <p:cNvSpPr>
            <a:spLocks noGrp="1" noChangeArrowheads="1"/>
          </p:cNvSpPr>
          <p:nvPr>
            <p:ph type="title"/>
          </p:nvPr>
        </p:nvSpPr>
        <p:spPr>
          <a:xfrm>
            <a:off x="4294214" y="-632"/>
            <a:ext cx="4849786" cy="1270710"/>
          </a:xfrm>
        </p:spPr>
        <p:txBody>
          <a:bodyPr>
            <a:noAutofit/>
          </a:bodyPr>
          <a:lstStyle/>
          <a:p>
            <a:pPr eaLnBrk="1" hangingPunct="1"/>
            <a:r>
              <a:rPr lang="en-US" sz="3500" dirty="0" smtClean="0">
                <a:latin typeface="+mn-lt"/>
                <a:cs typeface="Arial" charset="0"/>
              </a:rPr>
              <a:t>Excel </a:t>
            </a:r>
            <a:r>
              <a:rPr lang="en-US" sz="3500" dirty="0">
                <a:latin typeface="+mn-lt"/>
                <a:cs typeface="Arial" charset="0"/>
              </a:rPr>
              <a:t>Can Be Used To Find Normal Probabilities</a:t>
            </a:r>
          </a:p>
        </p:txBody>
      </p:sp>
      <p:sp>
        <p:nvSpPr>
          <p:cNvPr id="2" name="Content Placeholder 1"/>
          <p:cNvSpPr>
            <a:spLocks noGrp="1"/>
          </p:cNvSpPr>
          <p:nvPr>
            <p:ph idx="1"/>
          </p:nvPr>
        </p:nvSpPr>
        <p:spPr>
          <a:xfrm>
            <a:off x="4455867" y="1186520"/>
            <a:ext cx="4554461" cy="1771423"/>
          </a:xfrm>
        </p:spPr>
        <p:txBody>
          <a:bodyPr/>
          <a:lstStyle/>
          <a:p>
            <a:r>
              <a:rPr lang="en-US" dirty="0"/>
              <a:t>Find P(X &lt; 9) where X is normal with a mean of </a:t>
            </a:r>
            <a:r>
              <a:rPr lang="en-US" dirty="0" smtClean="0"/>
              <a:t>7 and standard </a:t>
            </a:r>
            <a:r>
              <a:rPr lang="en-US" dirty="0"/>
              <a:t>deviation of 2</a:t>
            </a:r>
          </a:p>
          <a:p>
            <a:endParaRPr lang="en-US" dirty="0"/>
          </a:p>
        </p:txBody>
      </p:sp>
      <p:cxnSp>
        <p:nvCxnSpPr>
          <p:cNvPr id="5" name="Straight Arrow Connector 4"/>
          <p:cNvCxnSpPr/>
          <p:nvPr/>
        </p:nvCxnSpPr>
        <p:spPr>
          <a:xfrm>
            <a:off x="6261100" y="3505200"/>
            <a:ext cx="0" cy="533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21400" y="3162300"/>
            <a:ext cx="284052" cy="369332"/>
          </a:xfrm>
          <a:prstGeom prst="rect">
            <a:avLst/>
          </a:prstGeom>
          <a:noFill/>
        </p:spPr>
        <p:txBody>
          <a:bodyPr wrap="none" rtlCol="0">
            <a:spAutoFit/>
          </a:bodyPr>
          <a:lstStyle/>
          <a:p>
            <a:r>
              <a:rPr lang="en-US" dirty="0" smtClean="0"/>
              <a:t>x</a:t>
            </a:r>
            <a:endParaRPr lang="en-US" dirty="0"/>
          </a:p>
        </p:txBody>
      </p:sp>
      <p:cxnSp>
        <p:nvCxnSpPr>
          <p:cNvPr id="9" name="Straight Arrow Connector 8"/>
          <p:cNvCxnSpPr/>
          <p:nvPr/>
        </p:nvCxnSpPr>
        <p:spPr>
          <a:xfrm>
            <a:off x="6672152" y="3505200"/>
            <a:ext cx="0" cy="533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32452" y="3162300"/>
            <a:ext cx="311304" cy="369332"/>
          </a:xfrm>
          <a:prstGeom prst="rect">
            <a:avLst/>
          </a:prstGeom>
          <a:noFill/>
        </p:spPr>
        <p:txBody>
          <a:bodyPr wrap="none" rtlCol="0">
            <a:spAutoFit/>
          </a:bodyPr>
          <a:lstStyle/>
          <a:p>
            <a:r>
              <a:rPr lang="en-US" i="1" dirty="0" smtClean="0">
                <a:latin typeface="Cambria Math" panose="02040503050406030204" pitchFamily="18" charset="0"/>
                <a:ea typeface="Cambria Math" panose="02040503050406030204" pitchFamily="18" charset="0"/>
              </a:rPr>
              <a:t>µ</a:t>
            </a:r>
            <a:endParaRPr lang="en-US" i="1" dirty="0">
              <a:latin typeface="Cambria Math" panose="02040503050406030204" pitchFamily="18" charset="0"/>
              <a:ea typeface="Cambria Math" panose="02040503050406030204" pitchFamily="18" charset="0"/>
            </a:endParaRPr>
          </a:p>
        </p:txBody>
      </p:sp>
      <p:cxnSp>
        <p:nvCxnSpPr>
          <p:cNvPr id="11" name="Straight Arrow Connector 10"/>
          <p:cNvCxnSpPr/>
          <p:nvPr/>
        </p:nvCxnSpPr>
        <p:spPr>
          <a:xfrm>
            <a:off x="7053152" y="3505200"/>
            <a:ext cx="0" cy="533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26152" y="3162300"/>
            <a:ext cx="316112" cy="369332"/>
          </a:xfrm>
          <a:prstGeom prst="rect">
            <a:avLst/>
          </a:prstGeom>
          <a:noFill/>
        </p:spPr>
        <p:txBody>
          <a:bodyPr wrap="none" rtlCol="0">
            <a:spAutoFit/>
          </a:bodyPr>
          <a:lstStyle/>
          <a:p>
            <a:r>
              <a:rPr lang="el-GR" i="1" dirty="0" smtClean="0">
                <a:latin typeface="Cambria Math" panose="02040503050406030204" pitchFamily="18" charset="0"/>
                <a:ea typeface="Cambria Math" panose="02040503050406030204" pitchFamily="18" charset="0"/>
              </a:rPr>
              <a:t>σ</a:t>
            </a:r>
            <a:endParaRPr lang="en-US" i="1" dirty="0">
              <a:latin typeface="Cambria Math" panose="02040503050406030204" pitchFamily="18" charset="0"/>
              <a:ea typeface="Cambria Math" panose="02040503050406030204" pitchFamily="18" charset="0"/>
            </a:endParaRPr>
          </a:p>
        </p:txBody>
      </p:sp>
      <p:sp>
        <p:nvSpPr>
          <p:cNvPr id="13" name="TextBox 12"/>
          <p:cNvSpPr txBox="1"/>
          <p:nvPr/>
        </p:nvSpPr>
        <p:spPr>
          <a:xfrm>
            <a:off x="5805288" y="5019985"/>
            <a:ext cx="284052" cy="369332"/>
          </a:xfrm>
          <a:prstGeom prst="rect">
            <a:avLst/>
          </a:prstGeom>
          <a:noFill/>
        </p:spPr>
        <p:txBody>
          <a:bodyPr wrap="none" rtlCol="0">
            <a:spAutoFit/>
          </a:bodyPr>
          <a:lstStyle/>
          <a:p>
            <a:r>
              <a:rPr lang="en-US" dirty="0" smtClean="0"/>
              <a:t>x</a:t>
            </a:r>
            <a:endParaRPr lang="en-US" dirty="0"/>
          </a:p>
        </p:txBody>
      </p:sp>
      <p:sp>
        <p:nvSpPr>
          <p:cNvPr id="14" name="TextBox 13"/>
          <p:cNvSpPr txBox="1"/>
          <p:nvPr/>
        </p:nvSpPr>
        <p:spPr>
          <a:xfrm>
            <a:off x="6216340" y="5019985"/>
            <a:ext cx="311304" cy="369332"/>
          </a:xfrm>
          <a:prstGeom prst="rect">
            <a:avLst/>
          </a:prstGeom>
          <a:noFill/>
        </p:spPr>
        <p:txBody>
          <a:bodyPr wrap="none" rtlCol="0">
            <a:spAutoFit/>
          </a:bodyPr>
          <a:lstStyle/>
          <a:p>
            <a:r>
              <a:rPr lang="en-US" i="1" dirty="0" smtClean="0">
                <a:latin typeface="Cambria Math" panose="02040503050406030204" pitchFamily="18" charset="0"/>
                <a:ea typeface="Cambria Math" panose="02040503050406030204" pitchFamily="18" charset="0"/>
              </a:rPr>
              <a:t>µ</a:t>
            </a:r>
            <a:endParaRPr lang="en-US" i="1" dirty="0">
              <a:latin typeface="Cambria Math" panose="02040503050406030204" pitchFamily="18" charset="0"/>
              <a:ea typeface="Cambria Math" panose="02040503050406030204" pitchFamily="18" charset="0"/>
            </a:endParaRPr>
          </a:p>
        </p:txBody>
      </p:sp>
      <p:sp>
        <p:nvSpPr>
          <p:cNvPr id="15" name="TextBox 14"/>
          <p:cNvSpPr txBox="1"/>
          <p:nvPr/>
        </p:nvSpPr>
        <p:spPr>
          <a:xfrm>
            <a:off x="6610040" y="5019985"/>
            <a:ext cx="316112" cy="369332"/>
          </a:xfrm>
          <a:prstGeom prst="rect">
            <a:avLst/>
          </a:prstGeom>
          <a:noFill/>
        </p:spPr>
        <p:txBody>
          <a:bodyPr wrap="none" rtlCol="0">
            <a:spAutoFit/>
          </a:bodyPr>
          <a:lstStyle/>
          <a:p>
            <a:r>
              <a:rPr lang="el-GR" i="1" dirty="0" smtClean="0">
                <a:latin typeface="Cambria Math" panose="02040503050406030204" pitchFamily="18" charset="0"/>
                <a:ea typeface="Cambria Math" panose="02040503050406030204" pitchFamily="18" charset="0"/>
              </a:rPr>
              <a:t>σ</a:t>
            </a:r>
            <a:endParaRPr lang="en-US" i="1" dirty="0">
              <a:latin typeface="Cambria Math" panose="02040503050406030204" pitchFamily="18" charset="0"/>
              <a:ea typeface="Cambria Math" panose="02040503050406030204" pitchFamily="18" charset="0"/>
            </a:endParaRPr>
          </a:p>
        </p:txBody>
      </p:sp>
      <p:cxnSp>
        <p:nvCxnSpPr>
          <p:cNvPr id="16" name="Straight Arrow Connector 15"/>
          <p:cNvCxnSpPr/>
          <p:nvPr/>
        </p:nvCxnSpPr>
        <p:spPr>
          <a:xfrm flipH="1">
            <a:off x="5960952" y="4864100"/>
            <a:ext cx="8048" cy="266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391307" y="4864100"/>
            <a:ext cx="8048" cy="266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767908" y="4864100"/>
            <a:ext cx="8048" cy="266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84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6.3 Evaluating Normality</a:t>
            </a:r>
            <a:endParaRPr lang="en-US" dirty="0"/>
          </a:p>
        </p:txBody>
      </p:sp>
      <p:sp>
        <p:nvSpPr>
          <p:cNvPr id="3" name="Content Placeholder 2"/>
          <p:cNvSpPr>
            <a:spLocks noGrp="1"/>
          </p:cNvSpPr>
          <p:nvPr>
            <p:ph idx="1"/>
          </p:nvPr>
        </p:nvSpPr>
        <p:spPr/>
        <p:txBody>
          <a:bodyPr/>
          <a:lstStyle/>
          <a:p>
            <a:r>
              <a:rPr lang="en-US" dirty="0"/>
              <a:t>Not all continuous distributions are normal</a:t>
            </a:r>
          </a:p>
          <a:p>
            <a:pPr marL="233363" indent="0">
              <a:buNone/>
            </a:pPr>
            <a:r>
              <a:rPr lang="en-US" dirty="0" smtClean="0">
                <a:sym typeface="Wingdings" panose="05000000000000000000" pitchFamily="2" charset="2"/>
              </a:rPr>
              <a:t> i</a:t>
            </a:r>
            <a:r>
              <a:rPr lang="en-US" dirty="0" smtClean="0"/>
              <a:t>mportant </a:t>
            </a:r>
            <a:r>
              <a:rPr lang="en-US" dirty="0"/>
              <a:t>to evaluate how well </a:t>
            </a:r>
            <a:r>
              <a:rPr lang="en-US" dirty="0" smtClean="0"/>
              <a:t>data are approximated </a:t>
            </a:r>
            <a:r>
              <a:rPr lang="en-US" dirty="0"/>
              <a:t>by a normal </a:t>
            </a:r>
            <a:r>
              <a:rPr lang="en-US" dirty="0" smtClean="0"/>
              <a:t>distribution</a:t>
            </a:r>
            <a:endParaRPr lang="en-US" dirty="0"/>
          </a:p>
          <a:p>
            <a:r>
              <a:rPr lang="en-US" dirty="0"/>
              <a:t>Normally distributed data should approximate the theoretical normal distribution:</a:t>
            </a:r>
          </a:p>
          <a:p>
            <a:pPr lvl="1"/>
            <a:r>
              <a:rPr lang="en-US" dirty="0" smtClean="0"/>
              <a:t>Bell-shaped </a:t>
            </a:r>
            <a:r>
              <a:rPr lang="en-US" dirty="0"/>
              <a:t>(symmetrical) where the mean is equal to the </a:t>
            </a:r>
            <a:r>
              <a:rPr lang="en-US" dirty="0" smtClean="0"/>
              <a:t>median</a:t>
            </a:r>
            <a:endParaRPr lang="en-US" dirty="0"/>
          </a:p>
          <a:p>
            <a:pPr lvl="1"/>
            <a:r>
              <a:rPr lang="en-US" dirty="0" smtClean="0"/>
              <a:t>Empirical </a:t>
            </a:r>
            <a:r>
              <a:rPr lang="en-US" dirty="0"/>
              <a:t>rule </a:t>
            </a:r>
            <a:r>
              <a:rPr lang="en-US" dirty="0" smtClean="0"/>
              <a:t>applies</a:t>
            </a:r>
          </a:p>
          <a:p>
            <a:pPr lvl="1"/>
            <a:r>
              <a:rPr lang="en-US" dirty="0" smtClean="0"/>
              <a:t>Interquartile </a:t>
            </a:r>
            <a:r>
              <a:rPr lang="en-US" dirty="0"/>
              <a:t>range </a:t>
            </a:r>
            <a:r>
              <a:rPr lang="en-US" dirty="0" smtClean="0"/>
              <a:t>~ 1.33 </a:t>
            </a:r>
            <a:r>
              <a:rPr lang="en-US" dirty="0"/>
              <a:t>standard </a:t>
            </a:r>
            <a:r>
              <a:rPr lang="en-US" dirty="0" smtClean="0"/>
              <a:t>deviations</a:t>
            </a:r>
            <a:endParaRPr lang="en-US" dirty="0"/>
          </a:p>
          <a:p>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25</a:t>
            </a:fld>
            <a:endParaRPr lang="en-US"/>
          </a:p>
        </p:txBody>
      </p:sp>
    </p:spTree>
    <p:extLst>
      <p:ext uri="{BB962C8B-B14F-4D97-AF65-F5344CB8AC3E}">
        <p14:creationId xmlns:p14="http://schemas.microsoft.com/office/powerpoint/2010/main" val="120675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3"/>
            <a:ext cx="9144000" cy="1036954"/>
          </a:xfrm>
        </p:spPr>
        <p:txBody>
          <a:bodyPr>
            <a:normAutofit/>
          </a:bodyPr>
          <a:lstStyle/>
          <a:p>
            <a:r>
              <a:rPr lang="en-US" altLang="en-US" sz="3100" dirty="0"/>
              <a:t>Comparing data characteristics to theoretical </a:t>
            </a:r>
            <a:r>
              <a:rPr lang="en-US" altLang="en-US" sz="3100" dirty="0" smtClean="0"/>
              <a:t>properties</a:t>
            </a:r>
            <a:endParaRPr lang="en-US" sz="3100" dirty="0"/>
          </a:p>
        </p:txBody>
      </p:sp>
      <p:sp>
        <p:nvSpPr>
          <p:cNvPr id="3" name="Content Placeholder 2"/>
          <p:cNvSpPr>
            <a:spLocks noGrp="1"/>
          </p:cNvSpPr>
          <p:nvPr>
            <p:ph idx="1"/>
          </p:nvPr>
        </p:nvSpPr>
        <p:spPr>
          <a:xfrm>
            <a:off x="231648" y="897775"/>
            <a:ext cx="8717280" cy="5960225"/>
          </a:xfrm>
        </p:spPr>
        <p:txBody>
          <a:bodyPr>
            <a:normAutofit lnSpcReduction="10000"/>
          </a:bodyPr>
          <a:lstStyle/>
          <a:p>
            <a:r>
              <a:rPr lang="en-US" dirty="0"/>
              <a:t>Construct charts or graphs</a:t>
            </a:r>
          </a:p>
          <a:p>
            <a:pPr lvl="1"/>
            <a:r>
              <a:rPr lang="en-US" dirty="0"/>
              <a:t>For small- or moderate-sized data sets, </a:t>
            </a:r>
            <a:r>
              <a:rPr lang="en-US" dirty="0" smtClean="0"/>
              <a:t>construct </a:t>
            </a:r>
            <a:br>
              <a:rPr lang="en-US" dirty="0" smtClean="0"/>
            </a:br>
            <a:r>
              <a:rPr lang="en-US" dirty="0" smtClean="0"/>
              <a:t>stem-and-leaf or boxplot </a:t>
            </a:r>
            <a:r>
              <a:rPr lang="en-US" dirty="0"/>
              <a:t>to check for symmetry</a:t>
            </a:r>
          </a:p>
          <a:p>
            <a:pPr lvl="1"/>
            <a:r>
              <a:rPr lang="en-US" dirty="0"/>
              <a:t>For large data sets, does the histogram or polygon appear bell-shaped?</a:t>
            </a:r>
          </a:p>
          <a:p>
            <a:r>
              <a:rPr lang="en-US" dirty="0"/>
              <a:t>Compute descriptive summary measures</a:t>
            </a:r>
          </a:p>
          <a:p>
            <a:pPr lvl="1"/>
            <a:r>
              <a:rPr lang="en-US" dirty="0"/>
              <a:t>Do the mean, median and mode have similar values?</a:t>
            </a:r>
          </a:p>
          <a:p>
            <a:pPr lvl="1"/>
            <a:r>
              <a:rPr lang="en-US" dirty="0"/>
              <a:t>Is the interquartile range approximately 1.33σ?</a:t>
            </a:r>
          </a:p>
          <a:p>
            <a:pPr lvl="1"/>
            <a:r>
              <a:rPr lang="en-US" dirty="0"/>
              <a:t>Is the range approximately 6σ</a:t>
            </a:r>
            <a:r>
              <a:rPr lang="en-US" dirty="0" smtClean="0"/>
              <a:t>?</a:t>
            </a:r>
          </a:p>
          <a:p>
            <a:r>
              <a:rPr lang="en-US" dirty="0"/>
              <a:t>Observe the distribution of the data set</a:t>
            </a:r>
          </a:p>
          <a:p>
            <a:pPr lvl="1"/>
            <a:r>
              <a:rPr lang="en-US" dirty="0"/>
              <a:t>Do approximately 2/3 of the observations lie within mean ±1 standard deviation?</a:t>
            </a:r>
          </a:p>
          <a:p>
            <a:pPr lvl="1"/>
            <a:r>
              <a:rPr lang="en-US" dirty="0"/>
              <a:t>Do approximately 80% of the observations lie within mean ±1.28 standard deviations?</a:t>
            </a:r>
          </a:p>
          <a:p>
            <a:pPr lvl="1"/>
            <a:r>
              <a:rPr lang="en-US" dirty="0"/>
              <a:t>Do approximately 95% of the observations lie within mean ±2 standard deviations?</a:t>
            </a:r>
          </a:p>
        </p:txBody>
      </p:sp>
      <p:sp>
        <p:nvSpPr>
          <p:cNvPr id="4" name="Slide Number Placeholder 3"/>
          <p:cNvSpPr>
            <a:spLocks noGrp="1"/>
          </p:cNvSpPr>
          <p:nvPr>
            <p:ph type="sldNum" sz="quarter" idx="12"/>
          </p:nvPr>
        </p:nvSpPr>
        <p:spPr/>
        <p:txBody>
          <a:bodyPr/>
          <a:lstStyle/>
          <a:p>
            <a:fld id="{8D75822C-2030-4887-9512-2AC67AD2736F}" type="slidenum">
              <a:rPr lang="en-US" smtClean="0"/>
              <a:t>26</a:t>
            </a:fld>
            <a:endParaRPr lang="en-US"/>
          </a:p>
        </p:txBody>
      </p:sp>
    </p:spTree>
    <p:extLst>
      <p:ext uri="{BB962C8B-B14F-4D97-AF65-F5344CB8AC3E}">
        <p14:creationId xmlns:p14="http://schemas.microsoft.com/office/powerpoint/2010/main" val="403712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3"/>
            <a:ext cx="9144000" cy="1036954"/>
          </a:xfrm>
        </p:spPr>
        <p:txBody>
          <a:bodyPr>
            <a:normAutofit/>
          </a:bodyPr>
          <a:lstStyle/>
          <a:p>
            <a:r>
              <a:rPr lang="en-US" altLang="en-US" sz="3100" dirty="0"/>
              <a:t>Comparing data characteristics to theoretical </a:t>
            </a:r>
            <a:r>
              <a:rPr lang="en-US" altLang="en-US" sz="3100" dirty="0" smtClean="0"/>
              <a:t>properties</a:t>
            </a:r>
            <a:endParaRPr lang="en-US" sz="3100" dirty="0"/>
          </a:p>
        </p:txBody>
      </p:sp>
      <p:sp>
        <p:nvSpPr>
          <p:cNvPr id="3" name="Content Placeholder 2"/>
          <p:cNvSpPr>
            <a:spLocks noGrp="1"/>
          </p:cNvSpPr>
          <p:nvPr>
            <p:ph idx="1"/>
          </p:nvPr>
        </p:nvSpPr>
        <p:spPr>
          <a:xfrm>
            <a:off x="213360" y="779496"/>
            <a:ext cx="8717280" cy="1570924"/>
          </a:xfrm>
        </p:spPr>
        <p:txBody>
          <a:bodyPr>
            <a:normAutofit lnSpcReduction="10000"/>
          </a:bodyPr>
          <a:lstStyle/>
          <a:p>
            <a:r>
              <a:rPr lang="en-US" dirty="0"/>
              <a:t>Evaluate normal probability plot</a:t>
            </a:r>
          </a:p>
          <a:p>
            <a:pPr lvl="1"/>
            <a:r>
              <a:rPr lang="en-US" dirty="0" smtClean="0"/>
              <a:t>Quantile-Quantile plot (Q-Q) plot</a:t>
            </a:r>
            <a:endParaRPr lang="en-US" dirty="0"/>
          </a:p>
          <a:p>
            <a:pPr lvl="1"/>
            <a:r>
              <a:rPr lang="en-US" dirty="0"/>
              <a:t>Is the normal probability plot </a:t>
            </a:r>
            <a:r>
              <a:rPr lang="en-US" b="1" dirty="0"/>
              <a:t>approximately linear </a:t>
            </a:r>
            <a:r>
              <a:rPr lang="en-US" dirty="0"/>
              <a:t>(i.e., a straight line) with positive slope?</a:t>
            </a:r>
          </a:p>
          <a:p>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27</a:t>
            </a:fld>
            <a:endParaRPr lang="en-US"/>
          </a:p>
        </p:txBody>
      </p:sp>
      <p:grpSp>
        <p:nvGrpSpPr>
          <p:cNvPr id="13" name="Group 12"/>
          <p:cNvGrpSpPr/>
          <p:nvPr/>
        </p:nvGrpSpPr>
        <p:grpSpPr>
          <a:xfrm>
            <a:off x="3141438" y="2468603"/>
            <a:ext cx="2683059" cy="2003506"/>
            <a:chOff x="1328007" y="4345693"/>
            <a:chExt cx="3048001" cy="2347912"/>
          </a:xfrm>
        </p:grpSpPr>
        <p:pic>
          <p:nvPicPr>
            <p:cNvPr id="9" name="Picture 8"/>
            <p:cNvPicPr>
              <a:picLocks noChangeAspect="1"/>
            </p:cNvPicPr>
            <p:nvPr/>
          </p:nvPicPr>
          <p:blipFill>
            <a:blip r:embed="rId2"/>
            <a:stretch>
              <a:fillRect/>
            </a:stretch>
          </p:blipFill>
          <p:spPr>
            <a:xfrm>
              <a:off x="1328007" y="4874330"/>
              <a:ext cx="3048000" cy="1819275"/>
            </a:xfrm>
            <a:prstGeom prst="rect">
              <a:avLst/>
            </a:prstGeom>
          </p:spPr>
        </p:pic>
        <p:sp>
          <p:nvSpPr>
            <p:cNvPr id="10" name="Rectangle 6"/>
            <p:cNvSpPr>
              <a:spLocks noChangeArrowheads="1"/>
            </p:cNvSpPr>
            <p:nvPr/>
          </p:nvSpPr>
          <p:spPr bwMode="auto">
            <a:xfrm>
              <a:off x="1328008" y="4345693"/>
              <a:ext cx="3048000" cy="538020"/>
            </a:xfrm>
            <a:prstGeom prst="rect">
              <a:avLst/>
            </a:prstGeom>
            <a:solidFill>
              <a:srgbClr val="FDE0BD"/>
            </a:solidFill>
            <a:ln w="12700">
              <a:solidFill>
                <a:schemeClr val="tx1"/>
              </a:solidFill>
              <a:miter lim="800000"/>
              <a:headEnd/>
              <a:tailEnd/>
            </a:ln>
          </p:spPr>
          <p:txBody>
            <a:bodyPr wrap="square"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dirty="0"/>
                <a:t>Left-Skewed</a:t>
              </a:r>
            </a:p>
          </p:txBody>
        </p:sp>
      </p:grpSp>
      <p:pic>
        <p:nvPicPr>
          <p:cNvPr id="11" name="Picture 10"/>
          <p:cNvPicPr>
            <a:picLocks noChangeAspect="1"/>
          </p:cNvPicPr>
          <p:nvPr/>
        </p:nvPicPr>
        <p:blipFill>
          <a:blip r:embed="rId3"/>
          <a:stretch>
            <a:fillRect/>
          </a:stretch>
        </p:blipFill>
        <p:spPr>
          <a:xfrm>
            <a:off x="6078071" y="2407073"/>
            <a:ext cx="2852569" cy="2135351"/>
          </a:xfrm>
          <a:prstGeom prst="rect">
            <a:avLst/>
          </a:prstGeom>
        </p:spPr>
      </p:pic>
      <p:grpSp>
        <p:nvGrpSpPr>
          <p:cNvPr id="14" name="Group 13"/>
          <p:cNvGrpSpPr/>
          <p:nvPr/>
        </p:nvGrpSpPr>
        <p:grpSpPr>
          <a:xfrm>
            <a:off x="231649" y="2468603"/>
            <a:ext cx="2580708" cy="2003506"/>
            <a:chOff x="231648" y="2468602"/>
            <a:chExt cx="2980027" cy="2460475"/>
          </a:xfrm>
        </p:grpSpPr>
        <p:pic>
          <p:nvPicPr>
            <p:cNvPr id="7" name="Picture 6"/>
            <p:cNvPicPr>
              <a:picLocks noChangeAspect="1"/>
            </p:cNvPicPr>
            <p:nvPr/>
          </p:nvPicPr>
          <p:blipFill>
            <a:blip r:embed="rId4"/>
            <a:stretch>
              <a:fillRect/>
            </a:stretch>
          </p:blipFill>
          <p:spPr>
            <a:xfrm>
              <a:off x="231648" y="2997239"/>
              <a:ext cx="2980027" cy="1931838"/>
            </a:xfrm>
            <a:prstGeom prst="rect">
              <a:avLst/>
            </a:prstGeom>
            <a:solidFill>
              <a:schemeClr val="bg1">
                <a:lumMod val="85000"/>
              </a:schemeClr>
            </a:solidFill>
            <a:ln>
              <a:solidFill>
                <a:schemeClr val="tx1"/>
              </a:solidFill>
            </a:ln>
          </p:spPr>
        </p:pic>
        <p:sp>
          <p:nvSpPr>
            <p:cNvPr id="12" name="Rectangle 6"/>
            <p:cNvSpPr>
              <a:spLocks noChangeArrowheads="1"/>
            </p:cNvSpPr>
            <p:nvPr/>
          </p:nvSpPr>
          <p:spPr bwMode="auto">
            <a:xfrm>
              <a:off x="231648" y="2468602"/>
              <a:ext cx="2980027" cy="563814"/>
            </a:xfrm>
            <a:prstGeom prst="rect">
              <a:avLst/>
            </a:prstGeom>
            <a:solidFill>
              <a:srgbClr val="FDE0BD"/>
            </a:solidFill>
            <a:ln w="12700">
              <a:solidFill>
                <a:schemeClr val="tx1"/>
              </a:solidFill>
              <a:miter lim="800000"/>
              <a:headEnd/>
              <a:tailEnd/>
            </a:ln>
          </p:spPr>
          <p:txBody>
            <a:bodyPr wrap="square"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dirty="0" smtClean="0"/>
                <a:t>Approx. Normal</a:t>
              </a:r>
              <a:endParaRPr lang="en-US" altLang="en-US" dirty="0"/>
            </a:p>
          </p:txBody>
        </p:sp>
      </p:grpSp>
      <p:sp>
        <p:nvSpPr>
          <p:cNvPr id="15" name="TextBox 14"/>
          <p:cNvSpPr txBox="1"/>
          <p:nvPr/>
        </p:nvSpPr>
        <p:spPr>
          <a:xfrm>
            <a:off x="2735687" y="5194484"/>
            <a:ext cx="3494560" cy="646331"/>
          </a:xfrm>
          <a:prstGeom prst="rect">
            <a:avLst/>
          </a:prstGeom>
          <a:noFill/>
          <a:ln>
            <a:solidFill>
              <a:schemeClr val="tx1"/>
            </a:solidFill>
          </a:ln>
        </p:spPr>
        <p:txBody>
          <a:bodyPr wrap="square" rtlCol="0">
            <a:spAutoFit/>
          </a:bodyPr>
          <a:lstStyle/>
          <a:p>
            <a:r>
              <a:rPr lang="en-US" dirty="0" smtClean="0"/>
              <a:t>See Figure 6.19, page 235 in the Berenson book for better pictures.</a:t>
            </a:r>
            <a:endParaRPr lang="en-US" dirty="0"/>
          </a:p>
        </p:txBody>
      </p:sp>
    </p:spTree>
    <p:extLst>
      <p:ext uri="{BB962C8B-B14F-4D97-AF65-F5344CB8AC3E}">
        <p14:creationId xmlns:p14="http://schemas.microsoft.com/office/powerpoint/2010/main" val="236572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6.6 Normal Approximation to Binomial</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lnSpcReduction="10000"/>
              </a:bodyPr>
              <a:lstStyle/>
              <a:p>
                <a:r>
                  <a:rPr lang="en-US" dirty="0"/>
                  <a:t>The binomial distribution is a discrete distribution, but the normal is continuous</a:t>
                </a:r>
              </a:p>
              <a:p>
                <a:r>
                  <a:rPr lang="en-US" dirty="0"/>
                  <a:t>To use the normal to approximate the binomial, accuracy is improved if you use a correction for continuity adjustment</a:t>
                </a:r>
              </a:p>
              <a:p>
                <a:r>
                  <a:rPr lang="en-US" dirty="0" smtClean="0"/>
                  <a:t>EXAMPLE:</a:t>
                </a:r>
              </a:p>
              <a:p>
                <a:pPr lvl="1"/>
                <a:r>
                  <a:rPr lang="en-US" dirty="0"/>
                  <a:t>X is discrete in a binomial distribution, so P(X = 4) can be approximated with a continuous normal distribution by </a:t>
                </a:r>
                <a:r>
                  <a:rPr lang="en-US" dirty="0" smtClean="0"/>
                  <a:t>finding </a:t>
                </a:r>
                <a:r>
                  <a:rPr lang="en-US" dirty="0"/>
                  <a:t>P(3.5 &lt; X &lt; 4.5</a:t>
                </a:r>
                <a:r>
                  <a:rPr lang="en-US" dirty="0" smtClean="0"/>
                  <a:t>)</a:t>
                </a:r>
              </a:p>
              <a:p>
                <a:r>
                  <a:rPr lang="en-US" dirty="0"/>
                  <a:t>The closer </a:t>
                </a:r>
                <a14:m>
                  <m:oMath xmlns:m="http://schemas.openxmlformats.org/officeDocument/2006/math">
                    <m:r>
                      <a:rPr lang="en-US" i="1" dirty="0" smtClean="0">
                        <a:latin typeface="Cambria Math" panose="02040503050406030204" pitchFamily="18" charset="0"/>
                      </a:rPr>
                      <m:t>𝑝</m:t>
                    </m:r>
                  </m:oMath>
                </a14:m>
                <a:r>
                  <a:rPr lang="en-US" dirty="0" smtClean="0"/>
                  <a:t> </a:t>
                </a:r>
                <a:r>
                  <a:rPr lang="en-US" dirty="0"/>
                  <a:t>is to 0.5, the better the normal approximation to the binomial</a:t>
                </a:r>
              </a:p>
              <a:p>
                <a:r>
                  <a:rPr lang="en-US" dirty="0"/>
                  <a:t>The larger the sample size n, the better the normal approximation to the binomial</a:t>
                </a:r>
              </a:p>
              <a:p>
                <a:pPr lvl="1"/>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0">
                <a:blip r:embed="rId3"/>
                <a:stretch>
                  <a:fillRect l="-1259" t="-2506" r="-1189"/>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8D75822C-2030-4887-9512-2AC67AD2736F}" type="slidenum">
              <a:rPr lang="en-US" smtClean="0"/>
              <a:t>28</a:t>
            </a:fld>
            <a:endParaRPr lang="en-US"/>
          </a:p>
        </p:txBody>
      </p:sp>
    </p:spTree>
    <p:extLst>
      <p:ext uri="{BB962C8B-B14F-4D97-AF65-F5344CB8AC3E}">
        <p14:creationId xmlns:p14="http://schemas.microsoft.com/office/powerpoint/2010/main" val="41274276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Rule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normal distribution can be used to approximate the binomial distribution if:</a:t>
                </a:r>
              </a:p>
              <a:p>
                <a:pPr lvl="1"/>
                <a:r>
                  <a:rPr lang="en-US" dirty="0" smtClean="0"/>
                  <a:t> </a:t>
                </a:r>
                <a:r>
                  <a:rPr lang="en-US" dirty="0"/>
                  <a:t>n </a:t>
                </a:r>
                <a14:m>
                  <m:oMath xmlns:m="http://schemas.openxmlformats.org/officeDocument/2006/math">
                    <m:r>
                      <a:rPr lang="en-US" i="1" dirty="0">
                        <a:latin typeface="Cambria Math" panose="02040503050406030204" pitchFamily="18" charset="0"/>
                      </a:rPr>
                      <m:t>𝑝</m:t>
                    </m:r>
                  </m:oMath>
                </a14:m>
                <a:r>
                  <a:rPr lang="en-US" dirty="0"/>
                  <a:t> ≥ 5 </a:t>
                </a:r>
                <a:r>
                  <a:rPr lang="en-US" dirty="0" smtClean="0"/>
                  <a:t>	and 	</a:t>
                </a:r>
                <a:r>
                  <a:rPr lang="en-US" dirty="0"/>
                  <a:t>n(1 – </a:t>
                </a:r>
                <a14:m>
                  <m:oMath xmlns:m="http://schemas.openxmlformats.org/officeDocument/2006/math">
                    <m:r>
                      <a:rPr lang="en-US" i="1" dirty="0">
                        <a:latin typeface="Cambria Math" panose="02040503050406030204" pitchFamily="18" charset="0"/>
                      </a:rPr>
                      <m:t>𝑝</m:t>
                    </m:r>
                  </m:oMath>
                </a14:m>
                <a:r>
                  <a:rPr lang="en-US" dirty="0"/>
                  <a:t>) ≥ </a:t>
                </a:r>
                <a:r>
                  <a:rPr lang="en-US" dirty="0" smtClean="0"/>
                  <a:t>5</a:t>
                </a:r>
              </a:p>
              <a:p>
                <a:r>
                  <a:rPr lang="en-US" dirty="0" smtClean="0"/>
                  <a:t>Remember: mean and standard deviation for binomial</a:t>
                </a:r>
              </a:p>
              <a:p>
                <a:pPr lvl="1"/>
                <a:r>
                  <a:rPr lang="el-GR" altLang="en-US" dirty="0">
                    <a:latin typeface="Times New Roman" panose="02020603050405020304" pitchFamily="18" charset="0"/>
                    <a:cs typeface="Times New Roman" panose="02020603050405020304" pitchFamily="18" charset="0"/>
                  </a:rPr>
                  <a:t>μ</a:t>
                </a:r>
                <a:r>
                  <a:rPr lang="en-US" altLang="en-US" dirty="0">
                    <a:latin typeface="Times New Roman" panose="02020603050405020304" pitchFamily="18" charset="0"/>
                    <a:cs typeface="Times New Roman" panose="02020603050405020304" pitchFamily="18" charset="0"/>
                  </a:rPr>
                  <a:t> = </a:t>
                </a:r>
                <a:r>
                  <a:rPr lang="en-US" altLang="en-US" dirty="0"/>
                  <a:t>n</a:t>
                </a:r>
                <a:r>
                  <a:rPr lang="en-US" dirty="0"/>
                  <a:t> </a:t>
                </a:r>
                <a14:m>
                  <m:oMath xmlns:m="http://schemas.openxmlformats.org/officeDocument/2006/math">
                    <m:r>
                      <a:rPr lang="en-US" i="1" dirty="0">
                        <a:latin typeface="Cambria Math" panose="02040503050406030204" pitchFamily="18" charset="0"/>
                      </a:rPr>
                      <m:t>𝑝</m:t>
                    </m:r>
                  </m:oMath>
                </a14:m>
                <a:endParaRPr lang="en-US" altLang="en-US" i="1" dirty="0" smtClean="0"/>
              </a:p>
              <a:p>
                <a:pPr lvl="1"/>
                <a14:m>
                  <m:oMath xmlns:m="http://schemas.openxmlformats.org/officeDocument/2006/math">
                    <m:r>
                      <a:rPr lang="el-GR" altLang="en-US" i="1" smtClean="0">
                        <a:latin typeface="Cambria Math" panose="02040503050406030204" pitchFamily="18" charset="0"/>
                        <a:ea typeface="Cambria Math" panose="02040503050406030204" pitchFamily="18" charset="0"/>
                      </a:rPr>
                      <m:t>𝜎</m:t>
                    </m:r>
                    <m:r>
                      <a:rPr lang="en-US" altLang="en-US" b="0" i="1" smtClean="0">
                        <a:latin typeface="Cambria Math" panose="02040503050406030204" pitchFamily="18" charset="0"/>
                        <a:ea typeface="Cambria Math" panose="02040503050406030204" pitchFamily="18" charset="0"/>
                      </a:rPr>
                      <m:t>=</m:t>
                    </m:r>
                    <m:rad>
                      <m:radPr>
                        <m:degHide m:val="on"/>
                        <m:ctrlPr>
                          <a:rPr lang="en-US" altLang="en-US" b="0" i="1" smtClean="0">
                            <a:latin typeface="Cambria Math" charset="0"/>
                            <a:ea typeface="Cambria Math" panose="02040503050406030204" pitchFamily="18" charset="0"/>
                          </a:rPr>
                        </m:ctrlPr>
                      </m:radPr>
                      <m:deg/>
                      <m:e>
                        <m:r>
                          <a:rPr lang="en-US" altLang="en-US" b="0" i="1" smtClean="0">
                            <a:latin typeface="Cambria Math" panose="02040503050406030204" pitchFamily="18" charset="0"/>
                            <a:ea typeface="Cambria Math" panose="02040503050406030204" pitchFamily="18" charset="0"/>
                          </a:rPr>
                          <m:t>𝑛</m:t>
                        </m:r>
                        <m:r>
                          <a:rPr lang="en-US" i="1" dirty="0">
                            <a:latin typeface="Cambria Math" panose="02040503050406030204" pitchFamily="18" charset="0"/>
                          </a:rPr>
                          <m:t>𝑝</m:t>
                        </m:r>
                        <m:r>
                          <a:rPr lang="en-US" altLang="en-US" b="0" i="1" smtClean="0">
                            <a:latin typeface="Cambria Math" panose="02040503050406030204" pitchFamily="18" charset="0"/>
                            <a:ea typeface="Cambria Math" panose="02040503050406030204" pitchFamily="18" charset="0"/>
                          </a:rPr>
                          <m:t>(1−</m:t>
                        </m:r>
                        <m:r>
                          <a:rPr lang="en-US" i="1" dirty="0">
                            <a:latin typeface="Cambria Math" panose="02040503050406030204" pitchFamily="18" charset="0"/>
                          </a:rPr>
                          <m:t>𝑝</m:t>
                        </m:r>
                        <m:r>
                          <a:rPr lang="en-US" altLang="en-US" b="0" i="1" smtClean="0">
                            <a:latin typeface="Cambria Math" panose="02040503050406030204" pitchFamily="18" charset="0"/>
                            <a:ea typeface="Cambria Math" panose="02040503050406030204" pitchFamily="18" charset="0"/>
                          </a:rPr>
                          <m:t>)</m:t>
                        </m:r>
                      </m:e>
                    </m:rad>
                  </m:oMath>
                </a14:m>
                <a:endParaRPr lang="el-GR" altLang="en-US" i="1" dirty="0"/>
              </a:p>
              <a:p>
                <a:r>
                  <a:rPr lang="en-US" dirty="0" smtClean="0"/>
                  <a:t>If using normal approximation, calculate Z score using the formula:</a:t>
                </a:r>
              </a:p>
              <a:p>
                <a:pPr lvl="1"/>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charset="0"/>
                          </a:rPr>
                        </m:ctrlPr>
                      </m:fPr>
                      <m:num>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𝜎</m:t>
                        </m:r>
                      </m:den>
                    </m:f>
                    <m:r>
                      <a:rPr lang="en-US" b="0" i="1" smtClean="0">
                        <a:latin typeface="Cambria Math" panose="02040503050406030204" pitchFamily="18" charset="0"/>
                      </a:rPr>
                      <m:t>=</m:t>
                    </m:r>
                    <m:f>
                      <m:fPr>
                        <m:ctrlPr>
                          <a:rPr lang="en-US" b="0" i="1" smtClean="0">
                            <a:latin typeface="Cambria Math" charset="0"/>
                          </a:rPr>
                        </m:ctrlPr>
                      </m:fPr>
                      <m:num>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𝑛𝑝</m:t>
                        </m:r>
                        <m:r>
                          <a:rPr lang="en-US" b="0" i="1" smtClean="0">
                            <a:latin typeface="Cambria Math" panose="02040503050406030204" pitchFamily="18" charset="0"/>
                            <a:ea typeface="Cambria Math" panose="02040503050406030204" pitchFamily="18" charset="0"/>
                          </a:rPr>
                          <m:t>)</m:t>
                        </m:r>
                      </m:num>
                      <m:den>
                        <m:rad>
                          <m:radPr>
                            <m:degHide m:val="on"/>
                            <m:ctrlPr>
                              <a:rPr lang="en-US" altLang="en-US" i="1">
                                <a:latin typeface="Cambria Math" charset="0"/>
                                <a:ea typeface="Cambria Math" panose="02040503050406030204" pitchFamily="18" charset="0"/>
                              </a:rPr>
                            </m:ctrlPr>
                          </m:radPr>
                          <m:deg/>
                          <m:e>
                            <m:r>
                              <a:rPr lang="en-US" altLang="en-US" i="1">
                                <a:latin typeface="Cambria Math" panose="02040503050406030204" pitchFamily="18" charset="0"/>
                                <a:ea typeface="Cambria Math" panose="02040503050406030204" pitchFamily="18" charset="0"/>
                              </a:rPr>
                              <m:t>𝑛</m:t>
                            </m:r>
                            <m:r>
                              <a:rPr lang="en-US" i="1" dirty="0">
                                <a:latin typeface="Cambria Math" panose="02040503050406030204" pitchFamily="18" charset="0"/>
                              </a:rPr>
                              <m:t>𝑝</m:t>
                            </m:r>
                            <m:r>
                              <a:rPr lang="en-US" altLang="en-US" i="1">
                                <a:latin typeface="Cambria Math" panose="02040503050406030204" pitchFamily="18" charset="0"/>
                                <a:ea typeface="Cambria Math" panose="02040503050406030204" pitchFamily="18" charset="0"/>
                              </a:rPr>
                              <m:t>(1−</m:t>
                            </m:r>
                            <m:r>
                              <a:rPr lang="en-US" i="1" dirty="0">
                                <a:latin typeface="Cambria Math" panose="02040503050406030204" pitchFamily="18" charset="0"/>
                              </a:rPr>
                              <m:t>𝑝</m:t>
                            </m:r>
                            <m:r>
                              <a:rPr lang="en-US" altLang="en-US" i="1">
                                <a:latin typeface="Cambria Math" panose="02040503050406030204" pitchFamily="18" charset="0"/>
                                <a:ea typeface="Cambria Math" panose="02040503050406030204" pitchFamily="18" charset="0"/>
                              </a:rPr>
                              <m:t>)</m:t>
                            </m:r>
                          </m:e>
                        </m:rad>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59" t="-1822" r="-216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29</a:t>
            </a:fld>
            <a:endParaRPr lang="en-US"/>
          </a:p>
        </p:txBody>
      </p:sp>
    </p:spTree>
    <p:extLst>
      <p:ext uri="{BB962C8B-B14F-4D97-AF65-F5344CB8AC3E}">
        <p14:creationId xmlns:p14="http://schemas.microsoft.com/office/powerpoint/2010/main" val="2856715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 Continuous Probability Distributions</a:t>
            </a:r>
            <a:endParaRPr lang="en-US" dirty="0"/>
          </a:p>
        </p:txBody>
      </p:sp>
      <p:sp>
        <p:nvSpPr>
          <p:cNvPr id="3" name="Content Placeholder 2"/>
          <p:cNvSpPr>
            <a:spLocks noGrp="1"/>
          </p:cNvSpPr>
          <p:nvPr>
            <p:ph idx="1"/>
          </p:nvPr>
        </p:nvSpPr>
        <p:spPr/>
        <p:txBody>
          <a:bodyPr/>
          <a:lstStyle/>
          <a:p>
            <a:r>
              <a:rPr lang="en-US" dirty="0" smtClean="0"/>
              <a:t>Continuous </a:t>
            </a:r>
            <a:r>
              <a:rPr lang="en-US" dirty="0"/>
              <a:t>random </a:t>
            </a:r>
            <a:r>
              <a:rPr lang="en-US" dirty="0" smtClean="0"/>
              <a:t>variable – can </a:t>
            </a:r>
            <a:r>
              <a:rPr lang="en-US" dirty="0"/>
              <a:t>assume any value on a continuum (</a:t>
            </a:r>
            <a:r>
              <a:rPr lang="en-US" sz="2400" dirty="0"/>
              <a:t>can assume an uncountable number of values</a:t>
            </a:r>
            <a:r>
              <a:rPr lang="en-US" dirty="0"/>
              <a:t>)</a:t>
            </a:r>
          </a:p>
          <a:p>
            <a:pPr lvl="1"/>
            <a:r>
              <a:rPr lang="en-US" dirty="0"/>
              <a:t>thickness of an item</a:t>
            </a:r>
          </a:p>
          <a:p>
            <a:pPr lvl="1"/>
            <a:r>
              <a:rPr lang="en-US" dirty="0"/>
              <a:t>time required to complete a task</a:t>
            </a:r>
          </a:p>
          <a:p>
            <a:pPr lvl="1"/>
            <a:r>
              <a:rPr lang="en-US" dirty="0"/>
              <a:t>temperature of a solution</a:t>
            </a:r>
          </a:p>
          <a:p>
            <a:pPr lvl="1"/>
            <a:r>
              <a:rPr lang="en-US" dirty="0"/>
              <a:t>height, in inches</a:t>
            </a:r>
          </a:p>
          <a:p>
            <a:endParaRPr lang="en-US" dirty="0"/>
          </a:p>
          <a:p>
            <a:r>
              <a:rPr lang="en-US" dirty="0"/>
              <a:t>These can potentially take on any value depending only on the ability to precisely and accurately </a:t>
            </a:r>
            <a:r>
              <a:rPr lang="en-US" dirty="0" smtClean="0"/>
              <a:t>measure</a:t>
            </a:r>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3</a:t>
            </a:fld>
            <a:endParaRPr lang="en-US"/>
          </a:p>
        </p:txBody>
      </p:sp>
    </p:spTree>
    <p:extLst>
      <p:ext uri="{BB962C8B-B14F-4D97-AF65-F5344CB8AC3E}">
        <p14:creationId xmlns:p14="http://schemas.microsoft.com/office/powerpoint/2010/main" val="1912021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If n = 1000 and </a:t>
                </a:r>
                <a14:m>
                  <m:oMath xmlns:m="http://schemas.openxmlformats.org/officeDocument/2006/math">
                    <m:r>
                      <a:rPr lang="en-US" i="1" dirty="0">
                        <a:latin typeface="Cambria Math" panose="02040503050406030204" pitchFamily="18" charset="0"/>
                      </a:rPr>
                      <m:t>𝑝</m:t>
                    </m:r>
                  </m:oMath>
                </a14:m>
                <a:r>
                  <a:rPr lang="en-US" dirty="0" smtClean="0"/>
                  <a:t> = 0.2, what is P(X ≤ 180)?</a:t>
                </a:r>
              </a:p>
              <a:p>
                <a:pPr lvl="1"/>
                <a:r>
                  <a:rPr lang="en-US" dirty="0" smtClean="0"/>
                  <a:t>Are 	n</a:t>
                </a:r>
                <a:r>
                  <a:rPr lang="en-US" dirty="0"/>
                  <a:t> </a:t>
                </a:r>
                <a14:m>
                  <m:oMath xmlns:m="http://schemas.openxmlformats.org/officeDocument/2006/math">
                    <m:r>
                      <a:rPr lang="en-US" i="1" dirty="0">
                        <a:latin typeface="Cambria Math" panose="02040503050406030204" pitchFamily="18" charset="0"/>
                      </a:rPr>
                      <m:t>𝑝</m:t>
                    </m:r>
                  </m:oMath>
                </a14:m>
                <a:r>
                  <a:rPr lang="en-US" dirty="0" smtClean="0"/>
                  <a:t> </a:t>
                </a:r>
                <a:r>
                  <a:rPr lang="en-US" dirty="0"/>
                  <a:t>≥ </a:t>
                </a:r>
                <a:r>
                  <a:rPr lang="en-US" dirty="0" smtClean="0"/>
                  <a:t>5     and     n(1 </a:t>
                </a:r>
                <a:r>
                  <a:rPr lang="en-US" dirty="0"/>
                  <a:t>– </a:t>
                </a:r>
                <a14:m>
                  <m:oMath xmlns:m="http://schemas.openxmlformats.org/officeDocument/2006/math">
                    <m:r>
                      <a:rPr lang="en-US" i="1" dirty="0">
                        <a:latin typeface="Cambria Math" panose="02040503050406030204" pitchFamily="18" charset="0"/>
                      </a:rPr>
                      <m:t>𝑝</m:t>
                    </m:r>
                  </m:oMath>
                </a14:m>
                <a:r>
                  <a:rPr lang="en-US" dirty="0"/>
                  <a:t>) ≥ </a:t>
                </a:r>
                <a:r>
                  <a:rPr lang="en-US" dirty="0" smtClean="0"/>
                  <a:t>5?</a:t>
                </a:r>
              </a:p>
              <a:p>
                <a:r>
                  <a:rPr lang="en-US" dirty="0" smtClean="0"/>
                  <a:t>Approximate </a:t>
                </a:r>
                <a:r>
                  <a:rPr lang="en-US" dirty="0"/>
                  <a:t>P(X ≤ 180) using a continuity </a:t>
                </a:r>
                <a:r>
                  <a:rPr lang="en-US" dirty="0" smtClean="0"/>
                  <a:t>correction adjustment:  P(X </a:t>
                </a:r>
                <a:r>
                  <a:rPr lang="en-US" dirty="0"/>
                  <a:t>≤ 180.5)</a:t>
                </a:r>
              </a:p>
              <a:p>
                <a:r>
                  <a:rPr lang="en-US" dirty="0"/>
                  <a:t>Transform to standardized normal:</a:t>
                </a:r>
              </a:p>
              <a:p>
                <a14:m>
                  <m:oMath xmlns:m="http://schemas.openxmlformats.org/officeDocument/2006/math">
                    <m:r>
                      <a:rPr lang="en-US" i="1">
                        <a:latin typeface="Cambria Math" panose="02040503050406030204" pitchFamily="18" charset="0"/>
                      </a:rPr>
                      <m:t>𝑧</m:t>
                    </m:r>
                    <m:r>
                      <a:rPr lang="en-US" i="1">
                        <a:latin typeface="Cambria Math" panose="02040503050406030204" pitchFamily="18" charset="0"/>
                      </a:rPr>
                      <m:t>=</m:t>
                    </m:r>
                    <m:f>
                      <m:fPr>
                        <m:ctrlPr>
                          <a:rPr lang="en-US" i="1">
                            <a:latin typeface="Cambria Math" charset="0"/>
                          </a:rPr>
                        </m:ctrlPr>
                      </m:fPr>
                      <m:num>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𝜎</m:t>
                        </m:r>
                      </m:den>
                    </m:f>
                    <m:r>
                      <a:rPr lang="en-US" i="1">
                        <a:latin typeface="Cambria Math" panose="02040503050406030204" pitchFamily="18" charset="0"/>
                      </a:rPr>
                      <m:t>=</m:t>
                    </m:r>
                    <m:f>
                      <m:fPr>
                        <m:ctrlPr>
                          <a:rPr lang="en-US" i="1">
                            <a:latin typeface="Cambria Math" charset="0"/>
                          </a:rPr>
                        </m:ctrlPr>
                      </m:fPr>
                      <m:num>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𝑛𝑝</m:t>
                        </m:r>
                        <m:r>
                          <a:rPr lang="en-US" i="1">
                            <a:latin typeface="Cambria Math" panose="02040503050406030204" pitchFamily="18" charset="0"/>
                            <a:ea typeface="Cambria Math" panose="02040503050406030204" pitchFamily="18" charset="0"/>
                          </a:rPr>
                          <m:t>)</m:t>
                        </m:r>
                      </m:num>
                      <m:den>
                        <m:rad>
                          <m:radPr>
                            <m:degHide m:val="on"/>
                            <m:ctrlPr>
                              <a:rPr lang="en-US" altLang="en-US" i="1">
                                <a:latin typeface="Cambria Math" charset="0"/>
                                <a:ea typeface="Cambria Math" panose="02040503050406030204" pitchFamily="18" charset="0"/>
                              </a:rPr>
                            </m:ctrlPr>
                          </m:radPr>
                          <m:deg/>
                          <m:e>
                            <m:r>
                              <a:rPr lang="en-US" altLang="en-US" i="1">
                                <a:latin typeface="Cambria Math" panose="02040503050406030204" pitchFamily="18" charset="0"/>
                                <a:ea typeface="Cambria Math" panose="02040503050406030204" pitchFamily="18" charset="0"/>
                              </a:rPr>
                              <m:t>𝑛</m:t>
                            </m:r>
                            <m:r>
                              <a:rPr lang="en-US" i="1" dirty="0">
                                <a:latin typeface="Cambria Math" panose="02040503050406030204" pitchFamily="18" charset="0"/>
                              </a:rPr>
                              <m:t>𝑝</m:t>
                            </m:r>
                            <m:r>
                              <a:rPr lang="en-US" altLang="en-US" i="1">
                                <a:latin typeface="Cambria Math" panose="02040503050406030204" pitchFamily="18" charset="0"/>
                                <a:ea typeface="Cambria Math" panose="02040503050406030204" pitchFamily="18" charset="0"/>
                              </a:rPr>
                              <m:t>(1−</m:t>
                            </m:r>
                            <m:r>
                              <a:rPr lang="en-US" i="1" dirty="0">
                                <a:latin typeface="Cambria Math" panose="02040503050406030204" pitchFamily="18" charset="0"/>
                              </a:rPr>
                              <m:t>𝑝</m:t>
                            </m:r>
                            <m:r>
                              <a:rPr lang="en-US" altLang="en-US" i="1">
                                <a:latin typeface="Cambria Math" panose="02040503050406030204" pitchFamily="18" charset="0"/>
                                <a:ea typeface="Cambria Math" panose="02040503050406030204" pitchFamily="18" charset="0"/>
                              </a:rPr>
                              <m:t>)</m:t>
                            </m:r>
                          </m:e>
                        </m:rad>
                      </m:den>
                    </m:f>
                    <m:r>
                      <a:rPr lang="en-US" altLang="en-US" b="0" i="0" smtClean="0">
                        <a:latin typeface="Cambria Math" panose="02040503050406030204" pitchFamily="18" charset="0"/>
                        <a:ea typeface="Cambria Math" panose="02040503050406030204" pitchFamily="18" charset="0"/>
                      </a:rPr>
                      <m:t>=</m:t>
                    </m:r>
                    <m:f>
                      <m:fPr>
                        <m:ctrlPr>
                          <a:rPr lang="en-US" i="1">
                            <a:latin typeface="Cambria Math" charset="0"/>
                          </a:rPr>
                        </m:ctrlPr>
                      </m:fPr>
                      <m:num>
                        <m:r>
                          <a:rPr lang="en-US" i="1">
                            <a:latin typeface="Cambria Math" panose="02040503050406030204" pitchFamily="18" charset="0"/>
                          </a:rPr>
                          <m:t>(</m:t>
                        </m:r>
                        <m:r>
                          <a:rPr lang="en-US" b="0" i="1" smtClean="0">
                            <a:latin typeface="Cambria Math" panose="02040503050406030204" pitchFamily="18" charset="0"/>
                          </a:rPr>
                          <m:t>180.5</m:t>
                        </m:r>
                        <m:r>
                          <a:rPr lang="en-US" i="1">
                            <a:latin typeface="Cambria Math" panose="02040503050406030204" pitchFamily="18" charset="0"/>
                          </a:rPr>
                          <m:t>−</m:t>
                        </m:r>
                        <m:r>
                          <a:rPr lang="en-US" b="0" i="1" smtClean="0">
                            <a:latin typeface="Cambria Math" panose="02040503050406030204" pitchFamily="18" charset="0"/>
                          </a:rPr>
                          <m:t>(1000)(0.2)</m:t>
                        </m:r>
                        <m:r>
                          <a:rPr lang="en-US" i="1">
                            <a:latin typeface="Cambria Math" panose="02040503050406030204" pitchFamily="18" charset="0"/>
                            <a:ea typeface="Cambria Math" panose="02040503050406030204" pitchFamily="18" charset="0"/>
                          </a:rPr>
                          <m:t>)</m:t>
                        </m:r>
                      </m:num>
                      <m:den>
                        <m:rad>
                          <m:radPr>
                            <m:degHide m:val="on"/>
                            <m:ctrlPr>
                              <a:rPr lang="en-US" altLang="en-US" i="1">
                                <a:latin typeface="Cambria Math" charset="0"/>
                                <a:ea typeface="Cambria Math" panose="02040503050406030204" pitchFamily="18" charset="0"/>
                              </a:rPr>
                            </m:ctrlPr>
                          </m:radPr>
                          <m:deg/>
                          <m:e>
                            <m:r>
                              <a:rPr lang="en-US" i="1">
                                <a:latin typeface="Cambria Math" panose="02040503050406030204" pitchFamily="18" charset="0"/>
                              </a:rPr>
                              <m:t>(1000)(0.2)</m:t>
                            </m:r>
                            <m:r>
                              <a:rPr lang="en-US" altLang="en-US" i="1">
                                <a:latin typeface="Cambria Math" panose="02040503050406030204" pitchFamily="18" charset="0"/>
                                <a:ea typeface="Cambria Math" panose="02040503050406030204" pitchFamily="18" charset="0"/>
                              </a:rPr>
                              <m:t>(1−</m:t>
                            </m:r>
                            <m:r>
                              <a:rPr lang="en-US" altLang="en-US" b="0" i="1" smtClean="0">
                                <a:latin typeface="Cambria Math" panose="02040503050406030204" pitchFamily="18" charset="0"/>
                                <a:ea typeface="Cambria Math" panose="02040503050406030204" pitchFamily="18" charset="0"/>
                              </a:rPr>
                              <m:t>0.2</m:t>
                            </m:r>
                            <m:r>
                              <a:rPr lang="en-US" altLang="en-US" i="1">
                                <a:latin typeface="Cambria Math" panose="02040503050406030204" pitchFamily="18" charset="0"/>
                                <a:ea typeface="Cambria Math" panose="02040503050406030204" pitchFamily="18" charset="0"/>
                              </a:rPr>
                              <m:t>)</m:t>
                            </m:r>
                          </m:e>
                        </m:rad>
                      </m:den>
                    </m:f>
                    <m:r>
                      <a:rPr lang="en-US" altLang="en-US" b="0" i="1" smtClean="0">
                        <a:latin typeface="Cambria Math" panose="02040503050406030204" pitchFamily="18" charset="0"/>
                        <a:ea typeface="Cambria Math" panose="02040503050406030204" pitchFamily="18" charset="0"/>
                      </a:rPr>
                      <m:t>=−1.54</m:t>
                    </m:r>
                  </m:oMath>
                </a14:m>
                <a:r>
                  <a:rPr lang="en-US" dirty="0"/>
                  <a:t>				</a:t>
                </a:r>
              </a:p>
              <a:p>
                <a:r>
                  <a:rPr lang="en-US" dirty="0" smtClean="0"/>
                  <a:t>So P(Z</a:t>
                </a:r>
                <a:r>
                  <a:rPr lang="en-US" dirty="0"/>
                  <a:t> </a:t>
                </a:r>
                <a:r>
                  <a:rPr lang="en-US" dirty="0" smtClean="0"/>
                  <a:t>≤-1.54) = 0.0618</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59" t="-18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30</a:t>
            </a:fld>
            <a:endParaRPr lang="en-US"/>
          </a:p>
        </p:txBody>
      </p:sp>
      <p:sp>
        <p:nvSpPr>
          <p:cNvPr id="6" name="Line 20"/>
          <p:cNvSpPr>
            <a:spLocks noChangeShapeType="1"/>
          </p:cNvSpPr>
          <p:nvPr/>
        </p:nvSpPr>
        <p:spPr bwMode="auto">
          <a:xfrm>
            <a:off x="5295207" y="4930833"/>
            <a:ext cx="0" cy="228600"/>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 name="Line 21"/>
          <p:cNvSpPr>
            <a:spLocks noChangeShapeType="1"/>
          </p:cNvSpPr>
          <p:nvPr/>
        </p:nvSpPr>
        <p:spPr bwMode="auto">
          <a:xfrm>
            <a:off x="3940233" y="4589520"/>
            <a:ext cx="1050174" cy="417513"/>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Freeform 7"/>
          <p:cNvSpPr>
            <a:spLocks/>
          </p:cNvSpPr>
          <p:nvPr/>
        </p:nvSpPr>
        <p:spPr bwMode="auto">
          <a:xfrm>
            <a:off x="4661795" y="4959408"/>
            <a:ext cx="627062" cy="228600"/>
          </a:xfrm>
          <a:custGeom>
            <a:avLst/>
            <a:gdLst>
              <a:gd name="T0" fmla="*/ 995460220 w 395"/>
              <a:gd name="T1" fmla="*/ 362902445 h 144"/>
              <a:gd name="T2" fmla="*/ 985379607 w 395"/>
              <a:gd name="T3" fmla="*/ 0 h 144"/>
              <a:gd name="T4" fmla="*/ 632557924 w 395"/>
              <a:gd name="T5" fmla="*/ 120967498 h 144"/>
              <a:gd name="T6" fmla="*/ 748484983 w 395"/>
              <a:gd name="T7" fmla="*/ 110886878 h 144"/>
              <a:gd name="T8" fmla="*/ 514111505 w 395"/>
              <a:gd name="T9" fmla="*/ 148688412 h 144"/>
              <a:gd name="T10" fmla="*/ 355340944 w 395"/>
              <a:gd name="T11" fmla="*/ 186491533 h 144"/>
              <a:gd name="T12" fmla="*/ 178930152 w 395"/>
              <a:gd name="T13" fmla="*/ 194051205 h 144"/>
              <a:gd name="T14" fmla="*/ 0 w 395"/>
              <a:gd name="T15" fmla="*/ 196572154 h 144"/>
              <a:gd name="T16" fmla="*/ 0 w 395"/>
              <a:gd name="T17" fmla="*/ 332660583 h 144"/>
              <a:gd name="T18" fmla="*/ 98285216 w 395"/>
              <a:gd name="T19" fmla="*/ 362902445 h 144"/>
              <a:gd name="T20" fmla="*/ 995460220 w 395"/>
              <a:gd name="T21" fmla="*/ 362902445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5"/>
              <a:gd name="T34" fmla="*/ 0 h 144"/>
              <a:gd name="T35" fmla="*/ 395 w 395"/>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5" h="144">
                <a:moveTo>
                  <a:pt x="395" y="144"/>
                </a:moveTo>
                <a:lnTo>
                  <a:pt x="391" y="0"/>
                </a:lnTo>
                <a:lnTo>
                  <a:pt x="251" y="48"/>
                </a:lnTo>
                <a:lnTo>
                  <a:pt x="297" y="44"/>
                </a:lnTo>
                <a:lnTo>
                  <a:pt x="204" y="59"/>
                </a:lnTo>
                <a:lnTo>
                  <a:pt x="141" y="74"/>
                </a:lnTo>
                <a:lnTo>
                  <a:pt x="71" y="77"/>
                </a:lnTo>
                <a:lnTo>
                  <a:pt x="0" y="78"/>
                </a:lnTo>
                <a:lnTo>
                  <a:pt x="0" y="132"/>
                </a:lnTo>
                <a:lnTo>
                  <a:pt x="39" y="144"/>
                </a:lnTo>
                <a:lnTo>
                  <a:pt x="395" y="144"/>
                </a:lnTo>
                <a:close/>
              </a:path>
            </a:pathLst>
          </a:custGeom>
          <a:solidFill>
            <a:srgbClr val="C7DAF7"/>
          </a:solidFill>
          <a:ln>
            <a:noFill/>
          </a:ln>
          <a:extLst>
            <a:ext uri="{91240B29-F687-4f45-9708-019B960494DF}">
              <a14:hiddenLine xmlns:a14="http://schemas.microsoft.com/office/drawing/2010/main" xmlns="" w="12700" cap="flat" cmpd="sng">
                <a:solidFill>
                  <a:srgbClr val="000000"/>
                </a:solidFill>
                <a:prstDash val="solid"/>
                <a:round/>
                <a:headEnd/>
                <a:tailEnd/>
              </a14:hiddenLine>
            </a:ext>
          </a:extLst>
        </p:spPr>
        <p:txBody>
          <a:bodyPr/>
          <a:lstStyle/>
          <a:p>
            <a:endParaRPr lang="en-US"/>
          </a:p>
        </p:txBody>
      </p:sp>
      <p:sp>
        <p:nvSpPr>
          <p:cNvPr id="9" name="Line 8"/>
          <p:cNvSpPr>
            <a:spLocks noChangeShapeType="1"/>
          </p:cNvSpPr>
          <p:nvPr/>
        </p:nvSpPr>
        <p:spPr bwMode="auto">
          <a:xfrm>
            <a:off x="6362007" y="4168833"/>
            <a:ext cx="0" cy="990600"/>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 name="Freeform 9"/>
          <p:cNvSpPr>
            <a:spLocks/>
          </p:cNvSpPr>
          <p:nvPr/>
        </p:nvSpPr>
        <p:spPr bwMode="auto">
          <a:xfrm>
            <a:off x="6362007" y="4168833"/>
            <a:ext cx="1593850" cy="914400"/>
          </a:xfrm>
          <a:custGeom>
            <a:avLst/>
            <a:gdLst>
              <a:gd name="T0" fmla="*/ 2147483647 w 1030"/>
              <a:gd name="T1" fmla="*/ 842869215 h 991"/>
              <a:gd name="T2" fmla="*/ 2147483647 w 1030"/>
              <a:gd name="T3" fmla="*/ 834355424 h 991"/>
              <a:gd name="T4" fmla="*/ 2073663633 w 1030"/>
              <a:gd name="T5" fmla="*/ 823287588 h 991"/>
              <a:gd name="T6" fmla="*/ 1946753000 w 1030"/>
              <a:gd name="T7" fmla="*/ 810517363 h 991"/>
              <a:gd name="T8" fmla="*/ 1815054629 w 1030"/>
              <a:gd name="T9" fmla="*/ 790934814 h 991"/>
              <a:gd name="T10" fmla="*/ 1683354711 w 1030"/>
              <a:gd name="T11" fmla="*/ 763691052 h 991"/>
              <a:gd name="T12" fmla="*/ 1558839108 w 1030"/>
              <a:gd name="T13" fmla="*/ 729635889 h 991"/>
              <a:gd name="T14" fmla="*/ 1295440820 w 1030"/>
              <a:gd name="T15" fmla="*/ 632577566 h 991"/>
              <a:gd name="T16" fmla="*/ 1036831816 w 1030"/>
              <a:gd name="T17" fmla="*/ 494653601 h 991"/>
              <a:gd name="T18" fmla="*/ 778222620 w 1030"/>
              <a:gd name="T19" fmla="*/ 328634103 h 991"/>
              <a:gd name="T20" fmla="*/ 646522702 w 1030"/>
              <a:gd name="T21" fmla="*/ 244346927 h 991"/>
              <a:gd name="T22" fmla="*/ 514824331 w 1030"/>
              <a:gd name="T23" fmla="*/ 166871096 h 991"/>
              <a:gd name="T24" fmla="*/ 390309018 w 1030"/>
              <a:gd name="T25" fmla="*/ 98760741 h 991"/>
              <a:gd name="T26" fmla="*/ 258609100 w 1030"/>
              <a:gd name="T27" fmla="*/ 45123014 h 991"/>
              <a:gd name="T28" fmla="*/ 126910681 w 1030"/>
              <a:gd name="T29" fmla="*/ 11067839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 name="Freeform 10"/>
          <p:cNvSpPr>
            <a:spLocks/>
          </p:cNvSpPr>
          <p:nvPr/>
        </p:nvSpPr>
        <p:spPr bwMode="auto">
          <a:xfrm>
            <a:off x="4684020" y="4168833"/>
            <a:ext cx="1644650" cy="917575"/>
          </a:xfrm>
          <a:custGeom>
            <a:avLst/>
            <a:gdLst>
              <a:gd name="T0" fmla="*/ 0 w 1036"/>
              <a:gd name="T1" fmla="*/ 872480722 h 965"/>
              <a:gd name="T2" fmla="*/ 272176846 w 1036"/>
              <a:gd name="T3" fmla="*/ 863439045 h 965"/>
              <a:gd name="T4" fmla="*/ 410784581 w 1036"/>
              <a:gd name="T5" fmla="*/ 851685530 h 965"/>
              <a:gd name="T6" fmla="*/ 549394002 w 1036"/>
              <a:gd name="T7" fmla="*/ 838124441 h 965"/>
              <a:gd name="T8" fmla="*/ 682961427 w 1036"/>
              <a:gd name="T9" fmla="*/ 817329249 h 965"/>
              <a:gd name="T10" fmla="*/ 821570749 w 1036"/>
              <a:gd name="T11" fmla="*/ 788397594 h 965"/>
              <a:gd name="T12" fmla="*/ 960178682 w 1036"/>
              <a:gd name="T13" fmla="*/ 752231836 h 965"/>
              <a:gd name="T14" fmla="*/ 1229836067 w 1036"/>
              <a:gd name="T15" fmla="*/ 649162041 h 965"/>
              <a:gd name="T16" fmla="*/ 1502012814 w 1036"/>
              <a:gd name="T17" fmla="*/ 502693337 h 965"/>
              <a:gd name="T18" fmla="*/ 1779230268 w 1036"/>
              <a:gd name="T19" fmla="*/ 326389546 h 965"/>
              <a:gd name="T20" fmla="*/ 1912797692 w 1036"/>
              <a:gd name="T21" fmla="*/ 236880781 h 965"/>
              <a:gd name="T22" fmla="*/ 2051407014 w 1036"/>
              <a:gd name="T23" fmla="*/ 154605227 h 965"/>
              <a:gd name="T24" fmla="*/ 2147483647 w 1036"/>
              <a:gd name="T25" fmla="*/ 82275584 h 965"/>
              <a:gd name="T26" fmla="*/ 2147483647 w 1036"/>
              <a:gd name="T27" fmla="*/ 29835926 h 965"/>
              <a:gd name="T28" fmla="*/ 2147483647 w 1036"/>
              <a:gd name="T29" fmla="*/ 8137418 h 965"/>
              <a:gd name="T30" fmla="*/ 2147483647 w 1036"/>
              <a:gd name="T31" fmla="*/ 0 h 9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6"/>
              <a:gd name="T49" fmla="*/ 0 h 965"/>
              <a:gd name="T50" fmla="*/ 1036 w 1036"/>
              <a:gd name="T51" fmla="*/ 965 h 9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6" h="965">
                <a:moveTo>
                  <a:pt x="0" y="965"/>
                </a:moveTo>
                <a:lnTo>
                  <a:pt x="108" y="955"/>
                </a:lnTo>
                <a:lnTo>
                  <a:pt x="163" y="942"/>
                </a:lnTo>
                <a:lnTo>
                  <a:pt x="218" y="927"/>
                </a:lnTo>
                <a:lnTo>
                  <a:pt x="271" y="904"/>
                </a:lnTo>
                <a:lnTo>
                  <a:pt x="326" y="872"/>
                </a:lnTo>
                <a:lnTo>
                  <a:pt x="381" y="832"/>
                </a:lnTo>
                <a:lnTo>
                  <a:pt x="488" y="718"/>
                </a:lnTo>
                <a:lnTo>
                  <a:pt x="596" y="556"/>
                </a:lnTo>
                <a:lnTo>
                  <a:pt x="706" y="361"/>
                </a:lnTo>
                <a:lnTo>
                  <a:pt x="759" y="262"/>
                </a:lnTo>
                <a:lnTo>
                  <a:pt x="814" y="171"/>
                </a:lnTo>
                <a:lnTo>
                  <a:pt x="868" y="91"/>
                </a:lnTo>
                <a:lnTo>
                  <a:pt x="919" y="33"/>
                </a:lnTo>
                <a:lnTo>
                  <a:pt x="973" y="9"/>
                </a:lnTo>
                <a:lnTo>
                  <a:pt x="1036"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 name="Freeform 11"/>
          <p:cNvSpPr>
            <a:spLocks/>
          </p:cNvSpPr>
          <p:nvPr/>
        </p:nvSpPr>
        <p:spPr bwMode="auto">
          <a:xfrm>
            <a:off x="4666557" y="5170546"/>
            <a:ext cx="3289300" cy="7937"/>
          </a:xfrm>
          <a:custGeom>
            <a:avLst/>
            <a:gdLst>
              <a:gd name="T0" fmla="*/ 0 w 2072"/>
              <a:gd name="T1" fmla="*/ 12599192 h 5"/>
              <a:gd name="T2" fmla="*/ 30241873 w 2072"/>
              <a:gd name="T3" fmla="*/ 0 h 5"/>
              <a:gd name="T4" fmla="*/ 2147483647 w 2072"/>
              <a:gd name="T5" fmla="*/ 0 h 5"/>
              <a:gd name="T6" fmla="*/ 0 60000 65536"/>
              <a:gd name="T7" fmla="*/ 0 60000 65536"/>
              <a:gd name="T8" fmla="*/ 0 60000 65536"/>
              <a:gd name="T9" fmla="*/ 0 w 2072"/>
              <a:gd name="T10" fmla="*/ 0 h 5"/>
              <a:gd name="T11" fmla="*/ 2072 w 2072"/>
              <a:gd name="T12" fmla="*/ 5 h 5"/>
            </a:gdLst>
            <a:ahLst/>
            <a:cxnLst>
              <a:cxn ang="T6">
                <a:pos x="T0" y="T1"/>
              </a:cxn>
              <a:cxn ang="T7">
                <a:pos x="T2" y="T3"/>
              </a:cxn>
              <a:cxn ang="T8">
                <a:pos x="T4" y="T5"/>
              </a:cxn>
            </a:cxnLst>
            <a:rect l="T9" t="T10" r="T11" b="T12"/>
            <a:pathLst>
              <a:path w="2072" h="5">
                <a:moveTo>
                  <a:pt x="0" y="5"/>
                </a:moveTo>
                <a:lnTo>
                  <a:pt x="12" y="0"/>
                </a:lnTo>
                <a:lnTo>
                  <a:pt x="2072" y="0"/>
                </a:lnTo>
              </a:path>
            </a:pathLst>
          </a:custGeom>
          <a:noFill/>
          <a:ln w="50800" cap="rnd"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 name="Rectangle 12"/>
          <p:cNvSpPr>
            <a:spLocks noChangeArrowheads="1"/>
          </p:cNvSpPr>
          <p:nvPr/>
        </p:nvSpPr>
        <p:spPr bwMode="auto">
          <a:xfrm>
            <a:off x="7962207" y="5253096"/>
            <a:ext cx="3810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800" b="1"/>
              <a:t>X</a:t>
            </a:r>
          </a:p>
        </p:txBody>
      </p:sp>
      <p:sp>
        <p:nvSpPr>
          <p:cNvPr id="14" name="Rectangle 13"/>
          <p:cNvSpPr>
            <a:spLocks noChangeArrowheads="1"/>
          </p:cNvSpPr>
          <p:nvPr/>
        </p:nvSpPr>
        <p:spPr bwMode="auto">
          <a:xfrm>
            <a:off x="4923732" y="5311833"/>
            <a:ext cx="75247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800" b="1">
                <a:solidFill>
                  <a:srgbClr val="339933"/>
                </a:solidFill>
              </a:rPr>
              <a:t>180.5</a:t>
            </a:r>
            <a:endParaRPr lang="en-US" altLang="en-US" b="1">
              <a:solidFill>
                <a:srgbClr val="339933"/>
              </a:solidFill>
            </a:endParaRPr>
          </a:p>
        </p:txBody>
      </p:sp>
      <p:sp>
        <p:nvSpPr>
          <p:cNvPr id="15" name="Rectangle 14"/>
          <p:cNvSpPr>
            <a:spLocks noChangeArrowheads="1"/>
          </p:cNvSpPr>
          <p:nvPr/>
        </p:nvSpPr>
        <p:spPr bwMode="auto">
          <a:xfrm>
            <a:off x="6057207" y="5311833"/>
            <a:ext cx="56197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800" b="1"/>
              <a:t>200</a:t>
            </a:r>
            <a:endParaRPr lang="en-US" altLang="en-US" b="1"/>
          </a:p>
        </p:txBody>
      </p:sp>
      <p:sp>
        <p:nvSpPr>
          <p:cNvPr id="16" name="Line 15"/>
          <p:cNvSpPr>
            <a:spLocks noChangeShapeType="1"/>
          </p:cNvSpPr>
          <p:nvPr/>
        </p:nvSpPr>
        <p:spPr bwMode="auto">
          <a:xfrm flipV="1">
            <a:off x="6362007" y="5159433"/>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Line 16"/>
          <p:cNvSpPr>
            <a:spLocks noChangeShapeType="1"/>
          </p:cNvSpPr>
          <p:nvPr/>
        </p:nvSpPr>
        <p:spPr bwMode="auto">
          <a:xfrm flipV="1">
            <a:off x="5304732" y="5159433"/>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Rectangle 17"/>
          <p:cNvSpPr>
            <a:spLocks noChangeArrowheads="1"/>
          </p:cNvSpPr>
          <p:nvPr/>
        </p:nvSpPr>
        <p:spPr bwMode="auto">
          <a:xfrm>
            <a:off x="4923732" y="5557896"/>
            <a:ext cx="7016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800" b="1">
                <a:solidFill>
                  <a:srgbClr val="339933"/>
                </a:solidFill>
              </a:rPr>
              <a:t>-1.54</a:t>
            </a:r>
            <a:endParaRPr lang="en-US" altLang="en-US" b="1">
              <a:solidFill>
                <a:srgbClr val="339933"/>
              </a:solidFill>
            </a:endParaRPr>
          </a:p>
        </p:txBody>
      </p:sp>
      <p:sp>
        <p:nvSpPr>
          <p:cNvPr id="19" name="Rectangle 18"/>
          <p:cNvSpPr>
            <a:spLocks noChangeArrowheads="1"/>
          </p:cNvSpPr>
          <p:nvPr/>
        </p:nvSpPr>
        <p:spPr bwMode="auto">
          <a:xfrm>
            <a:off x="6206432" y="5557896"/>
            <a:ext cx="3079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800" b="1"/>
              <a:t>0</a:t>
            </a:r>
            <a:endParaRPr lang="en-US" altLang="en-US" b="1"/>
          </a:p>
        </p:txBody>
      </p:sp>
      <p:sp>
        <p:nvSpPr>
          <p:cNvPr id="20" name="Rectangle 19"/>
          <p:cNvSpPr>
            <a:spLocks noChangeArrowheads="1"/>
          </p:cNvSpPr>
          <p:nvPr/>
        </p:nvSpPr>
        <p:spPr bwMode="auto">
          <a:xfrm>
            <a:off x="7962207" y="5481696"/>
            <a:ext cx="3810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800" b="1"/>
              <a:t>Z</a:t>
            </a:r>
          </a:p>
        </p:txBody>
      </p:sp>
    </p:spTree>
    <p:extLst>
      <p:ext uri="{BB962C8B-B14F-4D97-AF65-F5344CB8AC3E}">
        <p14:creationId xmlns:p14="http://schemas.microsoft.com/office/powerpoint/2010/main" val="40087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P spid="10" grpId="0" animBg="1"/>
      <p:bldP spid="11" grpId="0" animBg="1"/>
      <p:bldP spid="12" grpId="0" animBg="1"/>
      <p:bldP spid="13" grpId="0"/>
      <p:bldP spid="14" grpId="0"/>
      <p:bldP spid="15" grpId="0"/>
      <p:bldP spid="16" grpId="0" animBg="1"/>
      <p:bldP spid="17" grpId="0" animBg="1"/>
      <p:bldP spid="18" grpId="0"/>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648" y="75747"/>
            <a:ext cx="3907215" cy="587599"/>
          </a:xfrm>
        </p:spPr>
        <p:txBody>
          <a:bodyPr>
            <a:normAutofit fontScale="90000"/>
          </a:bodyPr>
          <a:lstStyle/>
          <a:p>
            <a:r>
              <a:rPr lang="en-US" dirty="0" smtClean="0"/>
              <a:t>Question:</a:t>
            </a:r>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31</a:t>
            </a:fld>
            <a:endParaRPr lang="en-US" dirty="0"/>
          </a:p>
        </p:txBody>
      </p:sp>
      <p:sp>
        <p:nvSpPr>
          <p:cNvPr id="22" name="Rectangle 21"/>
          <p:cNvSpPr/>
          <p:nvPr/>
        </p:nvSpPr>
        <p:spPr>
          <a:xfrm>
            <a:off x="610455" y="5424567"/>
            <a:ext cx="5527208" cy="106830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3"/>
          <p:cNvSpPr txBox="1">
            <a:spLocks/>
          </p:cNvSpPr>
          <p:nvPr/>
        </p:nvSpPr>
        <p:spPr>
          <a:xfrm>
            <a:off x="7086601" y="658538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75822C-2030-4887-9512-2AC67AD2736F}" type="slidenum">
              <a:rPr lang="en-US" smtClean="0"/>
              <a:pPr/>
              <a:t>31</a:t>
            </a:fld>
            <a:endParaRPr lang="en-US" dirty="0"/>
          </a:p>
        </p:txBody>
      </p:sp>
      <p:pic>
        <p:nvPicPr>
          <p:cNvPr id="13" name="Picture 12"/>
          <p:cNvPicPr/>
          <p:nvPr/>
        </p:nvPicPr>
        <p:blipFill>
          <a:blip r:embed="rId2"/>
          <a:stretch>
            <a:fillRect/>
          </a:stretch>
        </p:blipFill>
        <p:spPr>
          <a:xfrm>
            <a:off x="5592473" y="75746"/>
            <a:ext cx="3551528" cy="5348819"/>
          </a:xfrm>
          <a:prstGeom prst="rect">
            <a:avLst/>
          </a:prstGeom>
        </p:spPr>
      </p:pic>
      <p:sp>
        <p:nvSpPr>
          <p:cNvPr id="3" name="Content Placeholder 2"/>
          <p:cNvSpPr>
            <a:spLocks noGrp="1"/>
          </p:cNvSpPr>
          <p:nvPr>
            <p:ph idx="1"/>
          </p:nvPr>
        </p:nvSpPr>
        <p:spPr>
          <a:xfrm>
            <a:off x="231648" y="663345"/>
            <a:ext cx="5906015" cy="5922037"/>
          </a:xfrm>
        </p:spPr>
        <p:txBody>
          <a:bodyPr>
            <a:normAutofit/>
          </a:bodyPr>
          <a:lstStyle/>
          <a:p>
            <a:pPr marL="0" indent="0">
              <a:buNone/>
            </a:pPr>
            <a:r>
              <a:rPr lang="en-US" sz="2400" b="1" dirty="0"/>
              <a:t>Example</a:t>
            </a:r>
            <a:r>
              <a:rPr lang="en-US" sz="2400" dirty="0"/>
              <a:t>: As player salaries have increased, the cost of attending baseball games has increased dramatically.  The following data characteristics were found by collecting data for the cost of 4 tickets, two beers, 4 soft drinks, 4 hot dogs, 2 game programs, 2 baseball caps, and the parking fee for one car for each of the 30 Major League Baseball teams in 2012. Using the data characteristics, do the data appear to be normally distributed?</a:t>
            </a:r>
            <a:endParaRPr lang="en-US" sz="2400" dirty="0" smtClean="0"/>
          </a:p>
          <a:p>
            <a:pPr marL="914400" lvl="1" indent="-457200">
              <a:buFont typeface="+mj-lt"/>
              <a:buAutoNum type="alphaUcPeriod"/>
            </a:pPr>
            <a:r>
              <a:rPr lang="en-US" dirty="0"/>
              <a:t>Mean ≠ Median and </a:t>
            </a:r>
            <a:br>
              <a:rPr lang="en-US" dirty="0"/>
            </a:br>
            <a:r>
              <a:rPr lang="en-US" dirty="0"/>
              <a:t>Range &lt; 6*</a:t>
            </a:r>
            <a:r>
              <a:rPr lang="en-US" dirty="0" err="1"/>
              <a:t>std</a:t>
            </a:r>
            <a:r>
              <a:rPr lang="en-US" dirty="0"/>
              <a:t> deviation</a:t>
            </a:r>
            <a:br>
              <a:rPr lang="en-US" dirty="0"/>
            </a:br>
            <a:r>
              <a:rPr lang="en-US" dirty="0">
                <a:sym typeface="Wingdings" panose="05000000000000000000" pitchFamily="2" charset="2"/>
              </a:rPr>
              <a:t> probably normally distributed </a:t>
            </a:r>
            <a:endParaRPr lang="en-US" dirty="0" smtClean="0">
              <a:sym typeface="Wingdings" panose="05000000000000000000" pitchFamily="2" charset="2"/>
            </a:endParaRPr>
          </a:p>
          <a:p>
            <a:pPr marL="914400" lvl="1" indent="-457200">
              <a:buFont typeface="+mj-lt"/>
              <a:buAutoNum type="alphaUcPeriod"/>
            </a:pPr>
            <a:r>
              <a:rPr lang="en-US" dirty="0" smtClean="0"/>
              <a:t>Mean ≠ Median and </a:t>
            </a:r>
            <a:br>
              <a:rPr lang="en-US" dirty="0" smtClean="0"/>
            </a:br>
            <a:r>
              <a:rPr lang="en-US" dirty="0" smtClean="0"/>
              <a:t>Range &lt; 6*</a:t>
            </a:r>
            <a:r>
              <a:rPr lang="en-US" dirty="0" err="1" smtClean="0"/>
              <a:t>std</a:t>
            </a:r>
            <a:r>
              <a:rPr lang="en-US" dirty="0" smtClean="0"/>
              <a:t> deviation</a:t>
            </a:r>
            <a:br>
              <a:rPr lang="en-US" dirty="0" smtClean="0"/>
            </a:br>
            <a:r>
              <a:rPr lang="en-US" dirty="0" smtClean="0">
                <a:sym typeface="Wingdings" panose="05000000000000000000" pitchFamily="2" charset="2"/>
              </a:rPr>
              <a:t> probably NOT normally distributed</a:t>
            </a:r>
            <a:endParaRPr lang="en-US" dirty="0" smtClean="0"/>
          </a:p>
          <a:p>
            <a:pPr marL="914400" lvl="1" indent="-457200">
              <a:buFont typeface="+mj-lt"/>
              <a:buAutoNum type="alphaUcPeriod"/>
            </a:pPr>
            <a:endParaRPr lang="en-US" dirty="0"/>
          </a:p>
          <a:p>
            <a:endParaRPr lang="en-US" sz="2400" dirty="0"/>
          </a:p>
        </p:txBody>
      </p:sp>
    </p:spTree>
    <p:extLst>
      <p:ext uri="{BB962C8B-B14F-4D97-AF65-F5344CB8AC3E}">
        <p14:creationId xmlns:p14="http://schemas.microsoft.com/office/powerpoint/2010/main" val="321945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Probability Plot from Question:</a:t>
            </a:r>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32</a:t>
            </a:fld>
            <a:endParaRPr lang="en-US"/>
          </a:p>
        </p:txBody>
      </p:sp>
      <p:pic>
        <p:nvPicPr>
          <p:cNvPr id="5" name="Content Placeholder 4"/>
          <p:cNvPicPr>
            <a:picLocks noGrp="1"/>
          </p:cNvPicPr>
          <p:nvPr>
            <p:ph idx="1"/>
          </p:nvPr>
        </p:nvPicPr>
        <p:blipFill>
          <a:blip r:embed="rId2"/>
          <a:stretch>
            <a:fillRect/>
          </a:stretch>
        </p:blipFill>
        <p:spPr>
          <a:xfrm>
            <a:off x="231648" y="1261822"/>
            <a:ext cx="5445526" cy="4033803"/>
          </a:xfrm>
          <a:prstGeom prst="rect">
            <a:avLst/>
          </a:prstGeom>
        </p:spPr>
      </p:pic>
      <p:sp>
        <p:nvSpPr>
          <p:cNvPr id="6" name="TextBox 5"/>
          <p:cNvSpPr txBox="1"/>
          <p:nvPr/>
        </p:nvSpPr>
        <p:spPr>
          <a:xfrm>
            <a:off x="385511" y="5407934"/>
            <a:ext cx="8291421" cy="830997"/>
          </a:xfrm>
          <a:prstGeom prst="rect">
            <a:avLst/>
          </a:prstGeom>
          <a:noFill/>
        </p:spPr>
        <p:txBody>
          <a:bodyPr wrap="square" rtlCol="0">
            <a:spAutoFit/>
          </a:bodyPr>
          <a:lstStyle/>
          <a:p>
            <a:r>
              <a:rPr lang="en-US" sz="2400" dirty="0" smtClean="0"/>
              <a:t>According to the normal probability plot, the data appear to be right skewed. That is, the plot is slightly convex.</a:t>
            </a:r>
            <a:endParaRPr lang="en-US" sz="2400" dirty="0"/>
          </a:p>
        </p:txBody>
      </p:sp>
    </p:spTree>
    <p:extLst>
      <p:ext uri="{BB962C8B-B14F-4D97-AF65-F5344CB8AC3E}">
        <p14:creationId xmlns:p14="http://schemas.microsoft.com/office/powerpoint/2010/main" val="2013790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648" y="0"/>
            <a:ext cx="2681369" cy="520700"/>
          </a:xfrm>
        </p:spPr>
        <p:txBody>
          <a:bodyPr>
            <a:normAutofit fontScale="90000"/>
          </a:bodyPr>
          <a:lstStyle/>
          <a:p>
            <a:r>
              <a:rPr lang="en-US" dirty="0" smtClean="0"/>
              <a:t>Review: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857" y="520700"/>
                <a:ext cx="9094144" cy="6337300"/>
              </a:xfrm>
            </p:spPr>
            <p:txBody>
              <a:bodyPr>
                <a:normAutofit fontScale="92500" lnSpcReduction="10000"/>
              </a:bodyPr>
              <a:lstStyle/>
              <a:p>
                <a:pPr>
                  <a:spcBef>
                    <a:spcPts val="0"/>
                  </a:spcBef>
                </a:pPr>
                <a:r>
                  <a:rPr lang="en-US" sz="2400" b="1" dirty="0" smtClean="0"/>
                  <a:t>Empirical Rule</a:t>
                </a:r>
                <a:r>
                  <a:rPr lang="en-US" sz="2400" dirty="0" smtClean="0"/>
                  <a:t>: </a:t>
                </a:r>
                <a14:m>
                  <m:oMath xmlns:m="http://schemas.openxmlformats.org/officeDocument/2006/math">
                    <m:r>
                      <a:rPr lang="en-US" sz="2400" i="1" smtClean="0">
                        <a:latin typeface="Cambria Math" panose="02040503050406030204" pitchFamily="18" charset="0"/>
                        <a:ea typeface="Cambria Math" panose="02040503050406030204" pitchFamily="18" charset="0"/>
                      </a:rPr>
                      <m:t>𝜇</m:t>
                    </m:r>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ea typeface="Cambria Math" panose="02040503050406030204" pitchFamily="18" charset="0"/>
                      </a:rPr>
                      <m:t> </m:t>
                    </m:r>
                    <m:d>
                      <m:dPr>
                        <m:ctrlPr>
                          <a:rPr lang="en-US" sz="2400" b="0" i="1" smtClean="0">
                            <a:latin typeface="Cambria Math"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~68%</m:t>
                        </m:r>
                      </m:e>
                    </m:d>
                    <m:r>
                      <a:rPr lang="en-US" sz="2400" b="0" i="1" smtClean="0">
                        <a:latin typeface="Cambria Math" panose="02040503050406030204" pitchFamily="18" charset="0"/>
                        <a:ea typeface="Cambria Math" panose="02040503050406030204" pitchFamily="18" charset="0"/>
                      </a:rPr>
                      <m:t>,</m:t>
                    </m:r>
                  </m:oMath>
                </a14:m>
                <a:r>
                  <a:rPr lang="en-US" sz="2400" dirty="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𝜇</m:t>
                    </m:r>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ea typeface="Cambria Math" panose="02040503050406030204" pitchFamily="18" charset="0"/>
                      </a:rPr>
                      <m:t> </m:t>
                    </m:r>
                    <m:d>
                      <m:dPr>
                        <m:ctrlPr>
                          <a:rPr lang="en-US" sz="2400" i="1">
                            <a:latin typeface="Cambria Math"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95</m:t>
                        </m:r>
                        <m:r>
                          <a:rPr lang="en-US" sz="2400" i="1">
                            <a:latin typeface="Cambria Math" panose="02040503050406030204" pitchFamily="18" charset="0"/>
                            <a:ea typeface="Cambria Math" panose="02040503050406030204" pitchFamily="18" charset="0"/>
                          </a:rPr>
                          <m:t>%</m:t>
                        </m:r>
                      </m:e>
                    </m:d>
                  </m:oMath>
                </a14:m>
                <a:r>
                  <a:rPr lang="en-US" sz="2400" dirty="0" smtClean="0"/>
                  <a:t>, </a:t>
                </a:r>
                <a14:m>
                  <m:oMath xmlns:m="http://schemas.openxmlformats.org/officeDocument/2006/math">
                    <m:r>
                      <a:rPr lang="en-US" sz="2400" i="1">
                        <a:latin typeface="Cambria Math" panose="02040503050406030204" pitchFamily="18" charset="0"/>
                        <a:ea typeface="Cambria Math" panose="02040503050406030204" pitchFamily="18" charset="0"/>
                      </a:rPr>
                      <m:t>𝜇</m:t>
                    </m:r>
                    <m:r>
                      <a:rPr lang="en-US" sz="2400" i="1">
                        <a:latin typeface="Cambria Math" panose="02040503050406030204" pitchFamily="18" charset="0"/>
                        <a:ea typeface="Cambria Math" panose="02040503050406030204" pitchFamily="18" charset="0"/>
                      </a:rPr>
                      <m:t>±3</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ea typeface="Cambria Math" panose="02040503050406030204" pitchFamily="18" charset="0"/>
                      </a:rPr>
                      <m:t> </m:t>
                    </m:r>
                    <m:d>
                      <m:dPr>
                        <m:ctrlPr>
                          <a:rPr lang="en-US" sz="2400" i="1">
                            <a:latin typeface="Cambria Math"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99.7</m:t>
                        </m:r>
                        <m:r>
                          <a:rPr lang="en-US" sz="2400" i="1">
                            <a:latin typeface="Cambria Math" panose="02040503050406030204" pitchFamily="18" charset="0"/>
                            <a:ea typeface="Cambria Math" panose="02040503050406030204" pitchFamily="18" charset="0"/>
                          </a:rPr>
                          <m:t>%</m:t>
                        </m:r>
                      </m:e>
                    </m:d>
                  </m:oMath>
                </a14:m>
                <a:endParaRPr lang="en-US" sz="2400" dirty="0" smtClean="0"/>
              </a:p>
              <a:p>
                <a:pPr>
                  <a:spcBef>
                    <a:spcPts val="0"/>
                  </a:spcBef>
                </a:pPr>
                <a:r>
                  <a:rPr lang="en-US" sz="2400" b="1" dirty="0" smtClean="0"/>
                  <a:t>Evaluating Normality</a:t>
                </a:r>
                <a:r>
                  <a:rPr lang="en-US" sz="2400" dirty="0" smtClean="0"/>
                  <a:t>:</a:t>
                </a:r>
              </a:p>
              <a:p>
                <a:pPr lvl="1"/>
                <a:r>
                  <a:rPr lang="en-US" sz="2000" dirty="0" smtClean="0"/>
                  <a:t>Construct charts or graphs</a:t>
                </a:r>
              </a:p>
              <a:p>
                <a:pPr lvl="1"/>
                <a:r>
                  <a:rPr lang="en-US" sz="2000" dirty="0" smtClean="0"/>
                  <a:t>Compute descriptive summary measures</a:t>
                </a:r>
              </a:p>
              <a:p>
                <a:pPr lvl="1"/>
                <a:r>
                  <a:rPr lang="en-US" sz="2000" dirty="0" smtClean="0"/>
                  <a:t>Observe distribution of data set</a:t>
                </a:r>
              </a:p>
              <a:p>
                <a:pPr lvl="1"/>
                <a:r>
                  <a:rPr lang="en-US" sz="2000" dirty="0" smtClean="0"/>
                  <a:t>Bell-shaped </a:t>
                </a:r>
                <a:r>
                  <a:rPr lang="en-US" sz="2000" dirty="0"/>
                  <a:t>(symmetrical) where the mean is equal to the median</a:t>
                </a:r>
              </a:p>
              <a:p>
                <a:pPr lvl="1"/>
                <a:r>
                  <a:rPr lang="en-US" sz="2000" dirty="0"/>
                  <a:t>Empirical rule applies</a:t>
                </a:r>
              </a:p>
              <a:p>
                <a:pPr lvl="1"/>
                <a:r>
                  <a:rPr lang="en-US" sz="2000" dirty="0"/>
                  <a:t>Interquartile range ~ 1.33 standard </a:t>
                </a:r>
                <a:r>
                  <a:rPr lang="en-US" sz="2000" dirty="0" smtClean="0"/>
                  <a:t>deviations</a:t>
                </a:r>
              </a:p>
              <a:p>
                <a:pPr lvl="1"/>
                <a:r>
                  <a:rPr lang="en-US" sz="2000" dirty="0" smtClean="0"/>
                  <a:t>Normal Probability Plot</a:t>
                </a:r>
              </a:p>
              <a:p>
                <a:pPr lvl="1"/>
                <a:endParaRPr lang="en-US" sz="2000" dirty="0" smtClean="0"/>
              </a:p>
              <a:p>
                <a:pPr lvl="1"/>
                <a:endParaRPr lang="en-US" sz="2000" dirty="0"/>
              </a:p>
              <a:p>
                <a:pPr lvl="1"/>
                <a:endParaRPr lang="en-US" sz="2000" dirty="0" smtClean="0"/>
              </a:p>
              <a:p>
                <a:pPr lvl="1"/>
                <a:endParaRPr lang="en-US" sz="2000" dirty="0"/>
              </a:p>
              <a:p>
                <a:r>
                  <a:rPr lang="en-US" sz="2400" b="1" dirty="0" smtClean="0"/>
                  <a:t>Binomial approximation using Normal:</a:t>
                </a:r>
                <a:endParaRPr lang="el-GR" altLang="en-US" b="1" i="1" dirty="0"/>
              </a:p>
              <a:p>
                <a:pPr lvl="1"/>
                <a:r>
                  <a:rPr lang="en-US" dirty="0" smtClean="0"/>
                  <a:t>Continuity </a:t>
                </a:r>
                <a:r>
                  <a:rPr lang="en-US" dirty="0"/>
                  <a:t>correction </a:t>
                </a:r>
                <a:r>
                  <a:rPr lang="en-US" dirty="0" smtClean="0"/>
                  <a:t>adjustment (±0.50)</a:t>
                </a:r>
                <a:endParaRPr lang="en-US" altLang="en-US" dirty="0" smtClean="0">
                  <a:latin typeface="Times New Roman" panose="02020603050405020304" pitchFamily="18" charset="0"/>
                  <a:cs typeface="Times New Roman" panose="02020603050405020304" pitchFamily="18" charset="0"/>
                </a:endParaRPr>
              </a:p>
              <a:p>
                <a:pPr lvl="1"/>
                <a:r>
                  <a:rPr lang="el-GR" altLang="en-US" dirty="0" smtClean="0">
                    <a:latin typeface="Times New Roman" panose="02020603050405020304" pitchFamily="18" charset="0"/>
                    <a:cs typeface="Times New Roman" panose="02020603050405020304" pitchFamily="18" charset="0"/>
                  </a:rPr>
                  <a:t>μ</a:t>
                </a: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a:t>
                </a:r>
                <a:r>
                  <a:rPr lang="en-US" altLang="en-US" dirty="0"/>
                  <a:t>n</a:t>
                </a:r>
                <a:r>
                  <a:rPr lang="en-US" dirty="0"/>
                  <a:t> </a:t>
                </a:r>
                <a14:m>
                  <m:oMath xmlns:m="http://schemas.openxmlformats.org/officeDocument/2006/math">
                    <m:r>
                      <a:rPr lang="en-US" i="1" dirty="0">
                        <a:latin typeface="Cambria Math" panose="02040503050406030204" pitchFamily="18" charset="0"/>
                      </a:rPr>
                      <m:t>𝑝</m:t>
                    </m:r>
                  </m:oMath>
                </a14:m>
                <a:endParaRPr lang="en-US" altLang="en-US" i="1" dirty="0"/>
              </a:p>
              <a:p>
                <a:pPr lvl="1"/>
                <a14:m>
                  <m:oMath xmlns:m="http://schemas.openxmlformats.org/officeDocument/2006/math">
                    <m:r>
                      <a:rPr lang="el-GR" altLang="en-US" i="1">
                        <a:latin typeface="Cambria Math" panose="02040503050406030204" pitchFamily="18" charset="0"/>
                        <a:ea typeface="Cambria Math" panose="02040503050406030204" pitchFamily="18" charset="0"/>
                      </a:rPr>
                      <m:t>𝜎</m:t>
                    </m:r>
                    <m:r>
                      <a:rPr lang="en-US" altLang="en-US" i="1">
                        <a:latin typeface="Cambria Math" panose="02040503050406030204" pitchFamily="18" charset="0"/>
                        <a:ea typeface="Cambria Math" panose="02040503050406030204" pitchFamily="18" charset="0"/>
                      </a:rPr>
                      <m:t>=</m:t>
                    </m:r>
                    <m:rad>
                      <m:radPr>
                        <m:degHide m:val="on"/>
                        <m:ctrlPr>
                          <a:rPr lang="en-US" altLang="en-US" i="1">
                            <a:latin typeface="Cambria Math" charset="0"/>
                            <a:ea typeface="Cambria Math" panose="02040503050406030204" pitchFamily="18" charset="0"/>
                          </a:rPr>
                        </m:ctrlPr>
                      </m:radPr>
                      <m:deg/>
                      <m:e>
                        <m:r>
                          <a:rPr lang="en-US" altLang="en-US" i="1">
                            <a:latin typeface="Cambria Math" panose="02040503050406030204" pitchFamily="18" charset="0"/>
                            <a:ea typeface="Cambria Math" panose="02040503050406030204" pitchFamily="18" charset="0"/>
                          </a:rPr>
                          <m:t>𝑛</m:t>
                        </m:r>
                        <m:r>
                          <a:rPr lang="en-US" i="1" dirty="0">
                            <a:latin typeface="Cambria Math" panose="02040503050406030204" pitchFamily="18" charset="0"/>
                          </a:rPr>
                          <m:t>𝑝</m:t>
                        </m:r>
                        <m:r>
                          <a:rPr lang="en-US" altLang="en-US" i="1">
                            <a:latin typeface="Cambria Math" panose="02040503050406030204" pitchFamily="18" charset="0"/>
                            <a:ea typeface="Cambria Math" panose="02040503050406030204" pitchFamily="18" charset="0"/>
                          </a:rPr>
                          <m:t>(1−</m:t>
                        </m:r>
                        <m:r>
                          <a:rPr lang="en-US" i="1" dirty="0">
                            <a:latin typeface="Cambria Math" panose="02040503050406030204" pitchFamily="18" charset="0"/>
                          </a:rPr>
                          <m:t>𝑝</m:t>
                        </m:r>
                        <m:r>
                          <a:rPr lang="en-US" altLang="en-US" i="1">
                            <a:latin typeface="Cambria Math" panose="02040503050406030204" pitchFamily="18" charset="0"/>
                            <a:ea typeface="Cambria Math" panose="02040503050406030204" pitchFamily="18" charset="0"/>
                          </a:rPr>
                          <m:t>)</m:t>
                        </m:r>
                      </m:e>
                    </m:rad>
                  </m:oMath>
                </a14:m>
                <a:endParaRPr lang="en-US" i="1" dirty="0" smtClean="0">
                  <a:latin typeface="Cambria Math" panose="02040503050406030204" pitchFamily="18" charset="0"/>
                </a:endParaRPr>
              </a:p>
              <a:p>
                <a:pPr lvl="1"/>
                <a14:m>
                  <m:oMath xmlns:m="http://schemas.openxmlformats.org/officeDocument/2006/math">
                    <m:r>
                      <a:rPr lang="en-US" i="1">
                        <a:latin typeface="Cambria Math" panose="02040503050406030204" pitchFamily="18" charset="0"/>
                      </a:rPr>
                      <m:t>𝑧</m:t>
                    </m:r>
                    <m:r>
                      <a:rPr lang="en-US" i="1">
                        <a:latin typeface="Cambria Math" panose="02040503050406030204" pitchFamily="18" charset="0"/>
                      </a:rPr>
                      <m:t>=</m:t>
                    </m:r>
                    <m:f>
                      <m:fPr>
                        <m:ctrlPr>
                          <a:rPr lang="en-US" i="1">
                            <a:latin typeface="Cambria Math" charset="0"/>
                          </a:rPr>
                        </m:ctrlPr>
                      </m:fPr>
                      <m:num>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𝜎</m:t>
                        </m:r>
                      </m:den>
                    </m:f>
                    <m:r>
                      <a:rPr lang="en-US" i="1">
                        <a:latin typeface="Cambria Math" panose="02040503050406030204" pitchFamily="18" charset="0"/>
                      </a:rPr>
                      <m:t>=</m:t>
                    </m:r>
                    <m:f>
                      <m:fPr>
                        <m:ctrlPr>
                          <a:rPr lang="en-US" i="1">
                            <a:latin typeface="Cambria Math" charset="0"/>
                          </a:rPr>
                        </m:ctrlPr>
                      </m:fPr>
                      <m:num>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𝑛𝑝</m:t>
                        </m:r>
                        <m:r>
                          <a:rPr lang="en-US" i="1">
                            <a:latin typeface="Cambria Math" panose="02040503050406030204" pitchFamily="18" charset="0"/>
                            <a:ea typeface="Cambria Math" panose="02040503050406030204" pitchFamily="18" charset="0"/>
                          </a:rPr>
                          <m:t>)</m:t>
                        </m:r>
                      </m:num>
                      <m:den>
                        <m:rad>
                          <m:radPr>
                            <m:degHide m:val="on"/>
                            <m:ctrlPr>
                              <a:rPr lang="en-US" altLang="en-US" i="1">
                                <a:latin typeface="Cambria Math" charset="0"/>
                                <a:ea typeface="Cambria Math" panose="02040503050406030204" pitchFamily="18" charset="0"/>
                              </a:rPr>
                            </m:ctrlPr>
                          </m:radPr>
                          <m:deg/>
                          <m:e>
                            <m:r>
                              <a:rPr lang="en-US" altLang="en-US" i="1">
                                <a:latin typeface="Cambria Math" panose="02040503050406030204" pitchFamily="18" charset="0"/>
                                <a:ea typeface="Cambria Math" panose="02040503050406030204" pitchFamily="18" charset="0"/>
                              </a:rPr>
                              <m:t>𝑛</m:t>
                            </m:r>
                            <m:r>
                              <a:rPr lang="en-US" i="1" dirty="0">
                                <a:latin typeface="Cambria Math" panose="02040503050406030204" pitchFamily="18" charset="0"/>
                              </a:rPr>
                              <m:t>𝑝</m:t>
                            </m:r>
                            <m:r>
                              <a:rPr lang="en-US" altLang="en-US" i="1">
                                <a:latin typeface="Cambria Math" panose="02040503050406030204" pitchFamily="18" charset="0"/>
                                <a:ea typeface="Cambria Math" panose="02040503050406030204" pitchFamily="18" charset="0"/>
                              </a:rPr>
                              <m:t>(1−</m:t>
                            </m:r>
                            <m:r>
                              <a:rPr lang="en-US" i="1" dirty="0">
                                <a:latin typeface="Cambria Math" panose="02040503050406030204" pitchFamily="18" charset="0"/>
                              </a:rPr>
                              <m:t>𝑝</m:t>
                            </m:r>
                            <m:r>
                              <a:rPr lang="en-US" altLang="en-US" i="1">
                                <a:latin typeface="Cambria Math" panose="02040503050406030204" pitchFamily="18" charset="0"/>
                                <a:ea typeface="Cambria Math" panose="02040503050406030204" pitchFamily="18" charset="0"/>
                              </a:rPr>
                              <m:t>)</m:t>
                            </m:r>
                          </m:e>
                        </m:rad>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857" y="520700"/>
                <a:ext cx="9094144" cy="6337300"/>
              </a:xfrm>
              <a:blipFill rotWithShape="0">
                <a:blip r:embed="rId3"/>
                <a:stretch>
                  <a:fillRect l="-737" t="-153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7086601" y="6585383"/>
            <a:ext cx="2057400" cy="365125"/>
          </a:xfrm>
        </p:spPr>
        <p:txBody>
          <a:bodyPr/>
          <a:lstStyle/>
          <a:p>
            <a:fld id="{8D75822C-2030-4887-9512-2AC67AD2736F}" type="slidenum">
              <a:rPr lang="en-US" smtClean="0"/>
              <a:t>33</a:t>
            </a:fld>
            <a:endParaRPr lang="en-US" dirty="0"/>
          </a:p>
        </p:txBody>
      </p:sp>
      <p:pic>
        <p:nvPicPr>
          <p:cNvPr id="8" name="Picture 7"/>
          <p:cNvPicPr>
            <a:picLocks noChangeAspect="1"/>
          </p:cNvPicPr>
          <p:nvPr/>
        </p:nvPicPr>
        <p:blipFill>
          <a:blip r:embed="rId4"/>
          <a:stretch>
            <a:fillRect/>
          </a:stretch>
        </p:blipFill>
        <p:spPr>
          <a:xfrm>
            <a:off x="3367589" y="3002142"/>
            <a:ext cx="1603886" cy="1269412"/>
          </a:xfrm>
          <a:prstGeom prst="rect">
            <a:avLst/>
          </a:prstGeom>
        </p:spPr>
      </p:pic>
      <p:pic>
        <p:nvPicPr>
          <p:cNvPr id="9" name="Picture 8"/>
          <p:cNvPicPr>
            <a:picLocks noChangeAspect="1"/>
          </p:cNvPicPr>
          <p:nvPr/>
        </p:nvPicPr>
        <p:blipFill>
          <a:blip r:embed="rId5"/>
          <a:stretch>
            <a:fillRect/>
          </a:stretch>
        </p:blipFill>
        <p:spPr>
          <a:xfrm>
            <a:off x="5121365" y="3002141"/>
            <a:ext cx="3449884" cy="1269413"/>
          </a:xfrm>
          <a:prstGeom prst="rect">
            <a:avLst/>
          </a:prstGeom>
        </p:spPr>
      </p:pic>
    </p:spTree>
    <p:extLst>
      <p:ext uri="{BB962C8B-B14F-4D97-AF65-F5344CB8AC3E}">
        <p14:creationId xmlns:p14="http://schemas.microsoft.com/office/powerpoint/2010/main" val="3733634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6.2 Normal Distribution </a:t>
            </a:r>
            <a:endParaRPr lang="en-US" dirty="0"/>
          </a:p>
        </p:txBody>
      </p:sp>
      <p:sp>
        <p:nvSpPr>
          <p:cNvPr id="23555" name="Rectangle 3"/>
          <p:cNvSpPr>
            <a:spLocks noGrp="1" noChangeArrowheads="1"/>
          </p:cNvSpPr>
          <p:nvPr>
            <p:ph idx="1"/>
          </p:nvPr>
        </p:nvSpPr>
        <p:spPr/>
        <p:txBody>
          <a:bodyPr lIns="90488" tIns="44450" rIns="90488" bIns="44450">
            <a:normAutofit/>
          </a:bodyPr>
          <a:lstStyle/>
          <a:p>
            <a:pPr>
              <a:lnSpc>
                <a:spcPct val="80000"/>
              </a:lnSpc>
              <a:spcBef>
                <a:spcPct val="50000"/>
              </a:spcBef>
              <a:spcAft>
                <a:spcPts val="600"/>
              </a:spcAft>
              <a:buSzPct val="100000"/>
              <a:buFont typeface="Arial"/>
              <a:buChar char="•"/>
            </a:pPr>
            <a:r>
              <a:rPr lang="en-US" sz="2400" b="1" dirty="0">
                <a:solidFill>
                  <a:srgbClr val="000000"/>
                </a:solidFill>
                <a:latin typeface="Arial" charset="0"/>
                <a:cs typeface="Arial" charset="0"/>
              </a:rPr>
              <a:t>Bell Shaped</a:t>
            </a:r>
          </a:p>
          <a:p>
            <a:pPr>
              <a:lnSpc>
                <a:spcPct val="80000"/>
              </a:lnSpc>
              <a:spcBef>
                <a:spcPct val="50000"/>
              </a:spcBef>
              <a:spcAft>
                <a:spcPts val="600"/>
              </a:spcAft>
              <a:buSzPct val="100000"/>
              <a:buFont typeface="Arial"/>
              <a:buChar char="•"/>
            </a:pPr>
            <a:r>
              <a:rPr lang="en-US" sz="2400" b="1" dirty="0">
                <a:solidFill>
                  <a:srgbClr val="000000"/>
                </a:solidFill>
                <a:latin typeface="Arial" charset="0"/>
                <a:cs typeface="Arial" charset="0"/>
              </a:rPr>
              <a:t>Symmetrical</a:t>
            </a:r>
          </a:p>
          <a:p>
            <a:pPr>
              <a:lnSpc>
                <a:spcPct val="80000"/>
              </a:lnSpc>
              <a:spcBef>
                <a:spcPct val="50000"/>
              </a:spcBef>
              <a:spcAft>
                <a:spcPts val="600"/>
              </a:spcAft>
              <a:buSzPct val="100000"/>
              <a:buFont typeface="Arial"/>
              <a:buChar char="•"/>
            </a:pPr>
            <a:r>
              <a:rPr lang="en-US" sz="2400" b="1" dirty="0">
                <a:solidFill>
                  <a:srgbClr val="000000"/>
                </a:solidFill>
                <a:latin typeface="Arial" charset="0"/>
                <a:cs typeface="Arial" charset="0"/>
              </a:rPr>
              <a:t>Mean, Median and Mode</a:t>
            </a:r>
            <a:br>
              <a:rPr lang="en-US" sz="2400" b="1" dirty="0">
                <a:solidFill>
                  <a:srgbClr val="000000"/>
                </a:solidFill>
                <a:latin typeface="Arial" charset="0"/>
                <a:cs typeface="Arial" charset="0"/>
              </a:rPr>
            </a:br>
            <a:r>
              <a:rPr lang="en-US" sz="2400" b="1" dirty="0">
                <a:solidFill>
                  <a:srgbClr val="000000"/>
                </a:solidFill>
                <a:latin typeface="Arial" charset="0"/>
                <a:cs typeface="Arial" charset="0"/>
              </a:rPr>
              <a:t>are Equal</a:t>
            </a:r>
          </a:p>
          <a:p>
            <a:pPr>
              <a:lnSpc>
                <a:spcPct val="80000"/>
              </a:lnSpc>
              <a:spcBef>
                <a:spcPct val="50000"/>
              </a:spcBef>
              <a:spcAft>
                <a:spcPts val="600"/>
              </a:spcAft>
              <a:buFont typeface="Arial"/>
              <a:buChar char="•"/>
            </a:pPr>
            <a:r>
              <a:rPr lang="en-US" sz="2400" b="1" dirty="0">
                <a:solidFill>
                  <a:srgbClr val="000000"/>
                </a:solidFill>
                <a:latin typeface="Arial" charset="0"/>
                <a:cs typeface="Arial" charset="0"/>
              </a:rPr>
              <a:t>Location is determined by </a:t>
            </a:r>
            <a:r>
              <a:rPr lang="en-US" sz="2400" b="1" dirty="0" smtClean="0">
                <a:solidFill>
                  <a:srgbClr val="000000"/>
                </a:solidFill>
                <a:latin typeface="Arial" charset="0"/>
                <a:cs typeface="Arial" charset="0"/>
              </a:rPr>
              <a:t>the</a:t>
            </a:r>
            <a:br>
              <a:rPr lang="en-US" sz="2400" b="1" dirty="0" smtClean="0">
                <a:solidFill>
                  <a:srgbClr val="000000"/>
                </a:solidFill>
                <a:latin typeface="Arial" charset="0"/>
                <a:cs typeface="Arial" charset="0"/>
              </a:rPr>
            </a:br>
            <a:r>
              <a:rPr lang="en-US" sz="2400" b="1" dirty="0" smtClean="0">
                <a:solidFill>
                  <a:srgbClr val="000000"/>
                </a:solidFill>
                <a:latin typeface="Arial" charset="0"/>
                <a:cs typeface="Arial" charset="0"/>
              </a:rPr>
              <a:t>standard deviation, </a:t>
            </a:r>
            <a:r>
              <a:rPr lang="el-GR" sz="2400" b="1" dirty="0" smtClean="0">
                <a:latin typeface="Arial" charset="0"/>
                <a:cs typeface="Arial" charset="0"/>
                <a:sym typeface="Symbol" charset="0"/>
              </a:rPr>
              <a:t>σ</a:t>
            </a:r>
            <a:endParaRPr lang="en-US" sz="2400" b="1" dirty="0" smtClean="0">
              <a:latin typeface="Arial" charset="0"/>
              <a:cs typeface="Arial" charset="0"/>
              <a:sym typeface="Symbol" charset="0"/>
            </a:endParaRPr>
          </a:p>
          <a:p>
            <a:pPr>
              <a:lnSpc>
                <a:spcPct val="80000"/>
              </a:lnSpc>
              <a:spcBef>
                <a:spcPct val="50000"/>
              </a:spcBef>
              <a:spcAft>
                <a:spcPts val="600"/>
              </a:spcAft>
              <a:buFont typeface="Arial"/>
              <a:buChar char="•"/>
            </a:pPr>
            <a:r>
              <a:rPr lang="en-US" sz="2400" b="1" dirty="0">
                <a:latin typeface="Arial" charset="0"/>
                <a:cs typeface="Arial" charset="0"/>
              </a:rPr>
              <a:t>The random variable has an </a:t>
            </a:r>
            <a:r>
              <a:rPr lang="en-US" sz="2400" b="1" dirty="0" smtClean="0">
                <a:latin typeface="Arial" charset="0"/>
                <a:cs typeface="Arial" charset="0"/>
              </a:rPr>
              <a:t/>
            </a:r>
            <a:br>
              <a:rPr lang="en-US" sz="2400" b="1" dirty="0" smtClean="0">
                <a:latin typeface="Arial" charset="0"/>
                <a:cs typeface="Arial" charset="0"/>
              </a:rPr>
            </a:br>
            <a:r>
              <a:rPr lang="en-US" sz="2400" b="1" dirty="0" smtClean="0">
                <a:latin typeface="Arial" charset="0"/>
                <a:cs typeface="Arial" charset="0"/>
              </a:rPr>
              <a:t>infinite </a:t>
            </a:r>
            <a:r>
              <a:rPr lang="en-US" sz="2400" b="1" dirty="0">
                <a:latin typeface="Arial" charset="0"/>
                <a:cs typeface="Arial" charset="0"/>
              </a:rPr>
              <a:t>theoretical </a:t>
            </a:r>
            <a:r>
              <a:rPr lang="en-US" sz="2400" b="1" dirty="0" smtClean="0">
                <a:latin typeface="Arial" charset="0"/>
                <a:cs typeface="Arial" charset="0"/>
              </a:rPr>
              <a:t>range</a:t>
            </a:r>
            <a:br>
              <a:rPr lang="en-US" sz="2400" b="1" dirty="0" smtClean="0">
                <a:latin typeface="Arial" charset="0"/>
                <a:cs typeface="Arial" charset="0"/>
              </a:rPr>
            </a:br>
            <a:r>
              <a:rPr lang="en-US" sz="2400" dirty="0" smtClean="0">
                <a:latin typeface="Arial" charset="0"/>
                <a:cs typeface="Arial" charset="0"/>
              </a:rPr>
              <a:t>-</a:t>
            </a:r>
            <a:r>
              <a:rPr lang="en-US" sz="2400" b="1" dirty="0" smtClean="0">
                <a:latin typeface="Arial" charset="0"/>
                <a:cs typeface="Arial" charset="0"/>
              </a:rPr>
              <a:t> </a:t>
            </a:r>
            <a:r>
              <a:rPr lang="en-US" sz="2400" b="1" dirty="0">
                <a:latin typeface="Arial" charset="0"/>
                <a:cs typeface="Arial" charset="0"/>
                <a:sym typeface="Symbol" charset="0"/>
              </a:rPr>
              <a:t>  to  </a:t>
            </a:r>
            <a:r>
              <a:rPr lang="en-US" sz="2400" b="1" dirty="0" smtClean="0">
                <a:latin typeface="Arial" charset="0"/>
                <a:cs typeface="Arial" charset="0"/>
                <a:sym typeface="Symbol" charset="0"/>
              </a:rPr>
              <a:t>+ </a:t>
            </a:r>
          </a:p>
          <a:p>
            <a:pPr>
              <a:lnSpc>
                <a:spcPct val="80000"/>
              </a:lnSpc>
              <a:spcBef>
                <a:spcPct val="50000"/>
              </a:spcBef>
              <a:spcAft>
                <a:spcPts val="600"/>
              </a:spcAft>
              <a:buFont typeface="Arial"/>
              <a:buChar char="•"/>
            </a:pPr>
            <a:r>
              <a:rPr lang="en-US" sz="2400" b="1" dirty="0" smtClean="0">
                <a:solidFill>
                  <a:srgbClr val="000000"/>
                </a:solidFill>
                <a:latin typeface="Arial" charset="0"/>
                <a:cs typeface="Arial" charset="0"/>
                <a:sym typeface="Symbol" charset="0"/>
              </a:rPr>
              <a:t>Empirical Rule (68%, 95%, 99.7%)</a:t>
            </a:r>
            <a:endParaRPr lang="en-US" sz="2400" b="1" dirty="0" smtClean="0">
              <a:solidFill>
                <a:srgbClr val="000000"/>
              </a:solidFill>
              <a:latin typeface="Arial" charset="0"/>
              <a:cs typeface="Arial" charset="0"/>
            </a:endParaRPr>
          </a:p>
        </p:txBody>
      </p:sp>
      <p:sp>
        <p:nvSpPr>
          <p:cNvPr id="23556" name="Rectangle 4"/>
          <p:cNvSpPr>
            <a:spLocks noChangeArrowheads="1"/>
          </p:cNvSpPr>
          <p:nvPr/>
        </p:nvSpPr>
        <p:spPr bwMode="auto">
          <a:xfrm>
            <a:off x="6324600" y="5552553"/>
            <a:ext cx="1533525" cy="104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0" hangingPunct="0">
              <a:lnSpc>
                <a:spcPct val="50000"/>
              </a:lnSpc>
              <a:spcBef>
                <a:spcPct val="50000"/>
              </a:spcBef>
            </a:pPr>
            <a:r>
              <a:rPr lang="en-US" sz="2400" b="1" dirty="0">
                <a:solidFill>
                  <a:srgbClr val="000000"/>
                </a:solidFill>
              </a:rPr>
              <a:t>   Mean </a:t>
            </a:r>
          </a:p>
          <a:p>
            <a:pPr eaLnBrk="0" hangingPunct="0">
              <a:lnSpc>
                <a:spcPct val="50000"/>
              </a:lnSpc>
              <a:spcBef>
                <a:spcPct val="50000"/>
              </a:spcBef>
            </a:pPr>
            <a:r>
              <a:rPr lang="en-US" sz="2400" b="1" dirty="0">
                <a:solidFill>
                  <a:srgbClr val="000000"/>
                </a:solidFill>
              </a:rPr>
              <a:t>= Median </a:t>
            </a:r>
          </a:p>
          <a:p>
            <a:pPr eaLnBrk="0" hangingPunct="0">
              <a:lnSpc>
                <a:spcPct val="50000"/>
              </a:lnSpc>
              <a:spcBef>
                <a:spcPct val="50000"/>
              </a:spcBef>
            </a:pPr>
            <a:r>
              <a:rPr lang="en-US" sz="2400" b="1" dirty="0">
                <a:solidFill>
                  <a:srgbClr val="000000"/>
                </a:solidFill>
              </a:rPr>
              <a:t>= Mode</a:t>
            </a:r>
          </a:p>
        </p:txBody>
      </p:sp>
      <p:sp>
        <p:nvSpPr>
          <p:cNvPr id="23557" name="Line 5"/>
          <p:cNvSpPr>
            <a:spLocks noChangeShapeType="1"/>
          </p:cNvSpPr>
          <p:nvPr/>
        </p:nvSpPr>
        <p:spPr bwMode="auto">
          <a:xfrm>
            <a:off x="7010400" y="5171553"/>
            <a:ext cx="0" cy="350838"/>
          </a:xfrm>
          <a:prstGeom prst="line">
            <a:avLst/>
          </a:prstGeom>
          <a:noFill/>
          <a:ln w="1270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23558" name="Freeform 6"/>
          <p:cNvSpPr>
            <a:spLocks/>
          </p:cNvSpPr>
          <p:nvPr/>
        </p:nvSpPr>
        <p:spPr bwMode="auto">
          <a:xfrm>
            <a:off x="7010400" y="3495153"/>
            <a:ext cx="1430338" cy="1144588"/>
          </a:xfrm>
          <a:custGeom>
            <a:avLst/>
            <a:gdLst>
              <a:gd name="T0" fmla="*/ 2147483647 w 901"/>
              <a:gd name="T1" fmla="*/ 1814513472 h 721"/>
              <a:gd name="T2" fmla="*/ 2028727528 w 901"/>
              <a:gd name="T3" fmla="*/ 1794352220 h 721"/>
              <a:gd name="T4" fmla="*/ 1910279381 w 901"/>
              <a:gd name="T5" fmla="*/ 1774190968 h 721"/>
              <a:gd name="T6" fmla="*/ 1791832822 w 901"/>
              <a:gd name="T7" fmla="*/ 1741429727 h 721"/>
              <a:gd name="T8" fmla="*/ 1670865313 w 901"/>
              <a:gd name="T9" fmla="*/ 1701107223 h 721"/>
              <a:gd name="T10" fmla="*/ 1549897406 w 901"/>
              <a:gd name="T11" fmla="*/ 1645663384 h 721"/>
              <a:gd name="T12" fmla="*/ 1431449259 w 901"/>
              <a:gd name="T13" fmla="*/ 1570058689 h 721"/>
              <a:gd name="T14" fmla="*/ 1192035191 w 901"/>
              <a:gd name="T15" fmla="*/ 1360884906 h 721"/>
              <a:gd name="T16" fmla="*/ 952619534 w 901"/>
              <a:gd name="T17" fmla="*/ 1063506439 h 721"/>
              <a:gd name="T18" fmla="*/ 715724630 w 901"/>
              <a:gd name="T19" fmla="*/ 708164968 h 721"/>
              <a:gd name="T20" fmla="*/ 594757120 w 901"/>
              <a:gd name="T21" fmla="*/ 526713700 h 721"/>
              <a:gd name="T22" fmla="*/ 476310561 w 901"/>
              <a:gd name="T23" fmla="*/ 357862322 h 721"/>
              <a:gd name="T24" fmla="*/ 357862315 w 901"/>
              <a:gd name="T25" fmla="*/ 209173882 h 721"/>
              <a:gd name="T26" fmla="*/ 236894805 w 901"/>
              <a:gd name="T27" fmla="*/ 95765972 h 721"/>
              <a:gd name="T28" fmla="*/ 118448196 w 901"/>
              <a:gd name="T29" fmla="*/ 22682208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3559" name="Freeform 7"/>
          <p:cNvSpPr>
            <a:spLocks/>
          </p:cNvSpPr>
          <p:nvPr/>
        </p:nvSpPr>
        <p:spPr bwMode="auto">
          <a:xfrm>
            <a:off x="5562600" y="3495153"/>
            <a:ext cx="1430338" cy="1144588"/>
          </a:xfrm>
          <a:custGeom>
            <a:avLst/>
            <a:gdLst>
              <a:gd name="T0" fmla="*/ 0 w 901"/>
              <a:gd name="T1" fmla="*/ 1814513472 h 721"/>
              <a:gd name="T2" fmla="*/ 239415756 w 901"/>
              <a:gd name="T3" fmla="*/ 1794352220 h 721"/>
              <a:gd name="T4" fmla="*/ 357862315 w 901"/>
              <a:gd name="T5" fmla="*/ 1774190968 h 721"/>
              <a:gd name="T6" fmla="*/ 476310561 w 901"/>
              <a:gd name="T7" fmla="*/ 1741429727 h 721"/>
              <a:gd name="T8" fmla="*/ 597278070 w 901"/>
              <a:gd name="T9" fmla="*/ 1701107223 h 721"/>
              <a:gd name="T10" fmla="*/ 715724630 w 901"/>
              <a:gd name="T11" fmla="*/ 1645663384 h 721"/>
              <a:gd name="T12" fmla="*/ 834172975 w 901"/>
              <a:gd name="T13" fmla="*/ 1570058689 h 721"/>
              <a:gd name="T14" fmla="*/ 1073587044 w 901"/>
              <a:gd name="T15" fmla="*/ 1360884906 h 721"/>
              <a:gd name="T16" fmla="*/ 1313002700 w 901"/>
              <a:gd name="T17" fmla="*/ 1063506439 h 721"/>
              <a:gd name="T18" fmla="*/ 1552416769 w 901"/>
              <a:gd name="T19" fmla="*/ 708164968 h 721"/>
              <a:gd name="T20" fmla="*/ 1670865313 w 901"/>
              <a:gd name="T21" fmla="*/ 526713700 h 721"/>
              <a:gd name="T22" fmla="*/ 1789311872 w 901"/>
              <a:gd name="T23" fmla="*/ 357862322 h 721"/>
              <a:gd name="T24" fmla="*/ 1907760019 w 901"/>
              <a:gd name="T25" fmla="*/ 209173882 h 721"/>
              <a:gd name="T26" fmla="*/ 2028727528 w 901"/>
              <a:gd name="T27" fmla="*/ 95765972 h 721"/>
              <a:gd name="T28" fmla="*/ 2147174088 w 901"/>
              <a:gd name="T29" fmla="*/ 22682208 h 721"/>
              <a:gd name="T30" fmla="*/ 2147483647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3560" name="Line 8"/>
          <p:cNvSpPr>
            <a:spLocks noChangeShapeType="1"/>
          </p:cNvSpPr>
          <p:nvPr/>
        </p:nvSpPr>
        <p:spPr bwMode="auto">
          <a:xfrm>
            <a:off x="7010400" y="3495153"/>
            <a:ext cx="0" cy="1219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61" name="Freeform 9"/>
          <p:cNvSpPr>
            <a:spLocks/>
          </p:cNvSpPr>
          <p:nvPr/>
        </p:nvSpPr>
        <p:spPr bwMode="auto">
          <a:xfrm>
            <a:off x="5486400" y="3495153"/>
            <a:ext cx="3005138" cy="1214438"/>
          </a:xfrm>
          <a:custGeom>
            <a:avLst/>
            <a:gdLst>
              <a:gd name="T0" fmla="*/ 0 w 1893"/>
              <a:gd name="T1" fmla="*/ 0 h 765"/>
              <a:gd name="T2" fmla="*/ 0 w 1893"/>
              <a:gd name="T3" fmla="*/ 1925400347 h 765"/>
              <a:gd name="T4" fmla="*/ 2147483647 w 1893"/>
              <a:gd name="T5" fmla="*/ 1925400347 h 765"/>
              <a:gd name="T6" fmla="*/ 0 60000 65536"/>
              <a:gd name="T7" fmla="*/ 0 60000 65536"/>
              <a:gd name="T8" fmla="*/ 0 60000 65536"/>
              <a:gd name="T9" fmla="*/ 0 w 1893"/>
              <a:gd name="T10" fmla="*/ 0 h 765"/>
              <a:gd name="T11" fmla="*/ 1893 w 1893"/>
              <a:gd name="T12" fmla="*/ 765 h 765"/>
            </a:gdLst>
            <a:ahLst/>
            <a:cxnLst>
              <a:cxn ang="T6">
                <a:pos x="T0" y="T1"/>
              </a:cxn>
              <a:cxn ang="T7">
                <a:pos x="T2" y="T3"/>
              </a:cxn>
              <a:cxn ang="T8">
                <a:pos x="T4" y="T5"/>
              </a:cxn>
            </a:cxnLst>
            <a:rect l="T9" t="T10" r="T11" b="T12"/>
            <a:pathLst>
              <a:path w="1893" h="765">
                <a:moveTo>
                  <a:pt x="0" y="0"/>
                </a:moveTo>
                <a:lnTo>
                  <a:pt x="0" y="764"/>
                </a:lnTo>
                <a:lnTo>
                  <a:pt x="1892" y="764"/>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3562" name="Line 10"/>
          <p:cNvSpPr>
            <a:spLocks noChangeShapeType="1"/>
          </p:cNvSpPr>
          <p:nvPr/>
        </p:nvSpPr>
        <p:spPr bwMode="auto">
          <a:xfrm>
            <a:off x="5556250" y="3411016"/>
            <a:ext cx="1588" cy="0"/>
          </a:xfrm>
          <a:prstGeom prst="line">
            <a:avLst/>
          </a:prstGeom>
          <a:noFill/>
          <a:ln w="12700">
            <a:solidFill>
              <a:srgbClr val="CDCDCD"/>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63" name="Line 11"/>
          <p:cNvSpPr>
            <a:spLocks noChangeShapeType="1"/>
          </p:cNvSpPr>
          <p:nvPr/>
        </p:nvSpPr>
        <p:spPr bwMode="auto">
          <a:xfrm>
            <a:off x="5556250" y="3533253"/>
            <a:ext cx="1588" cy="0"/>
          </a:xfrm>
          <a:prstGeom prst="line">
            <a:avLst/>
          </a:prstGeom>
          <a:noFill/>
          <a:ln w="12700">
            <a:solidFill>
              <a:srgbClr val="CDCDCD"/>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64" name="Line 12"/>
          <p:cNvSpPr>
            <a:spLocks noChangeShapeType="1"/>
          </p:cNvSpPr>
          <p:nvPr/>
        </p:nvSpPr>
        <p:spPr bwMode="auto">
          <a:xfrm>
            <a:off x="5556250" y="3653903"/>
            <a:ext cx="1588" cy="0"/>
          </a:xfrm>
          <a:prstGeom prst="line">
            <a:avLst/>
          </a:prstGeom>
          <a:noFill/>
          <a:ln w="12700">
            <a:solidFill>
              <a:srgbClr val="CDCDCD"/>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65" name="Line 13"/>
          <p:cNvSpPr>
            <a:spLocks noChangeShapeType="1"/>
          </p:cNvSpPr>
          <p:nvPr/>
        </p:nvSpPr>
        <p:spPr bwMode="auto">
          <a:xfrm>
            <a:off x="5556250" y="3776141"/>
            <a:ext cx="1588" cy="0"/>
          </a:xfrm>
          <a:prstGeom prst="line">
            <a:avLst/>
          </a:prstGeom>
          <a:noFill/>
          <a:ln w="12700">
            <a:solidFill>
              <a:srgbClr val="CDCDCD"/>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66" name="Line 14"/>
          <p:cNvSpPr>
            <a:spLocks noChangeShapeType="1"/>
          </p:cNvSpPr>
          <p:nvPr/>
        </p:nvSpPr>
        <p:spPr bwMode="auto">
          <a:xfrm>
            <a:off x="5556250" y="3896791"/>
            <a:ext cx="1588" cy="0"/>
          </a:xfrm>
          <a:prstGeom prst="line">
            <a:avLst/>
          </a:prstGeom>
          <a:noFill/>
          <a:ln w="12700">
            <a:solidFill>
              <a:srgbClr val="CDCDCD"/>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67" name="Line 15"/>
          <p:cNvSpPr>
            <a:spLocks noChangeShapeType="1"/>
          </p:cNvSpPr>
          <p:nvPr/>
        </p:nvSpPr>
        <p:spPr bwMode="auto">
          <a:xfrm>
            <a:off x="5556250" y="4019028"/>
            <a:ext cx="1588" cy="0"/>
          </a:xfrm>
          <a:prstGeom prst="line">
            <a:avLst/>
          </a:prstGeom>
          <a:noFill/>
          <a:ln w="12700">
            <a:solidFill>
              <a:srgbClr val="CDCDCD"/>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68" name="Line 16"/>
          <p:cNvSpPr>
            <a:spLocks noChangeShapeType="1"/>
          </p:cNvSpPr>
          <p:nvPr/>
        </p:nvSpPr>
        <p:spPr bwMode="auto">
          <a:xfrm>
            <a:off x="5556250" y="4139678"/>
            <a:ext cx="1588" cy="0"/>
          </a:xfrm>
          <a:prstGeom prst="line">
            <a:avLst/>
          </a:prstGeom>
          <a:noFill/>
          <a:ln w="12700">
            <a:solidFill>
              <a:srgbClr val="CDCDCD"/>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69" name="Line 17"/>
          <p:cNvSpPr>
            <a:spLocks noChangeShapeType="1"/>
          </p:cNvSpPr>
          <p:nvPr/>
        </p:nvSpPr>
        <p:spPr bwMode="auto">
          <a:xfrm>
            <a:off x="5556250" y="4261916"/>
            <a:ext cx="1588" cy="0"/>
          </a:xfrm>
          <a:prstGeom prst="line">
            <a:avLst/>
          </a:prstGeom>
          <a:noFill/>
          <a:ln w="12700">
            <a:solidFill>
              <a:srgbClr val="CDCDCD"/>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70" name="Line 18"/>
          <p:cNvSpPr>
            <a:spLocks noChangeShapeType="1"/>
          </p:cNvSpPr>
          <p:nvPr/>
        </p:nvSpPr>
        <p:spPr bwMode="auto">
          <a:xfrm>
            <a:off x="5556250" y="4382566"/>
            <a:ext cx="1588" cy="0"/>
          </a:xfrm>
          <a:prstGeom prst="line">
            <a:avLst/>
          </a:prstGeom>
          <a:noFill/>
          <a:ln w="12700">
            <a:solidFill>
              <a:srgbClr val="CDCDCD"/>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71" name="Line 19"/>
          <p:cNvSpPr>
            <a:spLocks noChangeShapeType="1"/>
          </p:cNvSpPr>
          <p:nvPr/>
        </p:nvSpPr>
        <p:spPr bwMode="auto">
          <a:xfrm>
            <a:off x="5556250" y="4503216"/>
            <a:ext cx="1588" cy="0"/>
          </a:xfrm>
          <a:prstGeom prst="line">
            <a:avLst/>
          </a:prstGeom>
          <a:noFill/>
          <a:ln w="12700">
            <a:solidFill>
              <a:srgbClr val="CDCDCD"/>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72" name="Line 20"/>
          <p:cNvSpPr>
            <a:spLocks noChangeShapeType="1"/>
          </p:cNvSpPr>
          <p:nvPr/>
        </p:nvSpPr>
        <p:spPr bwMode="auto">
          <a:xfrm>
            <a:off x="8574088" y="4631803"/>
            <a:ext cx="0" cy="1588"/>
          </a:xfrm>
          <a:prstGeom prst="line">
            <a:avLst/>
          </a:prstGeom>
          <a:noFill/>
          <a:ln w="12700">
            <a:solidFill>
              <a:srgbClr val="CDCDCD"/>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73" name="Line 21"/>
          <p:cNvSpPr>
            <a:spLocks noChangeShapeType="1"/>
          </p:cNvSpPr>
          <p:nvPr/>
        </p:nvSpPr>
        <p:spPr bwMode="auto">
          <a:xfrm>
            <a:off x="8274050" y="4631803"/>
            <a:ext cx="0" cy="1588"/>
          </a:xfrm>
          <a:prstGeom prst="line">
            <a:avLst/>
          </a:prstGeom>
          <a:noFill/>
          <a:ln w="12700">
            <a:solidFill>
              <a:srgbClr val="CDCDCD"/>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74" name="Line 22"/>
          <p:cNvSpPr>
            <a:spLocks noChangeShapeType="1"/>
          </p:cNvSpPr>
          <p:nvPr/>
        </p:nvSpPr>
        <p:spPr bwMode="auto">
          <a:xfrm>
            <a:off x="7972425" y="4631803"/>
            <a:ext cx="0" cy="1588"/>
          </a:xfrm>
          <a:prstGeom prst="line">
            <a:avLst/>
          </a:prstGeom>
          <a:noFill/>
          <a:ln w="12700">
            <a:solidFill>
              <a:srgbClr val="CDCDCD"/>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75" name="Line 23"/>
          <p:cNvSpPr>
            <a:spLocks noChangeShapeType="1"/>
          </p:cNvSpPr>
          <p:nvPr/>
        </p:nvSpPr>
        <p:spPr bwMode="auto">
          <a:xfrm>
            <a:off x="7672388" y="4631803"/>
            <a:ext cx="0" cy="1588"/>
          </a:xfrm>
          <a:prstGeom prst="line">
            <a:avLst/>
          </a:prstGeom>
          <a:noFill/>
          <a:ln w="12700">
            <a:solidFill>
              <a:srgbClr val="CDCDCD"/>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76" name="Line 24"/>
          <p:cNvSpPr>
            <a:spLocks noChangeShapeType="1"/>
          </p:cNvSpPr>
          <p:nvPr/>
        </p:nvSpPr>
        <p:spPr bwMode="auto">
          <a:xfrm>
            <a:off x="7372350" y="4631803"/>
            <a:ext cx="0" cy="1588"/>
          </a:xfrm>
          <a:prstGeom prst="line">
            <a:avLst/>
          </a:prstGeom>
          <a:noFill/>
          <a:ln w="12700">
            <a:solidFill>
              <a:srgbClr val="CDCDCD"/>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77" name="Line 25"/>
          <p:cNvSpPr>
            <a:spLocks noChangeShapeType="1"/>
          </p:cNvSpPr>
          <p:nvPr/>
        </p:nvSpPr>
        <p:spPr bwMode="auto">
          <a:xfrm>
            <a:off x="7072313" y="4631803"/>
            <a:ext cx="0" cy="1588"/>
          </a:xfrm>
          <a:prstGeom prst="line">
            <a:avLst/>
          </a:prstGeom>
          <a:noFill/>
          <a:ln w="12700">
            <a:solidFill>
              <a:srgbClr val="CDCDCD"/>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78" name="Line 26"/>
          <p:cNvSpPr>
            <a:spLocks noChangeShapeType="1"/>
          </p:cNvSpPr>
          <p:nvPr/>
        </p:nvSpPr>
        <p:spPr bwMode="auto">
          <a:xfrm>
            <a:off x="6772275" y="4631803"/>
            <a:ext cx="0" cy="1588"/>
          </a:xfrm>
          <a:prstGeom prst="line">
            <a:avLst/>
          </a:prstGeom>
          <a:noFill/>
          <a:ln w="12700">
            <a:solidFill>
              <a:srgbClr val="CDCDCD"/>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79" name="Line 27"/>
          <p:cNvSpPr>
            <a:spLocks noChangeShapeType="1"/>
          </p:cNvSpPr>
          <p:nvPr/>
        </p:nvSpPr>
        <p:spPr bwMode="auto">
          <a:xfrm>
            <a:off x="6472238" y="4631803"/>
            <a:ext cx="0" cy="1588"/>
          </a:xfrm>
          <a:prstGeom prst="line">
            <a:avLst/>
          </a:prstGeom>
          <a:noFill/>
          <a:ln w="12700">
            <a:solidFill>
              <a:srgbClr val="CDCDCD"/>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80" name="Line 28"/>
          <p:cNvSpPr>
            <a:spLocks noChangeShapeType="1"/>
          </p:cNvSpPr>
          <p:nvPr/>
        </p:nvSpPr>
        <p:spPr bwMode="auto">
          <a:xfrm>
            <a:off x="6170613" y="4631803"/>
            <a:ext cx="0" cy="1588"/>
          </a:xfrm>
          <a:prstGeom prst="line">
            <a:avLst/>
          </a:prstGeom>
          <a:noFill/>
          <a:ln w="12700">
            <a:solidFill>
              <a:srgbClr val="CDCDCD"/>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81" name="Line 29"/>
          <p:cNvSpPr>
            <a:spLocks noChangeShapeType="1"/>
          </p:cNvSpPr>
          <p:nvPr/>
        </p:nvSpPr>
        <p:spPr bwMode="auto">
          <a:xfrm>
            <a:off x="5870575" y="4631803"/>
            <a:ext cx="0" cy="1588"/>
          </a:xfrm>
          <a:prstGeom prst="line">
            <a:avLst/>
          </a:prstGeom>
          <a:noFill/>
          <a:ln w="12700">
            <a:solidFill>
              <a:srgbClr val="CDCDCD"/>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82" name="Rectangle 30"/>
          <p:cNvSpPr>
            <a:spLocks noChangeArrowheads="1"/>
          </p:cNvSpPr>
          <p:nvPr/>
        </p:nvSpPr>
        <p:spPr bwMode="auto">
          <a:xfrm>
            <a:off x="5443538" y="3926953"/>
            <a:ext cx="92075"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50000"/>
              </a:spcBef>
            </a:pPr>
            <a:endParaRPr lang="en-US"/>
          </a:p>
        </p:txBody>
      </p:sp>
      <p:sp>
        <p:nvSpPr>
          <p:cNvPr id="23583" name="Rectangle 31"/>
          <p:cNvSpPr>
            <a:spLocks noChangeArrowheads="1"/>
          </p:cNvSpPr>
          <p:nvPr/>
        </p:nvSpPr>
        <p:spPr bwMode="auto">
          <a:xfrm>
            <a:off x="6980238" y="4601641"/>
            <a:ext cx="184150" cy="9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50000"/>
              </a:spcBef>
            </a:pPr>
            <a:endParaRPr lang="en-US"/>
          </a:p>
        </p:txBody>
      </p:sp>
      <p:sp>
        <p:nvSpPr>
          <p:cNvPr id="23584" name="Rectangle 32"/>
          <p:cNvSpPr>
            <a:spLocks noChangeArrowheads="1"/>
          </p:cNvSpPr>
          <p:nvPr/>
        </p:nvSpPr>
        <p:spPr bwMode="auto">
          <a:xfrm>
            <a:off x="8534400" y="4366691"/>
            <a:ext cx="3841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en-US" b="1">
                <a:solidFill>
                  <a:srgbClr val="339933"/>
                </a:solidFill>
              </a:rPr>
              <a:t>X</a:t>
            </a:r>
          </a:p>
        </p:txBody>
      </p:sp>
      <p:sp>
        <p:nvSpPr>
          <p:cNvPr id="23585" name="Rectangle 33"/>
          <p:cNvSpPr>
            <a:spLocks noChangeArrowheads="1"/>
          </p:cNvSpPr>
          <p:nvPr/>
        </p:nvSpPr>
        <p:spPr bwMode="auto">
          <a:xfrm>
            <a:off x="5181600" y="2945128"/>
            <a:ext cx="688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en-US" b="1">
                <a:solidFill>
                  <a:srgbClr val="339933"/>
                </a:solidFill>
              </a:rPr>
              <a:t>f(X)</a:t>
            </a:r>
          </a:p>
        </p:txBody>
      </p:sp>
      <p:sp>
        <p:nvSpPr>
          <p:cNvPr id="23586" name="Rectangle 34"/>
          <p:cNvSpPr>
            <a:spLocks noChangeArrowheads="1"/>
          </p:cNvSpPr>
          <p:nvPr/>
        </p:nvSpPr>
        <p:spPr bwMode="auto">
          <a:xfrm>
            <a:off x="6858000" y="4714353"/>
            <a:ext cx="466725"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0" hangingPunct="0">
              <a:spcBef>
                <a:spcPct val="50000"/>
              </a:spcBef>
            </a:pPr>
            <a:r>
              <a:rPr lang="el-GR" sz="2400" b="1" dirty="0">
                <a:solidFill>
                  <a:srgbClr val="000000"/>
                </a:solidFill>
              </a:rPr>
              <a:t>μ</a:t>
            </a:r>
          </a:p>
        </p:txBody>
      </p:sp>
      <p:sp>
        <p:nvSpPr>
          <p:cNvPr id="23587" name="Text Box 35"/>
          <p:cNvSpPr txBox="1">
            <a:spLocks noChangeArrowheads="1"/>
          </p:cNvSpPr>
          <p:nvPr/>
        </p:nvSpPr>
        <p:spPr bwMode="auto">
          <a:xfrm>
            <a:off x="7101031" y="4104753"/>
            <a:ext cx="457200" cy="457200"/>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l-GR" dirty="0">
                <a:solidFill>
                  <a:srgbClr val="000000"/>
                </a:solidFill>
                <a:sym typeface="Symbol" charset="0"/>
              </a:rPr>
              <a:t>σ</a:t>
            </a:r>
            <a:endParaRPr lang="el-GR" dirty="0">
              <a:solidFill>
                <a:srgbClr val="000000"/>
              </a:solidFill>
            </a:endParaRPr>
          </a:p>
        </p:txBody>
      </p:sp>
      <p:sp>
        <p:nvSpPr>
          <p:cNvPr id="23588" name="Line 36"/>
          <p:cNvSpPr>
            <a:spLocks noChangeShapeType="1"/>
          </p:cNvSpPr>
          <p:nvPr/>
        </p:nvSpPr>
        <p:spPr bwMode="auto">
          <a:xfrm flipH="1">
            <a:off x="7010400" y="4104753"/>
            <a:ext cx="5334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91667839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7" y="156407"/>
            <a:ext cx="8845826" cy="688419"/>
          </a:xfrm>
        </p:spPr>
        <p:txBody>
          <a:bodyPr>
            <a:normAutofit/>
          </a:bodyPr>
          <a:lstStyle/>
          <a:p>
            <a:r>
              <a:rPr lang="en-US" sz="2800" b="1" dirty="0" smtClean="0"/>
              <a:t>Questions</a:t>
            </a:r>
            <a:r>
              <a:rPr lang="en-US" sz="2800" b="1" dirty="0"/>
              <a:t>:</a:t>
            </a:r>
            <a:endParaRPr lang="en-US" sz="2800" dirty="0">
              <a:latin typeface="+mn-lt"/>
            </a:endParaRPr>
          </a:p>
        </p:txBody>
      </p:sp>
      <p:sp>
        <p:nvSpPr>
          <p:cNvPr id="3" name="Content Placeholder 2"/>
          <p:cNvSpPr>
            <a:spLocks noGrp="1"/>
          </p:cNvSpPr>
          <p:nvPr>
            <p:ph idx="1"/>
          </p:nvPr>
        </p:nvSpPr>
        <p:spPr>
          <a:xfrm>
            <a:off x="149087" y="934278"/>
            <a:ext cx="5098774" cy="1821263"/>
          </a:xfrm>
        </p:spPr>
        <p:txBody>
          <a:bodyPr>
            <a:normAutofit fontScale="92500" lnSpcReduction="20000"/>
          </a:bodyPr>
          <a:lstStyle/>
          <a:p>
            <a:pPr marL="0" indent="0">
              <a:buNone/>
            </a:pPr>
            <a:r>
              <a:rPr lang="en-US" sz="2200" dirty="0"/>
              <a:t>Pictured at the right are two different normal distributions. Which is different between the two distributions</a:t>
            </a:r>
            <a:r>
              <a:rPr lang="en-US" sz="2200" dirty="0" smtClean="0"/>
              <a:t>?</a:t>
            </a:r>
          </a:p>
          <a:p>
            <a:pPr marL="685800" lvl="0" indent="-457200">
              <a:buFont typeface="+mj-lt"/>
              <a:buAutoNum type="alphaUcPeriod"/>
            </a:pPr>
            <a:r>
              <a:rPr lang="en-US" sz="2000" dirty="0"/>
              <a:t>Mean</a:t>
            </a:r>
          </a:p>
          <a:p>
            <a:pPr marL="685800" lvl="0" indent="-457200">
              <a:buFont typeface="+mj-lt"/>
              <a:buAutoNum type="alphaUcPeriod"/>
            </a:pPr>
            <a:r>
              <a:rPr lang="en-US" sz="2000" dirty="0"/>
              <a:t>Standard deviation</a:t>
            </a:r>
          </a:p>
          <a:p>
            <a:pPr marL="685800" lvl="0" indent="-457200">
              <a:buFont typeface="+mj-lt"/>
              <a:buAutoNum type="alphaUcPeriod"/>
            </a:pPr>
            <a:r>
              <a:rPr lang="en-US" sz="2000" dirty="0"/>
              <a:t>Both</a:t>
            </a:r>
          </a:p>
          <a:p>
            <a:pPr marL="0" indent="0">
              <a:buNone/>
            </a:pPr>
            <a:endParaRPr lang="en-US" sz="20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3557" y="844826"/>
            <a:ext cx="3886200" cy="1910715"/>
          </a:xfrm>
          <a:prstGeom prst="rect">
            <a:avLst/>
          </a:prstGeom>
          <a:noFill/>
          <a:ln w="9525">
            <a:noFill/>
            <a:miter lim="800000"/>
            <a:headEnd/>
            <a:tailEnd/>
          </a:ln>
        </p:spPr>
      </p:pic>
      <p:grpSp>
        <p:nvGrpSpPr>
          <p:cNvPr id="8" name="Group 7"/>
          <p:cNvGrpSpPr/>
          <p:nvPr/>
        </p:nvGrpSpPr>
        <p:grpSpPr>
          <a:xfrm>
            <a:off x="149087" y="2865286"/>
            <a:ext cx="8962110" cy="1920240"/>
            <a:chOff x="149087" y="2865286"/>
            <a:chExt cx="8962110" cy="1920240"/>
          </a:xfrm>
        </p:grpSpPr>
        <p:sp>
          <p:nvSpPr>
            <p:cNvPr id="5" name="Content Placeholder 2"/>
            <p:cNvSpPr txBox="1">
              <a:spLocks/>
            </p:cNvSpPr>
            <p:nvPr/>
          </p:nvSpPr>
          <p:spPr>
            <a:xfrm>
              <a:off x="149087" y="2964263"/>
              <a:ext cx="5098774" cy="1821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Which is different between the two normal distributions to the right</a:t>
              </a:r>
              <a:r>
                <a:rPr lang="en-US" sz="2000" dirty="0" smtClean="0"/>
                <a:t>?</a:t>
              </a:r>
            </a:p>
            <a:p>
              <a:pPr marL="576263" lvl="0" indent="-342900">
                <a:buFont typeface="+mj-lt"/>
                <a:buAutoNum type="alphaUcPeriod"/>
              </a:pPr>
              <a:r>
                <a:rPr lang="en-US" sz="1900" dirty="0"/>
                <a:t>Mean</a:t>
              </a:r>
            </a:p>
            <a:p>
              <a:pPr marL="576263" lvl="0" indent="-342900">
                <a:buFont typeface="+mj-lt"/>
                <a:buAutoNum type="alphaUcPeriod"/>
              </a:pPr>
              <a:r>
                <a:rPr lang="en-US" sz="1900" dirty="0"/>
                <a:t>Standard deviation</a:t>
              </a:r>
            </a:p>
            <a:p>
              <a:pPr marL="576263" indent="-342900">
                <a:buFont typeface="+mj-lt"/>
                <a:buAutoNum type="alphaUcPeriod"/>
              </a:pPr>
              <a:r>
                <a:rPr lang="en-US" sz="1900" dirty="0"/>
                <a:t>Both</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2117" y="2865286"/>
              <a:ext cx="4069080" cy="1920240"/>
            </a:xfrm>
            <a:prstGeom prst="rect">
              <a:avLst/>
            </a:prstGeom>
            <a:noFill/>
            <a:ln w="9525">
              <a:noFill/>
              <a:miter lim="800000"/>
              <a:headEnd/>
              <a:tailEnd/>
            </a:ln>
          </p:spPr>
        </p:pic>
      </p:grpSp>
      <p:grpSp>
        <p:nvGrpSpPr>
          <p:cNvPr id="10" name="Group 9"/>
          <p:cNvGrpSpPr/>
          <p:nvPr/>
        </p:nvGrpSpPr>
        <p:grpSpPr>
          <a:xfrm>
            <a:off x="144114" y="4932101"/>
            <a:ext cx="8930311" cy="1883410"/>
            <a:chOff x="144114" y="4932101"/>
            <a:chExt cx="8930311" cy="1883410"/>
          </a:xfrm>
        </p:grpSpPr>
        <p:sp>
          <p:nvSpPr>
            <p:cNvPr id="6" name="Content Placeholder 2"/>
            <p:cNvSpPr txBox="1">
              <a:spLocks/>
            </p:cNvSpPr>
            <p:nvPr/>
          </p:nvSpPr>
          <p:spPr>
            <a:xfrm>
              <a:off x="144114" y="4994248"/>
              <a:ext cx="5098774" cy="18212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Which is different between the two normal distributions to the right</a:t>
              </a:r>
              <a:r>
                <a:rPr lang="en-US" sz="2200" dirty="0" smtClean="0"/>
                <a:t>?</a:t>
              </a:r>
            </a:p>
            <a:p>
              <a:pPr marL="685800" indent="-457200">
                <a:buFont typeface="+mj-lt"/>
                <a:buAutoNum type="alphaUcPeriod"/>
              </a:pPr>
              <a:r>
                <a:rPr lang="en-US" sz="2000" dirty="0" smtClean="0"/>
                <a:t>Mean</a:t>
              </a:r>
            </a:p>
            <a:p>
              <a:pPr marL="685800" indent="-457200">
                <a:buFont typeface="+mj-lt"/>
                <a:buAutoNum type="alphaUcPeriod"/>
              </a:pPr>
              <a:r>
                <a:rPr lang="en-US" sz="2000" dirty="0" smtClean="0"/>
                <a:t>Standard deviation</a:t>
              </a:r>
            </a:p>
            <a:p>
              <a:pPr marL="685800" indent="-457200">
                <a:buFont typeface="+mj-lt"/>
                <a:buAutoNum type="alphaUcPeriod"/>
              </a:pPr>
              <a:r>
                <a:rPr lang="en-US" sz="2000" dirty="0" smtClean="0"/>
                <a:t>Both</a:t>
              </a:r>
            </a:p>
            <a:p>
              <a:pPr marL="0" indent="0">
                <a:buFont typeface="Arial" panose="020B0604020202020204" pitchFamily="34" charset="0"/>
                <a:buNone/>
              </a:pPr>
              <a:endParaRPr lang="en-US" sz="2000" dirty="0"/>
            </a:p>
          </p:txBody>
        </p:sp>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7750" y="4932101"/>
              <a:ext cx="3876675" cy="1883410"/>
            </a:xfrm>
            <a:prstGeom prst="rect">
              <a:avLst/>
            </a:prstGeom>
            <a:noFill/>
            <a:ln w="9525">
              <a:noFill/>
              <a:miter lim="800000"/>
              <a:headEnd/>
              <a:tailEnd/>
            </a:ln>
          </p:spPr>
        </p:pic>
      </p:grpSp>
      <p:sp>
        <p:nvSpPr>
          <p:cNvPr id="11" name="Rectangle 10"/>
          <p:cNvSpPr/>
          <p:nvPr/>
        </p:nvSpPr>
        <p:spPr>
          <a:xfrm>
            <a:off x="298938" y="1611148"/>
            <a:ext cx="1415562" cy="4132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8938" y="3974123"/>
            <a:ext cx="2620108" cy="4132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04446" y="6295292"/>
            <a:ext cx="1107831" cy="4132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11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Probability Density Function</a:t>
            </a:r>
            <a:endParaRPr lang="en-US" dirty="0"/>
          </a:p>
        </p:txBody>
      </p:sp>
      <p:sp>
        <p:nvSpPr>
          <p:cNvPr id="3" name="Content Placeholder 2"/>
          <p:cNvSpPr>
            <a:spLocks noGrp="1"/>
          </p:cNvSpPr>
          <p:nvPr>
            <p:ph idx="1"/>
          </p:nvPr>
        </p:nvSpPr>
        <p:spPr/>
        <p:txBody>
          <a:bodyPr>
            <a:normAutofit/>
          </a:bodyPr>
          <a:lstStyle/>
          <a:p>
            <a:r>
              <a:rPr lang="en-US" dirty="0"/>
              <a:t>Formula for the normal probability density function is:</a:t>
            </a:r>
          </a:p>
          <a:p>
            <a:endParaRPr lang="en-US" dirty="0"/>
          </a:p>
          <a:p>
            <a:endParaRPr lang="en-US" dirty="0"/>
          </a:p>
          <a:p>
            <a:endParaRPr lang="en-US" dirty="0"/>
          </a:p>
          <a:p>
            <a:r>
              <a:rPr lang="en-US" dirty="0"/>
              <a:t>Where:</a:t>
            </a:r>
          </a:p>
          <a:p>
            <a:pPr lvl="1">
              <a:lnSpc>
                <a:spcPct val="80000"/>
              </a:lnSpc>
              <a:spcBef>
                <a:spcPct val="50000"/>
              </a:spcBef>
            </a:pPr>
            <a:r>
              <a:rPr lang="en-US" dirty="0"/>
              <a:t>e = the mathematical constant approximated by 2.71828</a:t>
            </a:r>
          </a:p>
          <a:p>
            <a:pPr lvl="1">
              <a:lnSpc>
                <a:spcPct val="80000"/>
              </a:lnSpc>
              <a:spcBef>
                <a:spcPct val="50000"/>
              </a:spcBef>
            </a:pPr>
            <a:r>
              <a:rPr lang="el-GR" dirty="0"/>
              <a:t>π</a:t>
            </a:r>
            <a:r>
              <a:rPr lang="en-US" dirty="0"/>
              <a:t> = the mathematical constant approximated by 3.14159</a:t>
            </a:r>
          </a:p>
          <a:p>
            <a:pPr lvl="1">
              <a:lnSpc>
                <a:spcPct val="80000"/>
              </a:lnSpc>
              <a:spcBef>
                <a:spcPct val="50000"/>
              </a:spcBef>
            </a:pPr>
            <a:r>
              <a:rPr lang="el-GR" dirty="0"/>
              <a:t>μ</a:t>
            </a:r>
            <a:r>
              <a:rPr lang="en-US" dirty="0"/>
              <a:t> = the population mean</a:t>
            </a:r>
          </a:p>
          <a:p>
            <a:pPr lvl="1">
              <a:lnSpc>
                <a:spcPct val="80000"/>
              </a:lnSpc>
              <a:spcBef>
                <a:spcPct val="50000"/>
              </a:spcBef>
            </a:pPr>
            <a:r>
              <a:rPr lang="el-GR" dirty="0"/>
              <a:t>σ</a:t>
            </a:r>
            <a:r>
              <a:rPr lang="en-US" dirty="0"/>
              <a:t> = the population standard deviation</a:t>
            </a:r>
          </a:p>
          <a:p>
            <a:pPr lvl="1">
              <a:lnSpc>
                <a:spcPct val="80000"/>
              </a:lnSpc>
              <a:spcBef>
                <a:spcPct val="50000"/>
              </a:spcBef>
            </a:pPr>
            <a:r>
              <a:rPr lang="en-US" dirty="0"/>
              <a:t>X = any value of the continuous </a:t>
            </a:r>
            <a:r>
              <a:rPr lang="en-US" dirty="0" smtClean="0"/>
              <a:t>variable</a:t>
            </a:r>
          </a:p>
        </p:txBody>
      </p:sp>
      <p:sp>
        <p:nvSpPr>
          <p:cNvPr id="4" name="Slide Number Placeholder 3"/>
          <p:cNvSpPr>
            <a:spLocks noGrp="1"/>
          </p:cNvSpPr>
          <p:nvPr>
            <p:ph type="sldNum" sz="quarter" idx="12"/>
          </p:nvPr>
        </p:nvSpPr>
        <p:spPr/>
        <p:txBody>
          <a:bodyPr/>
          <a:lstStyle/>
          <a:p>
            <a:fld id="{8D75822C-2030-4887-9512-2AC67AD2736F}" type="slidenum">
              <a:rPr lang="en-US" smtClean="0"/>
              <a:t>6</a:t>
            </a:fld>
            <a:endParaRPr lang="en-US" dirty="0"/>
          </a:p>
        </p:txBody>
      </p:sp>
      <p:graphicFrame>
        <p:nvGraphicFramePr>
          <p:cNvPr id="5" name="Object 6"/>
          <p:cNvGraphicFramePr>
            <a:graphicFrameLocks noChangeAspect="1"/>
          </p:cNvGraphicFramePr>
          <p:nvPr>
            <p:extLst>
              <p:ext uri="{D42A27DB-BD31-4B8C-83A1-F6EECF244321}">
                <p14:modId xmlns:p14="http://schemas.microsoft.com/office/powerpoint/2010/main" val="2963906621"/>
              </p:ext>
            </p:extLst>
          </p:nvPr>
        </p:nvGraphicFramePr>
        <p:xfrm>
          <a:off x="585852" y="1699899"/>
          <a:ext cx="3827463" cy="1250950"/>
        </p:xfrm>
        <a:graphic>
          <a:graphicData uri="http://schemas.openxmlformats.org/presentationml/2006/ole">
            <mc:AlternateContent xmlns:mc="http://schemas.openxmlformats.org/markup-compatibility/2006">
              <mc:Choice xmlns:v="urn:schemas-microsoft-com:vml" Requires="v">
                <p:oleObj spid="_x0000_s1159" name="Equation" r:id="rId3" imgW="1447172" imgH="495085" progId="Equation.3">
                  <p:embed/>
                </p:oleObj>
              </mc:Choice>
              <mc:Fallback>
                <p:oleObj name="Equation" r:id="rId3" imgW="1447172" imgH="495085"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852" y="1699899"/>
                        <a:ext cx="3827463" cy="1250950"/>
                      </a:xfrm>
                      <a:prstGeom prst="rect">
                        <a:avLst/>
                      </a:prstGeom>
                      <a:noFill/>
                      <a:ln>
                        <a:noFill/>
                      </a:ln>
                      <a:extLs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21487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smtClean="0"/>
              <a:t>Standard</a:t>
            </a:r>
            <a:r>
              <a:rPr lang="en-US" sz="3600" dirty="0" smtClean="0"/>
              <a:t> Normal Curve</a:t>
            </a:r>
            <a:endParaRPr lang="en-US" sz="3600" dirty="0"/>
          </a:p>
        </p:txBody>
      </p:sp>
      <p:sp>
        <p:nvSpPr>
          <p:cNvPr id="3" name="Content Placeholder 2"/>
          <p:cNvSpPr>
            <a:spLocks noGrp="1"/>
          </p:cNvSpPr>
          <p:nvPr>
            <p:ph idx="1"/>
          </p:nvPr>
        </p:nvSpPr>
        <p:spPr>
          <a:xfrm>
            <a:off x="224850" y="805284"/>
            <a:ext cx="8717280" cy="2582493"/>
          </a:xfrm>
        </p:spPr>
        <p:txBody>
          <a:bodyPr>
            <a:normAutofit lnSpcReduction="10000"/>
          </a:bodyPr>
          <a:lstStyle/>
          <a:p>
            <a:r>
              <a:rPr lang="en-US" sz="2400" dirty="0" smtClean="0"/>
              <a:t>The </a:t>
            </a:r>
            <a:r>
              <a:rPr lang="en-US" sz="2400" b="1" i="1" dirty="0" smtClean="0"/>
              <a:t>standard </a:t>
            </a:r>
            <a:r>
              <a:rPr lang="en-US" sz="2400" dirty="0" smtClean="0"/>
              <a:t>normal curve is a normal curve with:</a:t>
            </a:r>
          </a:p>
          <a:p>
            <a:pPr lvl="1"/>
            <a:r>
              <a:rPr lang="en-US" sz="2000" dirty="0" smtClean="0"/>
              <a:t>MEAN (µ) = 0,  </a:t>
            </a:r>
          </a:p>
          <a:p>
            <a:pPr lvl="1"/>
            <a:r>
              <a:rPr lang="en-US" sz="2000" dirty="0" smtClean="0"/>
              <a:t>VARIANCE (</a:t>
            </a:r>
            <a:r>
              <a:rPr lang="el-GR" sz="2000" dirty="0" smtClean="0"/>
              <a:t>σ</a:t>
            </a:r>
            <a:r>
              <a:rPr lang="en-US" sz="2000" baseline="30000" dirty="0" smtClean="0"/>
              <a:t>2</a:t>
            </a:r>
            <a:r>
              <a:rPr lang="en-US" sz="2000" dirty="0" smtClean="0"/>
              <a:t>) = 1 and </a:t>
            </a:r>
          </a:p>
          <a:p>
            <a:pPr lvl="1"/>
            <a:r>
              <a:rPr lang="en-US" sz="2000" dirty="0" smtClean="0"/>
              <a:t>STANDARD DEVIATION (</a:t>
            </a:r>
            <a:r>
              <a:rPr lang="el-GR" sz="2000" dirty="0" smtClean="0"/>
              <a:t>σ</a:t>
            </a:r>
            <a:r>
              <a:rPr lang="en-US" sz="2000" dirty="0" smtClean="0"/>
              <a:t>) = 1</a:t>
            </a:r>
          </a:p>
          <a:p>
            <a:r>
              <a:rPr lang="en-US" sz="2400" dirty="0" smtClean="0"/>
              <a:t>Denoted by </a:t>
            </a:r>
            <a:r>
              <a:rPr lang="en-US" sz="2400" b="1" i="1" dirty="0" smtClean="0"/>
              <a:t>N(µ , </a:t>
            </a:r>
            <a:r>
              <a:rPr lang="el-GR" sz="2400" b="1" i="1" dirty="0" smtClean="0"/>
              <a:t>σ</a:t>
            </a:r>
            <a:r>
              <a:rPr lang="en-US" sz="2400" b="1" i="1" baseline="30000" dirty="0" smtClean="0"/>
              <a:t>2</a:t>
            </a:r>
            <a:r>
              <a:rPr lang="en-US" sz="2400" b="1" i="1" dirty="0" smtClean="0"/>
              <a:t>) = N(0, 1)</a:t>
            </a:r>
            <a:endParaRPr lang="en-US" sz="2400" dirty="0" smtClean="0"/>
          </a:p>
          <a:p>
            <a:r>
              <a:rPr lang="en-US" sz="2400" dirty="0" smtClean="0"/>
              <a:t>When calculate z-score, you are “</a:t>
            </a:r>
            <a:r>
              <a:rPr lang="en-US" sz="2400" b="1" dirty="0" smtClean="0"/>
              <a:t>transforming</a:t>
            </a:r>
            <a:r>
              <a:rPr lang="en-US" sz="2400" dirty="0" smtClean="0"/>
              <a:t>” your normal curve into a </a:t>
            </a:r>
            <a:r>
              <a:rPr lang="en-US" sz="2400" b="1" i="1" dirty="0" smtClean="0"/>
              <a:t>standard</a:t>
            </a:r>
            <a:r>
              <a:rPr lang="en-US" sz="2400" dirty="0" smtClean="0"/>
              <a:t> normal curve</a:t>
            </a:r>
          </a:p>
        </p:txBody>
      </p:sp>
      <p:sp>
        <p:nvSpPr>
          <p:cNvPr id="4" name="Slide Number Placeholder 3"/>
          <p:cNvSpPr>
            <a:spLocks noGrp="1"/>
          </p:cNvSpPr>
          <p:nvPr>
            <p:ph type="sldNum" sz="quarter" idx="12"/>
          </p:nvPr>
        </p:nvSpPr>
        <p:spPr/>
        <p:txBody>
          <a:bodyPr/>
          <a:lstStyle/>
          <a:p>
            <a:fld id="{8D75822C-2030-4887-9512-2AC67AD2736F}" type="slidenum">
              <a:rPr lang="en-US" smtClean="0"/>
              <a:pPr/>
              <a:t>7</a:t>
            </a:fld>
            <a:endParaRPr lang="en-US"/>
          </a:p>
        </p:txBody>
      </p:sp>
      <p:grpSp>
        <p:nvGrpSpPr>
          <p:cNvPr id="18" name="Group 17"/>
          <p:cNvGrpSpPr/>
          <p:nvPr/>
        </p:nvGrpSpPr>
        <p:grpSpPr>
          <a:xfrm>
            <a:off x="1252637" y="3455316"/>
            <a:ext cx="3652746" cy="2523941"/>
            <a:chOff x="570888" y="3275678"/>
            <a:chExt cx="3733800" cy="2757035"/>
          </a:xfrm>
        </p:grpSpPr>
        <p:pic>
          <p:nvPicPr>
            <p:cNvPr id="5" name="Picture 5" descr="A:\normal1aa.gif"/>
            <p:cNvPicPr>
              <a:picLocks noChangeAspect="1" noChangeArrowheads="1"/>
            </p:cNvPicPr>
            <p:nvPr/>
          </p:nvPicPr>
          <p:blipFill>
            <a:blip r:embed="rId2" cstate="print"/>
            <a:srcRect/>
            <a:stretch>
              <a:fillRect/>
            </a:stretch>
          </p:blipFill>
          <p:spPr bwMode="auto">
            <a:xfrm>
              <a:off x="570888" y="3275678"/>
              <a:ext cx="3733800" cy="2333625"/>
            </a:xfrm>
            <a:prstGeom prst="rect">
              <a:avLst/>
            </a:prstGeom>
            <a:noFill/>
          </p:spPr>
        </p:pic>
        <p:cxnSp>
          <p:nvCxnSpPr>
            <p:cNvPr id="7" name="Straight Connector 6"/>
            <p:cNvCxnSpPr>
              <a:stCxn id="5" idx="0"/>
              <a:endCxn id="5" idx="2"/>
            </p:cNvCxnSpPr>
            <p:nvPr/>
          </p:nvCxnSpPr>
          <p:spPr>
            <a:xfrm>
              <a:off x="2437788" y="3275678"/>
              <a:ext cx="0" cy="2333625"/>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41754" y="5663381"/>
              <a:ext cx="418704" cy="369332"/>
            </a:xfrm>
            <a:prstGeom prst="rect">
              <a:avLst/>
            </a:prstGeom>
            <a:noFill/>
          </p:spPr>
          <p:txBody>
            <a:bodyPr wrap="none" rtlCol="0">
              <a:spAutoFit/>
            </a:bodyPr>
            <a:lstStyle/>
            <a:p>
              <a:r>
                <a:rPr lang="en-US" dirty="0" smtClean="0"/>
                <a:t>16</a:t>
              </a:r>
              <a:endParaRPr lang="en-US" dirty="0"/>
            </a:p>
          </p:txBody>
        </p:sp>
        <p:sp>
          <p:nvSpPr>
            <p:cNvPr id="9" name="TextBox 8"/>
            <p:cNvSpPr txBox="1"/>
            <p:nvPr/>
          </p:nvSpPr>
          <p:spPr>
            <a:xfrm>
              <a:off x="3008671" y="3421626"/>
              <a:ext cx="766557" cy="646331"/>
            </a:xfrm>
            <a:prstGeom prst="rect">
              <a:avLst/>
            </a:prstGeom>
            <a:noFill/>
          </p:spPr>
          <p:txBody>
            <a:bodyPr wrap="none" rtlCol="0">
              <a:spAutoFit/>
            </a:bodyPr>
            <a:lstStyle/>
            <a:p>
              <a:pPr algn="ctr"/>
              <a:r>
                <a:rPr lang="en-US" dirty="0" smtClean="0"/>
                <a:t>µ = 16</a:t>
              </a:r>
            </a:p>
            <a:p>
              <a:pPr algn="ctr"/>
              <a:r>
                <a:rPr lang="el-GR" dirty="0" smtClean="0"/>
                <a:t>σ</a:t>
              </a:r>
              <a:r>
                <a:rPr lang="en-US" dirty="0" smtClean="0"/>
                <a:t> = 2</a:t>
              </a:r>
              <a:endParaRPr lang="en-US" dirty="0"/>
            </a:p>
          </p:txBody>
        </p:sp>
      </p:grpSp>
      <p:grpSp>
        <p:nvGrpSpPr>
          <p:cNvPr id="20" name="Group 19"/>
          <p:cNvGrpSpPr/>
          <p:nvPr/>
        </p:nvGrpSpPr>
        <p:grpSpPr>
          <a:xfrm>
            <a:off x="4160540" y="3141859"/>
            <a:ext cx="2573186" cy="1967181"/>
            <a:chOff x="3872015" y="1938533"/>
            <a:chExt cx="3032450" cy="2148851"/>
          </a:xfrm>
        </p:grpSpPr>
        <p:pic>
          <p:nvPicPr>
            <p:cNvPr id="51201" name="Picture 1"/>
            <p:cNvPicPr>
              <a:picLocks noChangeAspect="1" noChangeArrowheads="1"/>
            </p:cNvPicPr>
            <p:nvPr/>
          </p:nvPicPr>
          <p:blipFill>
            <a:blip r:embed="rId3" cstate="print"/>
            <a:srcRect/>
            <a:stretch>
              <a:fillRect/>
            </a:stretch>
          </p:blipFill>
          <p:spPr bwMode="auto">
            <a:xfrm>
              <a:off x="4294166" y="1938533"/>
              <a:ext cx="2258270" cy="1354962"/>
            </a:xfrm>
            <a:prstGeom prst="rect">
              <a:avLst/>
            </a:prstGeom>
            <a:noFill/>
            <a:ln w="9525">
              <a:solidFill>
                <a:schemeClr val="tx1"/>
              </a:solidFill>
              <a:miter lim="800000"/>
              <a:headEnd/>
              <a:tailEnd/>
            </a:ln>
          </p:spPr>
        </p:pic>
        <p:sp>
          <p:nvSpPr>
            <p:cNvPr id="10" name="Curved Down Arrow 9"/>
            <p:cNvSpPr/>
            <p:nvPr/>
          </p:nvSpPr>
          <p:spPr>
            <a:xfrm>
              <a:off x="3872015" y="3423706"/>
              <a:ext cx="3032450" cy="663678"/>
            </a:xfrm>
            <a:prstGeom prst="curvedDownArrow">
              <a:avLst>
                <a:gd name="adj1" fmla="val 25000"/>
                <a:gd name="adj2" fmla="val 50000"/>
                <a:gd name="adj3" fmla="val 272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6238191" y="3976438"/>
            <a:ext cx="2156291" cy="2424360"/>
            <a:chOff x="5383761" y="3811547"/>
            <a:chExt cx="2541146" cy="2648257"/>
          </a:xfrm>
        </p:grpSpPr>
        <p:pic>
          <p:nvPicPr>
            <p:cNvPr id="11" name="Picture 5" descr="A:\normal1aa.gif"/>
            <p:cNvPicPr>
              <a:picLocks noChangeAspect="1" noChangeArrowheads="1"/>
            </p:cNvPicPr>
            <p:nvPr/>
          </p:nvPicPr>
          <p:blipFill>
            <a:blip r:embed="rId2" cstate="print"/>
            <a:srcRect/>
            <a:stretch>
              <a:fillRect/>
            </a:stretch>
          </p:blipFill>
          <p:spPr bwMode="auto">
            <a:xfrm>
              <a:off x="5383761" y="3811547"/>
              <a:ext cx="2536105" cy="2333625"/>
            </a:xfrm>
            <a:prstGeom prst="rect">
              <a:avLst/>
            </a:prstGeom>
            <a:noFill/>
          </p:spPr>
        </p:pic>
        <p:cxnSp>
          <p:nvCxnSpPr>
            <p:cNvPr id="12" name="Straight Connector 11"/>
            <p:cNvCxnSpPr>
              <a:stCxn id="11" idx="0"/>
              <a:endCxn id="11" idx="2"/>
            </p:cNvCxnSpPr>
            <p:nvPr/>
          </p:nvCxnSpPr>
          <p:spPr>
            <a:xfrm>
              <a:off x="6651814" y="3811547"/>
              <a:ext cx="0" cy="2333625"/>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08955" y="6090472"/>
              <a:ext cx="301686" cy="369332"/>
            </a:xfrm>
            <a:prstGeom prst="rect">
              <a:avLst/>
            </a:prstGeom>
            <a:noFill/>
          </p:spPr>
          <p:txBody>
            <a:bodyPr wrap="none" rtlCol="0">
              <a:spAutoFit/>
            </a:bodyPr>
            <a:lstStyle/>
            <a:p>
              <a:r>
                <a:rPr lang="en-US" dirty="0" smtClean="0"/>
                <a:t>0</a:t>
              </a:r>
              <a:endParaRPr lang="en-US" dirty="0"/>
            </a:p>
          </p:txBody>
        </p:sp>
        <p:sp>
          <p:nvSpPr>
            <p:cNvPr id="16" name="TextBox 15"/>
            <p:cNvSpPr txBox="1"/>
            <p:nvPr/>
          </p:nvSpPr>
          <p:spPr>
            <a:xfrm>
              <a:off x="7275370" y="3854257"/>
              <a:ext cx="649537" cy="646331"/>
            </a:xfrm>
            <a:prstGeom prst="rect">
              <a:avLst/>
            </a:prstGeom>
            <a:noFill/>
          </p:spPr>
          <p:txBody>
            <a:bodyPr wrap="none" rtlCol="0">
              <a:spAutoFit/>
            </a:bodyPr>
            <a:lstStyle/>
            <a:p>
              <a:pPr algn="ctr"/>
              <a:r>
                <a:rPr lang="en-US" dirty="0" smtClean="0"/>
                <a:t>µ = 0</a:t>
              </a:r>
            </a:p>
            <a:p>
              <a:pPr algn="ctr"/>
              <a:r>
                <a:rPr lang="el-GR" dirty="0" smtClean="0"/>
                <a:t>σ</a:t>
              </a:r>
              <a:r>
                <a:rPr lang="en-US" dirty="0" smtClean="0"/>
                <a:t> = 1</a:t>
              </a:r>
              <a:endParaRPr lang="en-US" dirty="0"/>
            </a:p>
          </p:txBody>
        </p:sp>
      </p:grpSp>
      <p:sp>
        <p:nvSpPr>
          <p:cNvPr id="6" name="TextBox 5"/>
          <p:cNvSpPr txBox="1"/>
          <p:nvPr/>
        </p:nvSpPr>
        <p:spPr>
          <a:xfrm>
            <a:off x="473653" y="5979257"/>
            <a:ext cx="4085093" cy="923330"/>
          </a:xfrm>
          <a:prstGeom prst="rect">
            <a:avLst/>
          </a:prstGeom>
          <a:noFill/>
        </p:spPr>
        <p:txBody>
          <a:bodyPr wrap="none" rtlCol="0">
            <a:spAutoFit/>
          </a:bodyPr>
          <a:lstStyle/>
          <a:p>
            <a:r>
              <a:rPr lang="en-US" dirty="0"/>
              <a:t>Notice we are using the </a:t>
            </a:r>
            <a:br>
              <a:rPr lang="en-US" dirty="0"/>
            </a:br>
            <a:r>
              <a:rPr lang="en-US" b="1" i="1" dirty="0"/>
              <a:t>POPULATION PARAMETER</a:t>
            </a:r>
            <a:r>
              <a:rPr lang="en-US" dirty="0"/>
              <a:t> values μ and σ</a:t>
            </a:r>
          </a:p>
          <a:p>
            <a:endParaRPr lang="en-US" dirty="0"/>
          </a:p>
        </p:txBody>
      </p:sp>
    </p:spTree>
    <p:extLst>
      <p:ext uri="{BB962C8B-B14F-4D97-AF65-F5344CB8AC3E}">
        <p14:creationId xmlns:p14="http://schemas.microsoft.com/office/powerpoint/2010/main" val="283730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743084" y="4112814"/>
            <a:ext cx="6197600" cy="2108200"/>
          </a:xfrm>
          <a:prstGeom prst="rect">
            <a:avLst/>
          </a:prstGeom>
        </p:spPr>
      </p:pic>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231648" y="1133856"/>
            <a:ext cx="8717280" cy="1339453"/>
          </a:xfrm>
        </p:spPr>
        <p:txBody>
          <a:bodyPr/>
          <a:lstStyle/>
          <a:p>
            <a:r>
              <a:rPr lang="en-US" dirty="0"/>
              <a:t>If  X  is distributed normally with mean of $100 and standard deviation of $</a:t>
            </a:r>
            <a:r>
              <a:rPr lang="en-US" dirty="0" smtClean="0"/>
              <a:t>50 what is the  Z  </a:t>
            </a:r>
            <a:r>
              <a:rPr lang="en-US" dirty="0"/>
              <a:t>value for </a:t>
            </a:r>
            <a:r>
              <a:rPr lang="en-US" dirty="0" smtClean="0"/>
              <a:t/>
            </a:r>
            <a:br>
              <a:rPr lang="en-US" dirty="0" smtClean="0"/>
            </a:br>
            <a:r>
              <a:rPr lang="en-US" dirty="0" smtClean="0"/>
              <a:t>x </a:t>
            </a:r>
            <a:r>
              <a:rPr lang="en-US" dirty="0"/>
              <a:t>= $</a:t>
            </a:r>
            <a:r>
              <a:rPr lang="en-US" dirty="0" smtClean="0"/>
              <a:t>200?</a:t>
            </a:r>
          </a:p>
          <a:p>
            <a:endParaRPr lang="en-US" dirty="0" smtClean="0"/>
          </a:p>
        </p:txBody>
      </p:sp>
      <p:sp>
        <p:nvSpPr>
          <p:cNvPr id="4" name="Slide Number Placeholder 3"/>
          <p:cNvSpPr>
            <a:spLocks noGrp="1"/>
          </p:cNvSpPr>
          <p:nvPr>
            <p:ph type="sldNum" sz="quarter" idx="12"/>
          </p:nvPr>
        </p:nvSpPr>
        <p:spPr/>
        <p:txBody>
          <a:bodyPr/>
          <a:lstStyle/>
          <a:p>
            <a:fld id="{8D75822C-2030-4887-9512-2AC67AD2736F}" type="slidenum">
              <a:rPr lang="en-US" smtClean="0"/>
              <a:t>8</a:t>
            </a:fld>
            <a:endParaRPr lang="en-US"/>
          </a:p>
        </p:txBody>
      </p:sp>
      <p:pic>
        <p:nvPicPr>
          <p:cNvPr id="5" name="Picture 4"/>
          <p:cNvPicPr>
            <a:picLocks noChangeAspect="1"/>
          </p:cNvPicPr>
          <p:nvPr/>
        </p:nvPicPr>
        <p:blipFill>
          <a:blip r:embed="rId3"/>
          <a:stretch>
            <a:fillRect/>
          </a:stretch>
        </p:blipFill>
        <p:spPr>
          <a:xfrm>
            <a:off x="551072" y="2473309"/>
            <a:ext cx="1612900" cy="948980"/>
          </a:xfrm>
          <a:prstGeom prst="rect">
            <a:avLst/>
          </a:prstGeom>
        </p:spPr>
      </p:pic>
      <p:pic>
        <p:nvPicPr>
          <p:cNvPr id="6" name="Picture 5"/>
          <p:cNvPicPr>
            <a:picLocks noChangeAspect="1"/>
          </p:cNvPicPr>
          <p:nvPr/>
        </p:nvPicPr>
        <p:blipFill>
          <a:blip r:embed="rId4"/>
          <a:stretch>
            <a:fillRect/>
          </a:stretch>
        </p:blipFill>
        <p:spPr>
          <a:xfrm>
            <a:off x="2137725" y="2474465"/>
            <a:ext cx="2349500" cy="939800"/>
          </a:xfrm>
          <a:prstGeom prst="rect">
            <a:avLst/>
          </a:prstGeom>
        </p:spPr>
      </p:pic>
      <p:pic>
        <p:nvPicPr>
          <p:cNvPr id="7" name="Picture 6"/>
          <p:cNvPicPr>
            <a:picLocks noChangeAspect="1"/>
          </p:cNvPicPr>
          <p:nvPr/>
        </p:nvPicPr>
        <p:blipFill>
          <a:blip r:embed="rId5"/>
          <a:stretch>
            <a:fillRect/>
          </a:stretch>
        </p:blipFill>
        <p:spPr>
          <a:xfrm>
            <a:off x="4420244" y="2479807"/>
            <a:ext cx="1022283" cy="929348"/>
          </a:xfrm>
          <a:prstGeom prst="rect">
            <a:avLst/>
          </a:prstGeom>
        </p:spPr>
      </p:pic>
      <p:sp>
        <p:nvSpPr>
          <p:cNvPr id="8" name="Content Placeholder 2"/>
          <p:cNvSpPr txBox="1">
            <a:spLocks/>
          </p:cNvSpPr>
          <p:nvPr/>
        </p:nvSpPr>
        <p:spPr>
          <a:xfrm>
            <a:off x="426720" y="3625877"/>
            <a:ext cx="8245251" cy="13394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This says that x = $200 is 2 standard deviations above the mean of $100</a:t>
            </a:r>
          </a:p>
          <a:p>
            <a:endParaRPr lang="en-US" dirty="0" smtClean="0"/>
          </a:p>
        </p:txBody>
      </p:sp>
      <p:pic>
        <p:nvPicPr>
          <p:cNvPr id="10" name="Picture 9"/>
          <p:cNvPicPr>
            <a:picLocks noChangeAspect="1"/>
          </p:cNvPicPr>
          <p:nvPr/>
        </p:nvPicPr>
        <p:blipFill>
          <a:blip r:embed="rId6"/>
          <a:stretch>
            <a:fillRect/>
          </a:stretch>
        </p:blipFill>
        <p:spPr>
          <a:xfrm>
            <a:off x="2650175" y="6187755"/>
            <a:ext cx="6337300" cy="419100"/>
          </a:xfrm>
          <a:prstGeom prst="rect">
            <a:avLst/>
          </a:prstGeom>
        </p:spPr>
      </p:pic>
    </p:spTree>
    <p:extLst>
      <p:ext uri="{BB962C8B-B14F-4D97-AF65-F5344CB8AC3E}">
        <p14:creationId xmlns:p14="http://schemas.microsoft.com/office/powerpoint/2010/main" val="106188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Normal Probabilities</a:t>
            </a:r>
            <a:endParaRPr lang="en-US" dirty="0"/>
          </a:p>
        </p:txBody>
      </p:sp>
      <p:sp>
        <p:nvSpPr>
          <p:cNvPr id="3" name="Content Placeholder 2"/>
          <p:cNvSpPr>
            <a:spLocks noGrp="1"/>
          </p:cNvSpPr>
          <p:nvPr>
            <p:ph idx="1"/>
          </p:nvPr>
        </p:nvSpPr>
        <p:spPr/>
        <p:txBody>
          <a:bodyPr/>
          <a:lstStyle/>
          <a:p>
            <a:r>
              <a:rPr lang="en-US" dirty="0" smtClean="0"/>
              <a:t>Probability is measured by </a:t>
            </a:r>
            <a:r>
              <a:rPr lang="en-US" b="1" i="1" dirty="0" smtClean="0"/>
              <a:t>AREA UNDER THE CURVE</a:t>
            </a:r>
            <a:r>
              <a:rPr lang="en-US" dirty="0" smtClean="0"/>
              <a:t> </a:t>
            </a:r>
            <a:endParaRPr lang="en-US" b="1" i="1" dirty="0" smtClean="0"/>
          </a:p>
          <a:p>
            <a:endParaRPr lang="en-US" b="1" i="1" dirty="0"/>
          </a:p>
          <a:p>
            <a:endParaRPr lang="en-US" b="1" i="1" dirty="0" smtClean="0"/>
          </a:p>
          <a:p>
            <a:endParaRPr lang="en-US" b="1" i="1" dirty="0"/>
          </a:p>
          <a:p>
            <a:endParaRPr lang="en-US" b="1" i="1" dirty="0" smtClean="0"/>
          </a:p>
          <a:p>
            <a:endParaRPr lang="en-US" b="1" i="1" dirty="0"/>
          </a:p>
          <a:p>
            <a:endParaRPr lang="en-US" b="1" i="1" dirty="0" smtClean="0"/>
          </a:p>
          <a:p>
            <a:endParaRPr lang="en-US" b="1" i="1" dirty="0"/>
          </a:p>
          <a:p>
            <a:r>
              <a:rPr lang="en-US" b="1" dirty="0" smtClean="0"/>
              <a:t>NOTE</a:t>
            </a:r>
            <a:r>
              <a:rPr lang="en-US" dirty="0" smtClean="0"/>
              <a:t>: PROBABILITY of an individual point is zero</a:t>
            </a:r>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9</a:t>
            </a:fld>
            <a:endParaRPr lang="en-US"/>
          </a:p>
        </p:txBody>
      </p:sp>
      <p:sp>
        <p:nvSpPr>
          <p:cNvPr id="5" name="Freeform 4"/>
          <p:cNvSpPr>
            <a:spLocks/>
          </p:cNvSpPr>
          <p:nvPr/>
        </p:nvSpPr>
        <p:spPr bwMode="auto">
          <a:xfrm>
            <a:off x="3509348" y="2390033"/>
            <a:ext cx="869950" cy="2041525"/>
          </a:xfrm>
          <a:custGeom>
            <a:avLst/>
            <a:gdLst>
              <a:gd name="T0" fmla="*/ 219252802 w 548"/>
              <a:gd name="T1" fmla="*/ 68043424 h 1286"/>
              <a:gd name="T2" fmla="*/ 378023368 w 548"/>
              <a:gd name="T3" fmla="*/ 151209367 h 1286"/>
              <a:gd name="T4" fmla="*/ 612397101 w 548"/>
              <a:gd name="T5" fmla="*/ 438507219 h 1286"/>
              <a:gd name="T6" fmla="*/ 801409529 w 548"/>
              <a:gd name="T7" fmla="*/ 725804923 h 1286"/>
              <a:gd name="T8" fmla="*/ 1028223689 w 548"/>
              <a:gd name="T9" fmla="*/ 1126509019 h 1286"/>
              <a:gd name="T10" fmla="*/ 1217234530 w 548"/>
              <a:gd name="T11" fmla="*/ 1474292037 h 1286"/>
              <a:gd name="T12" fmla="*/ 1368445425 w 548"/>
              <a:gd name="T13" fmla="*/ 1708666082 h 1286"/>
              <a:gd name="T14" fmla="*/ 1381045407 w 548"/>
              <a:gd name="T15" fmla="*/ 2147483647 h 1286"/>
              <a:gd name="T16" fmla="*/ 0 w 548"/>
              <a:gd name="T17" fmla="*/ 2147483647 h 1286"/>
              <a:gd name="T18" fmla="*/ 0 w 548"/>
              <a:gd name="T19" fmla="*/ 0 h 12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8"/>
              <a:gd name="T31" fmla="*/ 0 h 1286"/>
              <a:gd name="T32" fmla="*/ 548 w 548"/>
              <a:gd name="T33" fmla="*/ 1286 h 12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8" h="1286">
                <a:moveTo>
                  <a:pt x="87" y="27"/>
                </a:moveTo>
                <a:lnTo>
                  <a:pt x="150" y="60"/>
                </a:lnTo>
                <a:lnTo>
                  <a:pt x="243" y="174"/>
                </a:lnTo>
                <a:lnTo>
                  <a:pt x="318" y="288"/>
                </a:lnTo>
                <a:lnTo>
                  <a:pt x="408" y="447"/>
                </a:lnTo>
                <a:lnTo>
                  <a:pt x="483" y="585"/>
                </a:lnTo>
                <a:lnTo>
                  <a:pt x="543" y="678"/>
                </a:lnTo>
                <a:lnTo>
                  <a:pt x="548" y="1286"/>
                </a:lnTo>
                <a:lnTo>
                  <a:pt x="0" y="1286"/>
                </a:lnTo>
                <a:lnTo>
                  <a:pt x="0" y="0"/>
                </a:lnTo>
              </a:path>
            </a:pathLst>
          </a:custGeom>
          <a:solidFill>
            <a:schemeClr val="accent2"/>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6" name="Rectangle 5"/>
          <p:cNvSpPr>
            <a:spLocks noChangeArrowheads="1"/>
          </p:cNvSpPr>
          <p:nvPr/>
        </p:nvSpPr>
        <p:spPr bwMode="auto">
          <a:xfrm>
            <a:off x="3356948" y="4356946"/>
            <a:ext cx="3714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700" b="1">
                <a:solidFill>
                  <a:srgbClr val="33CC33"/>
                </a:solidFill>
              </a:rPr>
              <a:t>a</a:t>
            </a:r>
          </a:p>
        </p:txBody>
      </p:sp>
      <p:sp>
        <p:nvSpPr>
          <p:cNvPr id="7" name="Freeform 6"/>
          <p:cNvSpPr>
            <a:spLocks/>
          </p:cNvSpPr>
          <p:nvPr/>
        </p:nvSpPr>
        <p:spPr bwMode="auto">
          <a:xfrm>
            <a:off x="3528398" y="2386858"/>
            <a:ext cx="322262" cy="209550"/>
          </a:xfrm>
          <a:custGeom>
            <a:avLst/>
            <a:gdLst>
              <a:gd name="T0" fmla="*/ 0 w 203"/>
              <a:gd name="T1" fmla="*/ 5040312 h 132"/>
              <a:gd name="T2" fmla="*/ 68043324 w 203"/>
              <a:gd name="T3" fmla="*/ 0 h 132"/>
              <a:gd name="T4" fmla="*/ 136088235 w 203"/>
              <a:gd name="T5" fmla="*/ 7559675 h 132"/>
              <a:gd name="T6" fmla="*/ 199091231 w 203"/>
              <a:gd name="T7" fmla="*/ 35282184 h 132"/>
              <a:gd name="T8" fmla="*/ 254534615 w 203"/>
              <a:gd name="T9" fmla="*/ 70564367 h 132"/>
              <a:gd name="T10" fmla="*/ 304937647 w 203"/>
              <a:gd name="T11" fmla="*/ 113406235 h 132"/>
              <a:gd name="T12" fmla="*/ 340219769 w 203"/>
              <a:gd name="T13" fmla="*/ 168849647 h 132"/>
              <a:gd name="T14" fmla="*/ 509070818 w 203"/>
              <a:gd name="T15" fmla="*/ 330141209 h 132"/>
              <a:gd name="T16" fmla="*/ 0 60000 65536"/>
              <a:gd name="T17" fmla="*/ 0 60000 65536"/>
              <a:gd name="T18" fmla="*/ 0 60000 65536"/>
              <a:gd name="T19" fmla="*/ 0 60000 65536"/>
              <a:gd name="T20" fmla="*/ 0 60000 65536"/>
              <a:gd name="T21" fmla="*/ 0 60000 65536"/>
              <a:gd name="T22" fmla="*/ 0 60000 65536"/>
              <a:gd name="T23" fmla="*/ 0 60000 65536"/>
              <a:gd name="T24" fmla="*/ 0 w 203"/>
              <a:gd name="T25" fmla="*/ 0 h 132"/>
              <a:gd name="T26" fmla="*/ 203 w 203"/>
              <a:gd name="T27" fmla="*/ 132 h 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3" h="132">
                <a:moveTo>
                  <a:pt x="0" y="2"/>
                </a:moveTo>
                <a:lnTo>
                  <a:pt x="27" y="0"/>
                </a:lnTo>
                <a:lnTo>
                  <a:pt x="54" y="3"/>
                </a:lnTo>
                <a:lnTo>
                  <a:pt x="79" y="14"/>
                </a:lnTo>
                <a:lnTo>
                  <a:pt x="101" y="28"/>
                </a:lnTo>
                <a:lnTo>
                  <a:pt x="121" y="45"/>
                </a:lnTo>
                <a:lnTo>
                  <a:pt x="135" y="67"/>
                </a:lnTo>
                <a:lnTo>
                  <a:pt x="202" y="13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 name="Rectangle 7"/>
          <p:cNvSpPr>
            <a:spLocks noChangeArrowheads="1"/>
          </p:cNvSpPr>
          <p:nvPr/>
        </p:nvSpPr>
        <p:spPr bwMode="auto">
          <a:xfrm>
            <a:off x="4195148" y="4356946"/>
            <a:ext cx="39052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700" b="1">
                <a:solidFill>
                  <a:srgbClr val="FF6600"/>
                </a:solidFill>
              </a:rPr>
              <a:t>b</a:t>
            </a:r>
          </a:p>
        </p:txBody>
      </p:sp>
      <p:sp>
        <p:nvSpPr>
          <p:cNvPr id="9" name="Rectangle 8"/>
          <p:cNvSpPr>
            <a:spLocks noChangeArrowheads="1"/>
          </p:cNvSpPr>
          <p:nvPr/>
        </p:nvSpPr>
        <p:spPr bwMode="auto">
          <a:xfrm>
            <a:off x="6060460" y="4342658"/>
            <a:ext cx="3841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b="1"/>
              <a:t>X</a:t>
            </a:r>
          </a:p>
        </p:txBody>
      </p:sp>
      <p:sp>
        <p:nvSpPr>
          <p:cNvPr id="10" name="Freeform 9"/>
          <p:cNvSpPr>
            <a:spLocks/>
          </p:cNvSpPr>
          <p:nvPr/>
        </p:nvSpPr>
        <p:spPr bwMode="auto">
          <a:xfrm>
            <a:off x="3528398" y="2390033"/>
            <a:ext cx="2154237" cy="1981200"/>
          </a:xfrm>
          <a:custGeom>
            <a:avLst/>
            <a:gdLst>
              <a:gd name="T0" fmla="*/ 2147483647 w 1357"/>
              <a:gd name="T1" fmla="*/ 2147483647 h 1248"/>
              <a:gd name="T2" fmla="*/ 2147483647 w 1357"/>
              <a:gd name="T3" fmla="*/ 2147483647 h 1248"/>
              <a:gd name="T4" fmla="*/ 2147483647 w 1357"/>
              <a:gd name="T5" fmla="*/ 2147483647 h 1248"/>
              <a:gd name="T6" fmla="*/ 2147483647 w 1357"/>
              <a:gd name="T7" fmla="*/ 2147483647 h 1248"/>
              <a:gd name="T8" fmla="*/ 2147483647 w 1357"/>
              <a:gd name="T9" fmla="*/ 2147483647 h 1248"/>
              <a:gd name="T10" fmla="*/ 2147483647 w 1357"/>
              <a:gd name="T11" fmla="*/ 2147483647 h 1248"/>
              <a:gd name="T12" fmla="*/ 2147483647 w 1357"/>
              <a:gd name="T13" fmla="*/ 2147483647 h 1248"/>
              <a:gd name="T14" fmla="*/ 1799391291 w 1357"/>
              <a:gd name="T15" fmla="*/ 2147483647 h 1248"/>
              <a:gd name="T16" fmla="*/ 1439007970 w 1357"/>
              <a:gd name="T17" fmla="*/ 1842233498 h 1248"/>
              <a:gd name="T18" fmla="*/ 1078626633 w 1357"/>
              <a:gd name="T19" fmla="*/ 1227315217 h 1248"/>
              <a:gd name="T20" fmla="*/ 897175491 w 1357"/>
              <a:gd name="T21" fmla="*/ 914815964 h 1248"/>
              <a:gd name="T22" fmla="*/ 720764459 w 1357"/>
              <a:gd name="T23" fmla="*/ 622477755 h 1248"/>
              <a:gd name="T24" fmla="*/ 536792368 w 1357"/>
              <a:gd name="T25" fmla="*/ 365423406 h 1248"/>
              <a:gd name="T26" fmla="*/ 360381436 w 1357"/>
              <a:gd name="T27" fmla="*/ 168851246 h 1248"/>
              <a:gd name="T28" fmla="*/ 176410883 w 1357"/>
              <a:gd name="T29" fmla="*/ 42843446 h 1248"/>
              <a:gd name="T30" fmla="*/ 0 w 1357"/>
              <a:gd name="T31" fmla="*/ 0 h 1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7"/>
              <a:gd name="T49" fmla="*/ 0 h 1248"/>
              <a:gd name="T50" fmla="*/ 1357 w 1357"/>
              <a:gd name="T51" fmla="*/ 1248 h 12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7" h="1248">
                <a:moveTo>
                  <a:pt x="1356" y="1247"/>
                </a:moveTo>
                <a:lnTo>
                  <a:pt x="1213" y="1232"/>
                </a:lnTo>
                <a:lnTo>
                  <a:pt x="1141" y="1218"/>
                </a:lnTo>
                <a:lnTo>
                  <a:pt x="1070" y="1199"/>
                </a:lnTo>
                <a:lnTo>
                  <a:pt x="1000" y="1170"/>
                </a:lnTo>
                <a:lnTo>
                  <a:pt x="927" y="1132"/>
                </a:lnTo>
                <a:lnTo>
                  <a:pt x="857" y="1080"/>
                </a:lnTo>
                <a:lnTo>
                  <a:pt x="714" y="935"/>
                </a:lnTo>
                <a:lnTo>
                  <a:pt x="571" y="731"/>
                </a:lnTo>
                <a:lnTo>
                  <a:pt x="428" y="487"/>
                </a:lnTo>
                <a:lnTo>
                  <a:pt x="356" y="363"/>
                </a:lnTo>
                <a:lnTo>
                  <a:pt x="286" y="247"/>
                </a:lnTo>
                <a:lnTo>
                  <a:pt x="213" y="145"/>
                </a:lnTo>
                <a:lnTo>
                  <a:pt x="143" y="67"/>
                </a:lnTo>
                <a:lnTo>
                  <a:pt x="70" y="17"/>
                </a:lnTo>
                <a:lnTo>
                  <a:pt x="0"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 name="Freeform 10"/>
          <p:cNvSpPr>
            <a:spLocks/>
          </p:cNvSpPr>
          <p:nvPr/>
        </p:nvSpPr>
        <p:spPr bwMode="auto">
          <a:xfrm>
            <a:off x="1375748" y="2390033"/>
            <a:ext cx="2138362" cy="1965325"/>
          </a:xfrm>
          <a:custGeom>
            <a:avLst/>
            <a:gdLst>
              <a:gd name="T0" fmla="*/ 0 w 1347"/>
              <a:gd name="T1" fmla="*/ 2147483647 h 1238"/>
              <a:gd name="T2" fmla="*/ 360381434 w 1347"/>
              <a:gd name="T3" fmla="*/ 2147483647 h 1238"/>
              <a:gd name="T4" fmla="*/ 536792366 w 1347"/>
              <a:gd name="T5" fmla="*/ 2147483647 h 1238"/>
              <a:gd name="T6" fmla="*/ 718243508 w 1347"/>
              <a:gd name="T7" fmla="*/ 2147483647 h 1238"/>
              <a:gd name="T8" fmla="*/ 897175487 w 1347"/>
              <a:gd name="T9" fmla="*/ 2147483647 h 1238"/>
              <a:gd name="T10" fmla="*/ 1078626629 w 1347"/>
              <a:gd name="T11" fmla="*/ 2147483647 h 1238"/>
              <a:gd name="T12" fmla="*/ 1257556822 w 1347"/>
              <a:gd name="T13" fmla="*/ 2147483647 h 1238"/>
              <a:gd name="T14" fmla="*/ 1617939745 w 1347"/>
              <a:gd name="T15" fmla="*/ 2147483647 h 1238"/>
              <a:gd name="T16" fmla="*/ 1975802116 w 1347"/>
              <a:gd name="T17" fmla="*/ 1819552889 h 1238"/>
              <a:gd name="T18" fmla="*/ 2147483647 w 1347"/>
              <a:gd name="T19" fmla="*/ 1204634609 h 1238"/>
              <a:gd name="T20" fmla="*/ 2147483647 w 1347"/>
              <a:gd name="T21" fmla="*/ 892135358 h 1238"/>
              <a:gd name="T22" fmla="*/ 2147483647 w 1347"/>
              <a:gd name="T23" fmla="*/ 599797149 h 1238"/>
              <a:gd name="T24" fmla="*/ 2147483647 w 1347"/>
              <a:gd name="T25" fmla="*/ 342741214 h 1238"/>
              <a:gd name="T26" fmla="*/ 2147483647 w 1347"/>
              <a:gd name="T27" fmla="*/ 146169054 h 1238"/>
              <a:gd name="T28" fmla="*/ 2147483647 w 1347"/>
              <a:gd name="T29" fmla="*/ 20161248 h 1238"/>
              <a:gd name="T30" fmla="*/ 2147483647 w 1347"/>
              <a:gd name="T31" fmla="*/ 0 h 1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47"/>
              <a:gd name="T49" fmla="*/ 0 h 1238"/>
              <a:gd name="T50" fmla="*/ 1347 w 1347"/>
              <a:gd name="T51" fmla="*/ 1238 h 1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47" h="1238">
                <a:moveTo>
                  <a:pt x="0" y="1238"/>
                </a:moveTo>
                <a:lnTo>
                  <a:pt x="143" y="1223"/>
                </a:lnTo>
                <a:lnTo>
                  <a:pt x="213" y="1209"/>
                </a:lnTo>
                <a:lnTo>
                  <a:pt x="285" y="1190"/>
                </a:lnTo>
                <a:lnTo>
                  <a:pt x="356" y="1161"/>
                </a:lnTo>
                <a:lnTo>
                  <a:pt x="428" y="1123"/>
                </a:lnTo>
                <a:lnTo>
                  <a:pt x="499" y="1071"/>
                </a:lnTo>
                <a:lnTo>
                  <a:pt x="642" y="926"/>
                </a:lnTo>
                <a:lnTo>
                  <a:pt x="784" y="722"/>
                </a:lnTo>
                <a:lnTo>
                  <a:pt x="927" y="478"/>
                </a:lnTo>
                <a:lnTo>
                  <a:pt x="1000" y="354"/>
                </a:lnTo>
                <a:lnTo>
                  <a:pt x="1070" y="238"/>
                </a:lnTo>
                <a:lnTo>
                  <a:pt x="1141" y="136"/>
                </a:lnTo>
                <a:lnTo>
                  <a:pt x="1213" y="58"/>
                </a:lnTo>
                <a:lnTo>
                  <a:pt x="1284" y="8"/>
                </a:lnTo>
                <a:lnTo>
                  <a:pt x="1347" y="0"/>
                </a:lnTo>
              </a:path>
            </a:pathLst>
          </a:custGeom>
          <a:noFill/>
          <a:ln w="508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 name="Freeform 11"/>
          <p:cNvSpPr>
            <a:spLocks/>
          </p:cNvSpPr>
          <p:nvPr/>
        </p:nvSpPr>
        <p:spPr bwMode="auto">
          <a:xfrm>
            <a:off x="1031260" y="2437658"/>
            <a:ext cx="5181600" cy="1981200"/>
          </a:xfrm>
          <a:custGeom>
            <a:avLst/>
            <a:gdLst>
              <a:gd name="T0" fmla="*/ 0 w 2764"/>
              <a:gd name="T1" fmla="*/ 0 h 1245"/>
              <a:gd name="T2" fmla="*/ 0 w 2764"/>
              <a:gd name="T3" fmla="*/ 2147483647 h 1245"/>
              <a:gd name="T4" fmla="*/ 2147483647 w 2764"/>
              <a:gd name="T5" fmla="*/ 2147483647 h 1245"/>
              <a:gd name="T6" fmla="*/ 0 60000 65536"/>
              <a:gd name="T7" fmla="*/ 0 60000 65536"/>
              <a:gd name="T8" fmla="*/ 0 60000 65536"/>
              <a:gd name="T9" fmla="*/ 0 w 2764"/>
              <a:gd name="T10" fmla="*/ 0 h 1245"/>
              <a:gd name="T11" fmla="*/ 2764 w 2764"/>
              <a:gd name="T12" fmla="*/ 1245 h 1245"/>
            </a:gdLst>
            <a:ahLst/>
            <a:cxnLst>
              <a:cxn ang="T6">
                <a:pos x="T0" y="T1"/>
              </a:cxn>
              <a:cxn ang="T7">
                <a:pos x="T2" y="T3"/>
              </a:cxn>
              <a:cxn ang="T8">
                <a:pos x="T4" y="T5"/>
              </a:cxn>
            </a:cxnLst>
            <a:rect l="T9" t="T10" r="T11" b="T12"/>
            <a:pathLst>
              <a:path w="2764" h="1245">
                <a:moveTo>
                  <a:pt x="0" y="0"/>
                </a:moveTo>
                <a:lnTo>
                  <a:pt x="0" y="1244"/>
                </a:lnTo>
                <a:lnTo>
                  <a:pt x="2763" y="1244"/>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 name="Line 12"/>
          <p:cNvSpPr>
            <a:spLocks noChangeShapeType="1"/>
          </p:cNvSpPr>
          <p:nvPr/>
        </p:nvSpPr>
        <p:spPr bwMode="auto">
          <a:xfrm>
            <a:off x="1348760" y="2390033"/>
            <a:ext cx="1588" cy="0"/>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 name="Line 13"/>
          <p:cNvSpPr>
            <a:spLocks noChangeShapeType="1"/>
          </p:cNvSpPr>
          <p:nvPr/>
        </p:nvSpPr>
        <p:spPr bwMode="auto">
          <a:xfrm>
            <a:off x="1348760" y="2586883"/>
            <a:ext cx="1588" cy="0"/>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Line 14"/>
          <p:cNvSpPr>
            <a:spLocks noChangeShapeType="1"/>
          </p:cNvSpPr>
          <p:nvPr/>
        </p:nvSpPr>
        <p:spPr bwMode="auto">
          <a:xfrm>
            <a:off x="1348760" y="2783733"/>
            <a:ext cx="1588" cy="0"/>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 name="Line 15"/>
          <p:cNvSpPr>
            <a:spLocks noChangeShapeType="1"/>
          </p:cNvSpPr>
          <p:nvPr/>
        </p:nvSpPr>
        <p:spPr bwMode="auto">
          <a:xfrm>
            <a:off x="1348760" y="2982171"/>
            <a:ext cx="1588" cy="0"/>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Line 16"/>
          <p:cNvSpPr>
            <a:spLocks noChangeShapeType="1"/>
          </p:cNvSpPr>
          <p:nvPr/>
        </p:nvSpPr>
        <p:spPr bwMode="auto">
          <a:xfrm>
            <a:off x="1348760" y="3179021"/>
            <a:ext cx="1588" cy="0"/>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Line 17"/>
          <p:cNvSpPr>
            <a:spLocks noChangeShapeType="1"/>
          </p:cNvSpPr>
          <p:nvPr/>
        </p:nvSpPr>
        <p:spPr bwMode="auto">
          <a:xfrm>
            <a:off x="1348760" y="3377458"/>
            <a:ext cx="1588" cy="0"/>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 name="Line 18"/>
          <p:cNvSpPr>
            <a:spLocks noChangeShapeType="1"/>
          </p:cNvSpPr>
          <p:nvPr/>
        </p:nvSpPr>
        <p:spPr bwMode="auto">
          <a:xfrm>
            <a:off x="1348760" y="3574308"/>
            <a:ext cx="1588" cy="0"/>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 name="Line 19"/>
          <p:cNvSpPr>
            <a:spLocks noChangeShapeType="1"/>
          </p:cNvSpPr>
          <p:nvPr/>
        </p:nvSpPr>
        <p:spPr bwMode="auto">
          <a:xfrm>
            <a:off x="1348760" y="3772746"/>
            <a:ext cx="1588" cy="0"/>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 name="Line 20"/>
          <p:cNvSpPr>
            <a:spLocks noChangeShapeType="1"/>
          </p:cNvSpPr>
          <p:nvPr/>
        </p:nvSpPr>
        <p:spPr bwMode="auto">
          <a:xfrm>
            <a:off x="1348760" y="3969596"/>
            <a:ext cx="1588" cy="0"/>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21"/>
          <p:cNvSpPr>
            <a:spLocks noChangeShapeType="1"/>
          </p:cNvSpPr>
          <p:nvPr/>
        </p:nvSpPr>
        <p:spPr bwMode="auto">
          <a:xfrm>
            <a:off x="1348760" y="4166446"/>
            <a:ext cx="1588" cy="0"/>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Line 22"/>
          <p:cNvSpPr>
            <a:spLocks noChangeShapeType="1"/>
          </p:cNvSpPr>
          <p:nvPr/>
        </p:nvSpPr>
        <p:spPr bwMode="auto">
          <a:xfrm>
            <a:off x="5762010" y="4387108"/>
            <a:ext cx="0" cy="1588"/>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 name="Line 23"/>
          <p:cNvSpPr>
            <a:spLocks noChangeShapeType="1"/>
          </p:cNvSpPr>
          <p:nvPr/>
        </p:nvSpPr>
        <p:spPr bwMode="auto">
          <a:xfrm>
            <a:off x="5322273" y="4387108"/>
            <a:ext cx="0" cy="1588"/>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Line 24"/>
          <p:cNvSpPr>
            <a:spLocks noChangeShapeType="1"/>
          </p:cNvSpPr>
          <p:nvPr/>
        </p:nvSpPr>
        <p:spPr bwMode="auto">
          <a:xfrm>
            <a:off x="4882535" y="4387108"/>
            <a:ext cx="0" cy="1588"/>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 name="Line 25"/>
          <p:cNvSpPr>
            <a:spLocks noChangeShapeType="1"/>
          </p:cNvSpPr>
          <p:nvPr/>
        </p:nvSpPr>
        <p:spPr bwMode="auto">
          <a:xfrm>
            <a:off x="4445973" y="4387108"/>
            <a:ext cx="0" cy="1588"/>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 name="Line 26"/>
          <p:cNvSpPr>
            <a:spLocks noChangeShapeType="1"/>
          </p:cNvSpPr>
          <p:nvPr/>
        </p:nvSpPr>
        <p:spPr bwMode="auto">
          <a:xfrm>
            <a:off x="4007823" y="4387108"/>
            <a:ext cx="0" cy="1588"/>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Line 27"/>
          <p:cNvSpPr>
            <a:spLocks noChangeShapeType="1"/>
          </p:cNvSpPr>
          <p:nvPr/>
        </p:nvSpPr>
        <p:spPr bwMode="auto">
          <a:xfrm>
            <a:off x="3568085" y="4387108"/>
            <a:ext cx="0" cy="1588"/>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 name="Line 28"/>
          <p:cNvSpPr>
            <a:spLocks noChangeShapeType="1"/>
          </p:cNvSpPr>
          <p:nvPr/>
        </p:nvSpPr>
        <p:spPr bwMode="auto">
          <a:xfrm>
            <a:off x="3129935" y="4387108"/>
            <a:ext cx="0" cy="1588"/>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 name="Line 29"/>
          <p:cNvSpPr>
            <a:spLocks noChangeShapeType="1"/>
          </p:cNvSpPr>
          <p:nvPr/>
        </p:nvSpPr>
        <p:spPr bwMode="auto">
          <a:xfrm>
            <a:off x="2690198" y="4387108"/>
            <a:ext cx="0" cy="1588"/>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Line 30"/>
          <p:cNvSpPr>
            <a:spLocks noChangeShapeType="1"/>
          </p:cNvSpPr>
          <p:nvPr/>
        </p:nvSpPr>
        <p:spPr bwMode="auto">
          <a:xfrm>
            <a:off x="2253635" y="4387108"/>
            <a:ext cx="0" cy="1588"/>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 name="Line 31"/>
          <p:cNvSpPr>
            <a:spLocks noChangeShapeType="1"/>
          </p:cNvSpPr>
          <p:nvPr/>
        </p:nvSpPr>
        <p:spPr bwMode="auto">
          <a:xfrm>
            <a:off x="1813898" y="4387108"/>
            <a:ext cx="0" cy="1588"/>
          </a:xfrm>
          <a:prstGeom prst="line">
            <a:avLst/>
          </a:prstGeom>
          <a:noFill/>
          <a:ln w="25400">
            <a:solidFill>
              <a:srgbClr val="CDCDC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 name="Rectangle 32"/>
          <p:cNvSpPr>
            <a:spLocks noChangeArrowheads="1"/>
          </p:cNvSpPr>
          <p:nvPr/>
        </p:nvSpPr>
        <p:spPr bwMode="auto">
          <a:xfrm>
            <a:off x="1004273" y="3285383"/>
            <a:ext cx="92075"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50000"/>
              </a:spcBef>
            </a:pPr>
            <a:endParaRPr lang="en-US"/>
          </a:p>
        </p:txBody>
      </p:sp>
      <p:sp>
        <p:nvSpPr>
          <p:cNvPr id="34" name="Rectangle 33"/>
          <p:cNvSpPr>
            <a:spLocks noChangeArrowheads="1"/>
          </p:cNvSpPr>
          <p:nvPr/>
        </p:nvSpPr>
        <p:spPr bwMode="auto">
          <a:xfrm>
            <a:off x="5669935" y="4564908"/>
            <a:ext cx="184150" cy="9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50000"/>
              </a:spcBef>
            </a:pPr>
            <a:endParaRPr lang="en-US"/>
          </a:p>
        </p:txBody>
      </p:sp>
      <p:sp>
        <p:nvSpPr>
          <p:cNvPr id="35" name="Rectangle 34"/>
          <p:cNvSpPr>
            <a:spLocks noChangeArrowheads="1"/>
          </p:cNvSpPr>
          <p:nvPr/>
        </p:nvSpPr>
        <p:spPr bwMode="auto">
          <a:xfrm>
            <a:off x="574060" y="1904258"/>
            <a:ext cx="688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b="1">
                <a:solidFill>
                  <a:srgbClr val="339933"/>
                </a:solidFill>
              </a:rPr>
              <a:t>f(X)</a:t>
            </a:r>
          </a:p>
        </p:txBody>
      </p:sp>
      <p:sp>
        <p:nvSpPr>
          <p:cNvPr id="36" name="Rectangle 35"/>
          <p:cNvSpPr>
            <a:spLocks noChangeArrowheads="1"/>
          </p:cNvSpPr>
          <p:nvPr/>
        </p:nvSpPr>
        <p:spPr bwMode="auto">
          <a:xfrm>
            <a:off x="4499948" y="1994746"/>
            <a:ext cx="427037"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900"/>
              <a:t>P</a:t>
            </a:r>
          </a:p>
        </p:txBody>
      </p:sp>
      <p:sp>
        <p:nvSpPr>
          <p:cNvPr id="37" name="Rectangle 36"/>
          <p:cNvSpPr>
            <a:spLocks noChangeArrowheads="1"/>
          </p:cNvSpPr>
          <p:nvPr/>
        </p:nvSpPr>
        <p:spPr bwMode="auto">
          <a:xfrm>
            <a:off x="4957148" y="1994746"/>
            <a:ext cx="385762"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900" b="1">
                <a:solidFill>
                  <a:srgbClr val="33CC33"/>
                </a:solidFill>
              </a:rPr>
              <a:t>a</a:t>
            </a:r>
          </a:p>
        </p:txBody>
      </p:sp>
      <p:sp>
        <p:nvSpPr>
          <p:cNvPr id="38" name="Rectangle 37"/>
          <p:cNvSpPr>
            <a:spLocks noChangeArrowheads="1"/>
          </p:cNvSpPr>
          <p:nvPr/>
        </p:nvSpPr>
        <p:spPr bwMode="auto">
          <a:xfrm>
            <a:off x="5642948" y="1994746"/>
            <a:ext cx="427037"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900" b="1"/>
              <a:t>X</a:t>
            </a:r>
          </a:p>
        </p:txBody>
      </p:sp>
      <p:sp>
        <p:nvSpPr>
          <p:cNvPr id="39" name="Rectangle 38"/>
          <p:cNvSpPr>
            <a:spLocks noChangeArrowheads="1"/>
          </p:cNvSpPr>
          <p:nvPr/>
        </p:nvSpPr>
        <p:spPr bwMode="auto">
          <a:xfrm>
            <a:off x="6328748" y="1994746"/>
            <a:ext cx="406400"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900" b="1">
                <a:solidFill>
                  <a:srgbClr val="FF6600"/>
                </a:solidFill>
              </a:rPr>
              <a:t>b</a:t>
            </a:r>
          </a:p>
        </p:txBody>
      </p:sp>
      <p:sp>
        <p:nvSpPr>
          <p:cNvPr id="40" name="Rectangle 39"/>
          <p:cNvSpPr>
            <a:spLocks noChangeArrowheads="1"/>
          </p:cNvSpPr>
          <p:nvPr/>
        </p:nvSpPr>
        <p:spPr bwMode="auto">
          <a:xfrm>
            <a:off x="4804748" y="1994746"/>
            <a:ext cx="303212"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900"/>
              <a:t>(</a:t>
            </a:r>
          </a:p>
        </p:txBody>
      </p:sp>
      <p:sp>
        <p:nvSpPr>
          <p:cNvPr id="41" name="Rectangle 40"/>
          <p:cNvSpPr>
            <a:spLocks noChangeArrowheads="1"/>
          </p:cNvSpPr>
          <p:nvPr/>
        </p:nvSpPr>
        <p:spPr bwMode="auto">
          <a:xfrm>
            <a:off x="6589098" y="1950296"/>
            <a:ext cx="303212"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900"/>
              <a:t>)</a:t>
            </a:r>
          </a:p>
        </p:txBody>
      </p:sp>
      <p:sp>
        <p:nvSpPr>
          <p:cNvPr id="42" name="Rectangle 42"/>
          <p:cNvSpPr>
            <a:spLocks noChangeArrowheads="1"/>
          </p:cNvSpPr>
          <p:nvPr/>
        </p:nvSpPr>
        <p:spPr bwMode="auto">
          <a:xfrm>
            <a:off x="6023948" y="1980458"/>
            <a:ext cx="382587"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900" b="1">
                <a:solidFill>
                  <a:srgbClr val="000000"/>
                </a:solidFill>
              </a:rPr>
              <a:t>≤</a:t>
            </a:r>
          </a:p>
        </p:txBody>
      </p:sp>
      <p:sp>
        <p:nvSpPr>
          <p:cNvPr id="43" name="Line 44"/>
          <p:cNvSpPr>
            <a:spLocks noChangeShapeType="1"/>
          </p:cNvSpPr>
          <p:nvPr/>
        </p:nvSpPr>
        <p:spPr bwMode="auto">
          <a:xfrm flipH="1">
            <a:off x="3966548" y="2299546"/>
            <a:ext cx="533400" cy="6858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4" name="Rectangle 45"/>
          <p:cNvSpPr>
            <a:spLocks noChangeArrowheads="1"/>
          </p:cNvSpPr>
          <p:nvPr/>
        </p:nvSpPr>
        <p:spPr bwMode="auto">
          <a:xfrm>
            <a:off x="5290523" y="1980458"/>
            <a:ext cx="382587"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900" b="1">
                <a:solidFill>
                  <a:srgbClr val="000000"/>
                </a:solidFill>
              </a:rPr>
              <a:t>≤</a:t>
            </a:r>
          </a:p>
        </p:txBody>
      </p:sp>
      <p:sp>
        <p:nvSpPr>
          <p:cNvPr id="45" name="Rectangle 46"/>
          <p:cNvSpPr>
            <a:spLocks noChangeArrowheads="1"/>
          </p:cNvSpPr>
          <p:nvPr/>
        </p:nvSpPr>
        <p:spPr bwMode="auto">
          <a:xfrm>
            <a:off x="4957148" y="2593233"/>
            <a:ext cx="427037"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900"/>
              <a:t>P</a:t>
            </a:r>
          </a:p>
        </p:txBody>
      </p:sp>
      <p:sp>
        <p:nvSpPr>
          <p:cNvPr id="46" name="Rectangle 47"/>
          <p:cNvSpPr>
            <a:spLocks noChangeArrowheads="1"/>
          </p:cNvSpPr>
          <p:nvPr/>
        </p:nvSpPr>
        <p:spPr bwMode="auto">
          <a:xfrm>
            <a:off x="5414348" y="2593233"/>
            <a:ext cx="385762"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900" b="1">
                <a:solidFill>
                  <a:srgbClr val="33CC33"/>
                </a:solidFill>
              </a:rPr>
              <a:t>a</a:t>
            </a:r>
          </a:p>
        </p:txBody>
      </p:sp>
      <p:sp>
        <p:nvSpPr>
          <p:cNvPr id="47" name="Rectangle 48"/>
          <p:cNvSpPr>
            <a:spLocks noChangeArrowheads="1"/>
          </p:cNvSpPr>
          <p:nvPr/>
        </p:nvSpPr>
        <p:spPr bwMode="auto">
          <a:xfrm>
            <a:off x="6100148" y="2593233"/>
            <a:ext cx="427037"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900" b="1"/>
              <a:t>X</a:t>
            </a:r>
          </a:p>
        </p:txBody>
      </p:sp>
      <p:sp>
        <p:nvSpPr>
          <p:cNvPr id="48" name="Rectangle 49"/>
          <p:cNvSpPr>
            <a:spLocks noChangeArrowheads="1"/>
          </p:cNvSpPr>
          <p:nvPr/>
        </p:nvSpPr>
        <p:spPr bwMode="auto">
          <a:xfrm>
            <a:off x="6785948" y="2593233"/>
            <a:ext cx="406400"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900" b="1">
                <a:solidFill>
                  <a:srgbClr val="FF6600"/>
                </a:solidFill>
              </a:rPr>
              <a:t>b</a:t>
            </a:r>
          </a:p>
        </p:txBody>
      </p:sp>
      <p:sp>
        <p:nvSpPr>
          <p:cNvPr id="49" name="Rectangle 50"/>
          <p:cNvSpPr>
            <a:spLocks noChangeArrowheads="1"/>
          </p:cNvSpPr>
          <p:nvPr/>
        </p:nvSpPr>
        <p:spPr bwMode="auto">
          <a:xfrm>
            <a:off x="5261948" y="2593233"/>
            <a:ext cx="303212"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900"/>
              <a:t>(</a:t>
            </a:r>
          </a:p>
        </p:txBody>
      </p:sp>
      <p:sp>
        <p:nvSpPr>
          <p:cNvPr id="50" name="Rectangle 51"/>
          <p:cNvSpPr>
            <a:spLocks noChangeArrowheads="1"/>
          </p:cNvSpPr>
          <p:nvPr/>
        </p:nvSpPr>
        <p:spPr bwMode="auto">
          <a:xfrm>
            <a:off x="7046298" y="2548783"/>
            <a:ext cx="303212"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900"/>
              <a:t>)</a:t>
            </a:r>
          </a:p>
        </p:txBody>
      </p:sp>
      <p:sp>
        <p:nvSpPr>
          <p:cNvPr id="51" name="Rectangle 52"/>
          <p:cNvSpPr>
            <a:spLocks noChangeArrowheads="1"/>
          </p:cNvSpPr>
          <p:nvPr/>
        </p:nvSpPr>
        <p:spPr bwMode="auto">
          <a:xfrm>
            <a:off x="6481148" y="2578946"/>
            <a:ext cx="39052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900" b="1">
                <a:solidFill>
                  <a:srgbClr val="000000"/>
                </a:solidFill>
              </a:rPr>
              <a:t>&lt;</a:t>
            </a:r>
          </a:p>
        </p:txBody>
      </p:sp>
      <p:sp>
        <p:nvSpPr>
          <p:cNvPr id="52" name="Rectangle 53"/>
          <p:cNvSpPr>
            <a:spLocks noChangeArrowheads="1"/>
          </p:cNvSpPr>
          <p:nvPr/>
        </p:nvSpPr>
        <p:spPr bwMode="auto">
          <a:xfrm>
            <a:off x="5747723" y="2578946"/>
            <a:ext cx="39052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900" b="1">
                <a:solidFill>
                  <a:srgbClr val="000000"/>
                </a:solidFill>
              </a:rPr>
              <a:t>&lt;</a:t>
            </a:r>
          </a:p>
        </p:txBody>
      </p:sp>
      <p:sp>
        <p:nvSpPr>
          <p:cNvPr id="53" name="Rectangle 54"/>
          <p:cNvSpPr>
            <a:spLocks noChangeArrowheads="1"/>
          </p:cNvSpPr>
          <p:nvPr/>
        </p:nvSpPr>
        <p:spPr bwMode="auto">
          <a:xfrm>
            <a:off x="4606310" y="2590058"/>
            <a:ext cx="395288"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900"/>
              <a:t>=</a:t>
            </a:r>
          </a:p>
        </p:txBody>
      </p:sp>
    </p:spTree>
    <p:extLst>
      <p:ext uri="{BB962C8B-B14F-4D97-AF65-F5344CB8AC3E}">
        <p14:creationId xmlns:p14="http://schemas.microsoft.com/office/powerpoint/2010/main" val="40994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8400</TotalTime>
  <Words>1874</Words>
  <Application>Microsoft Macintosh PowerPoint</Application>
  <PresentationFormat>On-screen Show (4:3)</PresentationFormat>
  <Paragraphs>412</Paragraphs>
  <Slides>33</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3" baseType="lpstr">
      <vt:lpstr>Arial</vt:lpstr>
      <vt:lpstr>Calibri</vt:lpstr>
      <vt:lpstr>Calibri Light</vt:lpstr>
      <vt:lpstr>Cambria Math</vt:lpstr>
      <vt:lpstr>ＭＳ Ｐゴシック</vt:lpstr>
      <vt:lpstr>Symbol</vt:lpstr>
      <vt:lpstr>Times New Roman</vt:lpstr>
      <vt:lpstr>Wingdings</vt:lpstr>
      <vt:lpstr>Office Theme</vt:lpstr>
      <vt:lpstr>Equation</vt:lpstr>
      <vt:lpstr>STAT 206: Chapter 6 </vt:lpstr>
      <vt:lpstr>Ideas in Chapter 6</vt:lpstr>
      <vt:lpstr>6.1 Continuous Probability Distributions</vt:lpstr>
      <vt:lpstr>6.2 Normal Distribution </vt:lpstr>
      <vt:lpstr>Questions:</vt:lpstr>
      <vt:lpstr>Normal Probability Density Function</vt:lpstr>
      <vt:lpstr>Standard Normal Curve</vt:lpstr>
      <vt:lpstr>EXAMPLE</vt:lpstr>
      <vt:lpstr>Finding Normal Probabilities</vt:lpstr>
      <vt:lpstr>Probability under the curve</vt:lpstr>
      <vt:lpstr>Standardized Normal Table</vt:lpstr>
      <vt:lpstr>The Standardized Normal Table</vt:lpstr>
      <vt:lpstr>(General) Procedures for Finding Normal Probabilities</vt:lpstr>
      <vt:lpstr>Solution: Finding P(Z &lt; 0.12)</vt:lpstr>
      <vt:lpstr>But what if we want to know P(X ≥ 18.6)?</vt:lpstr>
      <vt:lpstr>Finding a Normal Probability Between Two Values</vt:lpstr>
      <vt:lpstr>Probabilities in the Lower Tail</vt:lpstr>
      <vt:lpstr>Empirical Rule</vt:lpstr>
      <vt:lpstr>PowerPoint Presentation</vt:lpstr>
      <vt:lpstr>What if you are given a Normal Probability, and you need to find x?</vt:lpstr>
      <vt:lpstr>EXAMPLE</vt:lpstr>
      <vt:lpstr>Question:</vt:lpstr>
      <vt:lpstr>Review:</vt:lpstr>
      <vt:lpstr>Excel Can Be Used To Find Normal Probabilities</vt:lpstr>
      <vt:lpstr>6.3 Evaluating Normality</vt:lpstr>
      <vt:lpstr>Comparing data characteristics to theoretical properties</vt:lpstr>
      <vt:lpstr>Comparing data characteristics to theoretical properties</vt:lpstr>
      <vt:lpstr>6.6 Normal Approximation to Binomial</vt:lpstr>
      <vt:lpstr>General Rule</vt:lpstr>
      <vt:lpstr>EXAMPLE</vt:lpstr>
      <vt:lpstr>Question:</vt:lpstr>
      <vt:lpstr>Normal Probability Plot from Question:</vt:lpstr>
      <vt:lpstr>Review:</vt:lpstr>
    </vt:vector>
  </TitlesOfParts>
  <Company>University of South Carolina</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 112: Statistics and the Media</dc:title>
  <dc:creator>wardbess</dc:creator>
  <cp:lastModifiedBy>WANG, DEWEI</cp:lastModifiedBy>
  <cp:revision>528</cp:revision>
  <cp:lastPrinted>2016-02-08T15:56:44Z</cp:lastPrinted>
  <dcterms:created xsi:type="dcterms:W3CDTF">2014-01-06T19:00:44Z</dcterms:created>
  <dcterms:modified xsi:type="dcterms:W3CDTF">2017-12-02T04:30:43Z</dcterms:modified>
</cp:coreProperties>
</file>