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oleObject"/>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4"/>
  </p:notesMasterIdLst>
  <p:handoutMasterIdLst>
    <p:handoutMasterId r:id="rId35"/>
  </p:handoutMasterIdLst>
  <p:sldIdLst>
    <p:sldId id="256" r:id="rId2"/>
    <p:sldId id="354" r:id="rId3"/>
    <p:sldId id="396" r:id="rId4"/>
    <p:sldId id="398" r:id="rId5"/>
    <p:sldId id="445" r:id="rId6"/>
    <p:sldId id="400" r:id="rId7"/>
    <p:sldId id="402" r:id="rId8"/>
    <p:sldId id="403" r:id="rId9"/>
    <p:sldId id="404" r:id="rId10"/>
    <p:sldId id="406" r:id="rId11"/>
    <p:sldId id="407" r:id="rId12"/>
    <p:sldId id="449" r:id="rId13"/>
    <p:sldId id="446" r:id="rId14"/>
    <p:sldId id="405" r:id="rId15"/>
    <p:sldId id="435" r:id="rId16"/>
    <p:sldId id="414" r:id="rId17"/>
    <p:sldId id="415" r:id="rId18"/>
    <p:sldId id="416" r:id="rId19"/>
    <p:sldId id="432" r:id="rId20"/>
    <p:sldId id="417" r:id="rId21"/>
    <p:sldId id="443" r:id="rId22"/>
    <p:sldId id="493" r:id="rId23"/>
    <p:sldId id="494" r:id="rId24"/>
    <p:sldId id="496" r:id="rId25"/>
    <p:sldId id="444" r:id="rId26"/>
    <p:sldId id="418" r:id="rId27"/>
    <p:sldId id="425" r:id="rId28"/>
    <p:sldId id="441" r:id="rId29"/>
    <p:sldId id="442" r:id="rId30"/>
    <p:sldId id="433" r:id="rId31"/>
    <p:sldId id="495" r:id="rId32"/>
    <p:sldId id="475" r:id="rId3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348" autoAdjust="0"/>
    <p:restoredTop sz="95073" autoAdjust="0"/>
  </p:normalViewPr>
  <p:slideViewPr>
    <p:cSldViewPr snapToGrid="0">
      <p:cViewPr varScale="1">
        <p:scale>
          <a:sx n="124" d="100"/>
          <a:sy n="124" d="100"/>
        </p:scale>
        <p:origin x="816" y="184"/>
      </p:cViewPr>
      <p:guideLst>
        <p:guide orient="horz" pos="2160"/>
        <p:guide pos="2880"/>
      </p:guideLst>
    </p:cSldViewPr>
  </p:slideViewPr>
  <p:outlineViewPr>
    <p:cViewPr>
      <p:scale>
        <a:sx n="33" d="100"/>
        <a:sy n="33" d="100"/>
      </p:scale>
      <p:origin x="0" y="-36228"/>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notesMaster" Target="notesMasters/notesMaster1.xml"/><Relationship Id="rId35" Type="http://schemas.openxmlformats.org/officeDocument/2006/relationships/handoutMaster" Target="handoutMasters/handoutMaster1.xml"/><Relationship Id="rId36" Type="http://schemas.openxmlformats.org/officeDocument/2006/relationships/presProps" Target="pres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viewProps" Target="viewProps.xml"/><Relationship Id="rId38" Type="http://schemas.openxmlformats.org/officeDocument/2006/relationships/theme" Target="theme/theme1.xml"/><Relationship Id="rId39"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4.wmf"/><Relationship Id="rId4" Type="http://schemas.openxmlformats.org/officeDocument/2006/relationships/image" Target="../media/image5.wmf"/><Relationship Id="rId5" Type="http://schemas.openxmlformats.org/officeDocument/2006/relationships/image" Target="../media/image6.wmf"/><Relationship Id="rId1" Type="http://schemas.openxmlformats.org/officeDocument/2006/relationships/image" Target="../media/image2.wmf"/><Relationship Id="rId2" Type="http://schemas.openxmlformats.org/officeDocument/2006/relationships/image" Target="../media/image3.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40.emf"/><Relationship Id="rId2" Type="http://schemas.openxmlformats.org/officeDocument/2006/relationships/image" Target="../media/image41.wmf"/><Relationship Id="rId3" Type="http://schemas.openxmlformats.org/officeDocument/2006/relationships/image" Target="../media/image29.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43.wmf"/><Relationship Id="rId4" Type="http://schemas.openxmlformats.org/officeDocument/2006/relationships/image" Target="../media/image44.wmf"/><Relationship Id="rId1" Type="http://schemas.openxmlformats.org/officeDocument/2006/relationships/image" Target="../media/image34.emf"/><Relationship Id="rId2" Type="http://schemas.openxmlformats.org/officeDocument/2006/relationships/image" Target="../media/image42.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47.wmf"/><Relationship Id="rId2" Type="http://schemas.openxmlformats.org/officeDocument/2006/relationships/image" Target="../media/image48.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49.wmf"/><Relationship Id="rId2" Type="http://schemas.openxmlformats.org/officeDocument/2006/relationships/image" Target="../media/image50.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6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wmf"/><Relationship Id="rId2" Type="http://schemas.openxmlformats.org/officeDocument/2006/relationships/image" Target="../media/image9.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7.emf"/><Relationship Id="rId2" Type="http://schemas.openxmlformats.org/officeDocument/2006/relationships/image" Target="../media/image18.emf"/></Relationships>
</file>

<file path=ppt/drawings/_rels/vmlDrawing5.vml.rels><?xml version="1.0" encoding="UTF-8" standalone="yes"?>
<Relationships xmlns="http://schemas.openxmlformats.org/package/2006/relationships"><Relationship Id="rId11" Type="http://schemas.openxmlformats.org/officeDocument/2006/relationships/image" Target="../media/image29.wmf"/><Relationship Id="rId12" Type="http://schemas.openxmlformats.org/officeDocument/2006/relationships/image" Target="../media/image30.wmf"/><Relationship Id="rId1" Type="http://schemas.openxmlformats.org/officeDocument/2006/relationships/image" Target="../media/image19.emf"/><Relationship Id="rId2" Type="http://schemas.openxmlformats.org/officeDocument/2006/relationships/image" Target="../media/image20.wmf"/><Relationship Id="rId3" Type="http://schemas.openxmlformats.org/officeDocument/2006/relationships/image" Target="../media/image21.wmf"/><Relationship Id="rId4" Type="http://schemas.openxmlformats.org/officeDocument/2006/relationships/image" Target="../media/image22.wmf"/><Relationship Id="rId5" Type="http://schemas.openxmlformats.org/officeDocument/2006/relationships/image" Target="../media/image23.wmf"/><Relationship Id="rId6" Type="http://schemas.openxmlformats.org/officeDocument/2006/relationships/image" Target="../media/image24.emf"/><Relationship Id="rId7" Type="http://schemas.openxmlformats.org/officeDocument/2006/relationships/image" Target="../media/image25.emf"/><Relationship Id="rId8" Type="http://schemas.openxmlformats.org/officeDocument/2006/relationships/image" Target="../media/image26.emf"/><Relationship Id="rId9" Type="http://schemas.openxmlformats.org/officeDocument/2006/relationships/image" Target="../media/image27.emf"/><Relationship Id="rId10" Type="http://schemas.openxmlformats.org/officeDocument/2006/relationships/image" Target="../media/image28.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6.emf"/><Relationship Id="rId2" Type="http://schemas.openxmlformats.org/officeDocument/2006/relationships/image" Target="../media/image31.wmf"/><Relationship Id="rId3" Type="http://schemas.openxmlformats.org/officeDocument/2006/relationships/image" Target="../media/image32.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36.emf"/><Relationship Id="rId4" Type="http://schemas.openxmlformats.org/officeDocument/2006/relationships/image" Target="../media/image37.emf"/><Relationship Id="rId5" Type="http://schemas.openxmlformats.org/officeDocument/2006/relationships/image" Target="../media/image27.emf"/><Relationship Id="rId1" Type="http://schemas.openxmlformats.org/officeDocument/2006/relationships/image" Target="../media/image34.emf"/><Relationship Id="rId2" Type="http://schemas.openxmlformats.org/officeDocument/2006/relationships/image" Target="../media/image35.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34.emf"/><Relationship Id="rId4" Type="http://schemas.openxmlformats.org/officeDocument/2006/relationships/image" Target="../media/image39.wmf"/><Relationship Id="rId1" Type="http://schemas.openxmlformats.org/officeDocument/2006/relationships/image" Target="../media/image35.wmf"/><Relationship Id="rId2" Type="http://schemas.openxmlformats.org/officeDocument/2006/relationships/image" Target="../media/image37.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DA573834-F47D-4A18-A2FE-474580132449}" type="datetimeFigureOut">
              <a:rPr lang="en-US" smtClean="0"/>
              <a:t>12/1/17</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115591CD-863E-4083-9D25-46774A4FCED6}" type="slidenum">
              <a:rPr lang="en-US" smtClean="0"/>
              <a:t>‹#›</a:t>
            </a:fld>
            <a:endParaRPr lang="en-US"/>
          </a:p>
        </p:txBody>
      </p:sp>
    </p:spTree>
    <p:extLst>
      <p:ext uri="{BB962C8B-B14F-4D97-AF65-F5344CB8AC3E}">
        <p14:creationId xmlns:p14="http://schemas.microsoft.com/office/powerpoint/2010/main" val="23870569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9892BF8D-DF14-4844-B054-111C5A091AAB}" type="datetimeFigureOut">
              <a:rPr lang="en-US" smtClean="0"/>
              <a:t>12/1/17</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68EFFD12-7F19-4BAD-806C-32A53236DCC5}" type="slidenum">
              <a:rPr lang="en-US" smtClean="0"/>
              <a:t>‹#›</a:t>
            </a:fld>
            <a:endParaRPr lang="en-US"/>
          </a:p>
        </p:txBody>
      </p:sp>
    </p:spTree>
    <p:extLst>
      <p:ext uri="{BB962C8B-B14F-4D97-AF65-F5344CB8AC3E}">
        <p14:creationId xmlns:p14="http://schemas.microsoft.com/office/powerpoint/2010/main" val="34414764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EFFD12-7F19-4BAD-806C-32A53236DCC5}" type="slidenum">
              <a:rPr lang="en-US" smtClean="0"/>
              <a:t>1</a:t>
            </a:fld>
            <a:endParaRPr lang="en-US"/>
          </a:p>
        </p:txBody>
      </p:sp>
    </p:spTree>
    <p:extLst>
      <p:ext uri="{BB962C8B-B14F-4D97-AF65-F5344CB8AC3E}">
        <p14:creationId xmlns:p14="http://schemas.microsoft.com/office/powerpoint/2010/main" val="9850298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EFFD12-7F19-4BAD-806C-32A53236DCC5}" type="slidenum">
              <a:rPr lang="en-US" smtClean="0"/>
              <a:t>10</a:t>
            </a:fld>
            <a:endParaRPr lang="en-US"/>
          </a:p>
        </p:txBody>
      </p:sp>
    </p:spTree>
    <p:extLst>
      <p:ext uri="{BB962C8B-B14F-4D97-AF65-F5344CB8AC3E}">
        <p14:creationId xmlns:p14="http://schemas.microsoft.com/office/powerpoint/2010/main" val="34572157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EFFD12-7F19-4BAD-806C-32A53236DCC5}" type="slidenum">
              <a:rPr lang="en-US" smtClean="0"/>
              <a:t>11</a:t>
            </a:fld>
            <a:endParaRPr lang="en-US"/>
          </a:p>
        </p:txBody>
      </p:sp>
    </p:spTree>
    <p:extLst>
      <p:ext uri="{BB962C8B-B14F-4D97-AF65-F5344CB8AC3E}">
        <p14:creationId xmlns:p14="http://schemas.microsoft.com/office/powerpoint/2010/main" val="20516516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EFFD12-7F19-4BAD-806C-32A53236DCC5}" type="slidenum">
              <a:rPr lang="en-US" smtClean="0"/>
              <a:t>12</a:t>
            </a:fld>
            <a:endParaRPr lang="en-US"/>
          </a:p>
        </p:txBody>
      </p:sp>
    </p:spTree>
    <p:extLst>
      <p:ext uri="{BB962C8B-B14F-4D97-AF65-F5344CB8AC3E}">
        <p14:creationId xmlns:p14="http://schemas.microsoft.com/office/powerpoint/2010/main" val="38764386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EFFD12-7F19-4BAD-806C-32A53236DCC5}" type="slidenum">
              <a:rPr lang="en-US" smtClean="0"/>
              <a:t>13</a:t>
            </a:fld>
            <a:endParaRPr lang="en-US"/>
          </a:p>
        </p:txBody>
      </p:sp>
    </p:spTree>
    <p:extLst>
      <p:ext uri="{BB962C8B-B14F-4D97-AF65-F5344CB8AC3E}">
        <p14:creationId xmlns:p14="http://schemas.microsoft.com/office/powerpoint/2010/main" val="34190944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EFFD12-7F19-4BAD-806C-32A53236DCC5}" type="slidenum">
              <a:rPr lang="en-US" smtClean="0"/>
              <a:t>14</a:t>
            </a:fld>
            <a:endParaRPr lang="en-US"/>
          </a:p>
        </p:txBody>
      </p:sp>
    </p:spTree>
    <p:extLst>
      <p:ext uri="{BB962C8B-B14F-4D97-AF65-F5344CB8AC3E}">
        <p14:creationId xmlns:p14="http://schemas.microsoft.com/office/powerpoint/2010/main" val="16970393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EFFD12-7F19-4BAD-806C-32A53236DCC5}" type="slidenum">
              <a:rPr lang="en-US" smtClean="0"/>
              <a:t>15</a:t>
            </a:fld>
            <a:endParaRPr lang="en-US"/>
          </a:p>
        </p:txBody>
      </p:sp>
    </p:spTree>
    <p:extLst>
      <p:ext uri="{BB962C8B-B14F-4D97-AF65-F5344CB8AC3E}">
        <p14:creationId xmlns:p14="http://schemas.microsoft.com/office/powerpoint/2010/main" val="39832075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EFFD12-7F19-4BAD-806C-32A53236DCC5}" type="slidenum">
              <a:rPr lang="en-US" smtClean="0"/>
              <a:t>16</a:t>
            </a:fld>
            <a:endParaRPr lang="en-US"/>
          </a:p>
        </p:txBody>
      </p:sp>
    </p:spTree>
    <p:extLst>
      <p:ext uri="{BB962C8B-B14F-4D97-AF65-F5344CB8AC3E}">
        <p14:creationId xmlns:p14="http://schemas.microsoft.com/office/powerpoint/2010/main" val="17964026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EFFD12-7F19-4BAD-806C-32A53236DCC5}" type="slidenum">
              <a:rPr lang="en-US" smtClean="0"/>
              <a:t>17</a:t>
            </a:fld>
            <a:endParaRPr lang="en-US"/>
          </a:p>
        </p:txBody>
      </p:sp>
    </p:spTree>
    <p:extLst>
      <p:ext uri="{BB962C8B-B14F-4D97-AF65-F5344CB8AC3E}">
        <p14:creationId xmlns:p14="http://schemas.microsoft.com/office/powerpoint/2010/main" val="31803624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EFFD12-7F19-4BAD-806C-32A53236DCC5}" type="slidenum">
              <a:rPr lang="en-US" smtClean="0"/>
              <a:t>18</a:t>
            </a:fld>
            <a:endParaRPr lang="en-US"/>
          </a:p>
        </p:txBody>
      </p:sp>
    </p:spTree>
    <p:extLst>
      <p:ext uri="{BB962C8B-B14F-4D97-AF65-F5344CB8AC3E}">
        <p14:creationId xmlns:p14="http://schemas.microsoft.com/office/powerpoint/2010/main" val="15514800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EFFD12-7F19-4BAD-806C-32A53236DCC5}" type="slidenum">
              <a:rPr lang="en-US" smtClean="0"/>
              <a:t>19</a:t>
            </a:fld>
            <a:endParaRPr lang="en-US"/>
          </a:p>
        </p:txBody>
      </p:sp>
    </p:spTree>
    <p:extLst>
      <p:ext uri="{BB962C8B-B14F-4D97-AF65-F5344CB8AC3E}">
        <p14:creationId xmlns:p14="http://schemas.microsoft.com/office/powerpoint/2010/main" val="18770536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EFFD12-7F19-4BAD-806C-32A53236DCC5}" type="slidenum">
              <a:rPr lang="en-US" smtClean="0"/>
              <a:t>2</a:t>
            </a:fld>
            <a:endParaRPr lang="en-US"/>
          </a:p>
        </p:txBody>
      </p:sp>
    </p:spTree>
    <p:extLst>
      <p:ext uri="{BB962C8B-B14F-4D97-AF65-F5344CB8AC3E}">
        <p14:creationId xmlns:p14="http://schemas.microsoft.com/office/powerpoint/2010/main" val="28651472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EFFD12-7F19-4BAD-806C-32A53236DCC5}" type="slidenum">
              <a:rPr lang="en-US" smtClean="0"/>
              <a:t>20</a:t>
            </a:fld>
            <a:endParaRPr lang="en-US"/>
          </a:p>
        </p:txBody>
      </p:sp>
    </p:spTree>
    <p:extLst>
      <p:ext uri="{BB962C8B-B14F-4D97-AF65-F5344CB8AC3E}">
        <p14:creationId xmlns:p14="http://schemas.microsoft.com/office/powerpoint/2010/main" val="6189039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EFFD12-7F19-4BAD-806C-32A53236DCC5}" type="slidenum">
              <a:rPr lang="en-US" smtClean="0"/>
              <a:t>22</a:t>
            </a:fld>
            <a:endParaRPr lang="en-US"/>
          </a:p>
        </p:txBody>
      </p:sp>
    </p:spTree>
    <p:extLst>
      <p:ext uri="{BB962C8B-B14F-4D97-AF65-F5344CB8AC3E}">
        <p14:creationId xmlns:p14="http://schemas.microsoft.com/office/powerpoint/2010/main" val="33254455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EFFD12-7F19-4BAD-806C-32A53236DCC5}" type="slidenum">
              <a:rPr lang="en-US" smtClean="0"/>
              <a:t>23</a:t>
            </a:fld>
            <a:endParaRPr lang="en-US"/>
          </a:p>
        </p:txBody>
      </p:sp>
    </p:spTree>
    <p:extLst>
      <p:ext uri="{BB962C8B-B14F-4D97-AF65-F5344CB8AC3E}">
        <p14:creationId xmlns:p14="http://schemas.microsoft.com/office/powerpoint/2010/main" val="27521552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E8C48F-65C8-49CF-BA5A-1B19AC8B3388}" type="slidenum">
              <a:rPr lang="en-US" smtClean="0"/>
              <a:t>25</a:t>
            </a:fld>
            <a:endParaRPr lang="en-US"/>
          </a:p>
        </p:txBody>
      </p:sp>
    </p:spTree>
    <p:extLst>
      <p:ext uri="{BB962C8B-B14F-4D97-AF65-F5344CB8AC3E}">
        <p14:creationId xmlns:p14="http://schemas.microsoft.com/office/powerpoint/2010/main" val="3502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EFFD12-7F19-4BAD-806C-32A53236DCC5}" type="slidenum">
              <a:rPr lang="en-US" smtClean="0"/>
              <a:t>26</a:t>
            </a:fld>
            <a:endParaRPr lang="en-US"/>
          </a:p>
        </p:txBody>
      </p:sp>
    </p:spTree>
    <p:extLst>
      <p:ext uri="{BB962C8B-B14F-4D97-AF65-F5344CB8AC3E}">
        <p14:creationId xmlns:p14="http://schemas.microsoft.com/office/powerpoint/2010/main" val="13293274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EFFD12-7F19-4BAD-806C-32A53236DCC5}" type="slidenum">
              <a:rPr lang="en-US" smtClean="0"/>
              <a:t>27</a:t>
            </a:fld>
            <a:endParaRPr lang="en-US"/>
          </a:p>
        </p:txBody>
      </p:sp>
    </p:spTree>
    <p:extLst>
      <p:ext uri="{BB962C8B-B14F-4D97-AF65-F5344CB8AC3E}">
        <p14:creationId xmlns:p14="http://schemas.microsoft.com/office/powerpoint/2010/main" val="12557439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EFFD12-7F19-4BAD-806C-32A53236DCC5}" type="slidenum">
              <a:rPr lang="en-US" smtClean="0"/>
              <a:t>30</a:t>
            </a:fld>
            <a:endParaRPr lang="en-US"/>
          </a:p>
        </p:txBody>
      </p:sp>
    </p:spTree>
    <p:extLst>
      <p:ext uri="{BB962C8B-B14F-4D97-AF65-F5344CB8AC3E}">
        <p14:creationId xmlns:p14="http://schemas.microsoft.com/office/powerpoint/2010/main" val="40910099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EFFD12-7F19-4BAD-806C-32A53236DCC5}" type="slidenum">
              <a:rPr lang="en-US" smtClean="0"/>
              <a:t>31</a:t>
            </a:fld>
            <a:endParaRPr lang="en-US"/>
          </a:p>
        </p:txBody>
      </p:sp>
    </p:spTree>
    <p:extLst>
      <p:ext uri="{BB962C8B-B14F-4D97-AF65-F5344CB8AC3E}">
        <p14:creationId xmlns:p14="http://schemas.microsoft.com/office/powerpoint/2010/main" val="12411683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EFFD12-7F19-4BAD-806C-32A53236DCC5}" type="slidenum">
              <a:rPr lang="en-US" smtClean="0"/>
              <a:t>3</a:t>
            </a:fld>
            <a:endParaRPr lang="en-US"/>
          </a:p>
        </p:txBody>
      </p:sp>
    </p:spTree>
    <p:extLst>
      <p:ext uri="{BB962C8B-B14F-4D97-AF65-F5344CB8AC3E}">
        <p14:creationId xmlns:p14="http://schemas.microsoft.com/office/powerpoint/2010/main" val="3295553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EFFD12-7F19-4BAD-806C-32A53236DCC5}" type="slidenum">
              <a:rPr lang="en-US" smtClean="0"/>
              <a:t>4</a:t>
            </a:fld>
            <a:endParaRPr lang="en-US"/>
          </a:p>
        </p:txBody>
      </p:sp>
    </p:spTree>
    <p:extLst>
      <p:ext uri="{BB962C8B-B14F-4D97-AF65-F5344CB8AC3E}">
        <p14:creationId xmlns:p14="http://schemas.microsoft.com/office/powerpoint/2010/main" val="10942925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EFFD12-7F19-4BAD-806C-32A53236DCC5}" type="slidenum">
              <a:rPr lang="en-US" smtClean="0"/>
              <a:t>5</a:t>
            </a:fld>
            <a:endParaRPr lang="en-US"/>
          </a:p>
        </p:txBody>
      </p:sp>
    </p:spTree>
    <p:extLst>
      <p:ext uri="{BB962C8B-B14F-4D97-AF65-F5344CB8AC3E}">
        <p14:creationId xmlns:p14="http://schemas.microsoft.com/office/powerpoint/2010/main" val="33945214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EFFD12-7F19-4BAD-806C-32A53236DCC5}" type="slidenum">
              <a:rPr lang="en-US" smtClean="0"/>
              <a:t>6</a:t>
            </a:fld>
            <a:endParaRPr lang="en-US"/>
          </a:p>
        </p:txBody>
      </p:sp>
    </p:spTree>
    <p:extLst>
      <p:ext uri="{BB962C8B-B14F-4D97-AF65-F5344CB8AC3E}">
        <p14:creationId xmlns:p14="http://schemas.microsoft.com/office/powerpoint/2010/main" val="4617835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EFFD12-7F19-4BAD-806C-32A53236DCC5}" type="slidenum">
              <a:rPr lang="en-US" smtClean="0"/>
              <a:t>7</a:t>
            </a:fld>
            <a:endParaRPr lang="en-US"/>
          </a:p>
        </p:txBody>
      </p:sp>
    </p:spTree>
    <p:extLst>
      <p:ext uri="{BB962C8B-B14F-4D97-AF65-F5344CB8AC3E}">
        <p14:creationId xmlns:p14="http://schemas.microsoft.com/office/powerpoint/2010/main" val="10767377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EFFD12-7F19-4BAD-806C-32A53236DCC5}" type="slidenum">
              <a:rPr lang="en-US" smtClean="0"/>
              <a:t>8</a:t>
            </a:fld>
            <a:endParaRPr lang="en-US"/>
          </a:p>
        </p:txBody>
      </p:sp>
    </p:spTree>
    <p:extLst>
      <p:ext uri="{BB962C8B-B14F-4D97-AF65-F5344CB8AC3E}">
        <p14:creationId xmlns:p14="http://schemas.microsoft.com/office/powerpoint/2010/main" val="13328463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EFFD12-7F19-4BAD-806C-32A53236DCC5}" type="slidenum">
              <a:rPr lang="en-US" smtClean="0"/>
              <a:t>9</a:t>
            </a:fld>
            <a:endParaRPr lang="en-US"/>
          </a:p>
        </p:txBody>
      </p:sp>
    </p:spTree>
    <p:extLst>
      <p:ext uri="{BB962C8B-B14F-4D97-AF65-F5344CB8AC3E}">
        <p14:creationId xmlns:p14="http://schemas.microsoft.com/office/powerpoint/2010/main" val="5908471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75822C-2030-4887-9512-2AC67AD2736F}" type="slidenum">
              <a:rPr lang="en-US" smtClean="0"/>
              <a:t>‹#›</a:t>
            </a:fld>
            <a:endParaRPr lang="en-US"/>
          </a:p>
        </p:txBody>
      </p:sp>
    </p:spTree>
    <p:extLst>
      <p:ext uri="{BB962C8B-B14F-4D97-AF65-F5344CB8AC3E}">
        <p14:creationId xmlns:p14="http://schemas.microsoft.com/office/powerpoint/2010/main" val="35330387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75822C-2030-4887-9512-2AC67AD2736F}" type="slidenum">
              <a:rPr lang="en-US" smtClean="0"/>
              <a:t>‹#›</a:t>
            </a:fld>
            <a:endParaRPr lang="en-US"/>
          </a:p>
        </p:txBody>
      </p:sp>
    </p:spTree>
    <p:extLst>
      <p:ext uri="{BB962C8B-B14F-4D97-AF65-F5344CB8AC3E}">
        <p14:creationId xmlns:p14="http://schemas.microsoft.com/office/powerpoint/2010/main" val="42922937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75822C-2030-4887-9512-2AC67AD2736F}" type="slidenum">
              <a:rPr lang="en-US" smtClean="0"/>
              <a:t>‹#›</a:t>
            </a:fld>
            <a:endParaRPr lang="en-US"/>
          </a:p>
        </p:txBody>
      </p:sp>
    </p:spTree>
    <p:extLst>
      <p:ext uri="{BB962C8B-B14F-4D97-AF65-F5344CB8AC3E}">
        <p14:creationId xmlns:p14="http://schemas.microsoft.com/office/powerpoint/2010/main" val="9712039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31648" y="-633"/>
            <a:ext cx="8717280" cy="1036954"/>
          </a:xfrm>
        </p:spPr>
        <p:txBody>
          <a:bodyPr>
            <a:normAutofit/>
          </a:bodyPr>
          <a:lstStyle>
            <a:lvl1pPr>
              <a:defRPr sz="4000"/>
            </a:lvl1pPr>
          </a:lstStyle>
          <a:p>
            <a:r>
              <a:rPr lang="en-US" dirty="0" smtClean="0"/>
              <a:t>Click to edit Master title style</a:t>
            </a:r>
            <a:endParaRPr lang="en-US" dirty="0"/>
          </a:p>
        </p:txBody>
      </p:sp>
      <p:sp>
        <p:nvSpPr>
          <p:cNvPr id="3" name="Content Placeholder 2"/>
          <p:cNvSpPr>
            <a:spLocks noGrp="1"/>
          </p:cNvSpPr>
          <p:nvPr>
            <p:ph idx="1"/>
          </p:nvPr>
        </p:nvSpPr>
        <p:spPr>
          <a:xfrm>
            <a:off x="231648" y="1133856"/>
            <a:ext cx="8717280" cy="535228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6891528" y="6492875"/>
            <a:ext cx="2057400" cy="365125"/>
          </a:xfrm>
        </p:spPr>
        <p:txBody>
          <a:bodyPr/>
          <a:lstStyle/>
          <a:p>
            <a:fld id="{8D75822C-2030-4887-9512-2AC67AD2736F}" type="slidenum">
              <a:rPr lang="en-US" smtClean="0"/>
              <a:t>‹#›</a:t>
            </a:fld>
            <a:endParaRPr lang="en-US"/>
          </a:p>
        </p:txBody>
      </p:sp>
    </p:spTree>
    <p:extLst>
      <p:ext uri="{BB962C8B-B14F-4D97-AF65-F5344CB8AC3E}">
        <p14:creationId xmlns:p14="http://schemas.microsoft.com/office/powerpoint/2010/main" val="6073923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75822C-2030-4887-9512-2AC67AD2736F}" type="slidenum">
              <a:rPr lang="en-US" smtClean="0"/>
              <a:t>‹#›</a:t>
            </a:fld>
            <a:endParaRPr lang="en-US"/>
          </a:p>
        </p:txBody>
      </p:sp>
    </p:spTree>
    <p:extLst>
      <p:ext uri="{BB962C8B-B14F-4D97-AF65-F5344CB8AC3E}">
        <p14:creationId xmlns:p14="http://schemas.microsoft.com/office/powerpoint/2010/main" val="25294323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75822C-2030-4887-9512-2AC67AD2736F}" type="slidenum">
              <a:rPr lang="en-US" smtClean="0"/>
              <a:t>‹#›</a:t>
            </a:fld>
            <a:endParaRPr lang="en-US"/>
          </a:p>
        </p:txBody>
      </p:sp>
    </p:spTree>
    <p:extLst>
      <p:ext uri="{BB962C8B-B14F-4D97-AF65-F5344CB8AC3E}">
        <p14:creationId xmlns:p14="http://schemas.microsoft.com/office/powerpoint/2010/main" val="28795664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D75822C-2030-4887-9512-2AC67AD2736F}" type="slidenum">
              <a:rPr lang="en-US" smtClean="0"/>
              <a:t>‹#›</a:t>
            </a:fld>
            <a:endParaRPr lang="en-US"/>
          </a:p>
        </p:txBody>
      </p:sp>
    </p:spTree>
    <p:extLst>
      <p:ext uri="{BB962C8B-B14F-4D97-AF65-F5344CB8AC3E}">
        <p14:creationId xmlns:p14="http://schemas.microsoft.com/office/powerpoint/2010/main" val="20672726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D75822C-2030-4887-9512-2AC67AD2736F}" type="slidenum">
              <a:rPr lang="en-US" smtClean="0"/>
              <a:t>‹#›</a:t>
            </a:fld>
            <a:endParaRPr lang="en-US"/>
          </a:p>
        </p:txBody>
      </p:sp>
    </p:spTree>
    <p:extLst>
      <p:ext uri="{BB962C8B-B14F-4D97-AF65-F5344CB8AC3E}">
        <p14:creationId xmlns:p14="http://schemas.microsoft.com/office/powerpoint/2010/main" val="41020631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D75822C-2030-4887-9512-2AC67AD2736F}" type="slidenum">
              <a:rPr lang="en-US" smtClean="0"/>
              <a:t>‹#›</a:t>
            </a:fld>
            <a:endParaRPr lang="en-US"/>
          </a:p>
        </p:txBody>
      </p:sp>
    </p:spTree>
    <p:extLst>
      <p:ext uri="{BB962C8B-B14F-4D97-AF65-F5344CB8AC3E}">
        <p14:creationId xmlns:p14="http://schemas.microsoft.com/office/powerpoint/2010/main" val="12160599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75822C-2030-4887-9512-2AC67AD2736F}" type="slidenum">
              <a:rPr lang="en-US" smtClean="0"/>
              <a:t>‹#›</a:t>
            </a:fld>
            <a:endParaRPr lang="en-US"/>
          </a:p>
        </p:txBody>
      </p:sp>
    </p:spTree>
    <p:extLst>
      <p:ext uri="{BB962C8B-B14F-4D97-AF65-F5344CB8AC3E}">
        <p14:creationId xmlns:p14="http://schemas.microsoft.com/office/powerpoint/2010/main" val="41077608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75822C-2030-4887-9512-2AC67AD2736F}" type="slidenum">
              <a:rPr lang="en-US" smtClean="0"/>
              <a:t>‹#›</a:t>
            </a:fld>
            <a:endParaRPr lang="en-US"/>
          </a:p>
        </p:txBody>
      </p:sp>
    </p:spTree>
    <p:extLst>
      <p:ext uri="{BB962C8B-B14F-4D97-AF65-F5344CB8AC3E}">
        <p14:creationId xmlns:p14="http://schemas.microsoft.com/office/powerpoint/2010/main" val="258654464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75822C-2030-4887-9512-2AC67AD2736F}" type="slidenum">
              <a:rPr lang="en-US" smtClean="0"/>
              <a:t>‹#›</a:t>
            </a:fld>
            <a:endParaRPr lang="en-US"/>
          </a:p>
        </p:txBody>
      </p:sp>
    </p:spTree>
    <p:extLst>
      <p:ext uri="{BB962C8B-B14F-4D97-AF65-F5344CB8AC3E}">
        <p14:creationId xmlns:p14="http://schemas.microsoft.com/office/powerpoint/2010/main" val="10357444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4" Type="http://schemas.openxmlformats.org/officeDocument/2006/relationships/oleObject" Target="../embeddings/oleObject23.bin"/><Relationship Id="rId5" Type="http://schemas.openxmlformats.org/officeDocument/2006/relationships/image" Target="../media/image26.emf"/><Relationship Id="rId6" Type="http://schemas.openxmlformats.org/officeDocument/2006/relationships/image" Target="../media/image33.png"/><Relationship Id="rId7" Type="http://schemas.openxmlformats.org/officeDocument/2006/relationships/oleObject" Target="../embeddings/oleObject24.bin"/><Relationship Id="rId8" Type="http://schemas.openxmlformats.org/officeDocument/2006/relationships/image" Target="../media/image31.wmf"/><Relationship Id="rId9" Type="http://schemas.openxmlformats.org/officeDocument/2006/relationships/oleObject" Target="../embeddings/oleObject25.bin"/><Relationship Id="rId10" Type="http://schemas.openxmlformats.org/officeDocument/2006/relationships/image" Target="../media/image32.wmf"/><Relationship Id="rId1" Type="http://schemas.openxmlformats.org/officeDocument/2006/relationships/vmlDrawing" Target="../drawings/vmlDrawing6.vml"/><Relationship Id="rId2"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1" Type="http://schemas.openxmlformats.org/officeDocument/2006/relationships/image" Target="../media/image37.emf"/><Relationship Id="rId12" Type="http://schemas.openxmlformats.org/officeDocument/2006/relationships/oleObject" Target="../embeddings/oleObject30.bin"/><Relationship Id="rId13" Type="http://schemas.openxmlformats.org/officeDocument/2006/relationships/image" Target="../media/image27.emf"/><Relationship Id="rId14" Type="http://schemas.openxmlformats.org/officeDocument/2006/relationships/image" Target="../media/image38.png"/><Relationship Id="rId1" Type="http://schemas.openxmlformats.org/officeDocument/2006/relationships/vmlDrawing" Target="../drawings/vmlDrawing7.vml"/><Relationship Id="rId2" Type="http://schemas.openxmlformats.org/officeDocument/2006/relationships/slideLayout" Target="../slideLayouts/slideLayout2.xml"/><Relationship Id="rId3" Type="http://schemas.openxmlformats.org/officeDocument/2006/relationships/notesSlide" Target="../notesSlides/notesSlide11.xml"/><Relationship Id="rId4" Type="http://schemas.openxmlformats.org/officeDocument/2006/relationships/oleObject" Target="../embeddings/oleObject26.bin"/><Relationship Id="rId5" Type="http://schemas.openxmlformats.org/officeDocument/2006/relationships/image" Target="../media/image34.emf"/><Relationship Id="rId6" Type="http://schemas.openxmlformats.org/officeDocument/2006/relationships/oleObject" Target="../embeddings/oleObject27.bin"/><Relationship Id="rId7" Type="http://schemas.openxmlformats.org/officeDocument/2006/relationships/image" Target="../media/image35.wmf"/><Relationship Id="rId8" Type="http://schemas.openxmlformats.org/officeDocument/2006/relationships/oleObject" Target="../embeddings/oleObject28.bin"/><Relationship Id="rId9" Type="http://schemas.openxmlformats.org/officeDocument/2006/relationships/image" Target="../media/image36.emf"/><Relationship Id="rId10" Type="http://schemas.openxmlformats.org/officeDocument/2006/relationships/oleObject" Target="../embeddings/oleObject29.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4" Type="http://schemas.openxmlformats.org/officeDocument/2006/relationships/oleObject" Target="../embeddings/oleObject31.bin"/><Relationship Id="rId5" Type="http://schemas.openxmlformats.org/officeDocument/2006/relationships/image" Target="../media/image35.wmf"/><Relationship Id="rId6" Type="http://schemas.openxmlformats.org/officeDocument/2006/relationships/oleObject" Target="../embeddings/oleObject32.bin"/><Relationship Id="rId7" Type="http://schemas.openxmlformats.org/officeDocument/2006/relationships/image" Target="../media/image37.emf"/><Relationship Id="rId8" Type="http://schemas.openxmlformats.org/officeDocument/2006/relationships/oleObject" Target="../embeddings/oleObject33.bin"/><Relationship Id="rId9" Type="http://schemas.openxmlformats.org/officeDocument/2006/relationships/image" Target="../media/image34.emf"/><Relationship Id="rId10" Type="http://schemas.openxmlformats.org/officeDocument/2006/relationships/oleObject" Target="../embeddings/oleObject34.bin"/><Relationship Id="rId11" Type="http://schemas.openxmlformats.org/officeDocument/2006/relationships/image" Target="../media/image39.wmf"/><Relationship Id="rId1" Type="http://schemas.openxmlformats.org/officeDocument/2006/relationships/vmlDrawing" Target="../drawings/vmlDrawing8.vml"/><Relationship Id="rId2"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4" Type="http://schemas.openxmlformats.org/officeDocument/2006/relationships/image" Target="../media/image39.png"/><Relationship Id="rId5" Type="http://schemas.openxmlformats.org/officeDocument/2006/relationships/oleObject" Target="../embeddings/oleObject35.bin"/><Relationship Id="rId6" Type="http://schemas.openxmlformats.org/officeDocument/2006/relationships/image" Target="../media/image23.wmf"/><Relationship Id="rId1" Type="http://schemas.openxmlformats.org/officeDocument/2006/relationships/vmlDrawing" Target="../drawings/vmlDrawing9.vml"/><Relationship Id="rId2"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4" Type="http://schemas.openxmlformats.org/officeDocument/2006/relationships/oleObject" Target="../embeddings/oleObject36.bin"/><Relationship Id="rId5" Type="http://schemas.openxmlformats.org/officeDocument/2006/relationships/image" Target="../media/image40.emf"/><Relationship Id="rId6" Type="http://schemas.openxmlformats.org/officeDocument/2006/relationships/oleObject" Target="../embeddings/oleObject37.bin"/><Relationship Id="rId7" Type="http://schemas.openxmlformats.org/officeDocument/2006/relationships/image" Target="../media/image41.wmf"/><Relationship Id="rId8" Type="http://schemas.openxmlformats.org/officeDocument/2006/relationships/oleObject" Target="../embeddings/oleObject38.bin"/><Relationship Id="rId9" Type="http://schemas.openxmlformats.org/officeDocument/2006/relationships/image" Target="../media/image29.wmf"/><Relationship Id="rId1" Type="http://schemas.openxmlformats.org/officeDocument/2006/relationships/vmlDrawing" Target="../drawings/vmlDrawing10.vml"/><Relationship Id="rId2"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1" Type="http://schemas.openxmlformats.org/officeDocument/2006/relationships/oleObject" Target="../embeddings/oleObject41.bin"/><Relationship Id="rId12" Type="http://schemas.openxmlformats.org/officeDocument/2006/relationships/image" Target="../media/image43.wmf"/><Relationship Id="rId13" Type="http://schemas.openxmlformats.org/officeDocument/2006/relationships/oleObject" Target="../embeddings/oleObject42.bin"/><Relationship Id="rId14" Type="http://schemas.openxmlformats.org/officeDocument/2006/relationships/image" Target="../media/image44.wmf"/><Relationship Id="rId1" Type="http://schemas.openxmlformats.org/officeDocument/2006/relationships/vmlDrawing" Target="../drawings/vmlDrawing11.vml"/><Relationship Id="rId2" Type="http://schemas.openxmlformats.org/officeDocument/2006/relationships/slideLayout" Target="../slideLayouts/slideLayout2.xml"/><Relationship Id="rId3" Type="http://schemas.openxmlformats.org/officeDocument/2006/relationships/notesSlide" Target="../notesSlides/notesSlide15.xml"/><Relationship Id="rId4" Type="http://schemas.openxmlformats.org/officeDocument/2006/relationships/oleObject" Target="../embeddings/oleObject39.bin"/><Relationship Id="rId5" Type="http://schemas.openxmlformats.org/officeDocument/2006/relationships/image" Target="../media/image34.emf"/><Relationship Id="rId6" Type="http://schemas.openxmlformats.org/officeDocument/2006/relationships/oleObject" Target="../embeddings/oleObject40.bin"/><Relationship Id="rId7" Type="http://schemas.openxmlformats.org/officeDocument/2006/relationships/image" Target="../media/image42.wmf"/><Relationship Id="rId8" Type="http://schemas.openxmlformats.org/officeDocument/2006/relationships/image" Target="../media/image45.png"/><Relationship Id="rId9" Type="http://schemas.openxmlformats.org/officeDocument/2006/relationships/image" Target="../media/image410.png"/><Relationship Id="rId10" Type="http://schemas.openxmlformats.org/officeDocument/2006/relationships/image" Target="../media/image46.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4" Type="http://schemas.openxmlformats.org/officeDocument/2006/relationships/oleObject" Target="../embeddings/oleObject43.bin"/><Relationship Id="rId5" Type="http://schemas.openxmlformats.org/officeDocument/2006/relationships/image" Target="../media/image47.wmf"/><Relationship Id="rId6" Type="http://schemas.openxmlformats.org/officeDocument/2006/relationships/oleObject" Target="../embeddings/oleObject44.bin"/><Relationship Id="rId7" Type="http://schemas.openxmlformats.org/officeDocument/2006/relationships/image" Target="../media/image48.wmf"/><Relationship Id="rId1" Type="http://schemas.openxmlformats.org/officeDocument/2006/relationships/vmlDrawing" Target="../drawings/vmlDrawing12.vml"/><Relationship Id="rId2"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4" Type="http://schemas.openxmlformats.org/officeDocument/2006/relationships/oleObject" Target="../embeddings/oleObject45.bin"/><Relationship Id="rId5" Type="http://schemas.openxmlformats.org/officeDocument/2006/relationships/image" Target="../media/image49.wmf"/><Relationship Id="rId6" Type="http://schemas.openxmlformats.org/officeDocument/2006/relationships/oleObject" Target="../embeddings/oleObject46.bin"/><Relationship Id="rId7" Type="http://schemas.openxmlformats.org/officeDocument/2006/relationships/image" Target="../media/image50.emf"/><Relationship Id="rId1" Type="http://schemas.openxmlformats.org/officeDocument/2006/relationships/vmlDrawing" Target="../drawings/vmlDrawing13.vml"/><Relationship Id="rId2"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51.png"/><Relationship Id="rId4" Type="http://schemas.openxmlformats.org/officeDocument/2006/relationships/image" Target="../media/image52.png"/><Relationship Id="rId5" Type="http://schemas.openxmlformats.org/officeDocument/2006/relationships/image" Target="../media/image53.png"/><Relationship Id="rId6" Type="http://schemas.openxmlformats.org/officeDocument/2006/relationships/image" Target="../media/image54.png"/><Relationship Id="rId1" Type="http://schemas.openxmlformats.org/officeDocument/2006/relationships/slideLayout" Target="../slideLayouts/slideLayout7.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55.png"/><Relationship Id="rId4" Type="http://schemas.openxmlformats.org/officeDocument/2006/relationships/image" Target="../media/image56.png"/><Relationship Id="rId5" Type="http://schemas.openxmlformats.org/officeDocument/2006/relationships/image" Target="../media/image57.png"/><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emf"/></Relationships>
</file>

<file path=ppt/slides/_rels/slide20.xml.rels><?xml version="1.0" encoding="UTF-8" standalone="yes"?>
<Relationships xmlns="http://schemas.openxmlformats.org/package/2006/relationships"><Relationship Id="rId3" Type="http://schemas.openxmlformats.org/officeDocument/2006/relationships/image" Target="../media/image510.png"/><Relationship Id="rId4" Type="http://schemas.openxmlformats.org/officeDocument/2006/relationships/image" Target="../media/image45.png"/><Relationship Id="rId5" Type="http://schemas.openxmlformats.org/officeDocument/2006/relationships/image" Target="../media/image58.png"/><Relationship Id="rId6" Type="http://schemas.openxmlformats.org/officeDocument/2006/relationships/image" Target="../media/image59.png"/><Relationship Id="rId7" Type="http://schemas.openxmlformats.org/officeDocument/2006/relationships/image" Target="../media/image540.png"/><Relationship Id="rId8" Type="http://schemas.openxmlformats.org/officeDocument/2006/relationships/image" Target="../media/image550.png"/><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47.bin"/><Relationship Id="rId4" Type="http://schemas.openxmlformats.org/officeDocument/2006/relationships/image" Target="../media/image60.wmf"/><Relationship Id="rId5" Type="http://schemas.openxmlformats.org/officeDocument/2006/relationships/image" Target="../media/image61.png"/><Relationship Id="rId6" Type="http://schemas.openxmlformats.org/officeDocument/2006/relationships/image" Target="../media/image66.png"/><Relationship Id="rId7" Type="http://schemas.openxmlformats.org/officeDocument/2006/relationships/image" Target="../media/image67.png"/><Relationship Id="rId8" Type="http://schemas.openxmlformats.org/officeDocument/2006/relationships/image" Target="../media/image68.png"/><Relationship Id="rId9" Type="http://schemas.openxmlformats.org/officeDocument/2006/relationships/image" Target="../media/image69.png"/><Relationship Id="rId1" Type="http://schemas.openxmlformats.org/officeDocument/2006/relationships/vmlDrawing" Target="../drawings/vmlDrawing14.vml"/><Relationship Id="rId2"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hyperlink" Target="http://www.aapa.org/" TargetMode="External"/><Relationship Id="rId4" Type="http://schemas.openxmlformats.org/officeDocument/2006/relationships/image" Target="../media/image65.png"/><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8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2.png"/></Relationships>
</file>

<file path=ppt/slides/_rels/slide25.xml.rels><?xml version="1.0" encoding="UTF-8" standalone="yes"?>
<Relationships xmlns="http://schemas.openxmlformats.org/package/2006/relationships"><Relationship Id="rId3" Type="http://schemas.openxmlformats.org/officeDocument/2006/relationships/hyperlink" Target="http://www.aapa.org/" TargetMode="External"/><Relationship Id="rId4" Type="http://schemas.openxmlformats.org/officeDocument/2006/relationships/image" Target="../media/image63.png"/><Relationship Id="rId5" Type="http://schemas.openxmlformats.org/officeDocument/2006/relationships/image" Target="../media/image701.png"/><Relationship Id="rId1" Type="http://schemas.openxmlformats.org/officeDocument/2006/relationships/slideLayout" Target="../slideLayouts/slideLayout4.xml"/><Relationship Id="rId2" Type="http://schemas.openxmlformats.org/officeDocument/2006/relationships/notesSlide" Target="../notesSlides/notesSlide2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560.png"/></Relationships>
</file>

<file path=ppt/slides/_rels/slide27.xml.rels><?xml version="1.0" encoding="UTF-8" standalone="yes"?>
<Relationships xmlns="http://schemas.openxmlformats.org/package/2006/relationships"><Relationship Id="rId3" Type="http://schemas.openxmlformats.org/officeDocument/2006/relationships/image" Target="../media/image570.png"/><Relationship Id="rId4" Type="http://schemas.openxmlformats.org/officeDocument/2006/relationships/image" Target="../media/image580.png"/><Relationship Id="rId5" Type="http://schemas.openxmlformats.org/officeDocument/2006/relationships/image" Target="../media/image590.png"/><Relationship Id="rId6" Type="http://schemas.openxmlformats.org/officeDocument/2006/relationships/image" Target="../media/image64.png"/><Relationship Id="rId7" Type="http://schemas.openxmlformats.org/officeDocument/2006/relationships/image" Target="../media/image610.png"/><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3.png"/><Relationship Id="rId3" Type="http://schemas.openxmlformats.org/officeDocument/2006/relationships/image" Target="../media/image7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hyperlink" Target="http://www.aapa.org/" TargetMode="External"/><Relationship Id="rId4" Type="http://schemas.openxmlformats.org/officeDocument/2006/relationships/image" Target="../media/image620.png"/><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700.png"/></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72.png"/><Relationship Id="rId5" Type="http://schemas.openxmlformats.org/officeDocument/2006/relationships/image" Target="../media/image43.png"/><Relationship Id="rId6" Type="http://schemas.openxmlformats.org/officeDocument/2006/relationships/image" Target="../media/image44.png"/><Relationship Id="rId7" Type="http://schemas.openxmlformats.org/officeDocument/2006/relationships/image" Target="../media/image450.png"/><Relationship Id="rId8" Type="http://schemas.openxmlformats.org/officeDocument/2006/relationships/image" Target="../media/image74.png"/><Relationship Id="rId1" Type="http://schemas.openxmlformats.org/officeDocument/2006/relationships/slideLayout" Target="../slideLayouts/slideLayout5.xml"/><Relationship Id="rId2" Type="http://schemas.openxmlformats.org/officeDocument/2006/relationships/image" Target="../media/image6.png"/></Relationships>
</file>

<file path=ppt/slides/_rels/slide4.xml.rels><?xml version="1.0" encoding="UTF-8" standalone="yes"?>
<Relationships xmlns="http://schemas.openxmlformats.org/package/2006/relationships"><Relationship Id="rId11" Type="http://schemas.openxmlformats.org/officeDocument/2006/relationships/image" Target="../media/image5.wmf"/><Relationship Id="rId12" Type="http://schemas.openxmlformats.org/officeDocument/2006/relationships/oleObject" Target="../embeddings/oleObject5.bin"/><Relationship Id="rId13" Type="http://schemas.openxmlformats.org/officeDocument/2006/relationships/image" Target="../media/image6.wmf"/><Relationship Id="rId1" Type="http://schemas.openxmlformats.org/officeDocument/2006/relationships/vmlDrawing" Target="../drawings/vmlDrawing1.vml"/><Relationship Id="rId2" Type="http://schemas.openxmlformats.org/officeDocument/2006/relationships/slideLayout" Target="../slideLayouts/slideLayout7.xml"/><Relationship Id="rId3" Type="http://schemas.openxmlformats.org/officeDocument/2006/relationships/notesSlide" Target="../notesSlides/notesSlide4.xml"/><Relationship Id="rId4" Type="http://schemas.openxmlformats.org/officeDocument/2006/relationships/oleObject" Target="../embeddings/oleObject1.bin"/><Relationship Id="rId5" Type="http://schemas.openxmlformats.org/officeDocument/2006/relationships/image" Target="../media/image2.wmf"/><Relationship Id="rId6" Type="http://schemas.openxmlformats.org/officeDocument/2006/relationships/oleObject" Target="../embeddings/oleObject2.bin"/><Relationship Id="rId7" Type="http://schemas.openxmlformats.org/officeDocument/2006/relationships/image" Target="../media/image3.wmf"/><Relationship Id="rId8" Type="http://schemas.openxmlformats.org/officeDocument/2006/relationships/oleObject" Target="../embeddings/oleObject3.bin"/><Relationship Id="rId9" Type="http://schemas.openxmlformats.org/officeDocument/2006/relationships/image" Target="../media/image4.wmf"/><Relationship Id="rId10" Type="http://schemas.openxmlformats.org/officeDocument/2006/relationships/oleObject" Target="../embeddings/oleObject4.bin"/></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4" Type="http://schemas.openxmlformats.org/officeDocument/2006/relationships/oleObject" Target="../embeddings/oleObject6.bin"/><Relationship Id="rId5" Type="http://schemas.openxmlformats.org/officeDocument/2006/relationships/image" Target="../media/image7.wmf"/><Relationship Id="rId1" Type="http://schemas.openxmlformats.org/officeDocument/2006/relationships/vmlDrawing" Target="../drawings/vmlDrawing2.vml"/><Relationship Id="rId2"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1" Type="http://schemas.openxmlformats.org/officeDocument/2006/relationships/image" Target="../media/image8.wmf"/><Relationship Id="rId12" Type="http://schemas.openxmlformats.org/officeDocument/2006/relationships/oleObject" Target="../embeddings/oleObject8.bin"/><Relationship Id="rId13" Type="http://schemas.openxmlformats.org/officeDocument/2006/relationships/image" Target="../media/image9.wmf"/><Relationship Id="rId1" Type="http://schemas.openxmlformats.org/officeDocument/2006/relationships/vmlDrawing" Target="../drawings/vmlDrawing3.vml"/><Relationship Id="rId2" Type="http://schemas.openxmlformats.org/officeDocument/2006/relationships/slideLayout" Target="../slideLayouts/slideLayout7.xml"/><Relationship Id="rId3" Type="http://schemas.openxmlformats.org/officeDocument/2006/relationships/notesSlide" Target="../notesSlides/notesSlide7.xml"/><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13.png"/><Relationship Id="rId7" Type="http://schemas.openxmlformats.org/officeDocument/2006/relationships/image" Target="../media/image14.png"/><Relationship Id="rId8" Type="http://schemas.openxmlformats.org/officeDocument/2006/relationships/image" Target="../media/image15.png"/><Relationship Id="rId9" Type="http://schemas.openxmlformats.org/officeDocument/2006/relationships/image" Target="../media/image16.png"/><Relationship Id="rId10" Type="http://schemas.openxmlformats.org/officeDocument/2006/relationships/oleObject" Target="../embeddings/oleObject7.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4" Type="http://schemas.openxmlformats.org/officeDocument/2006/relationships/oleObject" Target="../embeddings/oleObject9.bin"/><Relationship Id="rId5" Type="http://schemas.openxmlformats.org/officeDocument/2006/relationships/image" Target="../media/image17.emf"/><Relationship Id="rId6" Type="http://schemas.openxmlformats.org/officeDocument/2006/relationships/image" Target="../media/image170.png"/><Relationship Id="rId7" Type="http://schemas.openxmlformats.org/officeDocument/2006/relationships/oleObject" Target="../embeddings/oleObject10.bin"/><Relationship Id="rId8" Type="http://schemas.openxmlformats.org/officeDocument/2006/relationships/image" Target="../media/image18.emf"/><Relationship Id="rId9" Type="http://schemas.openxmlformats.org/officeDocument/2006/relationships/oleObject" Target="../embeddings/oleObject100.bin"/><Relationship Id="rId10" Type="http://schemas.openxmlformats.org/officeDocument/2006/relationships/image" Target="../media/image18.emf"/><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9" Type="http://schemas.openxmlformats.org/officeDocument/2006/relationships/image" Target="../media/image21.wmf"/><Relationship Id="rId20" Type="http://schemas.openxmlformats.org/officeDocument/2006/relationships/oleObject" Target="../embeddings/oleObject19.bin"/><Relationship Id="rId21" Type="http://schemas.openxmlformats.org/officeDocument/2006/relationships/image" Target="../media/image27.emf"/><Relationship Id="rId22" Type="http://schemas.openxmlformats.org/officeDocument/2006/relationships/oleObject" Target="../embeddings/oleObject20.bin"/><Relationship Id="rId23" Type="http://schemas.openxmlformats.org/officeDocument/2006/relationships/image" Target="../media/image28.wmf"/><Relationship Id="rId24" Type="http://schemas.openxmlformats.org/officeDocument/2006/relationships/oleObject" Target="../embeddings/oleObject21.bin"/><Relationship Id="rId25" Type="http://schemas.openxmlformats.org/officeDocument/2006/relationships/image" Target="../media/image29.wmf"/><Relationship Id="rId26" Type="http://schemas.openxmlformats.org/officeDocument/2006/relationships/oleObject" Target="../embeddings/oleObject22.bin"/><Relationship Id="rId27" Type="http://schemas.openxmlformats.org/officeDocument/2006/relationships/image" Target="../media/image30.wmf"/><Relationship Id="rId10" Type="http://schemas.openxmlformats.org/officeDocument/2006/relationships/oleObject" Target="../embeddings/oleObject14.bin"/><Relationship Id="rId11" Type="http://schemas.openxmlformats.org/officeDocument/2006/relationships/image" Target="../media/image22.wmf"/><Relationship Id="rId12" Type="http://schemas.openxmlformats.org/officeDocument/2006/relationships/oleObject" Target="../embeddings/oleObject15.bin"/><Relationship Id="rId13" Type="http://schemas.openxmlformats.org/officeDocument/2006/relationships/image" Target="../media/image23.wmf"/><Relationship Id="rId14" Type="http://schemas.openxmlformats.org/officeDocument/2006/relationships/oleObject" Target="../embeddings/oleObject16.bin"/><Relationship Id="rId15" Type="http://schemas.openxmlformats.org/officeDocument/2006/relationships/image" Target="../media/image24.emf"/><Relationship Id="rId16" Type="http://schemas.openxmlformats.org/officeDocument/2006/relationships/oleObject" Target="../embeddings/oleObject17.bin"/><Relationship Id="rId17" Type="http://schemas.openxmlformats.org/officeDocument/2006/relationships/image" Target="../media/image25.emf"/><Relationship Id="rId18" Type="http://schemas.openxmlformats.org/officeDocument/2006/relationships/oleObject" Target="../embeddings/oleObject18.bin"/><Relationship Id="rId19" Type="http://schemas.openxmlformats.org/officeDocument/2006/relationships/image" Target="../media/image26.emf"/><Relationship Id="rId1" Type="http://schemas.openxmlformats.org/officeDocument/2006/relationships/vmlDrawing" Target="../drawings/vmlDrawing5.vml"/><Relationship Id="rId2" Type="http://schemas.openxmlformats.org/officeDocument/2006/relationships/slideLayout" Target="../slideLayouts/slideLayout7.xml"/><Relationship Id="rId3" Type="http://schemas.openxmlformats.org/officeDocument/2006/relationships/notesSlide" Target="../notesSlides/notesSlide9.xml"/><Relationship Id="rId4" Type="http://schemas.openxmlformats.org/officeDocument/2006/relationships/oleObject" Target="../embeddings/oleObject11.bin"/><Relationship Id="rId5" Type="http://schemas.openxmlformats.org/officeDocument/2006/relationships/image" Target="../media/image19.emf"/><Relationship Id="rId6" Type="http://schemas.openxmlformats.org/officeDocument/2006/relationships/oleObject" Target="../embeddings/oleObject12.bin"/><Relationship Id="rId7" Type="http://schemas.openxmlformats.org/officeDocument/2006/relationships/image" Target="../media/image20.wmf"/><Relationship Id="rId8" Type="http://schemas.openxmlformats.org/officeDocument/2006/relationships/oleObject" Target="../embeddings/oleObject13.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STAT 206:</a:t>
            </a:r>
            <a:br>
              <a:rPr lang="en-US" dirty="0" smtClean="0"/>
            </a:br>
            <a:r>
              <a:rPr lang="en-US" dirty="0" smtClean="0"/>
              <a:t>Chapter 7</a:t>
            </a:r>
            <a:br>
              <a:rPr lang="en-US" dirty="0" smtClean="0"/>
            </a:br>
            <a:endParaRPr lang="en-US" dirty="0"/>
          </a:p>
        </p:txBody>
      </p:sp>
      <p:sp>
        <p:nvSpPr>
          <p:cNvPr id="3" name="Subtitle 2"/>
          <p:cNvSpPr>
            <a:spLocks noGrp="1"/>
          </p:cNvSpPr>
          <p:nvPr>
            <p:ph type="subTitle" idx="1"/>
          </p:nvPr>
        </p:nvSpPr>
        <p:spPr/>
        <p:txBody>
          <a:bodyPr/>
          <a:lstStyle/>
          <a:p>
            <a:r>
              <a:rPr lang="en-US" dirty="0" smtClean="0"/>
              <a:t>Sampling Distributions</a:t>
            </a:r>
          </a:p>
        </p:txBody>
      </p:sp>
      <p:sp>
        <p:nvSpPr>
          <p:cNvPr id="4" name="Slide Number Placeholder 3"/>
          <p:cNvSpPr>
            <a:spLocks noGrp="1"/>
          </p:cNvSpPr>
          <p:nvPr>
            <p:ph type="sldNum" sz="quarter" idx="12"/>
          </p:nvPr>
        </p:nvSpPr>
        <p:spPr/>
        <p:txBody>
          <a:bodyPr/>
          <a:lstStyle/>
          <a:p>
            <a:fld id="{8D75822C-2030-4887-9512-2AC67AD2736F}" type="slidenum">
              <a:rPr lang="en-US" smtClean="0"/>
              <a:t>1</a:t>
            </a:fld>
            <a:endParaRPr lang="en-US"/>
          </a:p>
        </p:txBody>
      </p:sp>
    </p:spTree>
    <p:extLst>
      <p:ext uri="{BB962C8B-B14F-4D97-AF65-F5344CB8AC3E}">
        <p14:creationId xmlns:p14="http://schemas.microsoft.com/office/powerpoint/2010/main" val="8679194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275616" y="4240019"/>
            <a:ext cx="4573476" cy="2246769"/>
          </a:xfrm>
          <a:prstGeom prst="rect">
            <a:avLst/>
          </a:prstGeom>
          <a:noFill/>
        </p:spPr>
        <p:txBody>
          <a:bodyPr wrap="square" rtlCol="0">
            <a:spAutoFit/>
          </a:bodyPr>
          <a:lstStyle/>
          <a:p>
            <a:r>
              <a:rPr lang="en-US" sz="2000" dirty="0" smtClean="0"/>
              <a:t>What is the value of Z for x= 360 grams of cereal?</a:t>
            </a:r>
          </a:p>
          <a:p>
            <a:pPr marL="741363" lvl="1" indent="-284163">
              <a:buFont typeface="+mj-lt"/>
              <a:buAutoNum type="alphaUcPeriod"/>
            </a:pPr>
            <a:r>
              <a:rPr lang="en-US" sz="2000" dirty="0" smtClean="0"/>
              <a:t>z=-1.00</a:t>
            </a:r>
            <a:br>
              <a:rPr lang="en-US" sz="2000" dirty="0" smtClean="0"/>
            </a:br>
            <a:endParaRPr lang="en-US" sz="2000" dirty="0" smtClean="0"/>
          </a:p>
          <a:p>
            <a:pPr marL="741363" lvl="1" indent="-284163">
              <a:buFont typeface="+mj-lt"/>
              <a:buAutoNum type="alphaUcPeriod"/>
            </a:pPr>
            <a:r>
              <a:rPr lang="en-US" sz="2000" dirty="0" smtClean="0"/>
              <a:t> </a:t>
            </a:r>
          </a:p>
          <a:p>
            <a:pPr marL="741363" lvl="1" indent="-284163">
              <a:buFont typeface="+mj-lt"/>
              <a:buAutoNum type="alphaUcPeriod"/>
            </a:pPr>
            <a:endParaRPr lang="en-US" sz="2000" dirty="0" smtClean="0"/>
          </a:p>
          <a:p>
            <a:pPr marL="741363" lvl="1" indent="-284163">
              <a:buFont typeface="+mj-lt"/>
              <a:buAutoNum type="alphaUcPeriod"/>
            </a:pPr>
            <a:r>
              <a:rPr lang="en-US" sz="2000" dirty="0" smtClean="0"/>
              <a:t> </a:t>
            </a:r>
            <a:endParaRPr lang="en-US" sz="2000" dirty="0"/>
          </a:p>
        </p:txBody>
      </p:sp>
      <p:sp>
        <p:nvSpPr>
          <p:cNvPr id="3" name="Title 2"/>
          <p:cNvSpPr>
            <a:spLocks noGrp="1"/>
          </p:cNvSpPr>
          <p:nvPr>
            <p:ph type="title"/>
          </p:nvPr>
        </p:nvSpPr>
        <p:spPr/>
        <p:txBody>
          <a:bodyPr/>
          <a:lstStyle/>
          <a:p>
            <a:r>
              <a:rPr lang="en-US" dirty="0" smtClean="0"/>
              <a:t>EXAMPLE:</a:t>
            </a:r>
            <a:endParaRPr lang="en-US" dirty="0"/>
          </a:p>
        </p:txBody>
      </p:sp>
      <p:sp>
        <p:nvSpPr>
          <p:cNvPr id="4" name="Content Placeholder 3"/>
          <p:cNvSpPr>
            <a:spLocks noGrp="1"/>
          </p:cNvSpPr>
          <p:nvPr>
            <p:ph idx="1"/>
          </p:nvPr>
        </p:nvSpPr>
        <p:spPr>
          <a:xfrm>
            <a:off x="231648" y="919136"/>
            <a:ext cx="8717280" cy="1771424"/>
          </a:xfrm>
        </p:spPr>
        <p:txBody>
          <a:bodyPr>
            <a:normAutofit lnSpcReduction="10000"/>
          </a:bodyPr>
          <a:lstStyle/>
          <a:p>
            <a:pPr marL="0" indent="0">
              <a:buNone/>
            </a:pPr>
            <a:r>
              <a:rPr lang="en-US" sz="2400" dirty="0"/>
              <a:t>Cereal plant Operations Manager (OM) monitors the amount of cereal in each box.  </a:t>
            </a:r>
            <a:r>
              <a:rPr lang="en-US" sz="2400" dirty="0" smtClean="0"/>
              <a:t>Amount of cereal in boxes (X) is approximately normal with mean = 368 grams and standard deviation = 15.</a:t>
            </a:r>
          </a:p>
          <a:p>
            <a:r>
              <a:rPr lang="en-US" sz="2400" dirty="0" smtClean="0"/>
              <a:t>What is the probability that a randomly chosen </a:t>
            </a:r>
            <a:r>
              <a:rPr lang="en-US" sz="2400" b="1" u="sng" dirty="0" smtClean="0">
                <a:solidFill>
                  <a:srgbClr val="FF0000"/>
                </a:solidFill>
              </a:rPr>
              <a:t>box</a:t>
            </a:r>
            <a:r>
              <a:rPr lang="en-US" sz="2400" dirty="0" smtClean="0"/>
              <a:t> contains less than 360 grams of cereal?</a:t>
            </a:r>
            <a:endParaRPr lang="en-US" sz="2400" dirty="0"/>
          </a:p>
        </p:txBody>
      </p:sp>
      <p:sp>
        <p:nvSpPr>
          <p:cNvPr id="2" name="Slide Number Placeholder 1"/>
          <p:cNvSpPr>
            <a:spLocks noGrp="1"/>
          </p:cNvSpPr>
          <p:nvPr>
            <p:ph type="sldNum" sz="quarter" idx="12"/>
          </p:nvPr>
        </p:nvSpPr>
        <p:spPr/>
        <p:txBody>
          <a:bodyPr/>
          <a:lstStyle/>
          <a:p>
            <a:fld id="{8D75822C-2030-4887-9512-2AC67AD2736F}" type="slidenum">
              <a:rPr lang="en-US" smtClean="0"/>
              <a:t>10</a:t>
            </a:fld>
            <a:endParaRPr lang="en-US"/>
          </a:p>
        </p:txBody>
      </p:sp>
      <p:sp>
        <p:nvSpPr>
          <p:cNvPr id="5" name="TextBox 4"/>
          <p:cNvSpPr txBox="1"/>
          <p:nvPr/>
        </p:nvSpPr>
        <p:spPr>
          <a:xfrm>
            <a:off x="471842" y="2527703"/>
            <a:ext cx="2192395" cy="1631216"/>
          </a:xfrm>
          <a:prstGeom prst="rect">
            <a:avLst/>
          </a:prstGeom>
          <a:noFill/>
        </p:spPr>
        <p:txBody>
          <a:bodyPr wrap="none" rtlCol="0">
            <a:spAutoFit/>
          </a:bodyPr>
          <a:lstStyle/>
          <a:p>
            <a:r>
              <a:rPr lang="en-US" sz="2000" dirty="0" smtClean="0"/>
              <a:t>What do we know?</a:t>
            </a:r>
          </a:p>
          <a:p>
            <a:pPr marL="233363"/>
            <a:r>
              <a:rPr lang="en-US" sz="2000" dirty="0" smtClean="0"/>
              <a:t>~ normal</a:t>
            </a:r>
          </a:p>
          <a:p>
            <a:pPr marL="233363"/>
            <a:r>
              <a:rPr lang="en-US" sz="2000" dirty="0" smtClean="0"/>
              <a:t>μ = 368</a:t>
            </a:r>
          </a:p>
          <a:p>
            <a:pPr marL="233363"/>
            <a:r>
              <a:rPr lang="en-US" sz="2000" dirty="0" err="1" smtClean="0"/>
              <a:t>σ</a:t>
            </a:r>
            <a:r>
              <a:rPr lang="en-US" sz="2000" dirty="0" smtClean="0"/>
              <a:t> = 15</a:t>
            </a:r>
          </a:p>
          <a:p>
            <a:pPr marL="233363"/>
            <a:r>
              <a:rPr lang="en-US" sz="2000" dirty="0" smtClean="0"/>
              <a:t>x = 360</a:t>
            </a:r>
          </a:p>
        </p:txBody>
      </p:sp>
      <p:sp>
        <p:nvSpPr>
          <p:cNvPr id="8" name="TextBox 7"/>
          <p:cNvSpPr txBox="1"/>
          <p:nvPr/>
        </p:nvSpPr>
        <p:spPr>
          <a:xfrm>
            <a:off x="5284391" y="4394977"/>
            <a:ext cx="2607204" cy="461665"/>
          </a:xfrm>
          <a:prstGeom prst="rect">
            <a:avLst/>
          </a:prstGeom>
          <a:noFill/>
        </p:spPr>
        <p:txBody>
          <a:bodyPr wrap="none" rtlCol="0">
            <a:spAutoFit/>
          </a:bodyPr>
          <a:lstStyle/>
          <a:p>
            <a:r>
              <a:rPr lang="en-US" sz="2400" dirty="0" smtClean="0"/>
              <a:t>P(Z&lt;–0.53)=0.2981</a:t>
            </a:r>
            <a:endParaRPr lang="en-US" sz="2400" dirty="0"/>
          </a:p>
        </p:txBody>
      </p:sp>
      <p:sp>
        <p:nvSpPr>
          <p:cNvPr id="9" name="Line 5"/>
          <p:cNvSpPr>
            <a:spLocks noChangeShapeType="1"/>
          </p:cNvSpPr>
          <p:nvPr/>
        </p:nvSpPr>
        <p:spPr bwMode="auto">
          <a:xfrm>
            <a:off x="6626093" y="2377391"/>
            <a:ext cx="0" cy="1143000"/>
          </a:xfrm>
          <a:prstGeom prst="line">
            <a:avLst/>
          </a:prstGeom>
          <a:noFill/>
          <a:ln w="12700">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 name="Freeform 6"/>
          <p:cNvSpPr>
            <a:spLocks/>
          </p:cNvSpPr>
          <p:nvPr/>
        </p:nvSpPr>
        <p:spPr bwMode="auto">
          <a:xfrm>
            <a:off x="4949693" y="2377391"/>
            <a:ext cx="1638300" cy="1039813"/>
          </a:xfrm>
          <a:custGeom>
            <a:avLst/>
            <a:gdLst>
              <a:gd name="T0" fmla="*/ 0 w 1032"/>
              <a:gd name="T1" fmla="*/ 2147483647 h 991"/>
              <a:gd name="T2" fmla="*/ 2147483647 w 1032"/>
              <a:gd name="T3" fmla="*/ 2147483647 h 991"/>
              <a:gd name="T4" fmla="*/ 2147483647 w 1032"/>
              <a:gd name="T5" fmla="*/ 2147483647 h 991"/>
              <a:gd name="T6" fmla="*/ 2147483647 w 1032"/>
              <a:gd name="T7" fmla="*/ 2147483647 h 991"/>
              <a:gd name="T8" fmla="*/ 2147483647 w 1032"/>
              <a:gd name="T9" fmla="*/ 2147483647 h 991"/>
              <a:gd name="T10" fmla="*/ 2147483647 w 1032"/>
              <a:gd name="T11" fmla="*/ 2147483647 h 991"/>
              <a:gd name="T12" fmla="*/ 2147483647 w 1032"/>
              <a:gd name="T13" fmla="*/ 2147483647 h 991"/>
              <a:gd name="T14" fmla="*/ 2147483647 w 1032"/>
              <a:gd name="T15" fmla="*/ 2147483647 h 991"/>
              <a:gd name="T16" fmla="*/ 2147483647 w 1032"/>
              <a:gd name="T17" fmla="*/ 2147483647 h 991"/>
              <a:gd name="T18" fmla="*/ 2147483647 w 1032"/>
              <a:gd name="T19" fmla="*/ 2147483647 h 991"/>
              <a:gd name="T20" fmla="*/ 2147483647 w 1032"/>
              <a:gd name="T21" fmla="*/ 2147483647 h 991"/>
              <a:gd name="T22" fmla="*/ 2147483647 w 1032"/>
              <a:gd name="T23" fmla="*/ 2147483647 h 991"/>
              <a:gd name="T24" fmla="*/ 2147483647 w 1032"/>
              <a:gd name="T25" fmla="*/ 2147483647 h 991"/>
              <a:gd name="T26" fmla="*/ 2147483647 w 1032"/>
              <a:gd name="T27" fmla="*/ 2147483647 h 991"/>
              <a:gd name="T28" fmla="*/ 2147483647 w 1032"/>
              <a:gd name="T29" fmla="*/ 2147483647 h 991"/>
              <a:gd name="T30" fmla="*/ 2147483647 w 1032"/>
              <a:gd name="T31" fmla="*/ 0 h 99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32"/>
              <a:gd name="T49" fmla="*/ 0 h 991"/>
              <a:gd name="T50" fmla="*/ 1032 w 1032"/>
              <a:gd name="T51" fmla="*/ 991 h 99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32" h="991">
                <a:moveTo>
                  <a:pt x="0" y="990"/>
                </a:moveTo>
                <a:lnTo>
                  <a:pt x="108" y="980"/>
                </a:lnTo>
                <a:lnTo>
                  <a:pt x="163" y="967"/>
                </a:lnTo>
                <a:lnTo>
                  <a:pt x="218" y="952"/>
                </a:lnTo>
                <a:lnTo>
                  <a:pt x="271" y="929"/>
                </a:lnTo>
                <a:lnTo>
                  <a:pt x="326" y="897"/>
                </a:lnTo>
                <a:lnTo>
                  <a:pt x="381" y="857"/>
                </a:lnTo>
                <a:lnTo>
                  <a:pt x="488" y="743"/>
                </a:lnTo>
                <a:lnTo>
                  <a:pt x="596" y="581"/>
                </a:lnTo>
                <a:lnTo>
                  <a:pt x="706" y="386"/>
                </a:lnTo>
                <a:lnTo>
                  <a:pt x="759" y="287"/>
                </a:lnTo>
                <a:lnTo>
                  <a:pt x="814" y="196"/>
                </a:lnTo>
                <a:lnTo>
                  <a:pt x="868" y="116"/>
                </a:lnTo>
                <a:lnTo>
                  <a:pt x="921" y="53"/>
                </a:lnTo>
                <a:lnTo>
                  <a:pt x="976" y="13"/>
                </a:lnTo>
                <a:lnTo>
                  <a:pt x="1031" y="0"/>
                </a:lnTo>
              </a:path>
            </a:pathLst>
          </a:custGeom>
          <a:noFill/>
          <a:ln w="50800" cap="rnd">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1" name="Freeform 7"/>
          <p:cNvSpPr>
            <a:spLocks/>
          </p:cNvSpPr>
          <p:nvPr/>
        </p:nvSpPr>
        <p:spPr bwMode="auto">
          <a:xfrm>
            <a:off x="6626093" y="2377391"/>
            <a:ext cx="1635125" cy="1039813"/>
          </a:xfrm>
          <a:custGeom>
            <a:avLst/>
            <a:gdLst>
              <a:gd name="T0" fmla="*/ 2147483647 w 1030"/>
              <a:gd name="T1" fmla="*/ 2147483647 h 991"/>
              <a:gd name="T2" fmla="*/ 2147483647 w 1030"/>
              <a:gd name="T3" fmla="*/ 2147483647 h 991"/>
              <a:gd name="T4" fmla="*/ 2147483647 w 1030"/>
              <a:gd name="T5" fmla="*/ 2147483647 h 991"/>
              <a:gd name="T6" fmla="*/ 2147483647 w 1030"/>
              <a:gd name="T7" fmla="*/ 2147483647 h 991"/>
              <a:gd name="T8" fmla="*/ 2147483647 w 1030"/>
              <a:gd name="T9" fmla="*/ 2147483647 h 991"/>
              <a:gd name="T10" fmla="*/ 2147483647 w 1030"/>
              <a:gd name="T11" fmla="*/ 2147483647 h 991"/>
              <a:gd name="T12" fmla="*/ 2147483647 w 1030"/>
              <a:gd name="T13" fmla="*/ 2147483647 h 991"/>
              <a:gd name="T14" fmla="*/ 2147483647 w 1030"/>
              <a:gd name="T15" fmla="*/ 2147483647 h 991"/>
              <a:gd name="T16" fmla="*/ 2147483647 w 1030"/>
              <a:gd name="T17" fmla="*/ 2147483647 h 991"/>
              <a:gd name="T18" fmla="*/ 2147483647 w 1030"/>
              <a:gd name="T19" fmla="*/ 2147483647 h 991"/>
              <a:gd name="T20" fmla="*/ 2147483647 w 1030"/>
              <a:gd name="T21" fmla="*/ 2147483647 h 991"/>
              <a:gd name="T22" fmla="*/ 2147483647 w 1030"/>
              <a:gd name="T23" fmla="*/ 2147483647 h 991"/>
              <a:gd name="T24" fmla="*/ 2147483647 w 1030"/>
              <a:gd name="T25" fmla="*/ 2147483647 h 991"/>
              <a:gd name="T26" fmla="*/ 2147483647 w 1030"/>
              <a:gd name="T27" fmla="*/ 2147483647 h 991"/>
              <a:gd name="T28" fmla="*/ 2147483647 w 1030"/>
              <a:gd name="T29" fmla="*/ 2147483647 h 991"/>
              <a:gd name="T30" fmla="*/ 0 w 1030"/>
              <a:gd name="T31" fmla="*/ 0 h 99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30"/>
              <a:gd name="T49" fmla="*/ 0 h 991"/>
              <a:gd name="T50" fmla="*/ 1030 w 1030"/>
              <a:gd name="T51" fmla="*/ 991 h 99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30" h="991">
                <a:moveTo>
                  <a:pt x="1029" y="990"/>
                </a:moveTo>
                <a:lnTo>
                  <a:pt x="921" y="980"/>
                </a:lnTo>
                <a:lnTo>
                  <a:pt x="866" y="967"/>
                </a:lnTo>
                <a:lnTo>
                  <a:pt x="813" y="952"/>
                </a:lnTo>
                <a:lnTo>
                  <a:pt x="758" y="929"/>
                </a:lnTo>
                <a:lnTo>
                  <a:pt x="703" y="897"/>
                </a:lnTo>
                <a:lnTo>
                  <a:pt x="651" y="857"/>
                </a:lnTo>
                <a:lnTo>
                  <a:pt x="541" y="743"/>
                </a:lnTo>
                <a:lnTo>
                  <a:pt x="433" y="581"/>
                </a:lnTo>
                <a:lnTo>
                  <a:pt x="325" y="386"/>
                </a:lnTo>
                <a:lnTo>
                  <a:pt x="270" y="287"/>
                </a:lnTo>
                <a:lnTo>
                  <a:pt x="215" y="196"/>
                </a:lnTo>
                <a:lnTo>
                  <a:pt x="163" y="116"/>
                </a:lnTo>
                <a:lnTo>
                  <a:pt x="108" y="53"/>
                </a:lnTo>
                <a:lnTo>
                  <a:pt x="53" y="13"/>
                </a:lnTo>
                <a:lnTo>
                  <a:pt x="0" y="0"/>
                </a:lnTo>
              </a:path>
            </a:pathLst>
          </a:custGeom>
          <a:noFill/>
          <a:ln w="50800" cap="rnd">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2" name="Line 8"/>
          <p:cNvSpPr>
            <a:spLocks noChangeShapeType="1"/>
          </p:cNvSpPr>
          <p:nvPr/>
        </p:nvSpPr>
        <p:spPr bwMode="auto">
          <a:xfrm>
            <a:off x="4949693" y="3520391"/>
            <a:ext cx="3252788" cy="0"/>
          </a:xfrm>
          <a:prstGeom prst="line">
            <a:avLst/>
          </a:prstGeom>
          <a:noFill/>
          <a:ln w="19050">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aphicFrame>
        <p:nvGraphicFramePr>
          <p:cNvPr id="13" name="Object 15"/>
          <p:cNvGraphicFramePr>
            <a:graphicFrameLocks noChangeAspect="1"/>
          </p:cNvGraphicFramePr>
          <p:nvPr>
            <p:extLst>
              <p:ext uri="{D42A27DB-BD31-4B8C-83A1-F6EECF244321}">
                <p14:modId xmlns:p14="http://schemas.microsoft.com/office/powerpoint/2010/main" val="3551787281"/>
              </p:ext>
            </p:extLst>
          </p:nvPr>
        </p:nvGraphicFramePr>
        <p:xfrm>
          <a:off x="8073893" y="3520391"/>
          <a:ext cx="474663" cy="515938"/>
        </p:xfrm>
        <a:graphic>
          <a:graphicData uri="http://schemas.openxmlformats.org/presentationml/2006/ole">
            <mc:AlternateContent xmlns:mc="http://schemas.openxmlformats.org/markup-compatibility/2006">
              <mc:Choice xmlns:v="urn:schemas-microsoft-com:vml" Requires="v">
                <p:oleObj spid="_x0000_s44314" name="Equation" r:id="rId4" imgW="4053600" imgH="4452840" progId="Equation.3">
                  <p:embed/>
                </p:oleObj>
              </mc:Choice>
              <mc:Fallback>
                <p:oleObj name="Equation" r:id="rId4" imgW="4053600" imgH="445284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73893" y="3520391"/>
                        <a:ext cx="474663" cy="515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sp>
        <p:nvSpPr>
          <p:cNvPr id="15" name="TextBox 14"/>
          <p:cNvSpPr txBox="1"/>
          <p:nvPr/>
        </p:nvSpPr>
        <p:spPr>
          <a:xfrm>
            <a:off x="5931695" y="3846236"/>
            <a:ext cx="535648" cy="369332"/>
          </a:xfrm>
          <a:prstGeom prst="rect">
            <a:avLst/>
          </a:prstGeom>
          <a:noFill/>
        </p:spPr>
        <p:txBody>
          <a:bodyPr wrap="none" rtlCol="0">
            <a:spAutoFit/>
          </a:bodyPr>
          <a:lstStyle/>
          <a:p>
            <a:r>
              <a:rPr lang="en-US" dirty="0" smtClean="0"/>
              <a:t>360</a:t>
            </a:r>
            <a:endParaRPr lang="en-US" dirty="0"/>
          </a:p>
        </p:txBody>
      </p:sp>
      <p:sp>
        <p:nvSpPr>
          <p:cNvPr id="16" name="TextBox 15"/>
          <p:cNvSpPr txBox="1"/>
          <p:nvPr/>
        </p:nvSpPr>
        <p:spPr>
          <a:xfrm>
            <a:off x="6368148" y="3547423"/>
            <a:ext cx="535648" cy="369332"/>
          </a:xfrm>
          <a:prstGeom prst="rect">
            <a:avLst/>
          </a:prstGeom>
          <a:noFill/>
        </p:spPr>
        <p:txBody>
          <a:bodyPr wrap="none" rtlCol="0">
            <a:spAutoFit/>
          </a:bodyPr>
          <a:lstStyle/>
          <a:p>
            <a:r>
              <a:rPr lang="en-US" dirty="0" smtClean="0"/>
              <a:t>368</a:t>
            </a:r>
            <a:endParaRPr lang="en-US" dirty="0"/>
          </a:p>
        </p:txBody>
      </p:sp>
      <p:cxnSp>
        <p:nvCxnSpPr>
          <p:cNvPr id="18" name="Straight Connector 17"/>
          <p:cNvCxnSpPr/>
          <p:nvPr/>
        </p:nvCxnSpPr>
        <p:spPr>
          <a:xfrm flipH="1" flipV="1">
            <a:off x="6215748" y="2392331"/>
            <a:ext cx="33419" cy="1119675"/>
          </a:xfrm>
          <a:prstGeom prst="line">
            <a:avLst/>
          </a:prstGeom>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a:stCxn id="15" idx="0"/>
          </p:cNvCxnSpPr>
          <p:nvPr/>
        </p:nvCxnSpPr>
        <p:spPr>
          <a:xfrm flipV="1">
            <a:off x="6199519" y="3512005"/>
            <a:ext cx="49647" cy="33423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6" name="Picture 5"/>
          <p:cNvPicPr>
            <a:picLocks noChangeAspect="1"/>
          </p:cNvPicPr>
          <p:nvPr/>
        </p:nvPicPr>
        <p:blipFill>
          <a:blip r:embed="rId6"/>
          <a:stretch>
            <a:fillRect/>
          </a:stretch>
        </p:blipFill>
        <p:spPr>
          <a:xfrm>
            <a:off x="4233599" y="2253440"/>
            <a:ext cx="4267200" cy="2038350"/>
          </a:xfrm>
          <a:prstGeom prst="rect">
            <a:avLst/>
          </a:prstGeom>
        </p:spPr>
      </p:pic>
      <p:graphicFrame>
        <p:nvGraphicFramePr>
          <p:cNvPr id="19" name="Object 18"/>
          <p:cNvGraphicFramePr>
            <a:graphicFrameLocks noChangeAspect="1"/>
          </p:cNvGraphicFramePr>
          <p:nvPr>
            <p:extLst>
              <p:ext uri="{D42A27DB-BD31-4B8C-83A1-F6EECF244321}">
                <p14:modId xmlns:p14="http://schemas.microsoft.com/office/powerpoint/2010/main" val="1535669506"/>
              </p:ext>
            </p:extLst>
          </p:nvPr>
        </p:nvGraphicFramePr>
        <p:xfrm>
          <a:off x="1075795" y="5323594"/>
          <a:ext cx="3406764" cy="609685"/>
        </p:xfrm>
        <a:graphic>
          <a:graphicData uri="http://schemas.openxmlformats.org/presentationml/2006/ole">
            <mc:AlternateContent xmlns:mc="http://schemas.openxmlformats.org/markup-compatibility/2006">
              <mc:Choice xmlns:v="urn:schemas-microsoft-com:vml" Requires="v">
                <p:oleObj spid="_x0000_s44315" name="Equation" r:id="rId7" imgW="2197080" imgH="393480" progId="Equation.3">
                  <p:embed/>
                </p:oleObj>
              </mc:Choice>
              <mc:Fallback>
                <p:oleObj name="Equation" r:id="rId7" imgW="2197080" imgH="393480" progId="Equation.3">
                  <p:embed/>
                  <p:pic>
                    <p:nvPicPr>
                      <p:cNvPr id="0" name=""/>
                      <p:cNvPicPr/>
                      <p:nvPr/>
                    </p:nvPicPr>
                    <p:blipFill>
                      <a:blip r:embed="rId8"/>
                      <a:stretch>
                        <a:fillRect/>
                      </a:stretch>
                    </p:blipFill>
                    <p:spPr>
                      <a:xfrm>
                        <a:off x="1075795" y="5323594"/>
                        <a:ext cx="3406764" cy="609685"/>
                      </a:xfrm>
                      <a:prstGeom prst="rect">
                        <a:avLst/>
                      </a:prstGeom>
                    </p:spPr>
                  </p:pic>
                </p:oleObj>
              </mc:Fallback>
            </mc:AlternateContent>
          </a:graphicData>
        </a:graphic>
      </p:graphicFrame>
      <p:graphicFrame>
        <p:nvGraphicFramePr>
          <p:cNvPr id="21" name="Object 20"/>
          <p:cNvGraphicFramePr>
            <a:graphicFrameLocks noChangeAspect="1"/>
          </p:cNvGraphicFramePr>
          <p:nvPr>
            <p:extLst>
              <p:ext uri="{D42A27DB-BD31-4B8C-83A1-F6EECF244321}">
                <p14:modId xmlns:p14="http://schemas.microsoft.com/office/powerpoint/2010/main" val="1829318266"/>
              </p:ext>
            </p:extLst>
          </p:nvPr>
        </p:nvGraphicFramePr>
        <p:xfrm>
          <a:off x="1106488" y="5996421"/>
          <a:ext cx="3268662" cy="609600"/>
        </p:xfrm>
        <a:graphic>
          <a:graphicData uri="http://schemas.openxmlformats.org/presentationml/2006/ole">
            <mc:AlternateContent xmlns:mc="http://schemas.openxmlformats.org/markup-compatibility/2006">
              <mc:Choice xmlns:v="urn:schemas-microsoft-com:vml" Requires="v">
                <p:oleObj spid="_x0000_s44316" name="Equation" r:id="rId9" imgW="2108160" imgH="393480" progId="Equation.3">
                  <p:embed/>
                </p:oleObj>
              </mc:Choice>
              <mc:Fallback>
                <p:oleObj name="Equation" r:id="rId9" imgW="2108160" imgH="393480" progId="Equation.3">
                  <p:embed/>
                  <p:pic>
                    <p:nvPicPr>
                      <p:cNvPr id="0" name=""/>
                      <p:cNvPicPr/>
                      <p:nvPr/>
                    </p:nvPicPr>
                    <p:blipFill>
                      <a:blip r:embed="rId10"/>
                      <a:stretch>
                        <a:fillRect/>
                      </a:stretch>
                    </p:blipFill>
                    <p:spPr>
                      <a:xfrm>
                        <a:off x="1106488" y="5996421"/>
                        <a:ext cx="3268662" cy="609600"/>
                      </a:xfrm>
                      <a:prstGeom prst="rect">
                        <a:avLst/>
                      </a:prstGeom>
                    </p:spPr>
                  </p:pic>
                </p:oleObj>
              </mc:Fallback>
            </mc:AlternateContent>
          </a:graphicData>
        </a:graphic>
      </p:graphicFrame>
      <p:sp>
        <p:nvSpPr>
          <p:cNvPr id="22" name="Rectangle 21"/>
          <p:cNvSpPr/>
          <p:nvPr/>
        </p:nvSpPr>
        <p:spPr>
          <a:xfrm>
            <a:off x="709262" y="5267257"/>
            <a:ext cx="3959720" cy="729164"/>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6743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8"/>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6"/>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4"/>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9"/>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21"/>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22"/>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5" grpId="0" build="p"/>
      <p:bldP spid="8" grpId="0"/>
      <p:bldP spid="9" grpId="0" animBg="1"/>
      <p:bldP spid="10" grpId="0" animBg="1"/>
      <p:bldP spid="11" grpId="0" animBg="1"/>
      <p:bldP spid="12" grpId="0" animBg="1"/>
      <p:bldP spid="15" grpId="0"/>
      <p:bldP spid="16" grpId="0"/>
      <p:bldP spid="2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EXAMPLE:</a:t>
            </a:r>
            <a:endParaRPr lang="en-US" dirty="0"/>
          </a:p>
        </p:txBody>
      </p:sp>
      <p:sp>
        <p:nvSpPr>
          <p:cNvPr id="4" name="Content Placeholder 3"/>
          <p:cNvSpPr>
            <a:spLocks noGrp="1"/>
          </p:cNvSpPr>
          <p:nvPr>
            <p:ph idx="1"/>
          </p:nvPr>
        </p:nvSpPr>
        <p:spPr>
          <a:xfrm>
            <a:off x="231648" y="919136"/>
            <a:ext cx="8717280" cy="1771424"/>
          </a:xfrm>
        </p:spPr>
        <p:txBody>
          <a:bodyPr>
            <a:normAutofit lnSpcReduction="10000"/>
          </a:bodyPr>
          <a:lstStyle/>
          <a:p>
            <a:pPr marL="0" indent="0">
              <a:buNone/>
            </a:pPr>
            <a:r>
              <a:rPr lang="en-US" sz="2400" dirty="0"/>
              <a:t>Cereal plant Operations Manager (OM) monitors the amount of cereal in each box.  </a:t>
            </a:r>
            <a:r>
              <a:rPr lang="en-US" sz="2400" dirty="0" smtClean="0"/>
              <a:t>Amount of cereal in boxes (X) is approximately normal with mean = 368 grams and standard deviation = 15.</a:t>
            </a:r>
          </a:p>
          <a:p>
            <a:r>
              <a:rPr lang="en-US" sz="2400" dirty="0" smtClean="0"/>
              <a:t>What is the probability that a </a:t>
            </a:r>
            <a:r>
              <a:rPr lang="en-US" sz="2400" b="1" dirty="0" smtClean="0"/>
              <a:t>random sample of size 25</a:t>
            </a:r>
            <a:r>
              <a:rPr lang="en-US" sz="2400" dirty="0" smtClean="0"/>
              <a:t> has a mean of less than 360 grams of cereal?</a:t>
            </a:r>
            <a:endParaRPr lang="en-US" sz="2400" dirty="0"/>
          </a:p>
        </p:txBody>
      </p:sp>
      <p:sp>
        <p:nvSpPr>
          <p:cNvPr id="2" name="Slide Number Placeholder 1"/>
          <p:cNvSpPr>
            <a:spLocks noGrp="1"/>
          </p:cNvSpPr>
          <p:nvPr>
            <p:ph type="sldNum" sz="quarter" idx="12"/>
          </p:nvPr>
        </p:nvSpPr>
        <p:spPr/>
        <p:txBody>
          <a:bodyPr/>
          <a:lstStyle/>
          <a:p>
            <a:fld id="{8D75822C-2030-4887-9512-2AC67AD2736F}" type="slidenum">
              <a:rPr lang="en-US" smtClean="0"/>
              <a:t>11</a:t>
            </a:fld>
            <a:endParaRPr lang="en-US"/>
          </a:p>
        </p:txBody>
      </p:sp>
      <p:sp>
        <p:nvSpPr>
          <p:cNvPr id="6" name="TextBox 5"/>
          <p:cNvSpPr txBox="1"/>
          <p:nvPr/>
        </p:nvSpPr>
        <p:spPr>
          <a:xfrm>
            <a:off x="534688" y="2640425"/>
            <a:ext cx="2662057" cy="1200328"/>
          </a:xfrm>
          <a:prstGeom prst="rect">
            <a:avLst/>
          </a:prstGeom>
          <a:noFill/>
        </p:spPr>
        <p:txBody>
          <a:bodyPr wrap="none" rtlCol="0">
            <a:spAutoFit/>
          </a:bodyPr>
          <a:lstStyle/>
          <a:p>
            <a:r>
              <a:rPr lang="en-US" sz="2400" dirty="0"/>
              <a:t>What do we know?</a:t>
            </a:r>
          </a:p>
          <a:p>
            <a:pPr marL="233363"/>
            <a:r>
              <a:rPr lang="en-US" sz="2400" dirty="0"/>
              <a:t>~ </a:t>
            </a:r>
            <a:r>
              <a:rPr lang="en-US" sz="2400" dirty="0" smtClean="0"/>
              <a:t>normal</a:t>
            </a:r>
          </a:p>
          <a:p>
            <a:pPr marL="233363"/>
            <a:r>
              <a:rPr lang="en-US" sz="2400" b="1" dirty="0" smtClean="0"/>
              <a:t>Sample</a:t>
            </a:r>
            <a:r>
              <a:rPr lang="en-US" sz="2400" dirty="0" smtClean="0"/>
              <a:t> with n=25</a:t>
            </a:r>
            <a:endParaRPr lang="en-US" sz="2400" dirty="0"/>
          </a:p>
        </p:txBody>
      </p:sp>
      <p:graphicFrame>
        <p:nvGraphicFramePr>
          <p:cNvPr id="17" name="Object 16"/>
          <p:cNvGraphicFramePr>
            <a:graphicFrameLocks noChangeAspect="1"/>
          </p:cNvGraphicFramePr>
          <p:nvPr>
            <p:extLst>
              <p:ext uri="{D42A27DB-BD31-4B8C-83A1-F6EECF244321}">
                <p14:modId xmlns:p14="http://schemas.microsoft.com/office/powerpoint/2010/main" val="2654098533"/>
              </p:ext>
            </p:extLst>
          </p:nvPr>
        </p:nvGraphicFramePr>
        <p:xfrm>
          <a:off x="834158" y="3843655"/>
          <a:ext cx="1629417" cy="451223"/>
        </p:xfrm>
        <a:graphic>
          <a:graphicData uri="http://schemas.openxmlformats.org/presentationml/2006/ole">
            <mc:AlternateContent xmlns:mc="http://schemas.openxmlformats.org/markup-compatibility/2006">
              <mc:Choice xmlns:v="urn:schemas-microsoft-com:vml" Requires="v">
                <p:oleObj spid="_x0000_s45617" name="Equation" r:id="rId4" imgW="825500" imgH="228600" progId="Equation.3">
                  <p:embed/>
                </p:oleObj>
              </mc:Choice>
              <mc:Fallback>
                <p:oleObj name="Equation" r:id="rId4" imgW="825500" imgH="228600" progId="Equation.3">
                  <p:embed/>
                  <p:pic>
                    <p:nvPicPr>
                      <p:cNvPr id="0" name=""/>
                      <p:cNvPicPr/>
                      <p:nvPr/>
                    </p:nvPicPr>
                    <p:blipFill>
                      <a:blip r:embed="rId5"/>
                      <a:stretch>
                        <a:fillRect/>
                      </a:stretch>
                    </p:blipFill>
                    <p:spPr>
                      <a:xfrm>
                        <a:off x="834158" y="3843655"/>
                        <a:ext cx="1629417" cy="451223"/>
                      </a:xfrm>
                      <a:prstGeom prst="rect">
                        <a:avLst/>
                      </a:prstGeom>
                    </p:spPr>
                  </p:pic>
                </p:oleObj>
              </mc:Fallback>
            </mc:AlternateContent>
          </a:graphicData>
        </a:graphic>
      </p:graphicFrame>
      <p:graphicFrame>
        <p:nvGraphicFramePr>
          <p:cNvPr id="22" name="Object 21"/>
          <p:cNvGraphicFramePr>
            <a:graphicFrameLocks noChangeAspect="1"/>
          </p:cNvGraphicFramePr>
          <p:nvPr>
            <p:extLst>
              <p:ext uri="{D42A27DB-BD31-4B8C-83A1-F6EECF244321}">
                <p14:modId xmlns:p14="http://schemas.microsoft.com/office/powerpoint/2010/main" val="4107862005"/>
              </p:ext>
            </p:extLst>
          </p:nvPr>
        </p:nvGraphicFramePr>
        <p:xfrm>
          <a:off x="806450" y="4260853"/>
          <a:ext cx="2554288" cy="673100"/>
        </p:xfrm>
        <a:graphic>
          <a:graphicData uri="http://schemas.openxmlformats.org/presentationml/2006/ole">
            <mc:AlternateContent xmlns:mc="http://schemas.openxmlformats.org/markup-compatibility/2006">
              <mc:Choice xmlns:v="urn:schemas-microsoft-com:vml" Requires="v">
                <p:oleObj spid="_x0000_s45618" name="Equation" r:id="rId6" imgW="1587240" imgH="419040" progId="Equation.3">
                  <p:embed/>
                </p:oleObj>
              </mc:Choice>
              <mc:Fallback>
                <p:oleObj name="Equation" r:id="rId6" imgW="1587240" imgH="419040" progId="Equation.3">
                  <p:embed/>
                  <p:pic>
                    <p:nvPicPr>
                      <p:cNvPr id="0" name=""/>
                      <p:cNvPicPr/>
                      <p:nvPr/>
                    </p:nvPicPr>
                    <p:blipFill>
                      <a:blip r:embed="rId7"/>
                      <a:stretch>
                        <a:fillRect/>
                      </a:stretch>
                    </p:blipFill>
                    <p:spPr>
                      <a:xfrm>
                        <a:off x="806450" y="4260853"/>
                        <a:ext cx="2554288" cy="673100"/>
                      </a:xfrm>
                      <a:prstGeom prst="rect">
                        <a:avLst/>
                      </a:prstGeom>
                    </p:spPr>
                  </p:pic>
                </p:oleObj>
              </mc:Fallback>
            </mc:AlternateContent>
          </a:graphicData>
        </a:graphic>
      </p:graphicFrame>
      <p:graphicFrame>
        <p:nvGraphicFramePr>
          <p:cNvPr id="24" name="Object 23"/>
          <p:cNvGraphicFramePr>
            <a:graphicFrameLocks noChangeAspect="1"/>
          </p:cNvGraphicFramePr>
          <p:nvPr>
            <p:extLst>
              <p:ext uri="{D42A27DB-BD31-4B8C-83A1-F6EECF244321}">
                <p14:modId xmlns:p14="http://schemas.microsoft.com/office/powerpoint/2010/main" val="2153564597"/>
              </p:ext>
            </p:extLst>
          </p:nvPr>
        </p:nvGraphicFramePr>
        <p:xfrm>
          <a:off x="829827" y="4963118"/>
          <a:ext cx="1084707" cy="439048"/>
        </p:xfrm>
        <a:graphic>
          <a:graphicData uri="http://schemas.openxmlformats.org/presentationml/2006/ole">
            <mc:AlternateContent xmlns:mc="http://schemas.openxmlformats.org/markup-compatibility/2006">
              <mc:Choice xmlns:v="urn:schemas-microsoft-com:vml" Requires="v">
                <p:oleObj spid="_x0000_s45619" name="Equation" r:id="rId8" imgW="533400" imgH="215900" progId="Equation.3">
                  <p:embed/>
                </p:oleObj>
              </mc:Choice>
              <mc:Fallback>
                <p:oleObj name="Equation" r:id="rId8" imgW="533400" imgH="215900" progId="Equation.3">
                  <p:embed/>
                  <p:pic>
                    <p:nvPicPr>
                      <p:cNvPr id="0" name=""/>
                      <p:cNvPicPr/>
                      <p:nvPr/>
                    </p:nvPicPr>
                    <p:blipFill>
                      <a:blip r:embed="rId9"/>
                      <a:stretch>
                        <a:fillRect/>
                      </a:stretch>
                    </p:blipFill>
                    <p:spPr>
                      <a:xfrm>
                        <a:off x="829827" y="4963118"/>
                        <a:ext cx="1084707" cy="439048"/>
                      </a:xfrm>
                      <a:prstGeom prst="rect">
                        <a:avLst/>
                      </a:prstGeom>
                    </p:spPr>
                  </p:pic>
                </p:oleObj>
              </mc:Fallback>
            </mc:AlternateContent>
          </a:graphicData>
        </a:graphic>
      </p:graphicFrame>
      <p:graphicFrame>
        <p:nvGraphicFramePr>
          <p:cNvPr id="25" name="Object 24"/>
          <p:cNvGraphicFramePr>
            <a:graphicFrameLocks noChangeAspect="1"/>
          </p:cNvGraphicFramePr>
          <p:nvPr>
            <p:extLst>
              <p:ext uri="{D42A27DB-BD31-4B8C-83A1-F6EECF244321}">
                <p14:modId xmlns:p14="http://schemas.microsoft.com/office/powerpoint/2010/main" val="488188146"/>
              </p:ext>
            </p:extLst>
          </p:nvPr>
        </p:nvGraphicFramePr>
        <p:xfrm>
          <a:off x="492898" y="5534076"/>
          <a:ext cx="3309668" cy="722801"/>
        </p:xfrm>
        <a:graphic>
          <a:graphicData uri="http://schemas.openxmlformats.org/presentationml/2006/ole">
            <mc:AlternateContent xmlns:mc="http://schemas.openxmlformats.org/markup-compatibility/2006">
              <mc:Choice xmlns:v="urn:schemas-microsoft-com:vml" Requires="v">
                <p:oleObj spid="_x0000_s45620" name="Equation" r:id="rId10" imgW="2209800" imgH="482600" progId="Equation.3">
                  <p:embed/>
                </p:oleObj>
              </mc:Choice>
              <mc:Fallback>
                <p:oleObj name="Equation" r:id="rId10" imgW="2209800" imgH="482600" progId="Equation.3">
                  <p:embed/>
                  <p:pic>
                    <p:nvPicPr>
                      <p:cNvPr id="0" name=""/>
                      <p:cNvPicPr/>
                      <p:nvPr/>
                    </p:nvPicPr>
                    <p:blipFill>
                      <a:blip r:embed="rId11"/>
                      <a:stretch>
                        <a:fillRect/>
                      </a:stretch>
                    </p:blipFill>
                    <p:spPr>
                      <a:xfrm>
                        <a:off x="492898" y="5534076"/>
                        <a:ext cx="3309668" cy="722801"/>
                      </a:xfrm>
                      <a:prstGeom prst="rect">
                        <a:avLst/>
                      </a:prstGeom>
                    </p:spPr>
                  </p:pic>
                </p:oleObj>
              </mc:Fallback>
            </mc:AlternateContent>
          </a:graphicData>
        </a:graphic>
      </p:graphicFrame>
      <p:sp>
        <p:nvSpPr>
          <p:cNvPr id="26" name="TextBox 25"/>
          <p:cNvSpPr txBox="1"/>
          <p:nvPr/>
        </p:nvSpPr>
        <p:spPr>
          <a:xfrm>
            <a:off x="5146372" y="5765163"/>
            <a:ext cx="2537624" cy="461665"/>
          </a:xfrm>
          <a:prstGeom prst="rect">
            <a:avLst/>
          </a:prstGeom>
          <a:noFill/>
        </p:spPr>
        <p:txBody>
          <a:bodyPr wrap="none" rtlCol="0">
            <a:spAutoFit/>
          </a:bodyPr>
          <a:lstStyle/>
          <a:p>
            <a:r>
              <a:rPr lang="en-US" sz="2400" dirty="0" smtClean="0"/>
              <a:t>P(Z&lt;–2.67)=0.0038</a:t>
            </a:r>
            <a:endParaRPr lang="en-US" sz="2400" dirty="0"/>
          </a:p>
        </p:txBody>
      </p:sp>
      <p:sp>
        <p:nvSpPr>
          <p:cNvPr id="31" name="Line 9"/>
          <p:cNvSpPr>
            <a:spLocks noChangeShapeType="1"/>
          </p:cNvSpPr>
          <p:nvPr/>
        </p:nvSpPr>
        <p:spPr bwMode="auto">
          <a:xfrm>
            <a:off x="6581781" y="2666878"/>
            <a:ext cx="0" cy="1676400"/>
          </a:xfrm>
          <a:prstGeom prst="line">
            <a:avLst/>
          </a:prstGeom>
          <a:noFill/>
          <a:ln w="12700">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2" name="Freeform 10"/>
          <p:cNvSpPr>
            <a:spLocks/>
          </p:cNvSpPr>
          <p:nvPr/>
        </p:nvSpPr>
        <p:spPr bwMode="auto">
          <a:xfrm>
            <a:off x="5819781" y="2666878"/>
            <a:ext cx="723900" cy="1573213"/>
          </a:xfrm>
          <a:custGeom>
            <a:avLst/>
            <a:gdLst>
              <a:gd name="T0" fmla="*/ 0 w 1032"/>
              <a:gd name="T1" fmla="*/ 2147483647 h 991"/>
              <a:gd name="T2" fmla="*/ 2147483647 w 1032"/>
              <a:gd name="T3" fmla="*/ 2147483647 h 991"/>
              <a:gd name="T4" fmla="*/ 2147483647 w 1032"/>
              <a:gd name="T5" fmla="*/ 2147483647 h 991"/>
              <a:gd name="T6" fmla="*/ 2147483647 w 1032"/>
              <a:gd name="T7" fmla="*/ 2147483647 h 991"/>
              <a:gd name="T8" fmla="*/ 2147483647 w 1032"/>
              <a:gd name="T9" fmla="*/ 2147483647 h 991"/>
              <a:gd name="T10" fmla="*/ 2147483647 w 1032"/>
              <a:gd name="T11" fmla="*/ 2147483647 h 991"/>
              <a:gd name="T12" fmla="*/ 2147483647 w 1032"/>
              <a:gd name="T13" fmla="*/ 2147483647 h 991"/>
              <a:gd name="T14" fmla="*/ 2147483647 w 1032"/>
              <a:gd name="T15" fmla="*/ 2147483647 h 991"/>
              <a:gd name="T16" fmla="*/ 2147483647 w 1032"/>
              <a:gd name="T17" fmla="*/ 2147483647 h 991"/>
              <a:gd name="T18" fmla="*/ 2147483647 w 1032"/>
              <a:gd name="T19" fmla="*/ 2147483647 h 991"/>
              <a:gd name="T20" fmla="*/ 2147483647 w 1032"/>
              <a:gd name="T21" fmla="*/ 2147483647 h 991"/>
              <a:gd name="T22" fmla="*/ 2147483647 w 1032"/>
              <a:gd name="T23" fmla="*/ 2147483647 h 991"/>
              <a:gd name="T24" fmla="*/ 2147483647 w 1032"/>
              <a:gd name="T25" fmla="*/ 2147483647 h 991"/>
              <a:gd name="T26" fmla="*/ 2147483647 w 1032"/>
              <a:gd name="T27" fmla="*/ 2147483647 h 991"/>
              <a:gd name="T28" fmla="*/ 2147483647 w 1032"/>
              <a:gd name="T29" fmla="*/ 2147483647 h 991"/>
              <a:gd name="T30" fmla="*/ 2147483647 w 1032"/>
              <a:gd name="T31" fmla="*/ 0 h 99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32"/>
              <a:gd name="T49" fmla="*/ 0 h 991"/>
              <a:gd name="T50" fmla="*/ 1032 w 1032"/>
              <a:gd name="T51" fmla="*/ 991 h 99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32" h="991">
                <a:moveTo>
                  <a:pt x="0" y="990"/>
                </a:moveTo>
                <a:lnTo>
                  <a:pt x="108" y="980"/>
                </a:lnTo>
                <a:lnTo>
                  <a:pt x="163" y="967"/>
                </a:lnTo>
                <a:lnTo>
                  <a:pt x="218" y="952"/>
                </a:lnTo>
                <a:lnTo>
                  <a:pt x="271" y="929"/>
                </a:lnTo>
                <a:lnTo>
                  <a:pt x="326" y="897"/>
                </a:lnTo>
                <a:lnTo>
                  <a:pt x="381" y="857"/>
                </a:lnTo>
                <a:lnTo>
                  <a:pt x="488" y="743"/>
                </a:lnTo>
                <a:lnTo>
                  <a:pt x="596" y="581"/>
                </a:lnTo>
                <a:lnTo>
                  <a:pt x="706" y="386"/>
                </a:lnTo>
                <a:lnTo>
                  <a:pt x="759" y="287"/>
                </a:lnTo>
                <a:lnTo>
                  <a:pt x="814" y="196"/>
                </a:lnTo>
                <a:lnTo>
                  <a:pt x="868" y="116"/>
                </a:lnTo>
                <a:lnTo>
                  <a:pt x="921" y="53"/>
                </a:lnTo>
                <a:lnTo>
                  <a:pt x="976" y="13"/>
                </a:lnTo>
                <a:lnTo>
                  <a:pt x="1031" y="0"/>
                </a:lnTo>
              </a:path>
            </a:pathLst>
          </a:custGeom>
          <a:noFill/>
          <a:ln w="50800" cap="rnd">
            <a:solidFill>
              <a:schemeClr val="accent2"/>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33" name="Freeform 11"/>
          <p:cNvSpPr>
            <a:spLocks/>
          </p:cNvSpPr>
          <p:nvPr/>
        </p:nvSpPr>
        <p:spPr bwMode="auto">
          <a:xfrm>
            <a:off x="6581781" y="2666878"/>
            <a:ext cx="838200" cy="1573213"/>
          </a:xfrm>
          <a:custGeom>
            <a:avLst/>
            <a:gdLst>
              <a:gd name="T0" fmla="*/ 2147483647 w 1030"/>
              <a:gd name="T1" fmla="*/ 2147483647 h 991"/>
              <a:gd name="T2" fmla="*/ 2147483647 w 1030"/>
              <a:gd name="T3" fmla="*/ 2147483647 h 991"/>
              <a:gd name="T4" fmla="*/ 2147483647 w 1030"/>
              <a:gd name="T5" fmla="*/ 2147483647 h 991"/>
              <a:gd name="T6" fmla="*/ 2147483647 w 1030"/>
              <a:gd name="T7" fmla="*/ 2147483647 h 991"/>
              <a:gd name="T8" fmla="*/ 2147483647 w 1030"/>
              <a:gd name="T9" fmla="*/ 2147483647 h 991"/>
              <a:gd name="T10" fmla="*/ 2147483647 w 1030"/>
              <a:gd name="T11" fmla="*/ 2147483647 h 991"/>
              <a:gd name="T12" fmla="*/ 2147483647 w 1030"/>
              <a:gd name="T13" fmla="*/ 2147483647 h 991"/>
              <a:gd name="T14" fmla="*/ 2147483647 w 1030"/>
              <a:gd name="T15" fmla="*/ 2147483647 h 991"/>
              <a:gd name="T16" fmla="*/ 2147483647 w 1030"/>
              <a:gd name="T17" fmla="*/ 2147483647 h 991"/>
              <a:gd name="T18" fmla="*/ 2147483647 w 1030"/>
              <a:gd name="T19" fmla="*/ 2147483647 h 991"/>
              <a:gd name="T20" fmla="*/ 2147483647 w 1030"/>
              <a:gd name="T21" fmla="*/ 2147483647 h 991"/>
              <a:gd name="T22" fmla="*/ 2147483647 w 1030"/>
              <a:gd name="T23" fmla="*/ 2147483647 h 991"/>
              <a:gd name="T24" fmla="*/ 2147483647 w 1030"/>
              <a:gd name="T25" fmla="*/ 2147483647 h 991"/>
              <a:gd name="T26" fmla="*/ 2147483647 w 1030"/>
              <a:gd name="T27" fmla="*/ 2147483647 h 991"/>
              <a:gd name="T28" fmla="*/ 2147483647 w 1030"/>
              <a:gd name="T29" fmla="*/ 2147483647 h 991"/>
              <a:gd name="T30" fmla="*/ 0 w 1030"/>
              <a:gd name="T31" fmla="*/ 0 h 99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30"/>
              <a:gd name="T49" fmla="*/ 0 h 991"/>
              <a:gd name="T50" fmla="*/ 1030 w 1030"/>
              <a:gd name="T51" fmla="*/ 991 h 99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30" h="991">
                <a:moveTo>
                  <a:pt x="1029" y="990"/>
                </a:moveTo>
                <a:lnTo>
                  <a:pt x="921" y="980"/>
                </a:lnTo>
                <a:lnTo>
                  <a:pt x="866" y="967"/>
                </a:lnTo>
                <a:lnTo>
                  <a:pt x="813" y="952"/>
                </a:lnTo>
                <a:lnTo>
                  <a:pt x="758" y="929"/>
                </a:lnTo>
                <a:lnTo>
                  <a:pt x="703" y="897"/>
                </a:lnTo>
                <a:lnTo>
                  <a:pt x="651" y="857"/>
                </a:lnTo>
                <a:lnTo>
                  <a:pt x="541" y="743"/>
                </a:lnTo>
                <a:lnTo>
                  <a:pt x="433" y="581"/>
                </a:lnTo>
                <a:lnTo>
                  <a:pt x="325" y="386"/>
                </a:lnTo>
                <a:lnTo>
                  <a:pt x="270" y="287"/>
                </a:lnTo>
                <a:lnTo>
                  <a:pt x="215" y="196"/>
                </a:lnTo>
                <a:lnTo>
                  <a:pt x="163" y="116"/>
                </a:lnTo>
                <a:lnTo>
                  <a:pt x="108" y="53"/>
                </a:lnTo>
                <a:lnTo>
                  <a:pt x="53" y="13"/>
                </a:lnTo>
                <a:lnTo>
                  <a:pt x="0" y="0"/>
                </a:lnTo>
              </a:path>
            </a:pathLst>
          </a:custGeom>
          <a:noFill/>
          <a:ln w="50800" cap="rnd">
            <a:solidFill>
              <a:schemeClr val="accent2"/>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34" name="Line 12"/>
          <p:cNvSpPr>
            <a:spLocks noChangeShapeType="1"/>
          </p:cNvSpPr>
          <p:nvPr/>
        </p:nvSpPr>
        <p:spPr bwMode="auto">
          <a:xfrm>
            <a:off x="4905381" y="4343278"/>
            <a:ext cx="3252788" cy="0"/>
          </a:xfrm>
          <a:prstGeom prst="line">
            <a:avLst/>
          </a:prstGeom>
          <a:noFill/>
          <a:ln w="19050">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aphicFrame>
        <p:nvGraphicFramePr>
          <p:cNvPr id="35" name="Object 16"/>
          <p:cNvGraphicFramePr>
            <a:graphicFrameLocks noChangeAspect="1"/>
          </p:cNvGraphicFramePr>
          <p:nvPr>
            <p:extLst>
              <p:ext uri="{D42A27DB-BD31-4B8C-83A1-F6EECF244321}">
                <p14:modId xmlns:p14="http://schemas.microsoft.com/office/powerpoint/2010/main" val="76905184"/>
              </p:ext>
            </p:extLst>
          </p:nvPr>
        </p:nvGraphicFramePr>
        <p:xfrm>
          <a:off x="7911684" y="4343278"/>
          <a:ext cx="339664" cy="436224"/>
        </p:xfrm>
        <a:graphic>
          <a:graphicData uri="http://schemas.openxmlformats.org/presentationml/2006/ole">
            <mc:AlternateContent xmlns:mc="http://schemas.openxmlformats.org/markup-compatibility/2006">
              <mc:Choice xmlns:v="urn:schemas-microsoft-com:vml" Requires="v">
                <p:oleObj spid="_x0000_s45621" name="Equation" r:id="rId12" imgW="4053600" imgH="5264640" progId="Equation.3">
                  <p:embed/>
                </p:oleObj>
              </mc:Choice>
              <mc:Fallback>
                <p:oleObj name="Equation" r:id="rId12" imgW="4053600" imgH="5264640"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911684" y="4343278"/>
                        <a:ext cx="339664" cy="436224"/>
                      </a:xfrm>
                      <a:prstGeom prst="rect">
                        <a:avLst/>
                      </a:prstGeom>
                      <a:noFill/>
                      <a:ln>
                        <a:noFill/>
                      </a:ln>
                    </p:spPr>
                  </p:pic>
                </p:oleObj>
              </mc:Fallback>
            </mc:AlternateContent>
          </a:graphicData>
        </a:graphic>
      </p:graphicFrame>
      <p:sp>
        <p:nvSpPr>
          <p:cNvPr id="37" name="TextBox 36"/>
          <p:cNvSpPr txBox="1"/>
          <p:nvPr/>
        </p:nvSpPr>
        <p:spPr>
          <a:xfrm>
            <a:off x="5781314" y="4528834"/>
            <a:ext cx="535648" cy="369332"/>
          </a:xfrm>
          <a:prstGeom prst="rect">
            <a:avLst/>
          </a:prstGeom>
          <a:noFill/>
        </p:spPr>
        <p:txBody>
          <a:bodyPr wrap="none" rtlCol="0">
            <a:spAutoFit/>
          </a:bodyPr>
          <a:lstStyle/>
          <a:p>
            <a:r>
              <a:rPr lang="en-US" dirty="0" smtClean="0"/>
              <a:t>360</a:t>
            </a:r>
            <a:endParaRPr lang="en-US" dirty="0"/>
          </a:p>
        </p:txBody>
      </p:sp>
      <p:sp>
        <p:nvSpPr>
          <p:cNvPr id="38" name="TextBox 37"/>
          <p:cNvSpPr txBox="1"/>
          <p:nvPr/>
        </p:nvSpPr>
        <p:spPr>
          <a:xfrm>
            <a:off x="6351439" y="4230021"/>
            <a:ext cx="535648" cy="369332"/>
          </a:xfrm>
          <a:prstGeom prst="rect">
            <a:avLst/>
          </a:prstGeom>
          <a:noFill/>
        </p:spPr>
        <p:txBody>
          <a:bodyPr wrap="none" rtlCol="0">
            <a:spAutoFit/>
          </a:bodyPr>
          <a:lstStyle/>
          <a:p>
            <a:r>
              <a:rPr lang="en-US" dirty="0" smtClean="0"/>
              <a:t>368</a:t>
            </a:r>
            <a:endParaRPr lang="en-US" dirty="0"/>
          </a:p>
        </p:txBody>
      </p:sp>
      <p:cxnSp>
        <p:nvCxnSpPr>
          <p:cNvPr id="40" name="Straight Connector 39"/>
          <p:cNvCxnSpPr/>
          <p:nvPr/>
        </p:nvCxnSpPr>
        <p:spPr>
          <a:xfrm flipV="1">
            <a:off x="6065368" y="3659828"/>
            <a:ext cx="16708" cy="668462"/>
          </a:xfrm>
          <a:prstGeom prst="line">
            <a:avLst/>
          </a:prstGeom>
          <a:ln w="28575" cmpd="sng">
            <a:solidFill>
              <a:srgbClr val="BF9000"/>
            </a:solidFill>
          </a:ln>
        </p:spPr>
        <p:style>
          <a:lnRef idx="2">
            <a:schemeClr val="accent1"/>
          </a:lnRef>
          <a:fillRef idx="0">
            <a:schemeClr val="accent1"/>
          </a:fillRef>
          <a:effectRef idx="1">
            <a:schemeClr val="accent1"/>
          </a:effectRef>
          <a:fontRef idx="minor">
            <a:schemeClr val="tx1"/>
          </a:fontRef>
        </p:style>
      </p:cxnSp>
      <p:pic>
        <p:nvPicPr>
          <p:cNvPr id="5" name="Picture 4"/>
          <p:cNvPicPr>
            <a:picLocks noChangeAspect="1"/>
          </p:cNvPicPr>
          <p:nvPr/>
        </p:nvPicPr>
        <p:blipFill>
          <a:blip r:embed="rId14"/>
          <a:stretch>
            <a:fillRect/>
          </a:stretch>
        </p:blipFill>
        <p:spPr>
          <a:xfrm>
            <a:off x="4157779" y="2539619"/>
            <a:ext cx="4191000" cy="2457450"/>
          </a:xfrm>
          <a:prstGeom prst="rect">
            <a:avLst/>
          </a:prstGeom>
        </p:spPr>
      </p:pic>
    </p:spTree>
    <p:extLst>
      <p:ext uri="{BB962C8B-B14F-4D97-AF65-F5344CB8AC3E}">
        <p14:creationId xmlns:p14="http://schemas.microsoft.com/office/powerpoint/2010/main" val="1885860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4"/>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7"/>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4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26" grpId="0"/>
      <p:bldP spid="31" grpId="0" animBg="1"/>
      <p:bldP spid="32" grpId="0" animBg="1"/>
      <p:bldP spid="33" grpId="0" animBg="1"/>
      <p:bldP spid="34" grpId="0" animBg="1"/>
      <p:bldP spid="37"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Question:</a:t>
            </a:r>
            <a:endParaRPr lang="en-US" dirty="0"/>
          </a:p>
        </p:txBody>
      </p:sp>
      <p:sp>
        <p:nvSpPr>
          <p:cNvPr id="4" name="Content Placeholder 3"/>
          <p:cNvSpPr>
            <a:spLocks noGrp="1"/>
          </p:cNvSpPr>
          <p:nvPr>
            <p:ph idx="1"/>
          </p:nvPr>
        </p:nvSpPr>
        <p:spPr>
          <a:xfrm>
            <a:off x="231648" y="919136"/>
            <a:ext cx="8717280" cy="1771424"/>
          </a:xfrm>
        </p:spPr>
        <p:txBody>
          <a:bodyPr>
            <a:normAutofit/>
          </a:bodyPr>
          <a:lstStyle/>
          <a:p>
            <a:pPr marL="0" indent="0">
              <a:buNone/>
            </a:pPr>
            <a:r>
              <a:rPr lang="en-US" sz="2400" dirty="0"/>
              <a:t>Cereal plant Operations Manager (OM) monitors the amount of cereal in each box.  </a:t>
            </a:r>
            <a:r>
              <a:rPr lang="en-US" sz="2400" dirty="0" smtClean="0"/>
              <a:t>Amount of cereal in boxes (X) is approximately normal with mean = 368 grams and standard deviation = 15. The OM is interested in determining whether a </a:t>
            </a:r>
            <a:r>
              <a:rPr lang="en-US" sz="2400" b="1" dirty="0" smtClean="0"/>
              <a:t>random sample of size 25</a:t>
            </a:r>
            <a:r>
              <a:rPr lang="en-US" sz="2400" dirty="0" smtClean="0"/>
              <a:t> has a mean of less than 360 grams of cereal.</a:t>
            </a:r>
            <a:endParaRPr lang="en-US" sz="2400" dirty="0"/>
          </a:p>
        </p:txBody>
      </p:sp>
      <p:sp>
        <p:nvSpPr>
          <p:cNvPr id="2" name="Slide Number Placeholder 1"/>
          <p:cNvSpPr>
            <a:spLocks noGrp="1"/>
          </p:cNvSpPr>
          <p:nvPr>
            <p:ph type="sldNum" sz="quarter" idx="12"/>
          </p:nvPr>
        </p:nvSpPr>
        <p:spPr/>
        <p:txBody>
          <a:bodyPr/>
          <a:lstStyle/>
          <a:p>
            <a:fld id="{8D75822C-2030-4887-9512-2AC67AD2736F}" type="slidenum">
              <a:rPr lang="en-US" smtClean="0"/>
              <a:t>12</a:t>
            </a:fld>
            <a:endParaRPr lang="en-US"/>
          </a:p>
        </p:txBody>
      </p:sp>
      <p:sp>
        <p:nvSpPr>
          <p:cNvPr id="6" name="TextBox 5"/>
          <p:cNvSpPr txBox="1"/>
          <p:nvPr/>
        </p:nvSpPr>
        <p:spPr>
          <a:xfrm>
            <a:off x="231648" y="2969265"/>
            <a:ext cx="8235696" cy="3416320"/>
          </a:xfrm>
          <a:prstGeom prst="rect">
            <a:avLst/>
          </a:prstGeom>
          <a:noFill/>
        </p:spPr>
        <p:txBody>
          <a:bodyPr wrap="square" rtlCol="0">
            <a:spAutoFit/>
          </a:bodyPr>
          <a:lstStyle/>
          <a:p>
            <a:r>
              <a:rPr lang="en-US" sz="2400" dirty="0" smtClean="0"/>
              <a:t>What is the standard error of the mean?</a:t>
            </a:r>
            <a:br>
              <a:rPr lang="en-US" sz="2400" dirty="0" smtClean="0"/>
            </a:br>
            <a:endParaRPr lang="en-US" sz="2400" dirty="0" smtClean="0"/>
          </a:p>
          <a:p>
            <a:pPr marL="804863" lvl="1" indent="-457200">
              <a:buFont typeface="+mj-lt"/>
              <a:buAutoNum type="alphaUcPeriod"/>
            </a:pPr>
            <a:r>
              <a:rPr lang="en-US" sz="2400" dirty="0" smtClean="0"/>
              <a:t> </a:t>
            </a:r>
            <a:br>
              <a:rPr lang="en-US" sz="2400" dirty="0" smtClean="0"/>
            </a:br>
            <a:endParaRPr lang="en-US" sz="2400" dirty="0" smtClean="0"/>
          </a:p>
          <a:p>
            <a:pPr marL="804863" lvl="1" indent="-457200">
              <a:buFont typeface="+mj-lt"/>
              <a:buAutoNum type="alphaUcPeriod"/>
            </a:pPr>
            <a:r>
              <a:rPr lang="en-US" sz="2400" dirty="0" smtClean="0"/>
              <a:t> </a:t>
            </a:r>
            <a:br>
              <a:rPr lang="en-US" sz="2400" dirty="0" smtClean="0"/>
            </a:br>
            <a:endParaRPr lang="en-US" sz="2400" dirty="0" smtClean="0"/>
          </a:p>
          <a:p>
            <a:pPr marL="804863" lvl="1" indent="-457200">
              <a:buFont typeface="+mj-lt"/>
              <a:buAutoNum type="alphaUcPeriod"/>
            </a:pPr>
            <a:r>
              <a:rPr lang="en-US" sz="2400" dirty="0" smtClean="0"/>
              <a:t/>
            </a:r>
            <a:br>
              <a:rPr lang="en-US" sz="2400" dirty="0" smtClean="0"/>
            </a:br>
            <a:r>
              <a:rPr lang="en-US" sz="2400" dirty="0" smtClean="0"/>
              <a:t> </a:t>
            </a:r>
          </a:p>
          <a:p>
            <a:pPr marL="804863" lvl="1" indent="-457200">
              <a:buFont typeface="+mj-lt"/>
              <a:buAutoNum type="alphaUcPeriod"/>
            </a:pPr>
            <a:r>
              <a:rPr lang="en-US" sz="2400" dirty="0" smtClean="0"/>
              <a:t> </a:t>
            </a:r>
          </a:p>
        </p:txBody>
      </p:sp>
      <p:graphicFrame>
        <p:nvGraphicFramePr>
          <p:cNvPr id="22" name="Object 21"/>
          <p:cNvGraphicFramePr>
            <a:graphicFrameLocks noChangeAspect="1"/>
          </p:cNvGraphicFramePr>
          <p:nvPr>
            <p:extLst>
              <p:ext uri="{D42A27DB-BD31-4B8C-83A1-F6EECF244321}">
                <p14:modId xmlns:p14="http://schemas.microsoft.com/office/powerpoint/2010/main" val="3817425799"/>
              </p:ext>
            </p:extLst>
          </p:nvPr>
        </p:nvGraphicFramePr>
        <p:xfrm>
          <a:off x="1099825" y="5007485"/>
          <a:ext cx="2554288" cy="673100"/>
        </p:xfrm>
        <a:graphic>
          <a:graphicData uri="http://schemas.openxmlformats.org/presentationml/2006/ole">
            <mc:AlternateContent xmlns:mc="http://schemas.openxmlformats.org/markup-compatibility/2006">
              <mc:Choice xmlns:v="urn:schemas-microsoft-com:vml" Requires="v">
                <p:oleObj spid="_x0000_s54447" name="Equation" r:id="rId4" imgW="1587240" imgH="419040" progId="Equation.3">
                  <p:embed/>
                </p:oleObj>
              </mc:Choice>
              <mc:Fallback>
                <p:oleObj name="Equation" r:id="rId4" imgW="1587240" imgH="419040" progId="Equation.3">
                  <p:embed/>
                  <p:pic>
                    <p:nvPicPr>
                      <p:cNvPr id="0" name=""/>
                      <p:cNvPicPr/>
                      <p:nvPr/>
                    </p:nvPicPr>
                    <p:blipFill>
                      <a:blip r:embed="rId5"/>
                      <a:stretch>
                        <a:fillRect/>
                      </a:stretch>
                    </p:blipFill>
                    <p:spPr>
                      <a:xfrm>
                        <a:off x="1099825" y="5007485"/>
                        <a:ext cx="2554288" cy="673100"/>
                      </a:xfrm>
                      <a:prstGeom prst="rect">
                        <a:avLst/>
                      </a:prstGeom>
                    </p:spPr>
                  </p:pic>
                </p:oleObj>
              </mc:Fallback>
            </mc:AlternateContent>
          </a:graphicData>
        </a:graphic>
      </p:graphicFrame>
      <p:graphicFrame>
        <p:nvGraphicFramePr>
          <p:cNvPr id="25" name="Object 24"/>
          <p:cNvGraphicFramePr>
            <a:graphicFrameLocks noChangeAspect="1"/>
          </p:cNvGraphicFramePr>
          <p:nvPr>
            <p:extLst>
              <p:ext uri="{D42A27DB-BD31-4B8C-83A1-F6EECF244321}">
                <p14:modId xmlns:p14="http://schemas.microsoft.com/office/powerpoint/2010/main" val="2933950930"/>
              </p:ext>
            </p:extLst>
          </p:nvPr>
        </p:nvGraphicFramePr>
        <p:xfrm>
          <a:off x="1099825" y="4273846"/>
          <a:ext cx="3309668" cy="722801"/>
        </p:xfrm>
        <a:graphic>
          <a:graphicData uri="http://schemas.openxmlformats.org/presentationml/2006/ole">
            <mc:AlternateContent xmlns:mc="http://schemas.openxmlformats.org/markup-compatibility/2006">
              <mc:Choice xmlns:v="urn:schemas-microsoft-com:vml" Requires="v">
                <p:oleObj spid="_x0000_s54448" name="Equation" r:id="rId6" imgW="2209800" imgH="482600" progId="Equation.3">
                  <p:embed/>
                </p:oleObj>
              </mc:Choice>
              <mc:Fallback>
                <p:oleObj name="Equation" r:id="rId6" imgW="2209800" imgH="482600" progId="Equation.3">
                  <p:embed/>
                  <p:pic>
                    <p:nvPicPr>
                      <p:cNvPr id="0" name=""/>
                      <p:cNvPicPr/>
                      <p:nvPr/>
                    </p:nvPicPr>
                    <p:blipFill>
                      <a:blip r:embed="rId7"/>
                      <a:stretch>
                        <a:fillRect/>
                      </a:stretch>
                    </p:blipFill>
                    <p:spPr>
                      <a:xfrm>
                        <a:off x="1099825" y="4273846"/>
                        <a:ext cx="3309668" cy="722801"/>
                      </a:xfrm>
                      <a:prstGeom prst="rect">
                        <a:avLst/>
                      </a:prstGeom>
                    </p:spPr>
                  </p:pic>
                </p:oleObj>
              </mc:Fallback>
            </mc:AlternateContent>
          </a:graphicData>
        </a:graphic>
      </p:graphicFrame>
      <p:graphicFrame>
        <p:nvGraphicFramePr>
          <p:cNvPr id="20" name="Object 19"/>
          <p:cNvGraphicFramePr>
            <a:graphicFrameLocks noChangeAspect="1"/>
          </p:cNvGraphicFramePr>
          <p:nvPr>
            <p:extLst>
              <p:ext uri="{D42A27DB-BD31-4B8C-83A1-F6EECF244321}">
                <p14:modId xmlns:p14="http://schemas.microsoft.com/office/powerpoint/2010/main" val="3373908621"/>
              </p:ext>
            </p:extLst>
          </p:nvPr>
        </p:nvGraphicFramePr>
        <p:xfrm>
          <a:off x="1099825" y="3752974"/>
          <a:ext cx="1629417" cy="451223"/>
        </p:xfrm>
        <a:graphic>
          <a:graphicData uri="http://schemas.openxmlformats.org/presentationml/2006/ole">
            <mc:AlternateContent xmlns:mc="http://schemas.openxmlformats.org/markup-compatibility/2006">
              <mc:Choice xmlns:v="urn:schemas-microsoft-com:vml" Requires="v">
                <p:oleObj spid="_x0000_s54449" name="Equation" r:id="rId8" imgW="825500" imgH="228600" progId="Equation.3">
                  <p:embed/>
                </p:oleObj>
              </mc:Choice>
              <mc:Fallback>
                <p:oleObj name="Equation" r:id="rId8" imgW="825500" imgH="228600" progId="Equation.3">
                  <p:embed/>
                  <p:pic>
                    <p:nvPicPr>
                      <p:cNvPr id="0" name=""/>
                      <p:cNvPicPr/>
                      <p:nvPr/>
                    </p:nvPicPr>
                    <p:blipFill>
                      <a:blip r:embed="rId9"/>
                      <a:stretch>
                        <a:fillRect/>
                      </a:stretch>
                    </p:blipFill>
                    <p:spPr>
                      <a:xfrm>
                        <a:off x="1099825" y="3752974"/>
                        <a:ext cx="1629417" cy="451223"/>
                      </a:xfrm>
                      <a:prstGeom prst="rect">
                        <a:avLst/>
                      </a:prstGeom>
                    </p:spPr>
                  </p:pic>
                </p:oleObj>
              </mc:Fallback>
            </mc:AlternateContent>
          </a:graphicData>
        </a:graphic>
      </p:graphicFrame>
      <p:sp>
        <p:nvSpPr>
          <p:cNvPr id="21" name="Rectangle 20"/>
          <p:cNvSpPr/>
          <p:nvPr/>
        </p:nvSpPr>
        <p:spPr>
          <a:xfrm>
            <a:off x="389776" y="4979453"/>
            <a:ext cx="3959720" cy="729164"/>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3" name="Object 22"/>
          <p:cNvGraphicFramePr>
            <a:graphicFrameLocks noChangeAspect="1"/>
          </p:cNvGraphicFramePr>
          <p:nvPr>
            <p:extLst>
              <p:ext uri="{D42A27DB-BD31-4B8C-83A1-F6EECF244321}">
                <p14:modId xmlns:p14="http://schemas.microsoft.com/office/powerpoint/2010/main" val="407115889"/>
              </p:ext>
            </p:extLst>
          </p:nvPr>
        </p:nvGraphicFramePr>
        <p:xfrm>
          <a:off x="1099825" y="5936459"/>
          <a:ext cx="1188909" cy="386635"/>
        </p:xfrm>
        <a:graphic>
          <a:graphicData uri="http://schemas.openxmlformats.org/presentationml/2006/ole">
            <mc:AlternateContent xmlns:mc="http://schemas.openxmlformats.org/markup-compatibility/2006">
              <mc:Choice xmlns:v="urn:schemas-microsoft-com:vml" Requires="v">
                <p:oleObj spid="_x0000_s54450" name="Equation" r:id="rId10" imgW="787320" imgH="241200" progId="Equation.3">
                  <p:embed/>
                </p:oleObj>
              </mc:Choice>
              <mc:Fallback>
                <p:oleObj name="Equation" r:id="rId10" imgW="787320" imgH="241200" progId="Equation.3">
                  <p:embed/>
                  <p:pic>
                    <p:nvPicPr>
                      <p:cNvPr id="0" name=""/>
                      <p:cNvPicPr/>
                      <p:nvPr/>
                    </p:nvPicPr>
                    <p:blipFill>
                      <a:blip r:embed="rId11"/>
                      <a:stretch>
                        <a:fillRect/>
                      </a:stretch>
                    </p:blipFill>
                    <p:spPr>
                      <a:xfrm>
                        <a:off x="1099825" y="5936459"/>
                        <a:ext cx="1188909" cy="386635"/>
                      </a:xfrm>
                      <a:prstGeom prst="rect">
                        <a:avLst/>
                      </a:prstGeom>
                    </p:spPr>
                  </p:pic>
                </p:oleObj>
              </mc:Fallback>
            </mc:AlternateContent>
          </a:graphicData>
        </a:graphic>
      </p:graphicFrame>
    </p:spTree>
    <p:extLst>
      <p:ext uri="{BB962C8B-B14F-4D97-AF65-F5344CB8AC3E}">
        <p14:creationId xmlns:p14="http://schemas.microsoft.com/office/powerpoint/2010/main" val="948949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31648" y="-633"/>
            <a:ext cx="8717280" cy="584833"/>
          </a:xfrm>
        </p:spPr>
        <p:txBody>
          <a:bodyPr>
            <a:normAutofit fontScale="90000"/>
          </a:bodyPr>
          <a:lstStyle/>
          <a:p>
            <a:r>
              <a:rPr lang="en-US" dirty="0" smtClean="0"/>
              <a:t>Review:</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31648" y="584200"/>
                <a:ext cx="8717280" cy="5901944"/>
              </a:xfrm>
            </p:spPr>
            <p:txBody>
              <a:bodyPr>
                <a:normAutofit lnSpcReduction="10000"/>
              </a:bodyPr>
              <a:lstStyle/>
              <a:p>
                <a:r>
                  <a:rPr lang="en-US" sz="2400" b="1" dirty="0" smtClean="0"/>
                  <a:t>SAMPLING DISTRIBUTION</a:t>
                </a:r>
                <a:r>
                  <a:rPr lang="en-US" sz="2400" dirty="0"/>
                  <a:t> is a distribution of all of the possible values of a </a:t>
                </a:r>
                <a:r>
                  <a:rPr lang="en-US" sz="2400" b="1" dirty="0"/>
                  <a:t>sample statistic</a:t>
                </a:r>
                <a:r>
                  <a:rPr lang="en-US" sz="2400" dirty="0"/>
                  <a:t> for a given sample size selected from a </a:t>
                </a:r>
                <a:r>
                  <a:rPr lang="en-US" sz="2400" dirty="0" smtClean="0"/>
                  <a:t>population</a:t>
                </a:r>
              </a:p>
              <a:p>
                <a:r>
                  <a:rPr lang="en-US" sz="2400" dirty="0"/>
                  <a:t>If a </a:t>
                </a:r>
                <a:r>
                  <a:rPr lang="en-US" sz="2400" b="1" dirty="0"/>
                  <a:t>population is normal </a:t>
                </a:r>
                <a:r>
                  <a:rPr lang="en-US" sz="2400" dirty="0"/>
                  <a:t>with mean </a:t>
                </a:r>
                <a:r>
                  <a:rPr lang="en-US" sz="2400" b="1" dirty="0"/>
                  <a:t>μ</a:t>
                </a:r>
                <a:r>
                  <a:rPr lang="en-US" sz="2400" dirty="0"/>
                  <a:t> and standard deviation </a:t>
                </a:r>
                <a:r>
                  <a:rPr lang="en-US" sz="2400" b="1" dirty="0"/>
                  <a:t>σ</a:t>
                </a:r>
                <a:r>
                  <a:rPr lang="en-US" sz="2400" dirty="0"/>
                  <a:t>, the sampling distribution of  </a:t>
                </a:r>
                <a14:m>
                  <m:oMath xmlns:m="http://schemas.openxmlformats.org/officeDocument/2006/math">
                    <m:acc>
                      <m:accPr>
                        <m:chr m:val="̅"/>
                        <m:ctrlPr>
                          <a:rPr lang="en-US" sz="2400" i="1" smtClean="0">
                            <a:latin typeface="Cambria Math" charset="0"/>
                          </a:rPr>
                        </m:ctrlPr>
                      </m:accPr>
                      <m:e>
                        <m:r>
                          <a:rPr lang="en-US" sz="2400" b="0" i="1" smtClean="0">
                            <a:latin typeface="Cambria Math" panose="02040503050406030204" pitchFamily="18" charset="0"/>
                          </a:rPr>
                          <m:t>𝑋</m:t>
                        </m:r>
                      </m:e>
                    </m:acc>
                  </m:oMath>
                </a14:m>
                <a:r>
                  <a:rPr lang="en-US" sz="2400" dirty="0" smtClean="0"/>
                  <a:t>  (statistic) is </a:t>
                </a:r>
                <a:r>
                  <a:rPr lang="en-US" sz="2400" dirty="0"/>
                  <a:t>also normally distributed with mean </a:t>
                </a:r>
                <a:r>
                  <a:rPr lang="en-US" sz="2400" dirty="0">
                    <a:latin typeface="Cambria Math" panose="02040503050406030204" pitchFamily="18" charset="0"/>
                    <a:ea typeface="Cambria Math" panose="02040503050406030204" pitchFamily="18" charset="0"/>
                  </a:rPr>
                  <a:t>= </a:t>
                </a:r>
                <a14:m>
                  <m:oMath xmlns:m="http://schemas.openxmlformats.org/officeDocument/2006/math">
                    <m:sSub>
                      <m:sSubPr>
                        <m:ctrlPr>
                          <a:rPr lang="en-US" sz="2400" i="1">
                            <a:latin typeface="Cambria Math"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𝜇</m:t>
                        </m:r>
                      </m:e>
                      <m:sub>
                        <m:acc>
                          <m:accPr>
                            <m:chr m:val="̅"/>
                            <m:ctrlPr>
                              <a:rPr lang="en-US" sz="2400" i="1">
                                <a:latin typeface="Cambria Math" charset="0"/>
                                <a:ea typeface="Cambria Math" panose="02040503050406030204" pitchFamily="18" charset="0"/>
                              </a:rPr>
                            </m:ctrlPr>
                          </m:accPr>
                          <m:e>
                            <m:r>
                              <a:rPr lang="en-US" sz="2400" i="1">
                                <a:latin typeface="Cambria Math" panose="02040503050406030204" pitchFamily="18" charset="0"/>
                                <a:ea typeface="Cambria Math" panose="02040503050406030204" pitchFamily="18" charset="0"/>
                              </a:rPr>
                              <m:t>𝑋</m:t>
                            </m:r>
                          </m:e>
                        </m:acc>
                      </m:sub>
                    </m:sSub>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𝜇</m:t>
                    </m:r>
                  </m:oMath>
                </a14:m>
                <a:r>
                  <a:rPr lang="en-US" sz="2400" dirty="0">
                    <a:latin typeface="Cambria Math" panose="02040503050406030204" pitchFamily="18" charset="0"/>
                    <a:ea typeface="Cambria Math" panose="02040503050406030204" pitchFamily="18" charset="0"/>
                  </a:rPr>
                  <a:t>        and </a:t>
                </a:r>
                <a:br>
                  <a:rPr lang="en-US" sz="2400" dirty="0">
                    <a:latin typeface="Cambria Math" panose="02040503050406030204" pitchFamily="18" charset="0"/>
                    <a:ea typeface="Cambria Math" panose="02040503050406030204" pitchFamily="18" charset="0"/>
                  </a:rPr>
                </a:br>
                <a:r>
                  <a:rPr lang="en-US" sz="2400" dirty="0"/>
                  <a:t>standard deviation (standard error of the mean) = </a:t>
                </a:r>
                <a14:m>
                  <m:oMath xmlns:m="http://schemas.openxmlformats.org/officeDocument/2006/math">
                    <m:sSub>
                      <m:sSubPr>
                        <m:ctrlPr>
                          <a:rPr lang="en-US" sz="2400" i="1">
                            <a:latin typeface="Cambria Math" charset="0"/>
                          </a:rPr>
                        </m:ctrlPr>
                      </m:sSubPr>
                      <m:e>
                        <m:r>
                          <a:rPr lang="en-US" sz="2400" i="1">
                            <a:latin typeface="Cambria Math" panose="02040503050406030204" pitchFamily="18" charset="0"/>
                            <a:ea typeface="Cambria Math" panose="02040503050406030204" pitchFamily="18" charset="0"/>
                          </a:rPr>
                          <m:t>𝜎</m:t>
                        </m:r>
                      </m:e>
                      <m:sub>
                        <m:acc>
                          <m:accPr>
                            <m:chr m:val="̅"/>
                            <m:ctrlPr>
                              <a:rPr lang="en-US" sz="2400" i="1">
                                <a:latin typeface="Cambria Math" charset="0"/>
                              </a:rPr>
                            </m:ctrlPr>
                          </m:accPr>
                          <m:e>
                            <m:r>
                              <a:rPr lang="en-US" sz="2400" i="1">
                                <a:latin typeface="Cambria Math" panose="02040503050406030204" pitchFamily="18" charset="0"/>
                              </a:rPr>
                              <m:t>𝑋</m:t>
                            </m:r>
                          </m:e>
                        </m:acc>
                      </m:sub>
                    </m:sSub>
                    <m:r>
                      <a:rPr lang="en-US" sz="2400" i="1">
                        <a:latin typeface="Cambria Math" panose="02040503050406030204" pitchFamily="18" charset="0"/>
                      </a:rPr>
                      <m:t>=</m:t>
                    </m:r>
                    <m:f>
                      <m:fPr>
                        <m:ctrlPr>
                          <a:rPr lang="en-US" sz="2400" i="1">
                            <a:latin typeface="Cambria Math" charset="0"/>
                          </a:rPr>
                        </m:ctrlPr>
                      </m:fPr>
                      <m:num>
                        <m:r>
                          <a:rPr lang="en-US" sz="2400" i="1">
                            <a:latin typeface="Cambria Math" panose="02040503050406030204" pitchFamily="18" charset="0"/>
                            <a:ea typeface="Cambria Math" panose="02040503050406030204" pitchFamily="18" charset="0"/>
                          </a:rPr>
                          <m:t>𝜎</m:t>
                        </m:r>
                      </m:num>
                      <m:den>
                        <m:rad>
                          <m:radPr>
                            <m:degHide m:val="on"/>
                            <m:ctrlPr>
                              <a:rPr lang="en-US" sz="2400" i="1">
                                <a:latin typeface="Cambria Math" charset="0"/>
                              </a:rPr>
                            </m:ctrlPr>
                          </m:radPr>
                          <m:deg/>
                          <m:e>
                            <m:r>
                              <a:rPr lang="en-US" sz="2400" i="1">
                                <a:latin typeface="Cambria Math" panose="02040503050406030204" pitchFamily="18" charset="0"/>
                              </a:rPr>
                              <m:t>𝑛</m:t>
                            </m:r>
                          </m:e>
                        </m:rad>
                      </m:den>
                    </m:f>
                  </m:oMath>
                </a14:m>
                <a:endParaRPr lang="en-US" sz="2400" b="1" dirty="0">
                  <a:solidFill>
                    <a:srgbClr val="FF0000"/>
                  </a:solidFill>
                </a:endParaRPr>
              </a:p>
              <a:p>
                <a:pPr lvl="1"/>
                <a:r>
                  <a:rPr lang="en-US" sz="2000" dirty="0" smtClean="0"/>
                  <a:t>If the underlying population is </a:t>
                </a:r>
                <a:r>
                  <a:rPr lang="en-US" sz="2000" b="1" dirty="0" smtClean="0"/>
                  <a:t>NORMAL</a:t>
                </a:r>
                <a:r>
                  <a:rPr lang="en-US" sz="2000" dirty="0" smtClean="0"/>
                  <a:t>, this is true for ANY size sample</a:t>
                </a:r>
              </a:p>
              <a:p>
                <a:r>
                  <a:rPr lang="en-US" sz="2400" dirty="0">
                    <a:cs typeface="Arial" charset="0"/>
                  </a:rPr>
                  <a:t>Z-value for the sampling distribution of </a:t>
                </a:r>
                <a14:m>
                  <m:oMath xmlns:m="http://schemas.openxmlformats.org/officeDocument/2006/math">
                    <m:acc>
                      <m:accPr>
                        <m:chr m:val="̅"/>
                        <m:ctrlPr>
                          <a:rPr lang="en-US" sz="2400" i="1">
                            <a:latin typeface="Cambria Math" charset="0"/>
                          </a:rPr>
                        </m:ctrlPr>
                      </m:accPr>
                      <m:e>
                        <m:r>
                          <a:rPr lang="en-US" sz="2400" i="1">
                            <a:latin typeface="Cambria Math" panose="02040503050406030204" pitchFamily="18" charset="0"/>
                          </a:rPr>
                          <m:t>𝑋</m:t>
                        </m:r>
                      </m:e>
                    </m:acc>
                  </m:oMath>
                </a14:m>
                <a:r>
                  <a:rPr lang="en-US" sz="2400" dirty="0" smtClean="0">
                    <a:cs typeface="Arial" charset="0"/>
                  </a:rPr>
                  <a:t>:</a:t>
                </a:r>
                <a:endParaRPr lang="en-US" sz="2400" dirty="0">
                  <a:cs typeface="Arial" charset="0"/>
                </a:endParaRPr>
              </a:p>
              <a:p>
                <a:endParaRPr lang="en-US" dirty="0"/>
              </a:p>
              <a:p>
                <a:r>
                  <a:rPr lang="en-US" sz="2400" dirty="0" smtClean="0"/>
                  <a:t>As sample size, </a:t>
                </a:r>
                <a:r>
                  <a:rPr lang="en-US" sz="2400" b="1" i="1" dirty="0" smtClean="0"/>
                  <a:t>n</a:t>
                </a:r>
                <a:r>
                  <a:rPr lang="en-US" sz="2400" dirty="0" smtClean="0"/>
                  <a:t>, </a:t>
                </a:r>
                <a:r>
                  <a:rPr lang="en-US" sz="2400" b="1" dirty="0" smtClean="0"/>
                  <a:t>increases</a:t>
                </a:r>
                <a:r>
                  <a:rPr lang="en-US" sz="2400" dirty="0" smtClean="0"/>
                  <a:t>, standard error </a:t>
                </a:r>
                <a:r>
                  <a:rPr lang="en-US" sz="2400" b="1" dirty="0" smtClean="0"/>
                  <a:t>decreases</a:t>
                </a:r>
                <a:endParaRPr lang="en-US" sz="2400" dirty="0" smtClean="0"/>
              </a:p>
              <a:p>
                <a:r>
                  <a:rPr lang="en-US" sz="2400" dirty="0" smtClean="0"/>
                  <a:t>REMEMBER: When calculating (x or </a:t>
                </a:r>
                <a14:m>
                  <m:oMath xmlns:m="http://schemas.openxmlformats.org/officeDocument/2006/math">
                    <m:acc>
                      <m:accPr>
                        <m:chr m:val="̅"/>
                        <m:ctrlPr>
                          <a:rPr lang="en-US" sz="2400" i="1" smtClean="0">
                            <a:latin typeface="Cambria Math" charset="0"/>
                          </a:rPr>
                        </m:ctrlPr>
                      </m:accPr>
                      <m:e>
                        <m:r>
                          <a:rPr lang="en-US" sz="2400" b="0" i="1" smtClean="0">
                            <a:latin typeface="Cambria Math" panose="02040503050406030204" pitchFamily="18" charset="0"/>
                          </a:rPr>
                          <m:t>𝑋</m:t>
                        </m:r>
                      </m:e>
                    </m:acc>
                  </m:oMath>
                </a14:m>
                <a:r>
                  <a:rPr lang="en-US" sz="2400" dirty="0" smtClean="0"/>
                  <a:t>) values (</a:t>
                </a:r>
                <a14:m>
                  <m:oMath xmlns:m="http://schemas.openxmlformats.org/officeDocument/2006/math">
                    <m:r>
                      <a:rPr lang="en-US" sz="2400" b="0" i="1" smtClean="0">
                        <a:latin typeface="Cambria Math" panose="02040503050406030204" pitchFamily="18" charset="0"/>
                      </a:rPr>
                      <m:t>𝑥</m:t>
                    </m:r>
                    <m:r>
                      <a:rPr lang="en-US" sz="2400" b="0" i="1" smtClean="0">
                        <a:latin typeface="Cambria Math" panose="02040503050406030204" pitchFamily="18" charset="0"/>
                      </a:rPr>
                      <m:t>=</m:t>
                    </m:r>
                    <m:r>
                      <a:rPr lang="en-US" sz="2400" i="1">
                        <a:latin typeface="Cambria Math" panose="02040503050406030204" pitchFamily="18" charset="0"/>
                        <a:ea typeface="Cambria Math" panose="02040503050406030204" pitchFamily="18" charset="0"/>
                      </a:rPr>
                      <m:t>𝜇</m:t>
                    </m:r>
                    <m:r>
                      <a:rPr lang="en-US" sz="2400" b="0" i="1" smtClean="0">
                        <a:latin typeface="Cambria Math" panose="02040503050406030204" pitchFamily="18" charset="0"/>
                      </a:rPr>
                      <m:t>+ </m:t>
                    </m:r>
                    <m:r>
                      <a:rPr lang="en-US" sz="2400" b="0" i="1" smtClean="0">
                        <a:latin typeface="Cambria Math" panose="02040503050406030204" pitchFamily="18" charset="0"/>
                      </a:rPr>
                      <m:t>𝑍</m:t>
                    </m:r>
                    <m:r>
                      <a:rPr lang="en-US" sz="2400" b="0" i="1" smtClean="0">
                        <a:latin typeface="Cambria Math" panose="02040503050406030204" pitchFamily="18" charset="0"/>
                        <a:ea typeface="Cambria Math" panose="02040503050406030204" pitchFamily="18" charset="0"/>
                      </a:rPr>
                      <m:t>𝜎</m:t>
                    </m:r>
                    <m:r>
                      <a:rPr lang="en-US" sz="2400" b="0" i="1" smtClean="0">
                        <a:latin typeface="Cambria Math" panose="02040503050406030204" pitchFamily="18" charset="0"/>
                        <a:ea typeface="Cambria Math" panose="02040503050406030204" pitchFamily="18" charset="0"/>
                      </a:rPr>
                      <m:t>)</m:t>
                    </m:r>
                  </m:oMath>
                </a14:m>
                <a:r>
                  <a:rPr lang="en-US" sz="2400" dirty="0" smtClean="0"/>
                  <a:t>, remember that Z is the number of standard deviations associated with the probability in the tail(s), and the probability is found INSIDE the normal probability table, and the z-score is determined from the value on the outside of the table</a:t>
                </a:r>
                <a:endParaRPr lang="en-US"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31648" y="584200"/>
                <a:ext cx="8717280" cy="5901944"/>
              </a:xfrm>
              <a:blipFill rotWithShape="0">
                <a:blip r:embed="rId4"/>
                <a:stretch>
                  <a:fillRect l="-909" t="-1963" r="-420"/>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8D75822C-2030-4887-9512-2AC67AD2736F}" type="slidenum">
              <a:rPr lang="en-US" smtClean="0"/>
              <a:t>13</a:t>
            </a:fld>
            <a:endParaRPr lang="en-US"/>
          </a:p>
        </p:txBody>
      </p:sp>
      <p:graphicFrame>
        <p:nvGraphicFramePr>
          <p:cNvPr id="5" name="Object 18"/>
          <p:cNvGraphicFramePr>
            <a:graphicFrameLocks noChangeAspect="1"/>
          </p:cNvGraphicFramePr>
          <p:nvPr>
            <p:extLst/>
          </p:nvPr>
        </p:nvGraphicFramePr>
        <p:xfrm>
          <a:off x="5949480" y="3243072"/>
          <a:ext cx="2280120" cy="936925"/>
        </p:xfrm>
        <a:graphic>
          <a:graphicData uri="http://schemas.openxmlformats.org/presentationml/2006/ole">
            <mc:AlternateContent xmlns:mc="http://schemas.openxmlformats.org/markup-compatibility/2006">
              <mc:Choice xmlns:v="urn:schemas-microsoft-com:vml" Requires="v">
                <p:oleObj spid="_x0000_s53296" name="Equation" r:id="rId5" imgW="1447800" imgH="660400" progId="Equation.3">
                  <p:embed/>
                </p:oleObj>
              </mc:Choice>
              <mc:Fallback>
                <p:oleObj name="Equation" r:id="rId5" imgW="1447800" imgH="6604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49480" y="3243072"/>
                        <a:ext cx="2280120" cy="936925"/>
                      </a:xfrm>
                      <a:prstGeom prst="rect">
                        <a:avLst/>
                      </a:prstGeom>
                      <a:solidFill>
                        <a:srgbClr val="FDE0BD"/>
                      </a:solidFill>
                      <a:ln w="9525">
                        <a:solidFill>
                          <a:schemeClr val="tx1"/>
                        </a:solidFill>
                        <a:miter lim="800000"/>
                        <a:headEnd/>
                        <a:tailEnd/>
                      </a:ln>
                    </p:spPr>
                  </p:pic>
                </p:oleObj>
              </mc:Fallback>
            </mc:AlternateContent>
          </a:graphicData>
        </a:graphic>
      </p:graphicFrame>
    </p:spTree>
    <p:extLst>
      <p:ext uri="{BB962C8B-B14F-4D97-AF65-F5344CB8AC3E}">
        <p14:creationId xmlns:p14="http://schemas.microsoft.com/office/powerpoint/2010/main" val="19951539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9" name="Rectangle 2"/>
          <p:cNvSpPr>
            <a:spLocks noChangeArrowheads="1"/>
          </p:cNvSpPr>
          <p:nvPr/>
        </p:nvSpPr>
        <p:spPr bwMode="auto">
          <a:xfrm>
            <a:off x="1600200" y="2514600"/>
            <a:ext cx="2362200" cy="1066800"/>
          </a:xfrm>
          <a:prstGeom prst="rect">
            <a:avLst/>
          </a:prstGeom>
          <a:solidFill>
            <a:srgbClr val="FDE0BD"/>
          </a:solidFill>
          <a:ln w="9525">
            <a:solidFill>
              <a:schemeClr val="tx1"/>
            </a:solidFill>
            <a:miter lim="800000"/>
            <a:headEnd/>
            <a:tailEnd/>
          </a:ln>
        </p:spPr>
        <p:txBody>
          <a:bodyPr wrap="none" anchor="ctr"/>
          <a:lstStyle/>
          <a:p>
            <a:pPr algn="ctr">
              <a:spcBef>
                <a:spcPct val="50000"/>
              </a:spcBef>
            </a:pPr>
            <a:endParaRPr lang="en-US"/>
          </a:p>
        </p:txBody>
      </p:sp>
      <p:sp>
        <p:nvSpPr>
          <p:cNvPr id="11270" name="Line 3"/>
          <p:cNvSpPr>
            <a:spLocks noChangeShapeType="1"/>
          </p:cNvSpPr>
          <p:nvPr/>
        </p:nvSpPr>
        <p:spPr bwMode="auto">
          <a:xfrm>
            <a:off x="5334000" y="2743200"/>
            <a:ext cx="0" cy="3124200"/>
          </a:xfrm>
          <a:prstGeom prst="line">
            <a:avLst/>
          </a:prstGeom>
          <a:noFill/>
          <a:ln w="9525">
            <a:solidFill>
              <a:schemeClr val="tx1"/>
            </a:solidFill>
            <a:miter lim="800000"/>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271" name="Rectangle 4"/>
          <p:cNvSpPr>
            <a:spLocks noGrp="1" noChangeArrowheads="1"/>
          </p:cNvSpPr>
          <p:nvPr>
            <p:ph type="title" idx="4294967295"/>
          </p:nvPr>
        </p:nvSpPr>
        <p:spPr>
          <a:xfrm>
            <a:off x="257423" y="364289"/>
            <a:ext cx="7793038" cy="762000"/>
          </a:xfrm>
        </p:spPr>
        <p:txBody>
          <a:bodyPr>
            <a:normAutofit fontScale="90000"/>
          </a:bodyPr>
          <a:lstStyle/>
          <a:p>
            <a:pPr eaLnBrk="1" hangingPunct="1">
              <a:lnSpc>
                <a:spcPct val="120000"/>
              </a:lnSpc>
            </a:pPr>
            <a:r>
              <a:rPr lang="en-US" dirty="0">
                <a:latin typeface="Arial" charset="0"/>
                <a:cs typeface="Arial" charset="0"/>
              </a:rPr>
              <a:t>Sampling Distribution Properties</a:t>
            </a:r>
          </a:p>
        </p:txBody>
      </p:sp>
      <p:sp>
        <p:nvSpPr>
          <p:cNvPr id="11272" name="Rectangle 5"/>
          <p:cNvSpPr>
            <a:spLocks noGrp="1" noChangeArrowheads="1"/>
          </p:cNvSpPr>
          <p:nvPr>
            <p:ph type="body" idx="4294967295"/>
          </p:nvPr>
        </p:nvSpPr>
        <p:spPr>
          <a:xfrm>
            <a:off x="914400" y="1792288"/>
            <a:ext cx="8077200" cy="4532312"/>
          </a:xfrm>
        </p:spPr>
        <p:txBody>
          <a:bodyPr/>
          <a:lstStyle/>
          <a:p>
            <a:pPr eaLnBrk="1" hangingPunct="1">
              <a:lnSpc>
                <a:spcPct val="120000"/>
              </a:lnSpc>
              <a:spcBef>
                <a:spcPct val="35000"/>
              </a:spcBef>
              <a:buFont typeface="Wingdings" charset="0"/>
              <a:buNone/>
            </a:pPr>
            <a:endParaRPr lang="en-US">
              <a:latin typeface="Arial" charset="0"/>
              <a:cs typeface="Arial" charset="0"/>
            </a:endParaRPr>
          </a:p>
          <a:p>
            <a:pPr lvl="1" eaLnBrk="1" hangingPunct="1">
              <a:lnSpc>
                <a:spcPct val="120000"/>
              </a:lnSpc>
              <a:spcBef>
                <a:spcPct val="35000"/>
              </a:spcBef>
              <a:buFont typeface="Wingdings" charset="0"/>
              <a:buNone/>
            </a:pPr>
            <a:r>
              <a:rPr lang="en-US">
                <a:latin typeface="Arial" charset="0"/>
                <a:cs typeface="Arial" charset="0"/>
              </a:rPr>
              <a:t>   As n  increases,        </a:t>
            </a:r>
          </a:p>
          <a:p>
            <a:pPr lvl="1" eaLnBrk="1" hangingPunct="1">
              <a:lnSpc>
                <a:spcPct val="90000"/>
              </a:lnSpc>
              <a:spcBef>
                <a:spcPct val="35000"/>
              </a:spcBef>
              <a:buFont typeface="Wingdings" charset="0"/>
              <a:buNone/>
            </a:pPr>
            <a:r>
              <a:rPr lang="en-US">
                <a:latin typeface="Arial" charset="0"/>
                <a:cs typeface="Arial" charset="0"/>
              </a:rPr>
              <a:t>          decreases</a:t>
            </a:r>
          </a:p>
        </p:txBody>
      </p:sp>
      <p:sp>
        <p:nvSpPr>
          <p:cNvPr id="11273" name="Line 6"/>
          <p:cNvSpPr>
            <a:spLocks noChangeShapeType="1"/>
          </p:cNvSpPr>
          <p:nvPr/>
        </p:nvSpPr>
        <p:spPr bwMode="auto">
          <a:xfrm>
            <a:off x="3962400" y="4572000"/>
            <a:ext cx="447675" cy="142875"/>
          </a:xfrm>
          <a:prstGeom prst="line">
            <a:avLst/>
          </a:prstGeom>
          <a:noFill/>
          <a:ln w="25400">
            <a:solidFill>
              <a:schemeClr val="tx2"/>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11274" name="Line 7"/>
          <p:cNvSpPr>
            <a:spLocks noChangeShapeType="1"/>
          </p:cNvSpPr>
          <p:nvPr/>
        </p:nvSpPr>
        <p:spPr bwMode="auto">
          <a:xfrm flipH="1">
            <a:off x="5648325" y="2895600"/>
            <a:ext cx="828675" cy="76200"/>
          </a:xfrm>
          <a:prstGeom prst="line">
            <a:avLst/>
          </a:prstGeom>
          <a:noFill/>
          <a:ln w="25400">
            <a:solidFill>
              <a:schemeClr val="hlink"/>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11275" name="Rectangle 8"/>
          <p:cNvSpPr>
            <a:spLocks noChangeArrowheads="1"/>
          </p:cNvSpPr>
          <p:nvPr/>
        </p:nvSpPr>
        <p:spPr bwMode="auto">
          <a:xfrm>
            <a:off x="6477000" y="2590800"/>
            <a:ext cx="1905000" cy="698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8" tIns="44450" rIns="90488" bIns="44450">
            <a:spAutoFit/>
          </a:bodyPr>
          <a:lstStyle/>
          <a:p>
            <a:pPr eaLnBrk="0" hangingPunct="0">
              <a:spcBef>
                <a:spcPct val="50000"/>
              </a:spcBef>
            </a:pPr>
            <a:r>
              <a:rPr lang="en-US" sz="2000" b="1">
                <a:solidFill>
                  <a:schemeClr val="hlink"/>
                </a:solidFill>
              </a:rPr>
              <a:t>Larger sample size</a:t>
            </a:r>
          </a:p>
        </p:txBody>
      </p:sp>
      <p:sp>
        <p:nvSpPr>
          <p:cNvPr id="11276" name="Rectangle 9"/>
          <p:cNvSpPr>
            <a:spLocks noChangeArrowheads="1"/>
          </p:cNvSpPr>
          <p:nvPr/>
        </p:nvSpPr>
        <p:spPr bwMode="auto">
          <a:xfrm>
            <a:off x="2133600" y="3962400"/>
            <a:ext cx="2003425" cy="698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8" tIns="44450" rIns="90488" bIns="44450">
            <a:spAutoFit/>
          </a:bodyPr>
          <a:lstStyle/>
          <a:p>
            <a:pPr algn="ctr" eaLnBrk="0" hangingPunct="0">
              <a:spcBef>
                <a:spcPct val="50000"/>
              </a:spcBef>
            </a:pPr>
            <a:r>
              <a:rPr lang="en-US" sz="2000" b="1">
                <a:solidFill>
                  <a:schemeClr val="tx2"/>
                </a:solidFill>
              </a:rPr>
              <a:t>Smaller sample size</a:t>
            </a:r>
          </a:p>
        </p:txBody>
      </p:sp>
      <p:sp>
        <p:nvSpPr>
          <p:cNvPr id="11277" name="Line 10"/>
          <p:cNvSpPr>
            <a:spLocks noChangeShapeType="1"/>
          </p:cNvSpPr>
          <p:nvPr/>
        </p:nvSpPr>
        <p:spPr bwMode="auto">
          <a:xfrm>
            <a:off x="2209800" y="5867400"/>
            <a:ext cx="6537325"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1278" name="Freeform 11"/>
          <p:cNvSpPr>
            <a:spLocks/>
          </p:cNvSpPr>
          <p:nvPr/>
        </p:nvSpPr>
        <p:spPr bwMode="auto">
          <a:xfrm>
            <a:off x="3200400" y="3581400"/>
            <a:ext cx="2133600" cy="2208213"/>
          </a:xfrm>
          <a:custGeom>
            <a:avLst/>
            <a:gdLst>
              <a:gd name="T0" fmla="*/ 0 w 1344"/>
              <a:gd name="T1" fmla="*/ 2147483647 h 1487"/>
              <a:gd name="T2" fmla="*/ 2147483647 w 1344"/>
              <a:gd name="T3" fmla="*/ 2147483647 h 1487"/>
              <a:gd name="T4" fmla="*/ 2147483647 w 1344"/>
              <a:gd name="T5" fmla="*/ 2147483647 h 1487"/>
              <a:gd name="T6" fmla="*/ 2147483647 w 1344"/>
              <a:gd name="T7" fmla="*/ 2147483647 h 1487"/>
              <a:gd name="T8" fmla="*/ 2147483647 w 1344"/>
              <a:gd name="T9" fmla="*/ 2147483647 h 1487"/>
              <a:gd name="T10" fmla="*/ 2147483647 w 1344"/>
              <a:gd name="T11" fmla="*/ 2147483647 h 1487"/>
              <a:gd name="T12" fmla="*/ 2147483647 w 1344"/>
              <a:gd name="T13" fmla="*/ 2147483647 h 1487"/>
              <a:gd name="T14" fmla="*/ 2147483647 w 1344"/>
              <a:gd name="T15" fmla="*/ 2147483647 h 1487"/>
              <a:gd name="T16" fmla="*/ 2147483647 w 1344"/>
              <a:gd name="T17" fmla="*/ 2147483647 h 1487"/>
              <a:gd name="T18" fmla="*/ 2147483647 w 1344"/>
              <a:gd name="T19" fmla="*/ 2147483647 h 1487"/>
              <a:gd name="T20" fmla="*/ 2147483647 w 1344"/>
              <a:gd name="T21" fmla="*/ 2147483647 h 1487"/>
              <a:gd name="T22" fmla="*/ 2147483647 w 1344"/>
              <a:gd name="T23" fmla="*/ 2147483647 h 1487"/>
              <a:gd name="T24" fmla="*/ 2147483647 w 1344"/>
              <a:gd name="T25" fmla="*/ 2147483647 h 1487"/>
              <a:gd name="T26" fmla="*/ 2147483647 w 1344"/>
              <a:gd name="T27" fmla="*/ 2147483647 h 1487"/>
              <a:gd name="T28" fmla="*/ 2147483647 w 1344"/>
              <a:gd name="T29" fmla="*/ 2147483647 h 1487"/>
              <a:gd name="T30" fmla="*/ 2147483647 w 1344"/>
              <a:gd name="T31" fmla="*/ 0 h 148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344"/>
              <a:gd name="T49" fmla="*/ 0 h 1487"/>
              <a:gd name="T50" fmla="*/ 1344 w 1344"/>
              <a:gd name="T51" fmla="*/ 1487 h 148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344" h="1487">
                <a:moveTo>
                  <a:pt x="0" y="1486"/>
                </a:moveTo>
                <a:lnTo>
                  <a:pt x="141" y="1471"/>
                </a:lnTo>
                <a:lnTo>
                  <a:pt x="212" y="1452"/>
                </a:lnTo>
                <a:lnTo>
                  <a:pt x="284" y="1429"/>
                </a:lnTo>
                <a:lnTo>
                  <a:pt x="353" y="1395"/>
                </a:lnTo>
                <a:lnTo>
                  <a:pt x="425" y="1347"/>
                </a:lnTo>
                <a:lnTo>
                  <a:pt x="496" y="1287"/>
                </a:lnTo>
                <a:lnTo>
                  <a:pt x="636" y="1116"/>
                </a:lnTo>
                <a:lnTo>
                  <a:pt x="776" y="872"/>
                </a:lnTo>
                <a:lnTo>
                  <a:pt x="919" y="580"/>
                </a:lnTo>
                <a:lnTo>
                  <a:pt x="988" y="431"/>
                </a:lnTo>
                <a:lnTo>
                  <a:pt x="1060" y="294"/>
                </a:lnTo>
                <a:lnTo>
                  <a:pt x="1130" y="174"/>
                </a:lnTo>
                <a:lnTo>
                  <a:pt x="1199" y="80"/>
                </a:lnTo>
                <a:lnTo>
                  <a:pt x="1271" y="20"/>
                </a:lnTo>
                <a:lnTo>
                  <a:pt x="1343" y="0"/>
                </a:lnTo>
              </a:path>
            </a:pathLst>
          </a:custGeom>
          <a:noFill/>
          <a:ln w="76200" cap="rnd">
            <a:solidFill>
              <a:schemeClr val="tx2"/>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1279" name="Freeform 12"/>
          <p:cNvSpPr>
            <a:spLocks/>
          </p:cNvSpPr>
          <p:nvPr/>
        </p:nvSpPr>
        <p:spPr bwMode="auto">
          <a:xfrm>
            <a:off x="5334000" y="3581400"/>
            <a:ext cx="2513013" cy="2208213"/>
          </a:xfrm>
          <a:custGeom>
            <a:avLst/>
            <a:gdLst>
              <a:gd name="T0" fmla="*/ 2147483647 w 1583"/>
              <a:gd name="T1" fmla="*/ 2147483647 h 1487"/>
              <a:gd name="T2" fmla="*/ 2147483647 w 1583"/>
              <a:gd name="T3" fmla="*/ 2147483647 h 1487"/>
              <a:gd name="T4" fmla="*/ 2147483647 w 1583"/>
              <a:gd name="T5" fmla="*/ 2147483647 h 1487"/>
              <a:gd name="T6" fmla="*/ 2147483647 w 1583"/>
              <a:gd name="T7" fmla="*/ 2147483647 h 1487"/>
              <a:gd name="T8" fmla="*/ 2147483647 w 1583"/>
              <a:gd name="T9" fmla="*/ 2147483647 h 1487"/>
              <a:gd name="T10" fmla="*/ 2147483647 w 1583"/>
              <a:gd name="T11" fmla="*/ 2147483647 h 1487"/>
              <a:gd name="T12" fmla="*/ 2147483647 w 1583"/>
              <a:gd name="T13" fmla="*/ 2147483647 h 1487"/>
              <a:gd name="T14" fmla="*/ 2147483647 w 1583"/>
              <a:gd name="T15" fmla="*/ 2147483647 h 1487"/>
              <a:gd name="T16" fmla="*/ 2147483647 w 1583"/>
              <a:gd name="T17" fmla="*/ 2147483647 h 1487"/>
              <a:gd name="T18" fmla="*/ 2147483647 w 1583"/>
              <a:gd name="T19" fmla="*/ 2147483647 h 1487"/>
              <a:gd name="T20" fmla="*/ 2147483647 w 1583"/>
              <a:gd name="T21" fmla="*/ 2147483647 h 1487"/>
              <a:gd name="T22" fmla="*/ 2147483647 w 1583"/>
              <a:gd name="T23" fmla="*/ 2147483647 h 1487"/>
              <a:gd name="T24" fmla="*/ 2147483647 w 1583"/>
              <a:gd name="T25" fmla="*/ 2147483647 h 1487"/>
              <a:gd name="T26" fmla="*/ 2147483647 w 1583"/>
              <a:gd name="T27" fmla="*/ 2147483647 h 1487"/>
              <a:gd name="T28" fmla="*/ 2147483647 w 1583"/>
              <a:gd name="T29" fmla="*/ 2147483647 h 1487"/>
              <a:gd name="T30" fmla="*/ 0 w 1583"/>
              <a:gd name="T31" fmla="*/ 0 h 148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583"/>
              <a:gd name="T49" fmla="*/ 0 h 1487"/>
              <a:gd name="T50" fmla="*/ 1583 w 1583"/>
              <a:gd name="T51" fmla="*/ 1487 h 148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583" h="1487">
                <a:moveTo>
                  <a:pt x="1582" y="1486"/>
                </a:moveTo>
                <a:lnTo>
                  <a:pt x="1416" y="1471"/>
                </a:lnTo>
                <a:lnTo>
                  <a:pt x="1332" y="1452"/>
                </a:lnTo>
                <a:lnTo>
                  <a:pt x="1250" y="1429"/>
                </a:lnTo>
                <a:lnTo>
                  <a:pt x="1166" y="1395"/>
                </a:lnTo>
                <a:lnTo>
                  <a:pt x="1081" y="1347"/>
                </a:lnTo>
                <a:lnTo>
                  <a:pt x="1001" y="1287"/>
                </a:lnTo>
                <a:lnTo>
                  <a:pt x="832" y="1116"/>
                </a:lnTo>
                <a:lnTo>
                  <a:pt x="666" y="872"/>
                </a:lnTo>
                <a:lnTo>
                  <a:pt x="500" y="580"/>
                </a:lnTo>
                <a:lnTo>
                  <a:pt x="415" y="431"/>
                </a:lnTo>
                <a:lnTo>
                  <a:pt x="331" y="294"/>
                </a:lnTo>
                <a:lnTo>
                  <a:pt x="251" y="174"/>
                </a:lnTo>
                <a:lnTo>
                  <a:pt x="166" y="80"/>
                </a:lnTo>
                <a:lnTo>
                  <a:pt x="82" y="20"/>
                </a:lnTo>
                <a:lnTo>
                  <a:pt x="0" y="0"/>
                </a:lnTo>
              </a:path>
            </a:pathLst>
          </a:custGeom>
          <a:noFill/>
          <a:ln w="76200" cap="rnd">
            <a:solidFill>
              <a:schemeClr val="tx2"/>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1280" name="Freeform 13"/>
          <p:cNvSpPr>
            <a:spLocks/>
          </p:cNvSpPr>
          <p:nvPr/>
        </p:nvSpPr>
        <p:spPr bwMode="auto">
          <a:xfrm>
            <a:off x="4267200" y="2743200"/>
            <a:ext cx="1066800" cy="3046413"/>
          </a:xfrm>
          <a:custGeom>
            <a:avLst/>
            <a:gdLst>
              <a:gd name="T0" fmla="*/ 0 w 864"/>
              <a:gd name="T1" fmla="*/ 2147483647 h 1919"/>
              <a:gd name="T2" fmla="*/ 2147483647 w 864"/>
              <a:gd name="T3" fmla="*/ 2147483647 h 1919"/>
              <a:gd name="T4" fmla="*/ 2147483647 w 864"/>
              <a:gd name="T5" fmla="*/ 2147483647 h 1919"/>
              <a:gd name="T6" fmla="*/ 2147483647 w 864"/>
              <a:gd name="T7" fmla="*/ 2147483647 h 1919"/>
              <a:gd name="T8" fmla="*/ 2147483647 w 864"/>
              <a:gd name="T9" fmla="*/ 2147483647 h 1919"/>
              <a:gd name="T10" fmla="*/ 2147483647 w 864"/>
              <a:gd name="T11" fmla="*/ 2147483647 h 1919"/>
              <a:gd name="T12" fmla="*/ 2147483647 w 864"/>
              <a:gd name="T13" fmla="*/ 2147483647 h 1919"/>
              <a:gd name="T14" fmla="*/ 2147483647 w 864"/>
              <a:gd name="T15" fmla="*/ 2147483647 h 1919"/>
              <a:gd name="T16" fmla="*/ 2147483647 w 864"/>
              <a:gd name="T17" fmla="*/ 2147483647 h 1919"/>
              <a:gd name="T18" fmla="*/ 2147483647 w 864"/>
              <a:gd name="T19" fmla="*/ 2147483647 h 1919"/>
              <a:gd name="T20" fmla="*/ 2147483647 w 864"/>
              <a:gd name="T21" fmla="*/ 2147483647 h 1919"/>
              <a:gd name="T22" fmla="*/ 2147483647 w 864"/>
              <a:gd name="T23" fmla="*/ 2147483647 h 1919"/>
              <a:gd name="T24" fmla="*/ 2147483647 w 864"/>
              <a:gd name="T25" fmla="*/ 2147483647 h 1919"/>
              <a:gd name="T26" fmla="*/ 2147483647 w 864"/>
              <a:gd name="T27" fmla="*/ 2147483647 h 1919"/>
              <a:gd name="T28" fmla="*/ 2147483647 w 864"/>
              <a:gd name="T29" fmla="*/ 2147483647 h 1919"/>
              <a:gd name="T30" fmla="*/ 2147483647 w 864"/>
              <a:gd name="T31" fmla="*/ 0 h 191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64"/>
              <a:gd name="T49" fmla="*/ 0 h 1919"/>
              <a:gd name="T50" fmla="*/ 864 w 864"/>
              <a:gd name="T51" fmla="*/ 1919 h 191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64" h="1919">
                <a:moveTo>
                  <a:pt x="0" y="1918"/>
                </a:moveTo>
                <a:lnTo>
                  <a:pt x="90" y="1899"/>
                </a:lnTo>
                <a:lnTo>
                  <a:pt x="136" y="1874"/>
                </a:lnTo>
                <a:lnTo>
                  <a:pt x="183" y="1844"/>
                </a:lnTo>
                <a:lnTo>
                  <a:pt x="227" y="1800"/>
                </a:lnTo>
                <a:lnTo>
                  <a:pt x="273" y="1738"/>
                </a:lnTo>
                <a:lnTo>
                  <a:pt x="319" y="1660"/>
                </a:lnTo>
                <a:lnTo>
                  <a:pt x="409" y="1440"/>
                </a:lnTo>
                <a:lnTo>
                  <a:pt x="499" y="1126"/>
                </a:lnTo>
                <a:lnTo>
                  <a:pt x="591" y="748"/>
                </a:lnTo>
                <a:lnTo>
                  <a:pt x="635" y="556"/>
                </a:lnTo>
                <a:lnTo>
                  <a:pt x="681" y="380"/>
                </a:lnTo>
                <a:lnTo>
                  <a:pt x="727" y="225"/>
                </a:lnTo>
                <a:lnTo>
                  <a:pt x="771" y="103"/>
                </a:lnTo>
                <a:lnTo>
                  <a:pt x="817" y="25"/>
                </a:lnTo>
                <a:lnTo>
                  <a:pt x="863" y="0"/>
                </a:lnTo>
              </a:path>
            </a:pathLst>
          </a:custGeom>
          <a:noFill/>
          <a:ln w="76200" cap="rnd">
            <a:solidFill>
              <a:schemeClr val="hlink"/>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1281" name="Freeform 14"/>
          <p:cNvSpPr>
            <a:spLocks/>
          </p:cNvSpPr>
          <p:nvPr/>
        </p:nvSpPr>
        <p:spPr bwMode="auto">
          <a:xfrm>
            <a:off x="5334000" y="2743200"/>
            <a:ext cx="1219200" cy="3046413"/>
          </a:xfrm>
          <a:custGeom>
            <a:avLst/>
            <a:gdLst>
              <a:gd name="T0" fmla="*/ 2147483647 w 960"/>
              <a:gd name="T1" fmla="*/ 2147483647 h 1919"/>
              <a:gd name="T2" fmla="*/ 2147483647 w 960"/>
              <a:gd name="T3" fmla="*/ 2147483647 h 1919"/>
              <a:gd name="T4" fmla="*/ 2147483647 w 960"/>
              <a:gd name="T5" fmla="*/ 2147483647 h 1919"/>
              <a:gd name="T6" fmla="*/ 2147483647 w 960"/>
              <a:gd name="T7" fmla="*/ 2147483647 h 1919"/>
              <a:gd name="T8" fmla="*/ 2147483647 w 960"/>
              <a:gd name="T9" fmla="*/ 2147483647 h 1919"/>
              <a:gd name="T10" fmla="*/ 2147483647 w 960"/>
              <a:gd name="T11" fmla="*/ 2147483647 h 1919"/>
              <a:gd name="T12" fmla="*/ 2147483647 w 960"/>
              <a:gd name="T13" fmla="*/ 2147483647 h 1919"/>
              <a:gd name="T14" fmla="*/ 2147483647 w 960"/>
              <a:gd name="T15" fmla="*/ 2147483647 h 1919"/>
              <a:gd name="T16" fmla="*/ 2147483647 w 960"/>
              <a:gd name="T17" fmla="*/ 2147483647 h 1919"/>
              <a:gd name="T18" fmla="*/ 2147483647 w 960"/>
              <a:gd name="T19" fmla="*/ 2147483647 h 1919"/>
              <a:gd name="T20" fmla="*/ 2147483647 w 960"/>
              <a:gd name="T21" fmla="*/ 2147483647 h 1919"/>
              <a:gd name="T22" fmla="*/ 2147483647 w 960"/>
              <a:gd name="T23" fmla="*/ 2147483647 h 1919"/>
              <a:gd name="T24" fmla="*/ 2147483647 w 960"/>
              <a:gd name="T25" fmla="*/ 2147483647 h 1919"/>
              <a:gd name="T26" fmla="*/ 2147483647 w 960"/>
              <a:gd name="T27" fmla="*/ 2147483647 h 1919"/>
              <a:gd name="T28" fmla="*/ 2147483647 w 960"/>
              <a:gd name="T29" fmla="*/ 2147483647 h 1919"/>
              <a:gd name="T30" fmla="*/ 0 w 960"/>
              <a:gd name="T31" fmla="*/ 0 h 191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960"/>
              <a:gd name="T49" fmla="*/ 0 h 1919"/>
              <a:gd name="T50" fmla="*/ 960 w 960"/>
              <a:gd name="T51" fmla="*/ 1919 h 191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960" h="1919">
                <a:moveTo>
                  <a:pt x="959" y="1918"/>
                </a:moveTo>
                <a:lnTo>
                  <a:pt x="858" y="1899"/>
                </a:lnTo>
                <a:lnTo>
                  <a:pt x="807" y="1874"/>
                </a:lnTo>
                <a:lnTo>
                  <a:pt x="758" y="1844"/>
                </a:lnTo>
                <a:lnTo>
                  <a:pt x="706" y="1800"/>
                </a:lnTo>
                <a:lnTo>
                  <a:pt x="655" y="1738"/>
                </a:lnTo>
                <a:lnTo>
                  <a:pt x="607" y="1660"/>
                </a:lnTo>
                <a:lnTo>
                  <a:pt x="504" y="1440"/>
                </a:lnTo>
                <a:lnTo>
                  <a:pt x="404" y="1126"/>
                </a:lnTo>
                <a:lnTo>
                  <a:pt x="303" y="748"/>
                </a:lnTo>
                <a:lnTo>
                  <a:pt x="252" y="556"/>
                </a:lnTo>
                <a:lnTo>
                  <a:pt x="200" y="380"/>
                </a:lnTo>
                <a:lnTo>
                  <a:pt x="152" y="225"/>
                </a:lnTo>
                <a:lnTo>
                  <a:pt x="101" y="103"/>
                </a:lnTo>
                <a:lnTo>
                  <a:pt x="49" y="25"/>
                </a:lnTo>
                <a:lnTo>
                  <a:pt x="0" y="0"/>
                </a:lnTo>
              </a:path>
            </a:pathLst>
          </a:custGeom>
          <a:noFill/>
          <a:ln w="76200" cap="rnd">
            <a:solidFill>
              <a:schemeClr val="hlink"/>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graphicFrame>
        <p:nvGraphicFramePr>
          <p:cNvPr id="11266" name="Object 8"/>
          <p:cNvGraphicFramePr>
            <a:graphicFrameLocks noChangeAspect="1"/>
          </p:cNvGraphicFramePr>
          <p:nvPr/>
        </p:nvGraphicFramePr>
        <p:xfrm>
          <a:off x="8458200" y="5867400"/>
          <a:ext cx="415925" cy="533400"/>
        </p:xfrm>
        <a:graphic>
          <a:graphicData uri="http://schemas.openxmlformats.org/presentationml/2006/ole">
            <mc:AlternateContent xmlns:mc="http://schemas.openxmlformats.org/markup-compatibility/2006">
              <mc:Choice xmlns:v="urn:schemas-microsoft-com:vml" Requires="v">
                <p:oleObj spid="_x0000_s43350" name="Equation" r:id="rId4" imgW="4053600" imgH="5264640" progId="Equation.3">
                  <p:embed/>
                </p:oleObj>
              </mc:Choice>
              <mc:Fallback>
                <p:oleObj name="Equation" r:id="rId4" imgW="4053600" imgH="526464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58200" y="5867400"/>
                        <a:ext cx="415925" cy="53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graphicFrame>
        <p:nvGraphicFramePr>
          <p:cNvPr id="11267" name="Object 9"/>
          <p:cNvGraphicFramePr>
            <a:graphicFrameLocks noChangeAspect="1"/>
          </p:cNvGraphicFramePr>
          <p:nvPr/>
        </p:nvGraphicFramePr>
        <p:xfrm>
          <a:off x="1676400" y="2868613"/>
          <a:ext cx="522288" cy="592137"/>
        </p:xfrm>
        <a:graphic>
          <a:graphicData uri="http://schemas.openxmlformats.org/presentationml/2006/ole">
            <mc:AlternateContent xmlns:mc="http://schemas.openxmlformats.org/markup-compatibility/2006">
              <mc:Choice xmlns:v="urn:schemas-microsoft-com:vml" Requires="v">
                <p:oleObj spid="_x0000_s43351" name="Equation" r:id="rId6" imgW="190440" imgH="215640" progId="Equation.3">
                  <p:embed/>
                </p:oleObj>
              </mc:Choice>
              <mc:Fallback>
                <p:oleObj name="Equation" r:id="rId6" imgW="190440" imgH="21564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76400" y="2868613"/>
                        <a:ext cx="522288" cy="592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graphicFrame>
        <p:nvGraphicFramePr>
          <p:cNvPr id="11268" name="Object 10"/>
          <p:cNvGraphicFramePr>
            <a:graphicFrameLocks noChangeAspect="1"/>
          </p:cNvGraphicFramePr>
          <p:nvPr/>
        </p:nvGraphicFramePr>
        <p:xfrm>
          <a:off x="5237163" y="5943600"/>
          <a:ext cx="325437" cy="457200"/>
        </p:xfrm>
        <a:graphic>
          <a:graphicData uri="http://schemas.openxmlformats.org/presentationml/2006/ole">
            <mc:AlternateContent xmlns:mc="http://schemas.openxmlformats.org/markup-compatibility/2006">
              <mc:Choice xmlns:v="urn:schemas-microsoft-com:vml" Requires="v">
                <p:oleObj spid="_x0000_s43352" name="Equation" r:id="rId8" imgW="126725" imgH="177415" progId="Equation.3">
                  <p:embed/>
                </p:oleObj>
              </mc:Choice>
              <mc:Fallback>
                <p:oleObj name="Equation" r:id="rId8" imgW="126725" imgH="177415"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237163" y="5943600"/>
                        <a:ext cx="325437"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sp>
        <p:nvSpPr>
          <p:cNvPr id="20" name="TextBox 6"/>
          <p:cNvSpPr txBox="1">
            <a:spLocks noChangeArrowheads="1"/>
          </p:cNvSpPr>
          <p:nvPr/>
        </p:nvSpPr>
        <p:spPr bwMode="auto">
          <a:xfrm>
            <a:off x="0" y="6457890"/>
            <a:ext cx="3819976"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en-US" altLang="en-US" sz="2000" dirty="0" smtClean="0">
                <a:latin typeface="+mn-lt"/>
              </a:rPr>
              <a:t>Pearson slide (Chapter 7, slides 14)</a:t>
            </a:r>
            <a:endParaRPr lang="en-US" altLang="en-US" sz="2000" u="sng" dirty="0">
              <a:latin typeface="+mn-lt"/>
            </a:endParaRPr>
          </a:p>
        </p:txBody>
      </p:sp>
    </p:spTree>
    <p:extLst>
      <p:ext uri="{BB962C8B-B14F-4D97-AF65-F5344CB8AC3E}">
        <p14:creationId xmlns:p14="http://schemas.microsoft.com/office/powerpoint/2010/main" val="23592795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altLang="en-US" dirty="0" smtClean="0"/>
              <a:t>Interval </a:t>
            </a:r>
            <a:r>
              <a:rPr lang="en-US" altLang="en-US" dirty="0"/>
              <a:t>Including A Fixed Proportion of the Sample </a:t>
            </a:r>
            <a:r>
              <a:rPr lang="en-US" altLang="en-US" dirty="0" smtClean="0"/>
              <a:t>Means?</a:t>
            </a:r>
            <a:endParaRPr lang="en-US" dirty="0"/>
          </a:p>
        </p:txBody>
      </p:sp>
      <p:sp>
        <p:nvSpPr>
          <p:cNvPr id="4" name="Content Placeholder 3"/>
          <p:cNvSpPr>
            <a:spLocks noGrp="1"/>
          </p:cNvSpPr>
          <p:nvPr>
            <p:ph idx="1"/>
          </p:nvPr>
        </p:nvSpPr>
        <p:spPr/>
        <p:txBody>
          <a:bodyPr>
            <a:normAutofit/>
          </a:bodyPr>
          <a:lstStyle/>
          <a:p>
            <a:r>
              <a:rPr lang="en-US" sz="2000" dirty="0" smtClean="0"/>
              <a:t>For the distribution with</a:t>
            </a:r>
            <a:br>
              <a:rPr lang="en-US" sz="2000" dirty="0" smtClean="0"/>
            </a:br>
            <a:r>
              <a:rPr lang="en-US" sz="2000" dirty="0" smtClean="0"/>
              <a:t/>
            </a:r>
            <a:br>
              <a:rPr lang="en-US" sz="2000" dirty="0" smtClean="0"/>
            </a:br>
            <a:r>
              <a:rPr lang="en-US" sz="2000" dirty="0" smtClean="0"/>
              <a:t/>
            </a:r>
            <a:br>
              <a:rPr lang="en-US" sz="2000" dirty="0" smtClean="0"/>
            </a:br>
            <a:r>
              <a:rPr lang="en-US" sz="2000" dirty="0"/>
              <a:t>find interval (symmetrically) </a:t>
            </a:r>
            <a:r>
              <a:rPr lang="en-US" sz="2000" dirty="0" smtClean="0"/>
              <a:t>around µ </a:t>
            </a:r>
            <a:r>
              <a:rPr lang="en-US" sz="2000" dirty="0"/>
              <a:t>that will include 95% of the sample </a:t>
            </a:r>
            <a:r>
              <a:rPr lang="en-US" sz="2000" dirty="0" smtClean="0"/>
              <a:t>means.</a:t>
            </a:r>
          </a:p>
        </p:txBody>
      </p:sp>
      <p:sp>
        <p:nvSpPr>
          <p:cNvPr id="2" name="Slide Number Placeholder 1"/>
          <p:cNvSpPr>
            <a:spLocks noGrp="1"/>
          </p:cNvSpPr>
          <p:nvPr>
            <p:ph type="sldNum" sz="quarter" idx="12"/>
          </p:nvPr>
        </p:nvSpPr>
        <p:spPr/>
        <p:txBody>
          <a:bodyPr/>
          <a:lstStyle/>
          <a:p>
            <a:fld id="{8D75822C-2030-4887-9512-2AC67AD2736F}" type="slidenum">
              <a:rPr lang="en-US" smtClean="0"/>
              <a:t>15</a:t>
            </a:fld>
            <a:endParaRPr lang="en-US" dirty="0"/>
          </a:p>
        </p:txBody>
      </p:sp>
      <p:graphicFrame>
        <p:nvGraphicFramePr>
          <p:cNvPr id="5" name="Object 4"/>
          <p:cNvGraphicFramePr>
            <a:graphicFrameLocks noChangeAspect="1"/>
          </p:cNvGraphicFramePr>
          <p:nvPr>
            <p:extLst/>
          </p:nvPr>
        </p:nvGraphicFramePr>
        <p:xfrm>
          <a:off x="656359" y="1561406"/>
          <a:ext cx="1188532" cy="329132"/>
        </p:xfrm>
        <a:graphic>
          <a:graphicData uri="http://schemas.openxmlformats.org/presentationml/2006/ole">
            <mc:AlternateContent xmlns:mc="http://schemas.openxmlformats.org/markup-compatibility/2006">
              <mc:Choice xmlns:v="urn:schemas-microsoft-com:vml" Requires="v">
                <p:oleObj spid="_x0000_s51460" name="Equation" r:id="rId4" imgW="825500" imgH="228600" progId="Equation.3">
                  <p:embed/>
                </p:oleObj>
              </mc:Choice>
              <mc:Fallback>
                <p:oleObj name="Equation" r:id="rId4" imgW="825500" imgH="228600" progId="Equation.3">
                  <p:embed/>
                  <p:pic>
                    <p:nvPicPr>
                      <p:cNvPr id="0" name=""/>
                      <p:cNvPicPr/>
                      <p:nvPr/>
                    </p:nvPicPr>
                    <p:blipFill>
                      <a:blip r:embed="rId5"/>
                      <a:stretch>
                        <a:fillRect/>
                      </a:stretch>
                    </p:blipFill>
                    <p:spPr>
                      <a:xfrm>
                        <a:off x="656359" y="1561406"/>
                        <a:ext cx="1188532" cy="329132"/>
                      </a:xfrm>
                      <a:prstGeom prst="rect">
                        <a:avLst/>
                      </a:prstGeom>
                    </p:spPr>
                  </p:pic>
                </p:oleObj>
              </mc:Fallback>
            </mc:AlternateContent>
          </a:graphicData>
        </a:graphic>
      </p:graphicFrame>
      <p:graphicFrame>
        <p:nvGraphicFramePr>
          <p:cNvPr id="6" name="Object 5"/>
          <p:cNvGraphicFramePr>
            <a:graphicFrameLocks noChangeAspect="1"/>
          </p:cNvGraphicFramePr>
          <p:nvPr>
            <p:extLst/>
          </p:nvPr>
        </p:nvGraphicFramePr>
        <p:xfrm>
          <a:off x="2901950" y="1374266"/>
          <a:ext cx="2101850" cy="553875"/>
        </p:xfrm>
        <a:graphic>
          <a:graphicData uri="http://schemas.openxmlformats.org/presentationml/2006/ole">
            <mc:AlternateContent xmlns:mc="http://schemas.openxmlformats.org/markup-compatibility/2006">
              <mc:Choice xmlns:v="urn:schemas-microsoft-com:vml" Requires="v">
                <p:oleObj spid="_x0000_s51461" name="Equation" r:id="rId6" imgW="1587240" imgH="419040" progId="Equation.3">
                  <p:embed/>
                </p:oleObj>
              </mc:Choice>
              <mc:Fallback>
                <p:oleObj name="Equation" r:id="rId6" imgW="1587240" imgH="419040" progId="Equation.3">
                  <p:embed/>
                  <p:pic>
                    <p:nvPicPr>
                      <p:cNvPr id="0" name=""/>
                      <p:cNvPicPr/>
                      <p:nvPr/>
                    </p:nvPicPr>
                    <p:blipFill>
                      <a:blip r:embed="rId7"/>
                      <a:stretch>
                        <a:fillRect/>
                      </a:stretch>
                    </p:blipFill>
                    <p:spPr>
                      <a:xfrm>
                        <a:off x="2901950" y="1374266"/>
                        <a:ext cx="2101850" cy="553875"/>
                      </a:xfrm>
                      <a:prstGeom prst="rect">
                        <a:avLst/>
                      </a:prstGeom>
                    </p:spPr>
                  </p:pic>
                </p:oleObj>
              </mc:Fallback>
            </mc:AlternateContent>
          </a:graphicData>
        </a:graphic>
      </p:graphicFrame>
      <p:grpSp>
        <p:nvGrpSpPr>
          <p:cNvPr id="15" name="Group 14"/>
          <p:cNvGrpSpPr/>
          <p:nvPr/>
        </p:nvGrpSpPr>
        <p:grpSpPr>
          <a:xfrm>
            <a:off x="5257800" y="2616347"/>
            <a:ext cx="3699386" cy="2005843"/>
            <a:chOff x="5257800" y="2616347"/>
            <a:chExt cx="3699386" cy="2005843"/>
          </a:xfrm>
        </p:grpSpPr>
        <p:sp>
          <p:nvSpPr>
            <p:cNvPr id="16" name="TextBox 15"/>
            <p:cNvSpPr txBox="1"/>
            <p:nvPr/>
          </p:nvSpPr>
          <p:spPr>
            <a:xfrm>
              <a:off x="5501085" y="4252858"/>
              <a:ext cx="535724" cy="369332"/>
            </a:xfrm>
            <a:prstGeom prst="rect">
              <a:avLst/>
            </a:prstGeom>
            <a:noFill/>
          </p:spPr>
          <p:txBody>
            <a:bodyPr wrap="none" rtlCol="0">
              <a:spAutoFit/>
            </a:bodyPr>
            <a:lstStyle/>
            <a:p>
              <a:r>
                <a:rPr lang="en-US" dirty="0" smtClean="0"/>
                <a:t>359</a:t>
              </a:r>
              <a:endParaRPr lang="en-US" dirty="0"/>
            </a:p>
          </p:txBody>
        </p:sp>
        <p:pic>
          <p:nvPicPr>
            <p:cNvPr id="17" name="Picture 16"/>
            <p:cNvPicPr/>
            <p:nvPr/>
          </p:nvPicPr>
          <p:blipFill>
            <a:blip r:embed="rId8">
              <a:extLst>
                <a:ext uri="{28A0092B-C50C-407E-A947-70E740481C1C}">
                  <a14:useLocalDpi xmlns:a14="http://schemas.microsoft.com/office/drawing/2010/main" val="0"/>
                </a:ext>
              </a:extLst>
            </a:blip>
            <a:srcRect/>
            <a:stretch>
              <a:fillRect/>
            </a:stretch>
          </p:blipFill>
          <p:spPr bwMode="auto">
            <a:xfrm>
              <a:off x="5257800" y="2616347"/>
              <a:ext cx="3699386" cy="1618010"/>
            </a:xfrm>
            <a:prstGeom prst="rect">
              <a:avLst/>
            </a:prstGeom>
            <a:noFill/>
            <a:ln>
              <a:noFill/>
            </a:ln>
          </p:spPr>
        </p:pic>
        <p:cxnSp>
          <p:nvCxnSpPr>
            <p:cNvPr id="18" name="Straight Connector 17"/>
            <p:cNvCxnSpPr>
              <a:endCxn id="17" idx="2"/>
            </p:cNvCxnSpPr>
            <p:nvPr/>
          </p:nvCxnSpPr>
          <p:spPr>
            <a:xfrm>
              <a:off x="7107493" y="2833679"/>
              <a:ext cx="0" cy="1400678"/>
            </a:xfrm>
            <a:prstGeom prst="line">
              <a:avLst/>
            </a:prstGeom>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6847341" y="4176658"/>
              <a:ext cx="535724" cy="369332"/>
            </a:xfrm>
            <a:prstGeom prst="rect">
              <a:avLst/>
            </a:prstGeom>
            <a:noFill/>
          </p:spPr>
          <p:txBody>
            <a:bodyPr wrap="none" rtlCol="0">
              <a:spAutoFit/>
            </a:bodyPr>
            <a:lstStyle/>
            <a:p>
              <a:r>
                <a:rPr lang="en-US" dirty="0" smtClean="0"/>
                <a:t>368</a:t>
              </a:r>
              <a:endParaRPr lang="en-US" dirty="0"/>
            </a:p>
          </p:txBody>
        </p:sp>
        <p:sp>
          <p:nvSpPr>
            <p:cNvPr id="20" name="TextBox 19"/>
            <p:cNvSpPr txBox="1"/>
            <p:nvPr/>
          </p:nvSpPr>
          <p:spPr>
            <a:xfrm>
              <a:off x="7277728" y="4222262"/>
              <a:ext cx="535724" cy="369332"/>
            </a:xfrm>
            <a:prstGeom prst="rect">
              <a:avLst/>
            </a:prstGeom>
            <a:noFill/>
          </p:spPr>
          <p:txBody>
            <a:bodyPr wrap="none" rtlCol="0">
              <a:spAutoFit/>
            </a:bodyPr>
            <a:lstStyle/>
            <a:p>
              <a:r>
                <a:rPr lang="en-US" dirty="0" smtClean="0"/>
                <a:t>371</a:t>
              </a:r>
              <a:endParaRPr lang="en-US" dirty="0"/>
            </a:p>
          </p:txBody>
        </p:sp>
        <p:sp>
          <p:nvSpPr>
            <p:cNvPr id="21" name="TextBox 20"/>
            <p:cNvSpPr txBox="1"/>
            <p:nvPr/>
          </p:nvSpPr>
          <p:spPr>
            <a:xfrm>
              <a:off x="7737658" y="4163958"/>
              <a:ext cx="535724" cy="369332"/>
            </a:xfrm>
            <a:prstGeom prst="rect">
              <a:avLst/>
            </a:prstGeom>
            <a:noFill/>
          </p:spPr>
          <p:txBody>
            <a:bodyPr wrap="none" rtlCol="0">
              <a:spAutoFit/>
            </a:bodyPr>
            <a:lstStyle/>
            <a:p>
              <a:r>
                <a:rPr lang="en-US" dirty="0" smtClean="0"/>
                <a:t>374</a:t>
              </a:r>
              <a:endParaRPr lang="en-US" dirty="0"/>
            </a:p>
          </p:txBody>
        </p:sp>
        <p:sp>
          <p:nvSpPr>
            <p:cNvPr id="22" name="TextBox 21"/>
            <p:cNvSpPr txBox="1"/>
            <p:nvPr/>
          </p:nvSpPr>
          <p:spPr>
            <a:xfrm>
              <a:off x="8159587" y="4229266"/>
              <a:ext cx="535724" cy="369332"/>
            </a:xfrm>
            <a:prstGeom prst="rect">
              <a:avLst/>
            </a:prstGeom>
            <a:noFill/>
          </p:spPr>
          <p:txBody>
            <a:bodyPr wrap="none" rtlCol="0">
              <a:spAutoFit/>
            </a:bodyPr>
            <a:lstStyle/>
            <a:p>
              <a:r>
                <a:rPr lang="en-US" dirty="0" smtClean="0"/>
                <a:t>377</a:t>
              </a:r>
              <a:endParaRPr lang="en-US" dirty="0"/>
            </a:p>
          </p:txBody>
        </p:sp>
        <p:sp>
          <p:nvSpPr>
            <p:cNvPr id="23" name="TextBox 22"/>
            <p:cNvSpPr txBox="1"/>
            <p:nvPr/>
          </p:nvSpPr>
          <p:spPr>
            <a:xfrm>
              <a:off x="5965373" y="4176658"/>
              <a:ext cx="535724" cy="369332"/>
            </a:xfrm>
            <a:prstGeom prst="rect">
              <a:avLst/>
            </a:prstGeom>
            <a:noFill/>
          </p:spPr>
          <p:txBody>
            <a:bodyPr wrap="none" rtlCol="0">
              <a:spAutoFit/>
            </a:bodyPr>
            <a:lstStyle/>
            <a:p>
              <a:r>
                <a:rPr lang="en-US" dirty="0" smtClean="0"/>
                <a:t>362</a:t>
              </a:r>
              <a:endParaRPr lang="en-US" dirty="0"/>
            </a:p>
          </p:txBody>
        </p:sp>
        <p:sp>
          <p:nvSpPr>
            <p:cNvPr id="24" name="TextBox 23"/>
            <p:cNvSpPr txBox="1"/>
            <p:nvPr/>
          </p:nvSpPr>
          <p:spPr>
            <a:xfrm>
              <a:off x="6374552" y="4252858"/>
              <a:ext cx="535724" cy="369332"/>
            </a:xfrm>
            <a:prstGeom prst="rect">
              <a:avLst/>
            </a:prstGeom>
            <a:noFill/>
          </p:spPr>
          <p:txBody>
            <a:bodyPr wrap="none" rtlCol="0">
              <a:spAutoFit/>
            </a:bodyPr>
            <a:lstStyle/>
            <a:p>
              <a:r>
                <a:rPr lang="en-US" dirty="0" smtClean="0"/>
                <a:t>365</a:t>
              </a:r>
              <a:endParaRPr lang="en-US" dirty="0"/>
            </a:p>
          </p:txBody>
        </p:sp>
      </p:grpSp>
      <mc:AlternateContent xmlns:mc="http://schemas.openxmlformats.org/markup-compatibility/2006" xmlns:a14="http://schemas.microsoft.com/office/drawing/2010/main">
        <mc:Choice Requires="a14">
          <p:sp>
            <p:nvSpPr>
              <p:cNvPr id="33" name="TextBox 32"/>
              <p:cNvSpPr txBox="1"/>
              <p:nvPr/>
            </p:nvSpPr>
            <p:spPr>
              <a:xfrm>
                <a:off x="4180824" y="3219418"/>
                <a:ext cx="1228606" cy="50000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1400" i="1" smtClean="0">
                              <a:latin typeface="Cambria Math" charset="0"/>
                            </a:rPr>
                          </m:ctrlPr>
                        </m:fPr>
                        <m:num>
                          <m:r>
                            <a:rPr lang="en-US" sz="1400" b="0" i="1" smtClean="0">
                              <a:latin typeface="Cambria Math" panose="02040503050406030204" pitchFamily="18" charset="0"/>
                            </a:rPr>
                            <m:t>0.05</m:t>
                          </m:r>
                        </m:num>
                        <m:den>
                          <m:r>
                            <a:rPr lang="en-US" sz="1400" b="0" i="1" smtClean="0">
                              <a:latin typeface="Cambria Math" panose="02040503050406030204" pitchFamily="18" charset="0"/>
                            </a:rPr>
                            <m:t>2</m:t>
                          </m:r>
                        </m:den>
                      </m:f>
                      <m:r>
                        <a:rPr lang="en-US" sz="1400" b="0" i="1" smtClean="0">
                          <a:latin typeface="Cambria Math" panose="02040503050406030204" pitchFamily="18" charset="0"/>
                        </a:rPr>
                        <m:t>=0.025</m:t>
                      </m:r>
                    </m:oMath>
                  </m:oMathPara>
                </a14:m>
                <a:endParaRPr lang="en-US" sz="1400" dirty="0">
                  <a:latin typeface="Calibri" panose="020F0502020204030204" pitchFamily="34" charset="0"/>
                </a:endParaRPr>
              </a:p>
            </p:txBody>
          </p:sp>
        </mc:Choice>
        <mc:Fallback xmlns="">
          <p:sp>
            <p:nvSpPr>
              <p:cNvPr id="33" name="TextBox 32"/>
              <p:cNvSpPr txBox="1">
                <a:spLocks noRot="1" noChangeAspect="1" noMove="1" noResize="1" noEditPoints="1" noAdjustHandles="1" noChangeArrowheads="1" noChangeShapeType="1" noTextEdit="1"/>
              </p:cNvSpPr>
              <p:nvPr/>
            </p:nvSpPr>
            <p:spPr>
              <a:xfrm>
                <a:off x="4180824" y="3219418"/>
                <a:ext cx="1228606" cy="500009"/>
              </a:xfrm>
              <a:prstGeom prst="rect">
                <a:avLst/>
              </a:prstGeom>
              <a:blipFill rotWithShape="0">
                <a:blip r:embed="rId9"/>
                <a:stretch>
                  <a:fillRect b="-2439"/>
                </a:stretch>
              </a:blipFill>
            </p:spPr>
            <p:txBody>
              <a:bodyPr/>
              <a:lstStyle/>
              <a:p>
                <a:r>
                  <a:rPr lang="en-US">
                    <a:noFill/>
                  </a:rPr>
                  <a:t> </a:t>
                </a:r>
              </a:p>
            </p:txBody>
          </p:sp>
        </mc:Fallback>
      </mc:AlternateContent>
      <p:pic>
        <p:nvPicPr>
          <p:cNvPr id="36" name="Picture 35"/>
          <p:cNvPicPr>
            <a:picLocks noChangeAspect="1"/>
          </p:cNvPicPr>
          <p:nvPr/>
        </p:nvPicPr>
        <p:blipFill>
          <a:blip r:embed="rId10"/>
          <a:stretch>
            <a:fillRect/>
          </a:stretch>
        </p:blipFill>
        <p:spPr>
          <a:xfrm>
            <a:off x="5409430" y="2731849"/>
            <a:ext cx="3667125" cy="2076450"/>
          </a:xfrm>
          <a:prstGeom prst="rect">
            <a:avLst/>
          </a:prstGeom>
        </p:spPr>
      </p:pic>
      <p:grpSp>
        <p:nvGrpSpPr>
          <p:cNvPr id="26" name="Group 25"/>
          <p:cNvGrpSpPr/>
          <p:nvPr/>
        </p:nvGrpSpPr>
        <p:grpSpPr>
          <a:xfrm>
            <a:off x="6051188" y="4197954"/>
            <a:ext cx="2349793" cy="966193"/>
            <a:chOff x="5934808" y="4114800"/>
            <a:chExt cx="2349793" cy="966193"/>
          </a:xfrm>
        </p:grpSpPr>
        <p:grpSp>
          <p:nvGrpSpPr>
            <p:cNvPr id="27" name="Group 26"/>
            <p:cNvGrpSpPr/>
            <p:nvPr/>
          </p:nvGrpSpPr>
          <p:grpSpPr>
            <a:xfrm>
              <a:off x="5934808" y="4114800"/>
              <a:ext cx="2349793" cy="677008"/>
              <a:chOff x="5934808" y="4114800"/>
              <a:chExt cx="2349793" cy="677008"/>
            </a:xfrm>
          </p:grpSpPr>
          <p:cxnSp>
            <p:nvCxnSpPr>
              <p:cNvPr id="29" name="Straight Arrow Connector 28"/>
              <p:cNvCxnSpPr/>
              <p:nvPr/>
            </p:nvCxnSpPr>
            <p:spPr>
              <a:xfrm flipV="1">
                <a:off x="5934808" y="4114800"/>
                <a:ext cx="204929" cy="5802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H="1" flipV="1">
                <a:off x="8076885" y="4133376"/>
                <a:ext cx="207716" cy="5617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5939317" y="4695092"/>
                <a:ext cx="234528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7139740" y="4695092"/>
                <a:ext cx="0" cy="96716"/>
              </a:xfrm>
              <a:prstGeom prst="line">
                <a:avLst/>
              </a:prstGeom>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6882156" y="4711661"/>
              <a:ext cx="593432" cy="369332"/>
            </a:xfrm>
            <a:prstGeom prst="rect">
              <a:avLst/>
            </a:prstGeom>
            <a:noFill/>
          </p:spPr>
          <p:txBody>
            <a:bodyPr wrap="none" rtlCol="0">
              <a:spAutoFit/>
            </a:bodyPr>
            <a:lstStyle/>
            <a:p>
              <a:r>
                <a:rPr lang="en-US" dirty="0" smtClean="0"/>
                <a:t>0.05</a:t>
              </a:r>
              <a:endParaRPr lang="en-US" dirty="0"/>
            </a:p>
          </p:txBody>
        </p:sp>
      </p:grpSp>
      <p:cxnSp>
        <p:nvCxnSpPr>
          <p:cNvPr id="34" name="Straight Arrow Connector 33"/>
          <p:cNvCxnSpPr/>
          <p:nvPr/>
        </p:nvCxnSpPr>
        <p:spPr>
          <a:xfrm>
            <a:off x="5145116" y="3572838"/>
            <a:ext cx="1176227" cy="64369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6981012" y="3512395"/>
            <a:ext cx="593432" cy="369332"/>
          </a:xfrm>
          <a:prstGeom prst="rect">
            <a:avLst/>
          </a:prstGeom>
          <a:solidFill>
            <a:schemeClr val="bg1">
              <a:lumMod val="85000"/>
            </a:schemeClr>
          </a:solidFill>
        </p:spPr>
        <p:txBody>
          <a:bodyPr wrap="none" rtlCol="0">
            <a:spAutoFit/>
          </a:bodyPr>
          <a:lstStyle/>
          <a:p>
            <a:r>
              <a:rPr lang="en-US" dirty="0" smtClean="0"/>
              <a:t>0.95</a:t>
            </a:r>
            <a:endParaRPr lang="en-US" dirty="0"/>
          </a:p>
        </p:txBody>
      </p:sp>
      <p:sp>
        <p:nvSpPr>
          <p:cNvPr id="39" name="TextBox 38"/>
          <p:cNvSpPr txBox="1"/>
          <p:nvPr/>
        </p:nvSpPr>
        <p:spPr>
          <a:xfrm>
            <a:off x="233749" y="2531420"/>
            <a:ext cx="3776841" cy="1631216"/>
          </a:xfrm>
          <a:prstGeom prst="rect">
            <a:avLst/>
          </a:prstGeom>
          <a:noFill/>
        </p:spPr>
        <p:txBody>
          <a:bodyPr wrap="square" rtlCol="0">
            <a:spAutoFit/>
          </a:bodyPr>
          <a:lstStyle/>
          <a:p>
            <a:pPr marL="231775" indent="-231775">
              <a:buFont typeface="Arial" panose="020B0604020202020204" pitchFamily="34" charset="0"/>
              <a:buChar char="•"/>
            </a:pPr>
            <a:r>
              <a:rPr lang="en-US" altLang="en-US" sz="2000" dirty="0"/>
              <a:t>From the standardized normal table, the Z score with 2.5% (0.0250) below it is -1.96 and the Z score with 2.5% (0.0250) above it is 1.96</a:t>
            </a:r>
            <a:endParaRPr lang="en-US" sz="2000" dirty="0"/>
          </a:p>
        </p:txBody>
      </p:sp>
      <p:cxnSp>
        <p:nvCxnSpPr>
          <p:cNvPr id="41" name="Straight Arrow Connector 40"/>
          <p:cNvCxnSpPr/>
          <p:nvPr/>
        </p:nvCxnSpPr>
        <p:spPr>
          <a:xfrm>
            <a:off x="6341932" y="4252858"/>
            <a:ext cx="13225" cy="91128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8094532" y="4272925"/>
            <a:ext cx="3769" cy="9144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6051188" y="5319663"/>
            <a:ext cx="663964" cy="369332"/>
          </a:xfrm>
          <a:prstGeom prst="rect">
            <a:avLst/>
          </a:prstGeom>
          <a:noFill/>
        </p:spPr>
        <p:txBody>
          <a:bodyPr wrap="none" rtlCol="0">
            <a:spAutoFit/>
          </a:bodyPr>
          <a:lstStyle/>
          <a:p>
            <a:r>
              <a:rPr lang="en-US" dirty="0" smtClean="0"/>
              <a:t>-1.96</a:t>
            </a:r>
            <a:endParaRPr lang="en-US" dirty="0"/>
          </a:p>
        </p:txBody>
      </p:sp>
      <p:sp>
        <p:nvSpPr>
          <p:cNvPr id="47" name="TextBox 46"/>
          <p:cNvSpPr txBox="1"/>
          <p:nvPr/>
        </p:nvSpPr>
        <p:spPr>
          <a:xfrm>
            <a:off x="7807549" y="5324360"/>
            <a:ext cx="593432" cy="369332"/>
          </a:xfrm>
          <a:prstGeom prst="rect">
            <a:avLst/>
          </a:prstGeom>
          <a:noFill/>
        </p:spPr>
        <p:txBody>
          <a:bodyPr wrap="none" rtlCol="0">
            <a:spAutoFit/>
          </a:bodyPr>
          <a:lstStyle/>
          <a:p>
            <a:r>
              <a:rPr lang="en-US" dirty="0" smtClean="0"/>
              <a:t>1.96</a:t>
            </a:r>
            <a:endParaRPr lang="en-US" dirty="0"/>
          </a:p>
        </p:txBody>
      </p:sp>
      <p:graphicFrame>
        <p:nvGraphicFramePr>
          <p:cNvPr id="48" name="Object 6"/>
          <p:cNvGraphicFramePr>
            <a:graphicFrameLocks noChangeAspect="1"/>
          </p:cNvGraphicFramePr>
          <p:nvPr>
            <p:extLst/>
          </p:nvPr>
        </p:nvGraphicFramePr>
        <p:xfrm>
          <a:off x="510964" y="4229266"/>
          <a:ext cx="4822651" cy="644051"/>
        </p:xfrm>
        <a:graphic>
          <a:graphicData uri="http://schemas.openxmlformats.org/presentationml/2006/ole">
            <mc:AlternateContent xmlns:mc="http://schemas.openxmlformats.org/markup-compatibility/2006">
              <mc:Choice xmlns:v="urn:schemas-microsoft-com:vml" Requires="v">
                <p:oleObj spid="_x0000_s51462" name="Equation" r:id="rId11" imgW="4660900" imgH="622300" progId="Equation.3">
                  <p:embed/>
                </p:oleObj>
              </mc:Choice>
              <mc:Fallback>
                <p:oleObj name="Equation" r:id="rId11" imgW="4660900" imgH="622300" progId="Equation.3">
                  <p:embed/>
                  <p:pic>
                    <p:nvPicPr>
                      <p:cNvPr id="0" name=""/>
                      <p:cNvPicPr>
                        <a:picLocks noGrp="1"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10964" y="4229266"/>
                        <a:ext cx="4822651" cy="644051"/>
                      </a:xfrm>
                      <a:prstGeom prst="rect">
                        <a:avLst/>
                      </a:prstGeom>
                      <a:solidFill>
                        <a:srgbClr val="FDE0BD"/>
                      </a:solidFill>
                      <a:ln>
                        <a:noFill/>
                      </a:ln>
                    </p:spPr>
                  </p:pic>
                </p:oleObj>
              </mc:Fallback>
            </mc:AlternateContent>
          </a:graphicData>
        </a:graphic>
      </p:graphicFrame>
      <p:graphicFrame>
        <p:nvGraphicFramePr>
          <p:cNvPr id="49" name="Object 7"/>
          <p:cNvGraphicFramePr>
            <a:graphicFrameLocks noChangeAspect="1"/>
          </p:cNvGraphicFramePr>
          <p:nvPr>
            <p:extLst/>
          </p:nvPr>
        </p:nvGraphicFramePr>
        <p:xfrm>
          <a:off x="510964" y="4954283"/>
          <a:ext cx="5054453" cy="696304"/>
        </p:xfrm>
        <a:graphic>
          <a:graphicData uri="http://schemas.openxmlformats.org/presentationml/2006/ole">
            <mc:AlternateContent xmlns:mc="http://schemas.openxmlformats.org/markup-compatibility/2006">
              <mc:Choice xmlns:v="urn:schemas-microsoft-com:vml" Requires="v">
                <p:oleObj spid="_x0000_s51463" name="Equation" r:id="rId13" imgW="4521200" imgH="622300" progId="Equation.3">
                  <p:embed/>
                </p:oleObj>
              </mc:Choice>
              <mc:Fallback>
                <p:oleObj name="Equation" r:id="rId13" imgW="4521200" imgH="622300" progId="Equation.3">
                  <p:embed/>
                  <p:pic>
                    <p:nvPicPr>
                      <p:cNvPr id="0" name=""/>
                      <p:cNvPicPr>
                        <a:picLocks noGrp="1"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10964" y="4954283"/>
                        <a:ext cx="5054453" cy="696304"/>
                      </a:xfrm>
                      <a:prstGeom prst="rect">
                        <a:avLst/>
                      </a:prstGeom>
                      <a:solidFill>
                        <a:srgbClr val="FDE0BD"/>
                      </a:solidFill>
                      <a:ln>
                        <a:noFill/>
                      </a:ln>
                    </p:spPr>
                  </p:pic>
                </p:oleObj>
              </mc:Fallback>
            </mc:AlternateContent>
          </a:graphicData>
        </a:graphic>
      </p:graphicFrame>
      <p:sp>
        <p:nvSpPr>
          <p:cNvPr id="50" name="TextBox 49"/>
          <p:cNvSpPr txBox="1"/>
          <p:nvPr/>
        </p:nvSpPr>
        <p:spPr>
          <a:xfrm>
            <a:off x="223390" y="6170769"/>
            <a:ext cx="8193333" cy="400110"/>
          </a:xfrm>
          <a:prstGeom prst="rect">
            <a:avLst/>
          </a:prstGeom>
          <a:noFill/>
        </p:spPr>
        <p:txBody>
          <a:bodyPr wrap="none" rtlCol="0">
            <a:spAutoFit/>
          </a:bodyPr>
          <a:lstStyle/>
          <a:p>
            <a:pPr marL="228600" indent="-228600">
              <a:buFont typeface="Arial" panose="020B0604020202020204" pitchFamily="34" charset="0"/>
              <a:buChar char="•"/>
            </a:pPr>
            <a:r>
              <a:rPr lang="en-US" altLang="en-US" sz="2000" dirty="0"/>
              <a:t>95% of all sample means of sample size 25 are between 362.12 and </a:t>
            </a:r>
            <a:r>
              <a:rPr lang="en-US" altLang="en-US" sz="2000" dirty="0" smtClean="0"/>
              <a:t>373.88</a:t>
            </a:r>
            <a:endParaRPr lang="en-US" altLang="en-US" sz="2000" dirty="0"/>
          </a:p>
        </p:txBody>
      </p:sp>
    </p:spTree>
    <p:extLst>
      <p:ext uri="{BB962C8B-B14F-4D97-AF65-F5344CB8AC3E}">
        <p14:creationId xmlns:p14="http://schemas.microsoft.com/office/powerpoint/2010/main" val="3743593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4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49"/>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8" grpId="0" animBg="1"/>
      <p:bldP spid="39" grpId="0"/>
      <p:bldP spid="46" grpId="0"/>
      <p:bldP spid="47" grpId="0"/>
      <p:bldP spid="5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But what if our population is NOT normal?</a:t>
            </a:r>
            <a:endParaRPr lang="en-US" dirty="0"/>
          </a:p>
        </p:txBody>
      </p:sp>
      <p:sp>
        <p:nvSpPr>
          <p:cNvPr id="3" name="Content Placeholder 2"/>
          <p:cNvSpPr>
            <a:spLocks noGrp="1"/>
          </p:cNvSpPr>
          <p:nvPr>
            <p:ph idx="1"/>
          </p:nvPr>
        </p:nvSpPr>
        <p:spPr>
          <a:xfrm>
            <a:off x="231648" y="879856"/>
            <a:ext cx="8717280" cy="5352288"/>
          </a:xfrm>
        </p:spPr>
        <p:txBody>
          <a:bodyPr/>
          <a:lstStyle/>
          <a:p>
            <a:r>
              <a:rPr lang="en-US" b="1" dirty="0" smtClean="0"/>
              <a:t> </a:t>
            </a:r>
            <a:r>
              <a:rPr lang="en-US" b="1" dirty="0" smtClean="0">
                <a:solidFill>
                  <a:srgbClr val="FF0000"/>
                </a:solidFill>
              </a:rPr>
              <a:t>CENTRAL LIMIT THEOREM</a:t>
            </a:r>
            <a:r>
              <a:rPr lang="en-US" dirty="0" smtClean="0">
                <a:solidFill>
                  <a:srgbClr val="FF0000"/>
                </a:solidFill>
              </a:rPr>
              <a:t>!</a:t>
            </a:r>
          </a:p>
          <a:p>
            <a:r>
              <a:rPr lang="en-US" dirty="0"/>
              <a:t>Even if the population is not normal,</a:t>
            </a:r>
          </a:p>
          <a:p>
            <a:r>
              <a:rPr lang="en-US" dirty="0"/>
              <a:t>…sample means from the population will be </a:t>
            </a:r>
            <a:r>
              <a:rPr lang="en-US" b="1" i="1" dirty="0"/>
              <a:t>approximately normal</a:t>
            </a:r>
            <a:r>
              <a:rPr lang="en-US" dirty="0"/>
              <a:t> as long as the sample size is large </a:t>
            </a:r>
            <a:r>
              <a:rPr lang="en-US" dirty="0" smtClean="0"/>
              <a:t>enough</a:t>
            </a:r>
          </a:p>
          <a:p>
            <a:r>
              <a:rPr lang="en-US" dirty="0" smtClean="0"/>
              <a:t>Properties:</a:t>
            </a:r>
          </a:p>
          <a:p>
            <a:endParaRPr lang="en-US" dirty="0"/>
          </a:p>
        </p:txBody>
      </p:sp>
      <p:sp>
        <p:nvSpPr>
          <p:cNvPr id="4" name="Slide Number Placeholder 3"/>
          <p:cNvSpPr>
            <a:spLocks noGrp="1"/>
          </p:cNvSpPr>
          <p:nvPr>
            <p:ph type="sldNum" sz="quarter" idx="12"/>
          </p:nvPr>
        </p:nvSpPr>
        <p:spPr/>
        <p:txBody>
          <a:bodyPr/>
          <a:lstStyle/>
          <a:p>
            <a:fld id="{8D75822C-2030-4887-9512-2AC67AD2736F}" type="slidenum">
              <a:rPr lang="en-US" smtClean="0"/>
              <a:t>16</a:t>
            </a:fld>
            <a:endParaRPr lang="en-US"/>
          </a:p>
        </p:txBody>
      </p:sp>
      <p:graphicFrame>
        <p:nvGraphicFramePr>
          <p:cNvPr id="5" name="Object 9"/>
          <p:cNvGraphicFramePr>
            <a:graphicFrameLocks noChangeAspect="1"/>
          </p:cNvGraphicFramePr>
          <p:nvPr>
            <p:extLst>
              <p:ext uri="{D42A27DB-BD31-4B8C-83A1-F6EECF244321}">
                <p14:modId xmlns:p14="http://schemas.microsoft.com/office/powerpoint/2010/main" val="4000493938"/>
              </p:ext>
            </p:extLst>
          </p:nvPr>
        </p:nvGraphicFramePr>
        <p:xfrm>
          <a:off x="622300" y="3762375"/>
          <a:ext cx="1346200" cy="752475"/>
        </p:xfrm>
        <a:graphic>
          <a:graphicData uri="http://schemas.openxmlformats.org/presentationml/2006/ole">
            <mc:AlternateContent xmlns:mc="http://schemas.openxmlformats.org/markup-compatibility/2006">
              <mc:Choice xmlns:v="urn:schemas-microsoft-com:vml" Requires="v">
                <p:oleObj spid="_x0000_s48322" name="Equation" r:id="rId4" imgW="431613" imgH="241195" progId="Equation.3">
                  <p:embed/>
                </p:oleObj>
              </mc:Choice>
              <mc:Fallback>
                <p:oleObj name="Equation" r:id="rId4" imgW="431613" imgH="241195"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2300" y="3762375"/>
                        <a:ext cx="1346200" cy="752475"/>
                      </a:xfrm>
                      <a:prstGeom prst="rect">
                        <a:avLst/>
                      </a:prstGeom>
                      <a:solidFill>
                        <a:srgbClr val="FDE0BD"/>
                      </a:solidFill>
                      <a:ln w="9525">
                        <a:solidFill>
                          <a:schemeClr val="tx1"/>
                        </a:solidFill>
                        <a:miter lim="800000"/>
                        <a:headEnd/>
                        <a:tailEnd/>
                      </a:ln>
                    </p:spPr>
                  </p:pic>
                </p:oleObj>
              </mc:Fallback>
            </mc:AlternateContent>
          </a:graphicData>
        </a:graphic>
      </p:graphicFrame>
      <p:graphicFrame>
        <p:nvGraphicFramePr>
          <p:cNvPr id="6" name="Object 10"/>
          <p:cNvGraphicFramePr>
            <a:graphicFrameLocks noChangeAspect="1"/>
          </p:cNvGraphicFramePr>
          <p:nvPr>
            <p:extLst>
              <p:ext uri="{D42A27DB-BD31-4B8C-83A1-F6EECF244321}">
                <p14:modId xmlns:p14="http://schemas.microsoft.com/office/powerpoint/2010/main" val="2300544082"/>
              </p:ext>
            </p:extLst>
          </p:nvPr>
        </p:nvGraphicFramePr>
        <p:xfrm>
          <a:off x="2776538" y="3762375"/>
          <a:ext cx="1938337" cy="1390650"/>
        </p:xfrm>
        <a:graphic>
          <a:graphicData uri="http://schemas.openxmlformats.org/presentationml/2006/ole">
            <mc:AlternateContent xmlns:mc="http://schemas.openxmlformats.org/markup-compatibility/2006">
              <mc:Choice xmlns:v="urn:schemas-microsoft-com:vml" Requires="v">
                <p:oleObj spid="_x0000_s48323" name="Equation" r:id="rId6" imgW="583920" imgH="419040" progId="Equation.3">
                  <p:embed/>
                </p:oleObj>
              </mc:Choice>
              <mc:Fallback>
                <p:oleObj name="Equation" r:id="rId6" imgW="583920" imgH="419040" progId="Equation.3">
                  <p:embed/>
                  <p:pic>
                    <p:nvPicPr>
                      <p:cNvPr id="0" name=""/>
                      <p:cNvPicPr>
                        <a:picLocks noChangeAspect="1" noChangeArrowheads="1"/>
                      </p:cNvPicPr>
                      <p:nvPr/>
                    </p:nvPicPr>
                    <p:blipFill>
                      <a:blip r:embed="rId7"/>
                      <a:srcRect/>
                      <a:stretch>
                        <a:fillRect/>
                      </a:stretch>
                    </p:blipFill>
                    <p:spPr bwMode="auto">
                      <a:xfrm>
                        <a:off x="2776538" y="3762375"/>
                        <a:ext cx="1938337" cy="1390650"/>
                      </a:xfrm>
                      <a:prstGeom prst="rect">
                        <a:avLst/>
                      </a:prstGeom>
                      <a:solidFill>
                        <a:srgbClr val="FDE0BD"/>
                      </a:solidFill>
                      <a:ln w="9525">
                        <a:solidFill>
                          <a:schemeClr val="tx1"/>
                        </a:solidFill>
                        <a:miter lim="800000"/>
                        <a:headEnd/>
                        <a:tailEnd/>
                      </a:ln>
                    </p:spPr>
                  </p:pic>
                </p:oleObj>
              </mc:Fallback>
            </mc:AlternateContent>
          </a:graphicData>
        </a:graphic>
      </p:graphicFrame>
    </p:spTree>
    <p:extLst>
      <p:ext uri="{BB962C8B-B14F-4D97-AF65-F5344CB8AC3E}">
        <p14:creationId xmlns:p14="http://schemas.microsoft.com/office/powerpoint/2010/main" val="3840822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338" name="Object 6">
            <a:hlinkClick r:id="" action="ppaction://ole?verb=0"/>
          </p:cNvPr>
          <p:cNvGraphicFramePr>
            <a:graphicFrameLocks/>
          </p:cNvGraphicFramePr>
          <p:nvPr/>
        </p:nvGraphicFramePr>
        <p:xfrm>
          <a:off x="1441450" y="2308225"/>
          <a:ext cx="7702550" cy="4549775"/>
        </p:xfrm>
        <a:graphic>
          <a:graphicData uri="http://schemas.openxmlformats.org/presentationml/2006/ole">
            <mc:AlternateContent xmlns:mc="http://schemas.openxmlformats.org/markup-compatibility/2006">
              <mc:Choice xmlns:v="urn:schemas-microsoft-com:vml" Requires="v">
                <p:oleObj spid="_x0000_s49340" name="VISIO" r:id="rId4" imgW="3553968" imgH="1993392" progId="">
                  <p:embed/>
                </p:oleObj>
              </mc:Choice>
              <mc:Fallback>
                <p:oleObj name="VISIO" r:id="rId4" imgW="3553968" imgH="1993392" progId="">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1450" y="2308225"/>
                        <a:ext cx="7702550" cy="454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340" name="Text Box 2"/>
          <p:cNvSpPr txBox="1">
            <a:spLocks noChangeArrowheads="1"/>
          </p:cNvSpPr>
          <p:nvPr/>
        </p:nvSpPr>
        <p:spPr bwMode="auto">
          <a:xfrm>
            <a:off x="3276600" y="2209800"/>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a:t>n↑</a:t>
            </a:r>
          </a:p>
        </p:txBody>
      </p:sp>
      <p:sp>
        <p:nvSpPr>
          <p:cNvPr id="14341" name="Rectangle 4"/>
          <p:cNvSpPr>
            <a:spLocks noGrp="1" noChangeArrowheads="1"/>
          </p:cNvSpPr>
          <p:nvPr>
            <p:ph type="title" idx="4294967295"/>
          </p:nvPr>
        </p:nvSpPr>
        <p:spPr/>
        <p:txBody>
          <a:bodyPr/>
          <a:lstStyle/>
          <a:p>
            <a:pPr eaLnBrk="1" hangingPunct="1">
              <a:lnSpc>
                <a:spcPct val="110000"/>
              </a:lnSpc>
            </a:pPr>
            <a:r>
              <a:rPr lang="en-US" altLang="en-US" smtClean="0"/>
              <a:t>Central Limit Theorem</a:t>
            </a:r>
          </a:p>
        </p:txBody>
      </p:sp>
      <p:sp>
        <p:nvSpPr>
          <p:cNvPr id="319493" name="Freeform 5"/>
          <p:cNvSpPr>
            <a:spLocks/>
          </p:cNvSpPr>
          <p:nvPr/>
        </p:nvSpPr>
        <p:spPr bwMode="auto">
          <a:xfrm>
            <a:off x="2514600" y="2667000"/>
            <a:ext cx="2211388" cy="1449388"/>
          </a:xfrm>
          <a:custGeom>
            <a:avLst/>
            <a:gdLst/>
            <a:ahLst/>
            <a:cxnLst>
              <a:cxn ang="0">
                <a:pos x="405" y="1173"/>
              </a:cxn>
              <a:cxn ang="0">
                <a:pos x="317" y="1105"/>
              </a:cxn>
              <a:cxn ang="0">
                <a:pos x="248" y="1040"/>
              </a:cxn>
              <a:cxn ang="0">
                <a:pos x="188" y="972"/>
              </a:cxn>
              <a:cxn ang="0">
                <a:pos x="118" y="878"/>
              </a:cxn>
              <a:cxn ang="0">
                <a:pos x="67" y="786"/>
              </a:cxn>
              <a:cxn ang="0">
                <a:pos x="35" y="709"/>
              </a:cxn>
              <a:cxn ang="0">
                <a:pos x="18" y="638"/>
              </a:cxn>
              <a:cxn ang="0">
                <a:pos x="5" y="565"/>
              </a:cxn>
              <a:cxn ang="0">
                <a:pos x="0" y="493"/>
              </a:cxn>
              <a:cxn ang="0">
                <a:pos x="7" y="409"/>
              </a:cxn>
              <a:cxn ang="0">
                <a:pos x="24" y="337"/>
              </a:cxn>
              <a:cxn ang="0">
                <a:pos x="60" y="254"/>
              </a:cxn>
              <a:cxn ang="0">
                <a:pos x="109" y="190"/>
              </a:cxn>
              <a:cxn ang="0">
                <a:pos x="170" y="134"/>
              </a:cxn>
              <a:cxn ang="0">
                <a:pos x="229" y="93"/>
              </a:cxn>
              <a:cxn ang="0">
                <a:pos x="323" y="48"/>
              </a:cxn>
              <a:cxn ang="0">
                <a:pos x="409" y="20"/>
              </a:cxn>
              <a:cxn ang="0">
                <a:pos x="495" y="8"/>
              </a:cxn>
              <a:cxn ang="0">
                <a:pos x="601" y="0"/>
              </a:cxn>
              <a:cxn ang="0">
                <a:pos x="715" y="6"/>
              </a:cxn>
              <a:cxn ang="0">
                <a:pos x="919" y="51"/>
              </a:cxn>
              <a:cxn ang="0">
                <a:pos x="1083" y="114"/>
              </a:cxn>
              <a:cxn ang="0">
                <a:pos x="1221" y="80"/>
              </a:cxn>
              <a:cxn ang="0">
                <a:pos x="988" y="447"/>
              </a:cxn>
              <a:cxn ang="0">
                <a:pos x="952" y="320"/>
              </a:cxn>
              <a:cxn ang="0">
                <a:pos x="805" y="269"/>
              </a:cxn>
              <a:cxn ang="0">
                <a:pos x="635" y="246"/>
              </a:cxn>
              <a:cxn ang="0">
                <a:pos x="525" y="253"/>
              </a:cxn>
              <a:cxn ang="0">
                <a:pos x="430" y="269"/>
              </a:cxn>
              <a:cxn ang="0">
                <a:pos x="342" y="302"/>
              </a:cxn>
              <a:cxn ang="0">
                <a:pos x="257" y="356"/>
              </a:cxn>
              <a:cxn ang="0">
                <a:pos x="196" y="420"/>
              </a:cxn>
              <a:cxn ang="0">
                <a:pos x="154" y="489"/>
              </a:cxn>
              <a:cxn ang="0">
                <a:pos x="129" y="563"/>
              </a:cxn>
              <a:cxn ang="0">
                <a:pos x="118" y="645"/>
              </a:cxn>
              <a:cxn ang="0">
                <a:pos x="130" y="757"/>
              </a:cxn>
              <a:cxn ang="0">
                <a:pos x="165" y="863"/>
              </a:cxn>
              <a:cxn ang="0">
                <a:pos x="212" y="951"/>
              </a:cxn>
              <a:cxn ang="0">
                <a:pos x="266" y="1026"/>
              </a:cxn>
              <a:cxn ang="0">
                <a:pos x="314" y="1081"/>
              </a:cxn>
              <a:cxn ang="0">
                <a:pos x="377" y="1135"/>
              </a:cxn>
              <a:cxn ang="0">
                <a:pos x="527" y="1248"/>
              </a:cxn>
            </a:cxnLst>
            <a:rect l="0" t="0" r="r" b="b"/>
            <a:pathLst>
              <a:path w="1393" h="1249">
                <a:moveTo>
                  <a:pt x="527" y="1248"/>
                </a:moveTo>
                <a:lnTo>
                  <a:pt x="405" y="1173"/>
                </a:lnTo>
                <a:lnTo>
                  <a:pt x="365" y="1144"/>
                </a:lnTo>
                <a:lnTo>
                  <a:pt x="317" y="1105"/>
                </a:lnTo>
                <a:lnTo>
                  <a:pt x="282" y="1075"/>
                </a:lnTo>
                <a:lnTo>
                  <a:pt x="248" y="1040"/>
                </a:lnTo>
                <a:lnTo>
                  <a:pt x="215" y="1006"/>
                </a:lnTo>
                <a:lnTo>
                  <a:pt x="188" y="972"/>
                </a:lnTo>
                <a:lnTo>
                  <a:pt x="156" y="930"/>
                </a:lnTo>
                <a:lnTo>
                  <a:pt x="118" y="878"/>
                </a:lnTo>
                <a:lnTo>
                  <a:pt x="92" y="833"/>
                </a:lnTo>
                <a:lnTo>
                  <a:pt x="67" y="786"/>
                </a:lnTo>
                <a:lnTo>
                  <a:pt x="52" y="750"/>
                </a:lnTo>
                <a:lnTo>
                  <a:pt x="35" y="709"/>
                </a:lnTo>
                <a:lnTo>
                  <a:pt x="25" y="677"/>
                </a:lnTo>
                <a:lnTo>
                  <a:pt x="18" y="638"/>
                </a:lnTo>
                <a:lnTo>
                  <a:pt x="10" y="603"/>
                </a:lnTo>
                <a:lnTo>
                  <a:pt x="5" y="565"/>
                </a:lnTo>
                <a:lnTo>
                  <a:pt x="2" y="534"/>
                </a:lnTo>
                <a:lnTo>
                  <a:pt x="0" y="493"/>
                </a:lnTo>
                <a:lnTo>
                  <a:pt x="0" y="449"/>
                </a:lnTo>
                <a:lnTo>
                  <a:pt x="7" y="409"/>
                </a:lnTo>
                <a:lnTo>
                  <a:pt x="14" y="375"/>
                </a:lnTo>
                <a:lnTo>
                  <a:pt x="24" y="337"/>
                </a:lnTo>
                <a:lnTo>
                  <a:pt x="36" y="299"/>
                </a:lnTo>
                <a:lnTo>
                  <a:pt x="60" y="254"/>
                </a:lnTo>
                <a:lnTo>
                  <a:pt x="85" y="218"/>
                </a:lnTo>
                <a:lnTo>
                  <a:pt x="109" y="190"/>
                </a:lnTo>
                <a:lnTo>
                  <a:pt x="135" y="162"/>
                </a:lnTo>
                <a:lnTo>
                  <a:pt x="170" y="134"/>
                </a:lnTo>
                <a:lnTo>
                  <a:pt x="199" y="111"/>
                </a:lnTo>
                <a:lnTo>
                  <a:pt x="229" y="93"/>
                </a:lnTo>
                <a:lnTo>
                  <a:pt x="272" y="70"/>
                </a:lnTo>
                <a:lnTo>
                  <a:pt x="323" y="48"/>
                </a:lnTo>
                <a:lnTo>
                  <a:pt x="368" y="33"/>
                </a:lnTo>
                <a:lnTo>
                  <a:pt x="409" y="20"/>
                </a:lnTo>
                <a:lnTo>
                  <a:pt x="454" y="11"/>
                </a:lnTo>
                <a:lnTo>
                  <a:pt x="495" y="8"/>
                </a:lnTo>
                <a:lnTo>
                  <a:pt x="542" y="4"/>
                </a:lnTo>
                <a:lnTo>
                  <a:pt x="601" y="0"/>
                </a:lnTo>
                <a:lnTo>
                  <a:pt x="654" y="3"/>
                </a:lnTo>
                <a:lnTo>
                  <a:pt x="715" y="6"/>
                </a:lnTo>
                <a:lnTo>
                  <a:pt x="829" y="26"/>
                </a:lnTo>
                <a:lnTo>
                  <a:pt x="919" y="51"/>
                </a:lnTo>
                <a:lnTo>
                  <a:pt x="1011" y="84"/>
                </a:lnTo>
                <a:lnTo>
                  <a:pt x="1083" y="114"/>
                </a:lnTo>
                <a:lnTo>
                  <a:pt x="1172" y="159"/>
                </a:lnTo>
                <a:lnTo>
                  <a:pt x="1221" y="80"/>
                </a:lnTo>
                <a:lnTo>
                  <a:pt x="1392" y="428"/>
                </a:lnTo>
                <a:lnTo>
                  <a:pt x="988" y="447"/>
                </a:lnTo>
                <a:lnTo>
                  <a:pt x="1041" y="364"/>
                </a:lnTo>
                <a:lnTo>
                  <a:pt x="952" y="320"/>
                </a:lnTo>
                <a:lnTo>
                  <a:pt x="881" y="293"/>
                </a:lnTo>
                <a:lnTo>
                  <a:pt x="805" y="269"/>
                </a:lnTo>
                <a:lnTo>
                  <a:pt x="692" y="248"/>
                </a:lnTo>
                <a:lnTo>
                  <a:pt x="635" y="246"/>
                </a:lnTo>
                <a:lnTo>
                  <a:pt x="576" y="246"/>
                </a:lnTo>
                <a:lnTo>
                  <a:pt x="525" y="253"/>
                </a:lnTo>
                <a:lnTo>
                  <a:pt x="474" y="260"/>
                </a:lnTo>
                <a:lnTo>
                  <a:pt x="430" y="269"/>
                </a:lnTo>
                <a:lnTo>
                  <a:pt x="389" y="284"/>
                </a:lnTo>
                <a:lnTo>
                  <a:pt x="342" y="302"/>
                </a:lnTo>
                <a:lnTo>
                  <a:pt x="295" y="330"/>
                </a:lnTo>
                <a:lnTo>
                  <a:pt x="257" y="356"/>
                </a:lnTo>
                <a:lnTo>
                  <a:pt x="229" y="384"/>
                </a:lnTo>
                <a:lnTo>
                  <a:pt x="196" y="420"/>
                </a:lnTo>
                <a:lnTo>
                  <a:pt x="170" y="461"/>
                </a:lnTo>
                <a:lnTo>
                  <a:pt x="154" y="489"/>
                </a:lnTo>
                <a:lnTo>
                  <a:pt x="140" y="520"/>
                </a:lnTo>
                <a:lnTo>
                  <a:pt x="129" y="563"/>
                </a:lnTo>
                <a:lnTo>
                  <a:pt x="122" y="604"/>
                </a:lnTo>
                <a:lnTo>
                  <a:pt x="118" y="645"/>
                </a:lnTo>
                <a:lnTo>
                  <a:pt x="121" y="690"/>
                </a:lnTo>
                <a:lnTo>
                  <a:pt x="130" y="757"/>
                </a:lnTo>
                <a:lnTo>
                  <a:pt x="144" y="805"/>
                </a:lnTo>
                <a:lnTo>
                  <a:pt x="165" y="863"/>
                </a:lnTo>
                <a:lnTo>
                  <a:pt x="191" y="914"/>
                </a:lnTo>
                <a:lnTo>
                  <a:pt x="212" y="951"/>
                </a:lnTo>
                <a:lnTo>
                  <a:pt x="240" y="991"/>
                </a:lnTo>
                <a:lnTo>
                  <a:pt x="266" y="1026"/>
                </a:lnTo>
                <a:lnTo>
                  <a:pt x="289" y="1053"/>
                </a:lnTo>
                <a:lnTo>
                  <a:pt x="314" y="1081"/>
                </a:lnTo>
                <a:lnTo>
                  <a:pt x="346" y="1109"/>
                </a:lnTo>
                <a:lnTo>
                  <a:pt x="377" y="1135"/>
                </a:lnTo>
                <a:lnTo>
                  <a:pt x="418" y="1169"/>
                </a:lnTo>
                <a:lnTo>
                  <a:pt x="527" y="1248"/>
                </a:lnTo>
              </a:path>
            </a:pathLst>
          </a:custGeom>
          <a:solidFill>
            <a:srgbClr val="CED0CF"/>
          </a:solidFill>
          <a:ln w="12700" cap="rnd" cmpd="sng">
            <a:solidFill>
              <a:srgbClr val="000000"/>
            </a:solidFill>
            <a:prstDash val="solid"/>
            <a:round/>
            <a:headEnd type="none" w="med" len="med"/>
            <a:tailEnd type="none" w="med" len="med"/>
          </a:ln>
          <a:effectLst>
            <a:outerShdw dist="107763" dir="2700000" algn="ctr" rotWithShape="0">
              <a:schemeClr val="bg2"/>
            </a:outerShdw>
          </a:effectLst>
        </p:spPr>
        <p:txBody>
          <a:bodyPr/>
          <a:lstStyle/>
          <a:p>
            <a:pPr algn="ctr">
              <a:spcBef>
                <a:spcPct val="50000"/>
              </a:spcBef>
              <a:defRPr/>
            </a:pPr>
            <a:endParaRPr lang="en-US">
              <a:cs typeface="+mn-cs"/>
            </a:endParaRPr>
          </a:p>
        </p:txBody>
      </p:sp>
      <p:sp>
        <p:nvSpPr>
          <p:cNvPr id="14343" name="Rectangle 6"/>
          <p:cNvSpPr>
            <a:spLocks noChangeArrowheads="1"/>
          </p:cNvSpPr>
          <p:nvPr/>
        </p:nvSpPr>
        <p:spPr bwMode="auto">
          <a:xfrm>
            <a:off x="457200" y="2133600"/>
            <a:ext cx="1828800" cy="222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2800"/>
              <a:t>As the sample size gets large enough… </a:t>
            </a:r>
          </a:p>
        </p:txBody>
      </p:sp>
      <p:sp>
        <p:nvSpPr>
          <p:cNvPr id="14344" name="Rectangle 7"/>
          <p:cNvSpPr>
            <a:spLocks noChangeArrowheads="1"/>
          </p:cNvSpPr>
          <p:nvPr/>
        </p:nvSpPr>
        <p:spPr bwMode="auto">
          <a:xfrm>
            <a:off x="6400800" y="1828800"/>
            <a:ext cx="2667000" cy="353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2800"/>
              <a:t>the sampling distribution of the sample mean becomes almost normal regardless of shape of population</a:t>
            </a:r>
          </a:p>
        </p:txBody>
      </p:sp>
      <p:sp>
        <p:nvSpPr>
          <p:cNvPr id="14345" name="Line 8"/>
          <p:cNvSpPr>
            <a:spLocks noChangeShapeType="1"/>
          </p:cNvSpPr>
          <p:nvPr/>
        </p:nvSpPr>
        <p:spPr bwMode="auto">
          <a:xfrm>
            <a:off x="1905000" y="6324600"/>
            <a:ext cx="6477000" cy="0"/>
          </a:xfrm>
          <a:prstGeom prst="line">
            <a:avLst/>
          </a:prstGeom>
          <a:noFill/>
          <a:ln w="38100">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graphicFrame>
        <p:nvGraphicFramePr>
          <p:cNvPr id="14339" name="Object 7"/>
          <p:cNvGraphicFramePr>
            <a:graphicFrameLocks noChangeAspect="1"/>
          </p:cNvGraphicFramePr>
          <p:nvPr/>
        </p:nvGraphicFramePr>
        <p:xfrm>
          <a:off x="8382000" y="6019800"/>
          <a:ext cx="415925" cy="533400"/>
        </p:xfrm>
        <a:graphic>
          <a:graphicData uri="http://schemas.openxmlformats.org/presentationml/2006/ole">
            <mc:AlternateContent xmlns:mc="http://schemas.openxmlformats.org/markup-compatibility/2006">
              <mc:Choice xmlns:v="urn:schemas-microsoft-com:vml" Requires="v">
                <p:oleObj spid="_x0000_s49341" name="Equation" r:id="rId6" imgW="4053600" imgH="5264640" progId="Equation.3">
                  <p:embed/>
                </p:oleObj>
              </mc:Choice>
              <mc:Fallback>
                <p:oleObj name="Equation" r:id="rId6" imgW="4053600" imgH="526464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82000" y="6019800"/>
                        <a:ext cx="41592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 name="TextBox 6"/>
          <p:cNvSpPr txBox="1">
            <a:spLocks noChangeArrowheads="1"/>
          </p:cNvSpPr>
          <p:nvPr/>
        </p:nvSpPr>
        <p:spPr bwMode="auto">
          <a:xfrm>
            <a:off x="0" y="6457890"/>
            <a:ext cx="3819976"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en-US" altLang="en-US" sz="2000" dirty="0" smtClean="0">
                <a:latin typeface="+mn-lt"/>
              </a:rPr>
              <a:t>Pearson slide (Chapter 7, slides 18)</a:t>
            </a:r>
            <a:endParaRPr lang="en-US" altLang="en-US" sz="2000" u="sng" dirty="0">
              <a:latin typeface="+mn-lt"/>
            </a:endParaRPr>
          </a:p>
        </p:txBody>
      </p:sp>
    </p:spTree>
    <p:extLst>
      <p:ext uri="{BB962C8B-B14F-4D97-AF65-F5344CB8AC3E}">
        <p14:creationId xmlns:p14="http://schemas.microsoft.com/office/powerpoint/2010/main" val="16941016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lnSpc>
                <a:spcPct val="80000"/>
              </a:lnSpc>
            </a:pPr>
            <a:fld id="{25973FE2-A54F-43D8-9D75-FE4FA315F4EA}" type="slidenum">
              <a:rPr lang="en-US" altLang="en-US" sz="1200">
                <a:solidFill>
                  <a:srgbClr val="065290"/>
                </a:solidFill>
                <a:latin typeface="Verdana" panose="020B0604030504040204" pitchFamily="34" charset="0"/>
              </a:rPr>
              <a:pPr eaLnBrk="1" hangingPunct="1">
                <a:lnSpc>
                  <a:spcPct val="80000"/>
                </a:lnSpc>
              </a:pPr>
              <a:t>18</a:t>
            </a:fld>
            <a:endParaRPr lang="en-US" altLang="en-US" sz="1200">
              <a:solidFill>
                <a:srgbClr val="065290"/>
              </a:solidFill>
              <a:latin typeface="Verdana" panose="020B0604030504040204" pitchFamily="34" charset="0"/>
            </a:endParaRPr>
          </a:p>
        </p:txBody>
      </p:sp>
      <p:sp>
        <p:nvSpPr>
          <p:cNvPr id="25603" name="Rectangle 2"/>
          <p:cNvSpPr txBox="1">
            <a:spLocks noChangeArrowheads="1"/>
          </p:cNvSpPr>
          <p:nvPr/>
        </p:nvSpPr>
        <p:spPr bwMode="auto">
          <a:xfrm>
            <a:off x="244475" y="-19999"/>
            <a:ext cx="8899525" cy="67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defTabSz="914400" eaLnBrk="1" hangingPunct="1"/>
            <a:r>
              <a:rPr lang="en-US" altLang="en-US" sz="3000">
                <a:solidFill>
                  <a:srgbClr val="065290"/>
                </a:solidFill>
                <a:latin typeface="Verdana" panose="020B0604030504040204" pitchFamily="34" charset="0"/>
                <a:cs typeface="Arial" panose="020B0604020202020204" pitchFamily="34" charset="0"/>
              </a:rPr>
              <a:t>The Sampling Distribution of a Sample Mean</a:t>
            </a:r>
          </a:p>
        </p:txBody>
      </p:sp>
      <p:sp>
        <p:nvSpPr>
          <p:cNvPr id="25604" name="Rectangle 3"/>
          <p:cNvSpPr>
            <a:spLocks noChangeArrowheads="1"/>
          </p:cNvSpPr>
          <p:nvPr/>
        </p:nvSpPr>
        <p:spPr bwMode="auto">
          <a:xfrm>
            <a:off x="438150" y="651513"/>
            <a:ext cx="8370888"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en-US" sz="2000" dirty="0">
                <a:latin typeface="Verdana" pitchFamily="34" charset="0"/>
                <a:ea typeface="ＭＳ Ｐゴシック" pitchFamily="34" charset="-128"/>
              </a:rPr>
              <a:t>A remarkable statistical fact, called the </a:t>
            </a:r>
            <a:r>
              <a:rPr lang="en-US" sz="2000" b="1" dirty="0">
                <a:solidFill>
                  <a:srgbClr val="800000"/>
                </a:solidFill>
                <a:latin typeface="Verdana" pitchFamily="34" charset="0"/>
                <a:ea typeface="ＭＳ Ｐゴシック" pitchFamily="34" charset="-128"/>
              </a:rPr>
              <a:t>central limit theorem</a:t>
            </a:r>
            <a:r>
              <a:rPr lang="en-US" sz="2000" b="1" dirty="0">
                <a:solidFill>
                  <a:schemeClr val="accent4">
                    <a:lumMod val="75000"/>
                  </a:schemeClr>
                </a:solidFill>
                <a:latin typeface="Verdana" pitchFamily="34" charset="0"/>
                <a:ea typeface="ＭＳ Ｐゴシック" pitchFamily="34" charset="-128"/>
              </a:rPr>
              <a:t>,</a:t>
            </a:r>
            <a:r>
              <a:rPr lang="en-US" sz="2000" dirty="0">
                <a:latin typeface="Verdana" pitchFamily="34" charset="0"/>
                <a:ea typeface="ＭＳ Ｐゴシック" pitchFamily="34" charset="-128"/>
              </a:rPr>
              <a:t> says that as we take more and more observations at random from any population, the distribution of the mean of these observations eventually gets close to a Normal distribution.</a:t>
            </a:r>
          </a:p>
        </p:txBody>
      </p:sp>
      <p:sp>
        <p:nvSpPr>
          <p:cNvPr id="6" name="TextBox 6"/>
          <p:cNvSpPr txBox="1">
            <a:spLocks noChangeArrowheads="1"/>
          </p:cNvSpPr>
          <p:nvPr/>
        </p:nvSpPr>
        <p:spPr bwMode="auto">
          <a:xfrm>
            <a:off x="0" y="6457890"/>
            <a:ext cx="5905463" cy="400110"/>
          </a:xfrm>
          <a:prstGeom prst="rect">
            <a:avLst/>
          </a:prstGeom>
          <a:solidFill>
            <a:srgbClr val="FFFF00"/>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en-US" altLang="en-US" sz="2000" dirty="0" smtClean="0">
                <a:latin typeface="+mn-lt"/>
              </a:rPr>
              <a:t>Concepts and Controversies slide (Chapter 21, slide 21)</a:t>
            </a:r>
            <a:endParaRPr lang="en-US" altLang="en-US" sz="2000" u="sng" dirty="0">
              <a:latin typeface="+mn-lt"/>
            </a:endParaRPr>
          </a:p>
        </p:txBody>
      </p:sp>
      <p:pic>
        <p:nvPicPr>
          <p:cNvPr id="2" name="Picture 1"/>
          <p:cNvPicPr>
            <a:picLocks noChangeAspect="1"/>
          </p:cNvPicPr>
          <p:nvPr/>
        </p:nvPicPr>
        <p:blipFill>
          <a:blip r:embed="rId3"/>
          <a:stretch>
            <a:fillRect/>
          </a:stretch>
        </p:blipFill>
        <p:spPr>
          <a:xfrm>
            <a:off x="438150" y="2351376"/>
            <a:ext cx="2638425" cy="2019300"/>
          </a:xfrm>
          <a:prstGeom prst="rect">
            <a:avLst/>
          </a:prstGeom>
        </p:spPr>
      </p:pic>
      <p:pic>
        <p:nvPicPr>
          <p:cNvPr id="3" name="Picture 2"/>
          <p:cNvPicPr>
            <a:picLocks noChangeAspect="1"/>
          </p:cNvPicPr>
          <p:nvPr/>
        </p:nvPicPr>
        <p:blipFill>
          <a:blip r:embed="rId4"/>
          <a:stretch>
            <a:fillRect/>
          </a:stretch>
        </p:blipFill>
        <p:spPr>
          <a:xfrm>
            <a:off x="3076575" y="2373540"/>
            <a:ext cx="2695575" cy="1990725"/>
          </a:xfrm>
          <a:prstGeom prst="rect">
            <a:avLst/>
          </a:prstGeom>
        </p:spPr>
      </p:pic>
      <p:pic>
        <p:nvPicPr>
          <p:cNvPr id="4" name="Picture 3"/>
          <p:cNvPicPr>
            <a:picLocks noChangeAspect="1"/>
          </p:cNvPicPr>
          <p:nvPr/>
        </p:nvPicPr>
        <p:blipFill>
          <a:blip r:embed="rId5"/>
          <a:stretch>
            <a:fillRect/>
          </a:stretch>
        </p:blipFill>
        <p:spPr>
          <a:xfrm>
            <a:off x="5829300" y="2348201"/>
            <a:ext cx="2590800" cy="2076450"/>
          </a:xfrm>
          <a:prstGeom prst="rect">
            <a:avLst/>
          </a:prstGeom>
        </p:spPr>
      </p:pic>
      <p:pic>
        <p:nvPicPr>
          <p:cNvPr id="5" name="Picture 4"/>
          <p:cNvPicPr>
            <a:picLocks noChangeAspect="1"/>
          </p:cNvPicPr>
          <p:nvPr/>
        </p:nvPicPr>
        <p:blipFill>
          <a:blip r:embed="rId6"/>
          <a:stretch>
            <a:fillRect/>
          </a:stretch>
        </p:blipFill>
        <p:spPr>
          <a:xfrm>
            <a:off x="3033712" y="4424651"/>
            <a:ext cx="2781300" cy="1971675"/>
          </a:xfrm>
          <a:prstGeom prst="rect">
            <a:avLst/>
          </a:prstGeom>
        </p:spPr>
      </p:pic>
    </p:spTree>
    <p:extLst>
      <p:ext uri="{BB962C8B-B14F-4D97-AF65-F5344CB8AC3E}">
        <p14:creationId xmlns:p14="http://schemas.microsoft.com/office/powerpoint/2010/main" val="33868329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2400" dirty="0"/>
              <a:t>Show overhead from </a:t>
            </a:r>
            <a:r>
              <a:rPr lang="en-US" sz="2400" dirty="0" err="1"/>
              <a:t>Agresti</a:t>
            </a:r>
            <a:r>
              <a:rPr lang="en-US" sz="2400" dirty="0"/>
              <a:t> and Franklin, </a:t>
            </a:r>
            <a:r>
              <a:rPr lang="en-US" sz="2400" b="1" i="1" dirty="0"/>
              <a:t>Statistics: The Art and Science of Learning from Data</a:t>
            </a:r>
            <a:r>
              <a:rPr lang="en-US" sz="2400" dirty="0"/>
              <a:t>, 3</a:t>
            </a:r>
            <a:r>
              <a:rPr lang="en-US" sz="2400" baseline="30000" dirty="0"/>
              <a:t>rd</a:t>
            </a:r>
            <a:r>
              <a:rPr lang="en-US" sz="2400" dirty="0"/>
              <a:t> </a:t>
            </a:r>
            <a:r>
              <a:rPr lang="en-US" sz="2400" dirty="0" smtClean="0"/>
              <a:t>edition, p. 322</a:t>
            </a:r>
            <a:r>
              <a:rPr lang="en-US" sz="2400" dirty="0"/>
              <a:t/>
            </a:r>
            <a:br>
              <a:rPr lang="en-US" sz="2400" dirty="0"/>
            </a:br>
            <a:endParaRPr lang="en-US" sz="2400" dirty="0"/>
          </a:p>
        </p:txBody>
      </p:sp>
      <p:sp>
        <p:nvSpPr>
          <p:cNvPr id="2" name="Slide Number Placeholder 1"/>
          <p:cNvSpPr>
            <a:spLocks noGrp="1"/>
          </p:cNvSpPr>
          <p:nvPr>
            <p:ph type="sldNum" sz="quarter" idx="12"/>
          </p:nvPr>
        </p:nvSpPr>
        <p:spPr/>
        <p:txBody>
          <a:bodyPr/>
          <a:lstStyle/>
          <a:p>
            <a:fld id="{8D75822C-2030-4887-9512-2AC67AD2736F}" type="slidenum">
              <a:rPr lang="en-US" smtClean="0"/>
              <a:t>19</a:t>
            </a:fld>
            <a:endParaRPr lang="en-US"/>
          </a:p>
        </p:txBody>
      </p:sp>
      <p:pic>
        <p:nvPicPr>
          <p:cNvPr id="9" name="Picture 8"/>
          <p:cNvPicPr>
            <a:picLocks noChangeAspect="1"/>
          </p:cNvPicPr>
          <p:nvPr/>
        </p:nvPicPr>
        <p:blipFill>
          <a:blip r:embed="rId3"/>
          <a:stretch>
            <a:fillRect/>
          </a:stretch>
        </p:blipFill>
        <p:spPr>
          <a:xfrm>
            <a:off x="404050" y="1003681"/>
            <a:ext cx="6010275" cy="2200275"/>
          </a:xfrm>
          <a:prstGeom prst="rect">
            <a:avLst/>
          </a:prstGeom>
        </p:spPr>
      </p:pic>
      <p:pic>
        <p:nvPicPr>
          <p:cNvPr id="10" name="Picture 9"/>
          <p:cNvPicPr>
            <a:picLocks noChangeAspect="1"/>
          </p:cNvPicPr>
          <p:nvPr/>
        </p:nvPicPr>
        <p:blipFill>
          <a:blip r:embed="rId4"/>
          <a:stretch>
            <a:fillRect/>
          </a:stretch>
        </p:blipFill>
        <p:spPr>
          <a:xfrm>
            <a:off x="1823275" y="3274187"/>
            <a:ext cx="4591050" cy="914400"/>
          </a:xfrm>
          <a:prstGeom prst="rect">
            <a:avLst/>
          </a:prstGeom>
        </p:spPr>
      </p:pic>
      <p:pic>
        <p:nvPicPr>
          <p:cNvPr id="11" name="Picture 10"/>
          <p:cNvPicPr>
            <a:picLocks noChangeAspect="1"/>
          </p:cNvPicPr>
          <p:nvPr/>
        </p:nvPicPr>
        <p:blipFill>
          <a:blip r:embed="rId5"/>
          <a:stretch>
            <a:fillRect/>
          </a:stretch>
        </p:blipFill>
        <p:spPr>
          <a:xfrm>
            <a:off x="1823275" y="4316412"/>
            <a:ext cx="4629150" cy="1057275"/>
          </a:xfrm>
          <a:prstGeom prst="rect">
            <a:avLst/>
          </a:prstGeom>
        </p:spPr>
      </p:pic>
    </p:spTree>
    <p:extLst>
      <p:ext uri="{BB962C8B-B14F-4D97-AF65-F5344CB8AC3E}">
        <p14:creationId xmlns:p14="http://schemas.microsoft.com/office/powerpoint/2010/main" val="4185450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Ideas in Chapter </a:t>
            </a:r>
            <a:r>
              <a:rPr lang="en-US" dirty="0"/>
              <a:t>7</a:t>
            </a:r>
          </a:p>
        </p:txBody>
      </p:sp>
      <p:sp>
        <p:nvSpPr>
          <p:cNvPr id="3" name="Content Placeholder 2"/>
          <p:cNvSpPr>
            <a:spLocks noGrp="1"/>
          </p:cNvSpPr>
          <p:nvPr>
            <p:ph idx="1"/>
          </p:nvPr>
        </p:nvSpPr>
        <p:spPr/>
        <p:txBody>
          <a:bodyPr>
            <a:noAutofit/>
          </a:bodyPr>
          <a:lstStyle/>
          <a:p>
            <a:r>
              <a:rPr lang="en-US" dirty="0">
                <a:sym typeface="Wingdings"/>
              </a:rPr>
              <a:t>The concept of the sampling distribution</a:t>
            </a:r>
          </a:p>
          <a:p>
            <a:r>
              <a:rPr lang="en-US" dirty="0">
                <a:sym typeface="Wingdings"/>
              </a:rPr>
              <a:t>To compute probabilities related to the sample mean and the sample proportion</a:t>
            </a:r>
          </a:p>
          <a:p>
            <a:r>
              <a:rPr lang="en-US" dirty="0">
                <a:sym typeface="Wingdings"/>
              </a:rPr>
              <a:t>The importance of the Central Limit </a:t>
            </a:r>
            <a:r>
              <a:rPr lang="en-US" dirty="0" smtClean="0">
                <a:sym typeface="Wingdings"/>
              </a:rPr>
              <a:t>Theorem</a:t>
            </a:r>
          </a:p>
          <a:p>
            <a:r>
              <a:rPr lang="en-US" dirty="0" smtClean="0">
                <a:sym typeface="Wingdings"/>
              </a:rPr>
              <a:t>Remember a previous question?</a:t>
            </a:r>
            <a:endParaRPr lang="en-US" dirty="0">
              <a:sym typeface="Wingdings"/>
            </a:endParaRPr>
          </a:p>
        </p:txBody>
      </p:sp>
      <p:sp>
        <p:nvSpPr>
          <p:cNvPr id="4" name="Slide Number Placeholder 3"/>
          <p:cNvSpPr>
            <a:spLocks noGrp="1"/>
          </p:cNvSpPr>
          <p:nvPr>
            <p:ph type="sldNum" sz="quarter" idx="12"/>
          </p:nvPr>
        </p:nvSpPr>
        <p:spPr/>
        <p:txBody>
          <a:bodyPr/>
          <a:lstStyle/>
          <a:p>
            <a:fld id="{8D75822C-2030-4887-9512-2AC67AD2736F}" type="slidenum">
              <a:rPr lang="en-US" smtClean="0"/>
              <a:t>2</a:t>
            </a:fld>
            <a:endParaRPr lang="en-US" dirty="0"/>
          </a:p>
        </p:txBody>
      </p:sp>
      <p:pic>
        <p:nvPicPr>
          <p:cNvPr id="6" name="Picture 5"/>
          <p:cNvPicPr>
            <a:picLocks noChangeAspect="1"/>
          </p:cNvPicPr>
          <p:nvPr/>
        </p:nvPicPr>
        <p:blipFill>
          <a:blip r:embed="rId3"/>
          <a:stretch>
            <a:fillRect/>
          </a:stretch>
        </p:blipFill>
        <p:spPr>
          <a:xfrm>
            <a:off x="1404201" y="3500719"/>
            <a:ext cx="4503217" cy="3371139"/>
          </a:xfrm>
          <a:prstGeom prst="rect">
            <a:avLst/>
          </a:prstGeom>
          <a:ln>
            <a:solidFill>
              <a:schemeClr val="tx1"/>
            </a:solidFill>
          </a:ln>
        </p:spPr>
      </p:pic>
    </p:spTree>
    <p:extLst>
      <p:ext uri="{BB962C8B-B14F-4D97-AF65-F5344CB8AC3E}">
        <p14:creationId xmlns:p14="http://schemas.microsoft.com/office/powerpoint/2010/main" val="3390288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Straight Arrow Connector 16"/>
          <p:cNvCxnSpPr/>
          <p:nvPr/>
        </p:nvCxnSpPr>
        <p:spPr>
          <a:xfrm>
            <a:off x="6214766" y="4782262"/>
            <a:ext cx="12700" cy="3693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6619753" y="4769693"/>
            <a:ext cx="12700" cy="3819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 name="Title 2"/>
          <p:cNvSpPr>
            <a:spLocks noGrp="1"/>
          </p:cNvSpPr>
          <p:nvPr>
            <p:ph type="title"/>
          </p:nvPr>
        </p:nvSpPr>
        <p:spPr/>
        <p:txBody>
          <a:bodyPr/>
          <a:lstStyle/>
          <a:p>
            <a:r>
              <a:rPr lang="en-US" dirty="0" smtClean="0"/>
              <a:t>How large is “large enough”?</a:t>
            </a:r>
            <a:endParaRPr lang="en-US" dirty="0"/>
          </a:p>
        </p:txBody>
      </p:sp>
      <p:sp>
        <p:nvSpPr>
          <p:cNvPr id="4" name="Content Placeholder 3"/>
          <p:cNvSpPr>
            <a:spLocks noGrp="1"/>
          </p:cNvSpPr>
          <p:nvPr>
            <p:ph idx="1"/>
          </p:nvPr>
        </p:nvSpPr>
        <p:spPr>
          <a:xfrm>
            <a:off x="231648" y="752856"/>
            <a:ext cx="8717280" cy="3247644"/>
          </a:xfrm>
        </p:spPr>
        <p:txBody>
          <a:bodyPr>
            <a:normAutofit/>
          </a:bodyPr>
          <a:lstStyle/>
          <a:p>
            <a:pPr>
              <a:spcBef>
                <a:spcPts val="0"/>
              </a:spcBef>
            </a:pPr>
            <a:r>
              <a:rPr lang="en-US" sz="2400" dirty="0"/>
              <a:t>For most distributions, n &gt; 30  will give a sampling distribution that is nearly normal</a:t>
            </a:r>
          </a:p>
          <a:p>
            <a:pPr>
              <a:spcBef>
                <a:spcPts val="0"/>
              </a:spcBef>
            </a:pPr>
            <a:r>
              <a:rPr lang="en-US" sz="2400" dirty="0"/>
              <a:t>For fairly symmetric distributions, n &gt; 15</a:t>
            </a:r>
          </a:p>
          <a:p>
            <a:pPr>
              <a:spcBef>
                <a:spcPts val="0"/>
              </a:spcBef>
            </a:pPr>
            <a:r>
              <a:rPr lang="en-US" sz="2400" dirty="0"/>
              <a:t>For a normal population distribution, the sampling distribution of the mean is always normally distributed</a:t>
            </a:r>
          </a:p>
          <a:p>
            <a:r>
              <a:rPr lang="en-US" sz="2400" b="1" dirty="0" smtClean="0"/>
              <a:t>EXAMPLE</a:t>
            </a:r>
            <a:r>
              <a:rPr lang="en-US" sz="2400" dirty="0"/>
              <a:t>: Suppose a population has mean μ = 8 and standard deviation σ = 3.  Suppose a random sample of size n = 36 is selected.  </a:t>
            </a:r>
            <a:r>
              <a:rPr lang="en-US" sz="2400" dirty="0" smtClean="0"/>
              <a:t>What </a:t>
            </a:r>
            <a:r>
              <a:rPr lang="en-US" sz="2400" dirty="0"/>
              <a:t>is the probability that the sample mean is between 7.8 and 8.2?</a:t>
            </a:r>
          </a:p>
          <a:p>
            <a:pPr>
              <a:spcBef>
                <a:spcPts val="0"/>
              </a:spcBef>
            </a:pPr>
            <a:endParaRPr lang="en-US" sz="2400" dirty="0"/>
          </a:p>
        </p:txBody>
      </p:sp>
      <p:sp>
        <p:nvSpPr>
          <p:cNvPr id="2" name="Slide Number Placeholder 1"/>
          <p:cNvSpPr>
            <a:spLocks noGrp="1"/>
          </p:cNvSpPr>
          <p:nvPr>
            <p:ph type="sldNum" sz="quarter" idx="12"/>
          </p:nvPr>
        </p:nvSpPr>
        <p:spPr>
          <a:xfrm>
            <a:off x="6891528" y="6124575"/>
            <a:ext cx="2057400" cy="365125"/>
          </a:xfrm>
        </p:spPr>
        <p:txBody>
          <a:bodyPr/>
          <a:lstStyle/>
          <a:p>
            <a:fld id="{8D75822C-2030-4887-9512-2AC67AD2736F}" type="slidenum">
              <a:rPr lang="en-US" smtClean="0"/>
              <a:t>20</a:t>
            </a:fld>
            <a:endParaRPr lang="en-US"/>
          </a:p>
        </p:txBody>
      </p:sp>
      <mc:AlternateContent xmlns:mc="http://schemas.openxmlformats.org/markup-compatibility/2006" xmlns:a14="http://schemas.microsoft.com/office/drawing/2010/main">
        <mc:Choice Requires="a14">
          <p:sp>
            <p:nvSpPr>
              <p:cNvPr id="5" name="TextBox 4"/>
              <p:cNvSpPr txBox="1"/>
              <p:nvPr/>
            </p:nvSpPr>
            <p:spPr>
              <a:xfrm>
                <a:off x="231648" y="3910680"/>
                <a:ext cx="2814488" cy="1343958"/>
              </a:xfrm>
              <a:prstGeom prst="rect">
                <a:avLst/>
              </a:prstGeom>
              <a:noFill/>
            </p:spPr>
            <p:txBody>
              <a:bodyPr wrap="none" rtlCol="0">
                <a:spAutoFit/>
              </a:bodyPr>
              <a:lstStyle/>
              <a:p>
                <a:r>
                  <a:rPr lang="en-US" dirty="0" smtClean="0"/>
                  <a:t>What do we know?</a:t>
                </a:r>
              </a:p>
              <a:p>
                <a:pPr marL="228600" indent="-228600">
                  <a:buFont typeface="Arial" panose="020B0604020202020204" pitchFamily="34" charset="0"/>
                  <a:buChar char="•"/>
                </a:pPr>
                <a:r>
                  <a:rPr lang="en-US" dirty="0" smtClean="0"/>
                  <a:t>n=36 &gt; 30 </a:t>
                </a:r>
                <a:r>
                  <a:rPr lang="en-US" dirty="0" smtClean="0">
                    <a:sym typeface="Wingdings" panose="05000000000000000000" pitchFamily="2" charset="2"/>
                  </a:rPr>
                  <a:t> </a:t>
                </a:r>
                <a14:m>
                  <m:oMath xmlns:m="http://schemas.openxmlformats.org/officeDocument/2006/math">
                    <m:acc>
                      <m:accPr>
                        <m:chr m:val="̅"/>
                        <m:ctrlPr>
                          <a:rPr lang="en-US" i="1" smtClean="0">
                            <a:latin typeface="Cambria Math" charset="0"/>
                            <a:sym typeface="Wingdings" panose="05000000000000000000" pitchFamily="2" charset="2"/>
                          </a:rPr>
                        </m:ctrlPr>
                      </m:accPr>
                      <m:e>
                        <m:r>
                          <a:rPr lang="en-US" b="0" i="1" smtClean="0">
                            <a:latin typeface="Cambria Math" panose="02040503050406030204" pitchFamily="18" charset="0"/>
                            <a:sym typeface="Wingdings" panose="05000000000000000000" pitchFamily="2" charset="2"/>
                          </a:rPr>
                          <m:t>𝑋</m:t>
                        </m:r>
                      </m:e>
                    </m:acc>
                  </m:oMath>
                </a14:m>
                <a:r>
                  <a:rPr lang="en-US" dirty="0" smtClean="0">
                    <a:sym typeface="Wingdings" panose="05000000000000000000" pitchFamily="2" charset="2"/>
                  </a:rPr>
                  <a:t>~normal</a:t>
                </a:r>
              </a:p>
              <a:p>
                <a:pPr marL="228600" indent="-228600">
                  <a:buFont typeface="Arial" panose="020B0604020202020204" pitchFamily="34" charset="0"/>
                  <a:buChar char="•"/>
                </a:pPr>
                <a14:m>
                  <m:oMath xmlns:m="http://schemas.openxmlformats.org/officeDocument/2006/math">
                    <m:sSub>
                      <m:sSubPr>
                        <m:ctrlPr>
                          <a:rPr lang="en-US" i="1" smtClean="0">
                            <a:latin typeface="Cambria Math" charset="0"/>
                          </a:rPr>
                        </m:ctrlPr>
                      </m:sSubPr>
                      <m:e>
                        <m:r>
                          <a:rPr lang="en-US" i="1" smtClean="0">
                            <a:latin typeface="Cambria Math" panose="02040503050406030204" pitchFamily="18" charset="0"/>
                            <a:ea typeface="Cambria Math" panose="02040503050406030204" pitchFamily="18" charset="0"/>
                          </a:rPr>
                          <m:t>𝜇</m:t>
                        </m:r>
                      </m:e>
                      <m:sub>
                        <m:acc>
                          <m:accPr>
                            <m:chr m:val="̅"/>
                            <m:ctrlPr>
                              <a:rPr lang="en-US" i="1" smtClean="0">
                                <a:latin typeface="Cambria Math" charset="0"/>
                              </a:rPr>
                            </m:ctrlPr>
                          </m:accPr>
                          <m:e>
                            <m:r>
                              <a:rPr lang="en-US" b="0" i="1" smtClean="0">
                                <a:latin typeface="Cambria Math" panose="02040503050406030204" pitchFamily="18" charset="0"/>
                              </a:rPr>
                              <m:t>𝑋</m:t>
                            </m:r>
                          </m:e>
                        </m:acc>
                      </m:sub>
                    </m:sSub>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𝜇</m:t>
                    </m:r>
                    <m:r>
                      <a:rPr lang="en-US" b="0" i="1" smtClean="0">
                        <a:latin typeface="Cambria Math" panose="02040503050406030204" pitchFamily="18" charset="0"/>
                        <a:ea typeface="Cambria Math" panose="02040503050406030204" pitchFamily="18" charset="0"/>
                      </a:rPr>
                      <m:t>=8</m:t>
                    </m:r>
                  </m:oMath>
                </a14:m>
                <a:endParaRPr lang="en-US" b="0" dirty="0" smtClean="0">
                  <a:ea typeface="Cambria Math" panose="02040503050406030204" pitchFamily="18" charset="0"/>
                </a:endParaRPr>
              </a:p>
              <a:p>
                <a:pPr marL="228600" indent="-228600">
                  <a:buFont typeface="Arial" panose="020B0604020202020204" pitchFamily="34" charset="0"/>
                  <a:buChar char="•"/>
                </a:pPr>
                <a14:m>
                  <m:oMath xmlns:m="http://schemas.openxmlformats.org/officeDocument/2006/math">
                    <m:sSub>
                      <m:sSubPr>
                        <m:ctrlPr>
                          <a:rPr lang="en-US" b="0" i="1" smtClean="0">
                            <a:latin typeface="Cambria Math"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𝜎</m:t>
                        </m:r>
                      </m:e>
                      <m:sub>
                        <m:acc>
                          <m:accPr>
                            <m:chr m:val="̅"/>
                            <m:ctrlPr>
                              <a:rPr lang="en-US" b="0" i="1" smtClean="0">
                                <a:latin typeface="Cambria Math" charset="0"/>
                                <a:ea typeface="Cambria Math" panose="02040503050406030204" pitchFamily="18" charset="0"/>
                              </a:rPr>
                            </m:ctrlPr>
                          </m:accPr>
                          <m:e>
                            <m:r>
                              <a:rPr lang="en-US" b="0" i="1" smtClean="0">
                                <a:latin typeface="Cambria Math" panose="02040503050406030204" pitchFamily="18" charset="0"/>
                                <a:ea typeface="Cambria Math" panose="02040503050406030204" pitchFamily="18" charset="0"/>
                              </a:rPr>
                              <m:t>𝑋</m:t>
                            </m:r>
                          </m:e>
                        </m:acc>
                      </m:sub>
                    </m:sSub>
                    <m:r>
                      <a:rPr lang="en-US" b="0" i="1" smtClean="0">
                        <a:latin typeface="Cambria Math" panose="02040503050406030204" pitchFamily="18" charset="0"/>
                        <a:ea typeface="Cambria Math" panose="02040503050406030204" pitchFamily="18" charset="0"/>
                      </a:rPr>
                      <m:t>=</m:t>
                    </m:r>
                    <m:f>
                      <m:fPr>
                        <m:ctrlPr>
                          <a:rPr lang="en-US" b="0" i="1" smtClean="0">
                            <a:latin typeface="Cambria Math"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𝜎</m:t>
                        </m:r>
                      </m:num>
                      <m:den>
                        <m:rad>
                          <m:radPr>
                            <m:degHide m:val="on"/>
                            <m:ctrlPr>
                              <a:rPr lang="en-US" b="0" i="1" smtClean="0">
                                <a:latin typeface="Cambria Math" charset="0"/>
                                <a:ea typeface="Cambria Math" panose="02040503050406030204" pitchFamily="18" charset="0"/>
                              </a:rPr>
                            </m:ctrlPr>
                          </m:radPr>
                          <m:deg/>
                          <m:e>
                            <m:r>
                              <a:rPr lang="en-US" b="0" i="1" smtClean="0">
                                <a:latin typeface="Cambria Math" panose="02040503050406030204" pitchFamily="18" charset="0"/>
                                <a:ea typeface="Cambria Math" panose="02040503050406030204" pitchFamily="18" charset="0"/>
                              </a:rPr>
                              <m:t>𝑛</m:t>
                            </m:r>
                          </m:e>
                        </m:rad>
                      </m:den>
                    </m:f>
                    <m:r>
                      <a:rPr lang="en-US" b="0" i="1" smtClean="0">
                        <a:latin typeface="Cambria Math" panose="02040503050406030204" pitchFamily="18" charset="0"/>
                        <a:ea typeface="Cambria Math" panose="02040503050406030204" pitchFamily="18" charset="0"/>
                      </a:rPr>
                      <m:t>=</m:t>
                    </m:r>
                    <m:f>
                      <m:fPr>
                        <m:ctrlPr>
                          <a:rPr lang="en-US" i="1">
                            <a:latin typeface="Cambria Math"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3</m:t>
                        </m:r>
                      </m:num>
                      <m:den>
                        <m:rad>
                          <m:radPr>
                            <m:degHide m:val="on"/>
                            <m:ctrlPr>
                              <a:rPr lang="en-US" i="1">
                                <a:latin typeface="Cambria Math" charset="0"/>
                                <a:ea typeface="Cambria Math" panose="02040503050406030204" pitchFamily="18" charset="0"/>
                              </a:rPr>
                            </m:ctrlPr>
                          </m:radPr>
                          <m:deg/>
                          <m:e>
                            <m:r>
                              <a:rPr lang="en-US" b="0" i="1" smtClean="0">
                                <a:latin typeface="Cambria Math" panose="02040503050406030204" pitchFamily="18" charset="0"/>
                                <a:ea typeface="Cambria Math" panose="02040503050406030204" pitchFamily="18" charset="0"/>
                              </a:rPr>
                              <m:t>36</m:t>
                            </m:r>
                          </m:e>
                        </m:rad>
                      </m:den>
                    </m:f>
                    <m:r>
                      <a:rPr lang="en-US" b="0" i="1" smtClean="0">
                        <a:latin typeface="Cambria Math" panose="02040503050406030204" pitchFamily="18" charset="0"/>
                        <a:ea typeface="Cambria Math" panose="02040503050406030204" pitchFamily="18" charset="0"/>
                      </a:rPr>
                      <m:t>=</m:t>
                    </m:r>
                    <m:f>
                      <m:fPr>
                        <m:ctrlPr>
                          <a:rPr lang="en-US" i="1">
                            <a:latin typeface="Cambria Math"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3</m:t>
                        </m:r>
                      </m:num>
                      <m:den>
                        <m:r>
                          <a:rPr lang="en-US" b="0" i="1" smtClean="0">
                            <a:latin typeface="Cambria Math" panose="02040503050406030204" pitchFamily="18" charset="0"/>
                            <a:ea typeface="Cambria Math" panose="02040503050406030204" pitchFamily="18" charset="0"/>
                          </a:rPr>
                          <m:t>6</m:t>
                        </m:r>
                      </m:den>
                    </m:f>
                    <m:r>
                      <a:rPr lang="en-US" b="0" i="0" smtClean="0">
                        <a:latin typeface="Cambria Math" panose="02040503050406030204" pitchFamily="18" charset="0"/>
                        <a:ea typeface="Cambria Math" panose="02040503050406030204" pitchFamily="18" charset="0"/>
                      </a:rPr>
                      <m:t>=0.5</m:t>
                    </m:r>
                  </m:oMath>
                </a14:m>
                <a:endParaRPr lang="en-US" b="0" dirty="0" smtClean="0">
                  <a:ea typeface="Cambria Math" panose="02040503050406030204" pitchFamily="18"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231648" y="3910680"/>
                <a:ext cx="2814488" cy="1343958"/>
              </a:xfrm>
              <a:prstGeom prst="rect">
                <a:avLst/>
              </a:prstGeom>
              <a:blipFill rotWithShape="0">
                <a:blip r:embed="rId3"/>
                <a:stretch>
                  <a:fillRect l="-1732" t="-2727"/>
                </a:stretch>
              </a:blipFill>
            </p:spPr>
            <p:txBody>
              <a:bodyPr/>
              <a:lstStyle/>
              <a:p>
                <a:r>
                  <a:rPr lang="en-US">
                    <a:noFill/>
                  </a:rPr>
                  <a:t> </a:t>
                </a:r>
              </a:p>
            </p:txBody>
          </p:sp>
        </mc:Fallback>
      </mc:AlternateContent>
      <p:grpSp>
        <p:nvGrpSpPr>
          <p:cNvPr id="6" name="Group 5"/>
          <p:cNvGrpSpPr/>
          <p:nvPr/>
        </p:nvGrpSpPr>
        <p:grpSpPr>
          <a:xfrm>
            <a:off x="3822635" y="3556147"/>
            <a:ext cx="3699386" cy="2005843"/>
            <a:chOff x="5257800" y="2616347"/>
            <a:chExt cx="3699386" cy="2005843"/>
          </a:xfrm>
        </p:grpSpPr>
        <p:sp>
          <p:nvSpPr>
            <p:cNvPr id="7" name="TextBox 6"/>
            <p:cNvSpPr txBox="1"/>
            <p:nvPr/>
          </p:nvSpPr>
          <p:spPr>
            <a:xfrm>
              <a:off x="5526485" y="4252858"/>
              <a:ext cx="476412" cy="369332"/>
            </a:xfrm>
            <a:prstGeom prst="rect">
              <a:avLst/>
            </a:prstGeom>
            <a:noFill/>
          </p:spPr>
          <p:txBody>
            <a:bodyPr wrap="none" rtlCol="0">
              <a:spAutoFit/>
            </a:bodyPr>
            <a:lstStyle/>
            <a:p>
              <a:r>
                <a:rPr lang="en-US" dirty="0" smtClean="0"/>
                <a:t>6.5</a:t>
              </a:r>
              <a:endParaRPr lang="en-US" dirty="0"/>
            </a:p>
          </p:txBody>
        </p:sp>
        <p:pic>
          <p:nvPicPr>
            <p:cNvPr id="8" name="Picture 7"/>
            <p:cNvPicPr/>
            <p:nvPr/>
          </p:nvPicPr>
          <p:blipFill>
            <a:blip r:embed="rId4">
              <a:extLst>
                <a:ext uri="{28A0092B-C50C-407E-A947-70E740481C1C}">
                  <a14:useLocalDpi xmlns:a14="http://schemas.microsoft.com/office/drawing/2010/main" val="0"/>
                </a:ext>
              </a:extLst>
            </a:blip>
            <a:srcRect/>
            <a:stretch>
              <a:fillRect/>
            </a:stretch>
          </p:blipFill>
          <p:spPr bwMode="auto">
            <a:xfrm>
              <a:off x="5257800" y="2616347"/>
              <a:ext cx="3699386" cy="1618010"/>
            </a:xfrm>
            <a:prstGeom prst="rect">
              <a:avLst/>
            </a:prstGeom>
            <a:noFill/>
            <a:ln>
              <a:noFill/>
            </a:ln>
          </p:spPr>
        </p:pic>
        <p:cxnSp>
          <p:nvCxnSpPr>
            <p:cNvPr id="9" name="Straight Connector 8"/>
            <p:cNvCxnSpPr>
              <a:endCxn id="8" idx="2"/>
            </p:cNvCxnSpPr>
            <p:nvPr/>
          </p:nvCxnSpPr>
          <p:spPr>
            <a:xfrm>
              <a:off x="7107493" y="2833679"/>
              <a:ext cx="0" cy="1400678"/>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885441" y="4176658"/>
              <a:ext cx="476412" cy="369332"/>
            </a:xfrm>
            <a:prstGeom prst="rect">
              <a:avLst/>
            </a:prstGeom>
            <a:noFill/>
          </p:spPr>
          <p:txBody>
            <a:bodyPr wrap="none" rtlCol="0">
              <a:spAutoFit/>
            </a:bodyPr>
            <a:lstStyle/>
            <a:p>
              <a:r>
                <a:rPr lang="en-US" dirty="0" smtClean="0"/>
                <a:t>8.0</a:t>
              </a:r>
              <a:endParaRPr lang="en-US" dirty="0"/>
            </a:p>
          </p:txBody>
        </p:sp>
        <p:sp>
          <p:nvSpPr>
            <p:cNvPr id="11" name="TextBox 10"/>
            <p:cNvSpPr txBox="1"/>
            <p:nvPr/>
          </p:nvSpPr>
          <p:spPr>
            <a:xfrm>
              <a:off x="7303128" y="4222262"/>
              <a:ext cx="476412" cy="369332"/>
            </a:xfrm>
            <a:prstGeom prst="rect">
              <a:avLst/>
            </a:prstGeom>
            <a:noFill/>
          </p:spPr>
          <p:txBody>
            <a:bodyPr wrap="none" rtlCol="0">
              <a:spAutoFit/>
            </a:bodyPr>
            <a:lstStyle/>
            <a:p>
              <a:r>
                <a:rPr lang="en-US" dirty="0" smtClean="0"/>
                <a:t>8.5</a:t>
              </a:r>
              <a:endParaRPr lang="en-US" dirty="0"/>
            </a:p>
          </p:txBody>
        </p:sp>
        <p:sp>
          <p:nvSpPr>
            <p:cNvPr id="12" name="TextBox 11"/>
            <p:cNvSpPr txBox="1"/>
            <p:nvPr/>
          </p:nvSpPr>
          <p:spPr>
            <a:xfrm>
              <a:off x="7750358" y="4163958"/>
              <a:ext cx="476412" cy="369332"/>
            </a:xfrm>
            <a:prstGeom prst="rect">
              <a:avLst/>
            </a:prstGeom>
            <a:noFill/>
          </p:spPr>
          <p:txBody>
            <a:bodyPr wrap="none" rtlCol="0">
              <a:spAutoFit/>
            </a:bodyPr>
            <a:lstStyle/>
            <a:p>
              <a:r>
                <a:rPr lang="en-US" dirty="0" smtClean="0"/>
                <a:t>9.0</a:t>
              </a:r>
              <a:endParaRPr lang="en-US" dirty="0"/>
            </a:p>
          </p:txBody>
        </p:sp>
        <p:sp>
          <p:nvSpPr>
            <p:cNvPr id="13" name="TextBox 12"/>
            <p:cNvSpPr txBox="1"/>
            <p:nvPr/>
          </p:nvSpPr>
          <p:spPr>
            <a:xfrm>
              <a:off x="8172287" y="4229266"/>
              <a:ext cx="476412" cy="369332"/>
            </a:xfrm>
            <a:prstGeom prst="rect">
              <a:avLst/>
            </a:prstGeom>
            <a:noFill/>
          </p:spPr>
          <p:txBody>
            <a:bodyPr wrap="none" rtlCol="0">
              <a:spAutoFit/>
            </a:bodyPr>
            <a:lstStyle/>
            <a:p>
              <a:r>
                <a:rPr lang="en-US" dirty="0" smtClean="0"/>
                <a:t>9.5</a:t>
              </a:r>
              <a:endParaRPr lang="en-US" dirty="0"/>
            </a:p>
          </p:txBody>
        </p:sp>
        <p:sp>
          <p:nvSpPr>
            <p:cNvPr id="14" name="TextBox 13"/>
            <p:cNvSpPr txBox="1"/>
            <p:nvPr/>
          </p:nvSpPr>
          <p:spPr>
            <a:xfrm>
              <a:off x="5978073" y="4176658"/>
              <a:ext cx="476412" cy="369332"/>
            </a:xfrm>
            <a:prstGeom prst="rect">
              <a:avLst/>
            </a:prstGeom>
            <a:noFill/>
          </p:spPr>
          <p:txBody>
            <a:bodyPr wrap="none" rtlCol="0">
              <a:spAutoFit/>
            </a:bodyPr>
            <a:lstStyle/>
            <a:p>
              <a:r>
                <a:rPr lang="en-US" dirty="0" smtClean="0"/>
                <a:t>7.0</a:t>
              </a:r>
              <a:endParaRPr lang="en-US" dirty="0"/>
            </a:p>
          </p:txBody>
        </p:sp>
        <p:sp>
          <p:nvSpPr>
            <p:cNvPr id="15" name="TextBox 14"/>
            <p:cNvSpPr txBox="1"/>
            <p:nvPr/>
          </p:nvSpPr>
          <p:spPr>
            <a:xfrm>
              <a:off x="6399952" y="4252858"/>
              <a:ext cx="476412" cy="369332"/>
            </a:xfrm>
            <a:prstGeom prst="rect">
              <a:avLst/>
            </a:prstGeom>
            <a:noFill/>
          </p:spPr>
          <p:txBody>
            <a:bodyPr wrap="none" rtlCol="0">
              <a:spAutoFit/>
            </a:bodyPr>
            <a:lstStyle/>
            <a:p>
              <a:r>
                <a:rPr lang="en-US" dirty="0" smtClean="0"/>
                <a:t>7.5</a:t>
              </a:r>
              <a:endParaRPr lang="en-US" dirty="0"/>
            </a:p>
          </p:txBody>
        </p:sp>
      </p:grpSp>
      <p:sp>
        <p:nvSpPr>
          <p:cNvPr id="19" name="TextBox 18"/>
          <p:cNvSpPr txBox="1"/>
          <p:nvPr/>
        </p:nvSpPr>
        <p:spPr>
          <a:xfrm>
            <a:off x="5224770" y="5388775"/>
            <a:ext cx="476412" cy="369332"/>
          </a:xfrm>
          <a:prstGeom prst="rect">
            <a:avLst/>
          </a:prstGeom>
          <a:noFill/>
        </p:spPr>
        <p:txBody>
          <a:bodyPr wrap="none" rtlCol="0">
            <a:spAutoFit/>
          </a:bodyPr>
          <a:lstStyle/>
          <a:p>
            <a:r>
              <a:rPr lang="en-US" dirty="0" smtClean="0"/>
              <a:t>7.8</a:t>
            </a:r>
            <a:endParaRPr lang="en-US" dirty="0"/>
          </a:p>
        </p:txBody>
      </p:sp>
      <p:sp>
        <p:nvSpPr>
          <p:cNvPr id="20" name="TextBox 19"/>
          <p:cNvSpPr txBox="1"/>
          <p:nvPr/>
        </p:nvSpPr>
        <p:spPr>
          <a:xfrm>
            <a:off x="5629757" y="5392487"/>
            <a:ext cx="476412" cy="369332"/>
          </a:xfrm>
          <a:prstGeom prst="rect">
            <a:avLst/>
          </a:prstGeom>
          <a:noFill/>
        </p:spPr>
        <p:txBody>
          <a:bodyPr wrap="none" rtlCol="0">
            <a:spAutoFit/>
          </a:bodyPr>
          <a:lstStyle/>
          <a:p>
            <a:r>
              <a:rPr lang="en-US" dirty="0" smtClean="0"/>
              <a:t>8.2</a:t>
            </a:r>
            <a:endParaRPr lang="en-US" dirty="0"/>
          </a:p>
        </p:txBody>
      </p:sp>
      <p:pic>
        <p:nvPicPr>
          <p:cNvPr id="21" name="Picture 20"/>
          <p:cNvPicPr>
            <a:picLocks noChangeAspect="1"/>
          </p:cNvPicPr>
          <p:nvPr/>
        </p:nvPicPr>
        <p:blipFill>
          <a:blip r:embed="rId5"/>
          <a:stretch>
            <a:fillRect/>
          </a:stretch>
        </p:blipFill>
        <p:spPr>
          <a:xfrm>
            <a:off x="3822635" y="3539515"/>
            <a:ext cx="3629025" cy="1933575"/>
          </a:xfrm>
          <a:prstGeom prst="rect">
            <a:avLst/>
          </a:prstGeom>
        </p:spPr>
      </p:pic>
      <p:pic>
        <p:nvPicPr>
          <p:cNvPr id="34" name="Picture 33"/>
          <p:cNvPicPr>
            <a:picLocks noChangeAspect="1"/>
          </p:cNvPicPr>
          <p:nvPr/>
        </p:nvPicPr>
        <p:blipFill>
          <a:blip r:embed="rId6"/>
          <a:stretch>
            <a:fillRect/>
          </a:stretch>
        </p:blipFill>
        <p:spPr>
          <a:xfrm>
            <a:off x="4005663" y="3705831"/>
            <a:ext cx="3609975" cy="2028825"/>
          </a:xfrm>
          <a:prstGeom prst="rect">
            <a:avLst/>
          </a:prstGeom>
        </p:spPr>
      </p:pic>
      <mc:AlternateContent xmlns:mc="http://schemas.openxmlformats.org/markup-compatibility/2006" xmlns:a14="http://schemas.microsoft.com/office/drawing/2010/main">
        <mc:Choice Requires="a14">
          <p:sp>
            <p:nvSpPr>
              <p:cNvPr id="35" name="TextBox 34"/>
              <p:cNvSpPr txBox="1"/>
              <p:nvPr/>
            </p:nvSpPr>
            <p:spPr>
              <a:xfrm>
                <a:off x="148574" y="5254638"/>
                <a:ext cx="3115596" cy="107991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600" b="0" i="1" smtClean="0">
                              <a:latin typeface="Cambria Math" charset="0"/>
                              <a:ea typeface="Cambria Math" panose="02040503050406030204" pitchFamily="18" charset="0"/>
                            </a:rPr>
                          </m:ctrlPr>
                        </m:sSubPr>
                        <m:e>
                          <m:r>
                            <a:rPr lang="en-US" sz="1600" b="0" i="1" smtClean="0">
                              <a:latin typeface="Cambria Math" panose="02040503050406030204" pitchFamily="18" charset="0"/>
                              <a:ea typeface="Cambria Math" panose="02040503050406030204" pitchFamily="18" charset="0"/>
                            </a:rPr>
                            <m:t>𝑧</m:t>
                          </m:r>
                        </m:e>
                        <m:sub>
                          <m:r>
                            <a:rPr lang="en-US" sz="1600" b="0" i="1" smtClean="0">
                              <a:latin typeface="Cambria Math" panose="02040503050406030204" pitchFamily="18" charset="0"/>
                              <a:ea typeface="Cambria Math" panose="02040503050406030204" pitchFamily="18" charset="0"/>
                            </a:rPr>
                            <m:t>𝐿</m:t>
                          </m:r>
                        </m:sub>
                      </m:sSub>
                      <m:r>
                        <a:rPr lang="en-US" sz="1600" b="0" i="1" smtClean="0">
                          <a:latin typeface="Cambria Math" panose="02040503050406030204" pitchFamily="18" charset="0"/>
                          <a:ea typeface="Cambria Math" panose="02040503050406030204" pitchFamily="18" charset="0"/>
                        </a:rPr>
                        <m:t>=</m:t>
                      </m:r>
                      <m:f>
                        <m:fPr>
                          <m:ctrlPr>
                            <a:rPr lang="en-US" sz="1600" b="0" i="1" smtClean="0">
                              <a:latin typeface="Cambria Math" charset="0"/>
                              <a:ea typeface="Cambria Math" panose="02040503050406030204" pitchFamily="18" charset="0"/>
                            </a:rPr>
                          </m:ctrlPr>
                        </m:fPr>
                        <m:num>
                          <m:r>
                            <a:rPr lang="en-US" sz="1600" b="0" i="1" smtClean="0">
                              <a:latin typeface="Cambria Math" panose="02040503050406030204" pitchFamily="18" charset="0"/>
                              <a:ea typeface="Cambria Math" panose="02040503050406030204" pitchFamily="18" charset="0"/>
                            </a:rPr>
                            <m:t>(</m:t>
                          </m:r>
                          <m:acc>
                            <m:accPr>
                              <m:chr m:val="̅"/>
                              <m:ctrlPr>
                                <a:rPr lang="en-US" sz="1600" b="0" i="1" smtClean="0">
                                  <a:latin typeface="Cambria Math" charset="0"/>
                                  <a:ea typeface="Cambria Math" panose="02040503050406030204" pitchFamily="18" charset="0"/>
                                </a:rPr>
                              </m:ctrlPr>
                            </m:accPr>
                            <m:e>
                              <m:r>
                                <a:rPr lang="en-US" sz="1600" b="0" i="1" smtClean="0">
                                  <a:latin typeface="Cambria Math" panose="02040503050406030204" pitchFamily="18" charset="0"/>
                                  <a:ea typeface="Cambria Math" panose="02040503050406030204" pitchFamily="18" charset="0"/>
                                </a:rPr>
                                <m:t>𝑋</m:t>
                              </m:r>
                            </m:e>
                          </m:acc>
                          <m:r>
                            <a:rPr lang="en-US" sz="1600" b="0" i="1" smtClean="0">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𝜇</m:t>
                          </m:r>
                          <m:r>
                            <a:rPr lang="en-US" sz="1600" b="0" i="1" smtClean="0">
                              <a:latin typeface="Cambria Math" panose="02040503050406030204" pitchFamily="18" charset="0"/>
                              <a:ea typeface="Cambria Math" panose="02040503050406030204" pitchFamily="18" charset="0"/>
                            </a:rPr>
                            <m:t>)</m:t>
                          </m:r>
                        </m:num>
                        <m:den>
                          <m:r>
                            <a:rPr lang="en-US" sz="1600" b="0" i="1" smtClean="0">
                              <a:latin typeface="Cambria Math" panose="02040503050406030204" pitchFamily="18" charset="0"/>
                              <a:ea typeface="Cambria Math" panose="02040503050406030204" pitchFamily="18" charset="0"/>
                            </a:rPr>
                            <m:t>𝜎</m:t>
                          </m:r>
                        </m:den>
                      </m:f>
                      <m:r>
                        <a:rPr lang="en-US" sz="1600" b="0" i="1" smtClean="0">
                          <a:latin typeface="Cambria Math" panose="02040503050406030204" pitchFamily="18" charset="0"/>
                          <a:ea typeface="Cambria Math" panose="02040503050406030204" pitchFamily="18" charset="0"/>
                        </a:rPr>
                        <m:t>=</m:t>
                      </m:r>
                      <m:f>
                        <m:fPr>
                          <m:ctrlPr>
                            <a:rPr lang="en-US" sz="1600" b="0" i="1" smtClean="0">
                              <a:latin typeface="Cambria Math" charset="0"/>
                              <a:ea typeface="Cambria Math" panose="02040503050406030204" pitchFamily="18" charset="0"/>
                            </a:rPr>
                          </m:ctrlPr>
                        </m:fPr>
                        <m:num>
                          <m:r>
                            <a:rPr lang="en-US" sz="1600" b="0" i="1" smtClean="0">
                              <a:latin typeface="Cambria Math" panose="02040503050406030204" pitchFamily="18" charset="0"/>
                              <a:ea typeface="Cambria Math" panose="02040503050406030204" pitchFamily="18" charset="0"/>
                            </a:rPr>
                            <m:t>(7.8−8)</m:t>
                          </m:r>
                        </m:num>
                        <m:den>
                          <m:r>
                            <a:rPr lang="en-US" sz="1600" b="0" i="1" smtClean="0">
                              <a:latin typeface="Cambria Math" panose="02040503050406030204" pitchFamily="18" charset="0"/>
                              <a:ea typeface="Cambria Math" panose="02040503050406030204" pitchFamily="18" charset="0"/>
                            </a:rPr>
                            <m:t>0.5</m:t>
                          </m:r>
                        </m:den>
                      </m:f>
                      <m:r>
                        <a:rPr lang="en-US" sz="1600" b="0" i="1" smtClean="0">
                          <a:latin typeface="Cambria Math" panose="02040503050406030204" pitchFamily="18" charset="0"/>
                          <a:ea typeface="Cambria Math" panose="02040503050406030204" pitchFamily="18" charset="0"/>
                        </a:rPr>
                        <m:t>=−0.4</m:t>
                      </m:r>
                    </m:oMath>
                  </m:oMathPara>
                </a14:m>
                <a:endParaRPr lang="en-US" sz="1600" b="0" dirty="0" smtClean="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b>
                        <m:sSubPr>
                          <m:ctrlPr>
                            <a:rPr lang="en-US" sz="1600" i="1">
                              <a:latin typeface="Cambria Math" charset="0"/>
                              <a:ea typeface="Cambria Math" panose="02040503050406030204" pitchFamily="18" charset="0"/>
                            </a:rPr>
                          </m:ctrlPr>
                        </m:sSubPr>
                        <m:e>
                          <m:r>
                            <a:rPr lang="en-US" sz="1600" i="1">
                              <a:latin typeface="Cambria Math" panose="02040503050406030204" pitchFamily="18" charset="0"/>
                              <a:ea typeface="Cambria Math" panose="02040503050406030204" pitchFamily="18" charset="0"/>
                            </a:rPr>
                            <m:t>𝑧</m:t>
                          </m:r>
                        </m:e>
                        <m:sub>
                          <m:r>
                            <a:rPr lang="en-US" sz="1600" b="0" i="1" smtClean="0">
                              <a:latin typeface="Cambria Math" panose="02040503050406030204" pitchFamily="18" charset="0"/>
                              <a:ea typeface="Cambria Math" panose="02040503050406030204" pitchFamily="18" charset="0"/>
                            </a:rPr>
                            <m:t>𝑈</m:t>
                          </m:r>
                        </m:sub>
                      </m:sSub>
                      <m:r>
                        <a:rPr lang="en-US" sz="1600" i="1">
                          <a:latin typeface="Cambria Math" panose="02040503050406030204" pitchFamily="18" charset="0"/>
                          <a:ea typeface="Cambria Math" panose="02040503050406030204" pitchFamily="18" charset="0"/>
                        </a:rPr>
                        <m:t>=</m:t>
                      </m:r>
                      <m:f>
                        <m:fPr>
                          <m:ctrlPr>
                            <a:rPr lang="en-US" sz="1600" i="1">
                              <a:latin typeface="Cambria Math" charset="0"/>
                              <a:ea typeface="Cambria Math" panose="02040503050406030204" pitchFamily="18" charset="0"/>
                            </a:rPr>
                          </m:ctrlPr>
                        </m:fPr>
                        <m:num>
                          <m:r>
                            <a:rPr lang="en-US" sz="1600" i="1">
                              <a:latin typeface="Cambria Math" panose="02040503050406030204" pitchFamily="18" charset="0"/>
                              <a:ea typeface="Cambria Math" panose="02040503050406030204" pitchFamily="18" charset="0"/>
                            </a:rPr>
                            <m:t>(</m:t>
                          </m:r>
                          <m:acc>
                            <m:accPr>
                              <m:chr m:val="̅"/>
                              <m:ctrlPr>
                                <a:rPr lang="en-US" sz="1600" i="1">
                                  <a:latin typeface="Cambria Math" charset="0"/>
                                  <a:ea typeface="Cambria Math" panose="02040503050406030204" pitchFamily="18" charset="0"/>
                                </a:rPr>
                              </m:ctrlPr>
                            </m:accPr>
                            <m:e>
                              <m:r>
                                <a:rPr lang="en-US" sz="1600" i="1">
                                  <a:latin typeface="Cambria Math" panose="02040503050406030204" pitchFamily="18" charset="0"/>
                                  <a:ea typeface="Cambria Math" panose="02040503050406030204" pitchFamily="18" charset="0"/>
                                </a:rPr>
                                <m:t>𝑋</m:t>
                              </m:r>
                            </m:e>
                          </m:acc>
                          <m:r>
                            <a:rPr lang="en-US" sz="1600" i="1">
                              <a:latin typeface="Cambria Math" panose="02040503050406030204" pitchFamily="18" charset="0"/>
                              <a:ea typeface="Cambria Math" panose="02040503050406030204" pitchFamily="18" charset="0"/>
                            </a:rPr>
                            <m:t>−</m:t>
                          </m:r>
                          <m:r>
                            <a:rPr lang="en-US" sz="1600" i="1">
                              <a:latin typeface="Cambria Math" panose="02040503050406030204" pitchFamily="18" charset="0"/>
                              <a:ea typeface="Cambria Math" panose="02040503050406030204" pitchFamily="18" charset="0"/>
                            </a:rPr>
                            <m:t>𝜇</m:t>
                          </m:r>
                          <m:r>
                            <a:rPr lang="en-US" sz="1600" i="1">
                              <a:latin typeface="Cambria Math" panose="02040503050406030204" pitchFamily="18" charset="0"/>
                              <a:ea typeface="Cambria Math" panose="02040503050406030204" pitchFamily="18" charset="0"/>
                            </a:rPr>
                            <m:t>)</m:t>
                          </m:r>
                        </m:num>
                        <m:den>
                          <m:r>
                            <a:rPr lang="en-US" sz="1600" i="1">
                              <a:latin typeface="Cambria Math" panose="02040503050406030204" pitchFamily="18" charset="0"/>
                              <a:ea typeface="Cambria Math" panose="02040503050406030204" pitchFamily="18" charset="0"/>
                            </a:rPr>
                            <m:t>𝜎</m:t>
                          </m:r>
                        </m:den>
                      </m:f>
                      <m:r>
                        <a:rPr lang="en-US" sz="1600" i="1">
                          <a:latin typeface="Cambria Math" panose="02040503050406030204" pitchFamily="18" charset="0"/>
                          <a:ea typeface="Cambria Math" panose="02040503050406030204" pitchFamily="18" charset="0"/>
                        </a:rPr>
                        <m:t>=</m:t>
                      </m:r>
                      <m:f>
                        <m:fPr>
                          <m:ctrlPr>
                            <a:rPr lang="en-US" sz="1600" i="1">
                              <a:latin typeface="Cambria Math" charset="0"/>
                              <a:ea typeface="Cambria Math" panose="02040503050406030204" pitchFamily="18" charset="0"/>
                            </a:rPr>
                          </m:ctrlPr>
                        </m:fPr>
                        <m:num>
                          <m:r>
                            <a:rPr lang="en-US" sz="1600" i="1">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8.2</m:t>
                          </m:r>
                          <m:r>
                            <a:rPr lang="en-US" sz="1600" i="1">
                              <a:latin typeface="Cambria Math" panose="02040503050406030204" pitchFamily="18" charset="0"/>
                              <a:ea typeface="Cambria Math" panose="02040503050406030204" pitchFamily="18" charset="0"/>
                            </a:rPr>
                            <m:t>−8)</m:t>
                          </m:r>
                        </m:num>
                        <m:den>
                          <m:r>
                            <a:rPr lang="en-US" sz="1600" i="1">
                              <a:latin typeface="Cambria Math" panose="02040503050406030204" pitchFamily="18" charset="0"/>
                              <a:ea typeface="Cambria Math" panose="02040503050406030204" pitchFamily="18" charset="0"/>
                            </a:rPr>
                            <m:t>0.5</m:t>
                          </m:r>
                        </m:den>
                      </m:f>
                      <m:r>
                        <a:rPr lang="en-US" sz="1600" i="1">
                          <a:latin typeface="Cambria Math" panose="02040503050406030204" pitchFamily="18" charset="0"/>
                          <a:ea typeface="Cambria Math" panose="02040503050406030204" pitchFamily="18" charset="0"/>
                        </a:rPr>
                        <m:t>=0.4</m:t>
                      </m:r>
                    </m:oMath>
                  </m:oMathPara>
                </a14:m>
                <a:endParaRPr lang="en-US" sz="1600" dirty="0">
                  <a:ea typeface="Cambria Math" panose="02040503050406030204" pitchFamily="18" charset="0"/>
                </a:endParaRPr>
              </a:p>
            </p:txBody>
          </p:sp>
        </mc:Choice>
        <mc:Fallback xmlns="">
          <p:sp>
            <p:nvSpPr>
              <p:cNvPr id="35" name="TextBox 34"/>
              <p:cNvSpPr txBox="1">
                <a:spLocks noRot="1" noChangeAspect="1" noMove="1" noResize="1" noEditPoints="1" noAdjustHandles="1" noChangeArrowheads="1" noChangeShapeType="1" noTextEdit="1"/>
              </p:cNvSpPr>
              <p:nvPr/>
            </p:nvSpPr>
            <p:spPr>
              <a:xfrm>
                <a:off x="148574" y="5254638"/>
                <a:ext cx="3115596" cy="1079911"/>
              </a:xfrm>
              <a:prstGeom prst="rect">
                <a:avLst/>
              </a:prstGeom>
              <a:blipFill rotWithShape="0">
                <a:blip r:embed="rId7"/>
                <a:stretch>
                  <a:fillRect/>
                </a:stretch>
              </a:blipFill>
            </p:spPr>
            <p:txBody>
              <a:bodyPr/>
              <a:lstStyle/>
              <a:p>
                <a:r>
                  <a:rPr lang="en-US">
                    <a:noFill/>
                  </a:rPr>
                  <a:t> </a:t>
                </a:r>
              </a:p>
            </p:txBody>
          </p:sp>
        </mc:Fallback>
      </mc:AlternateContent>
      <p:cxnSp>
        <p:nvCxnSpPr>
          <p:cNvPr id="37" name="Straight Arrow Connector 36"/>
          <p:cNvCxnSpPr/>
          <p:nvPr/>
        </p:nvCxnSpPr>
        <p:spPr>
          <a:xfrm>
            <a:off x="5599625" y="5228880"/>
            <a:ext cx="0" cy="4572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5986709" y="5224029"/>
            <a:ext cx="0" cy="4572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5407798" y="5654909"/>
            <a:ext cx="426720" cy="276999"/>
          </a:xfrm>
          <a:prstGeom prst="rect">
            <a:avLst/>
          </a:prstGeom>
          <a:noFill/>
        </p:spPr>
        <p:txBody>
          <a:bodyPr wrap="none" rtlCol="0">
            <a:spAutoFit/>
          </a:bodyPr>
          <a:lstStyle/>
          <a:p>
            <a:r>
              <a:rPr lang="en-US" sz="1200" dirty="0" smtClean="0"/>
              <a:t>-0.4</a:t>
            </a:r>
            <a:endParaRPr lang="en-US" sz="1200" dirty="0"/>
          </a:p>
        </p:txBody>
      </p:sp>
      <p:sp>
        <p:nvSpPr>
          <p:cNvPr id="41" name="TextBox 40"/>
          <p:cNvSpPr txBox="1"/>
          <p:nvPr/>
        </p:nvSpPr>
        <p:spPr>
          <a:xfrm>
            <a:off x="5817315" y="5667609"/>
            <a:ext cx="380232" cy="276999"/>
          </a:xfrm>
          <a:prstGeom prst="rect">
            <a:avLst/>
          </a:prstGeom>
          <a:noFill/>
        </p:spPr>
        <p:txBody>
          <a:bodyPr wrap="none" rtlCol="0">
            <a:spAutoFit/>
          </a:bodyPr>
          <a:lstStyle/>
          <a:p>
            <a:r>
              <a:rPr lang="en-US" sz="1200" dirty="0" smtClean="0"/>
              <a:t>0.4</a:t>
            </a:r>
            <a:endParaRPr lang="en-US" sz="1200" dirty="0"/>
          </a:p>
        </p:txBody>
      </p:sp>
      <mc:AlternateContent xmlns:mc="http://schemas.openxmlformats.org/markup-compatibility/2006" xmlns:a14="http://schemas.microsoft.com/office/drawing/2010/main">
        <mc:Choice Requires="a14">
          <p:sp>
            <p:nvSpPr>
              <p:cNvPr id="42" name="TextBox 41"/>
              <p:cNvSpPr txBox="1"/>
              <p:nvPr/>
            </p:nvSpPr>
            <p:spPr>
              <a:xfrm>
                <a:off x="3621526" y="6087947"/>
                <a:ext cx="5030801" cy="6463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mbria Math" panose="02040503050406030204" pitchFamily="18" charset="0"/>
                        </a:rPr>
                        <m:t>𝑃</m:t>
                      </m:r>
                      <m:d>
                        <m:dPr>
                          <m:ctrlPr>
                            <a:rPr lang="en-US" b="0" i="1" smtClean="0">
                              <a:latin typeface="Cambria Math"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−0.4&lt;</m:t>
                          </m:r>
                          <m:r>
                            <a:rPr lang="en-US" b="0" i="1" smtClean="0">
                              <a:latin typeface="Cambria Math" panose="02040503050406030204" pitchFamily="18" charset="0"/>
                              <a:ea typeface="Cambria Math" panose="02040503050406030204" pitchFamily="18" charset="0"/>
                            </a:rPr>
                            <m:t>𝑍</m:t>
                          </m:r>
                          <m:r>
                            <a:rPr lang="en-US" b="0" i="1" smtClean="0">
                              <a:latin typeface="Cambria Math" panose="02040503050406030204" pitchFamily="18" charset="0"/>
                              <a:ea typeface="Cambria Math" panose="02040503050406030204" pitchFamily="18" charset="0"/>
                            </a:rPr>
                            <m:t>&lt;0.4</m:t>
                          </m:r>
                        </m:e>
                      </m:d>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𝑃</m:t>
                      </m:r>
                      <m:d>
                        <m:dPr>
                          <m:ctrlPr>
                            <a:rPr lang="en-US" b="0" i="1" smtClean="0">
                              <a:latin typeface="Cambria Math"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𝑍</m:t>
                          </m:r>
                          <m:r>
                            <a:rPr lang="en-US" b="0" i="1" smtClean="0">
                              <a:latin typeface="Cambria Math" panose="02040503050406030204" pitchFamily="18" charset="0"/>
                              <a:ea typeface="Cambria Math" panose="02040503050406030204" pitchFamily="18" charset="0"/>
                            </a:rPr>
                            <m:t>&lt;0.4</m:t>
                          </m:r>
                        </m:e>
                      </m:d>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𝑃</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𝑍</m:t>
                      </m:r>
                      <m:r>
                        <a:rPr lang="en-US" b="0" i="1" smtClean="0">
                          <a:latin typeface="Cambria Math" panose="02040503050406030204" pitchFamily="18" charset="0"/>
                          <a:ea typeface="Cambria Math" panose="02040503050406030204" pitchFamily="18" charset="0"/>
                        </a:rPr>
                        <m:t>&lt;−0.4)</m:t>
                      </m:r>
                    </m:oMath>
                  </m:oMathPara>
                </a14:m>
                <a:endParaRPr lang="en-US" dirty="0" smtClean="0">
                  <a:ea typeface="Cambria Math" panose="02040503050406030204" pitchFamily="18" charset="0"/>
                </a:endParaRPr>
              </a:p>
              <a:p>
                <a:pPr>
                  <a:tabLst>
                    <a:tab pos="463550" algn="l"/>
                  </a:tabLst>
                </a:pPr>
                <a:r>
                  <a:rPr lang="en-US" dirty="0" smtClean="0">
                    <a:ea typeface="Cambria Math" panose="02040503050406030204" pitchFamily="18" charset="0"/>
                  </a:rPr>
                  <a:t> 	= 0.6554 – 0.3446 = 0.3108</a:t>
                </a:r>
                <a:endParaRPr lang="en-US" dirty="0">
                  <a:ea typeface="Cambria Math" panose="02040503050406030204" pitchFamily="18" charset="0"/>
                </a:endParaRPr>
              </a:p>
            </p:txBody>
          </p:sp>
        </mc:Choice>
        <mc:Fallback xmlns="">
          <p:sp>
            <p:nvSpPr>
              <p:cNvPr id="42" name="TextBox 41"/>
              <p:cNvSpPr txBox="1">
                <a:spLocks noRot="1" noChangeAspect="1" noMove="1" noResize="1" noEditPoints="1" noAdjustHandles="1" noChangeArrowheads="1" noChangeShapeType="1" noTextEdit="1"/>
              </p:cNvSpPr>
              <p:nvPr/>
            </p:nvSpPr>
            <p:spPr>
              <a:xfrm>
                <a:off x="3621526" y="6087947"/>
                <a:ext cx="5030801" cy="646331"/>
              </a:xfrm>
              <a:prstGeom prst="rect">
                <a:avLst/>
              </a:prstGeom>
              <a:blipFill rotWithShape="0">
                <a:blip r:embed="rId8"/>
                <a:stretch>
                  <a:fillRect b="-14151"/>
                </a:stretch>
              </a:blipFill>
            </p:spPr>
            <p:txBody>
              <a:bodyPr/>
              <a:lstStyle/>
              <a:p>
                <a:r>
                  <a:rPr lang="en-US">
                    <a:noFill/>
                  </a:rPr>
                  <a:t> </a:t>
                </a:r>
              </a:p>
            </p:txBody>
          </p:sp>
        </mc:Fallback>
      </mc:AlternateContent>
    </p:spTree>
    <p:extLst>
      <p:ext uri="{BB962C8B-B14F-4D97-AF65-F5344CB8AC3E}">
        <p14:creationId xmlns:p14="http://schemas.microsoft.com/office/powerpoint/2010/main" val="3790912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0"/>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9"/>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21"/>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35">
                                            <p:txEl>
                                              <p:pRg st="0" end="0"/>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35">
                                            <p:txEl>
                                              <p:pRg st="1" end="1"/>
                                            </p:txEl>
                                          </p:spTgt>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34"/>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37"/>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39"/>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40"/>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41"/>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42">
                                            <p:txEl>
                                              <p:pRg st="0" end="0"/>
                                            </p:txEl>
                                          </p:spTgt>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4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5" grpId="0" build="p"/>
      <p:bldP spid="19" grpId="0"/>
      <p:bldP spid="20" grpId="0"/>
      <p:bldP spid="35" grpId="0" build="p"/>
      <p:bldP spid="40" grpId="0"/>
      <p:bldP spid="41" grpId="0"/>
      <p:bldP spid="42"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5"/>
          <p:cNvSpPr txBox="1">
            <a:spLocks/>
          </p:cNvSpPr>
          <p:nvPr/>
        </p:nvSpPr>
        <p:spPr>
          <a:xfrm>
            <a:off x="4495799" y="459729"/>
            <a:ext cx="4786746" cy="117511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346075" indent="-346075">
              <a:spcBef>
                <a:spcPts val="0"/>
              </a:spcBef>
              <a:buFont typeface="+mj-lt"/>
              <a:buAutoNum type="alphaLcPeriod"/>
            </a:pPr>
            <a:r>
              <a:rPr lang="en-US" sz="2000" dirty="0" smtClean="0"/>
              <a:t>What </a:t>
            </a:r>
            <a:r>
              <a:rPr lang="en-US" sz="2000" dirty="0"/>
              <a:t>do we know?</a:t>
            </a:r>
          </a:p>
          <a:p>
            <a:pPr lvl="1">
              <a:lnSpc>
                <a:spcPts val="2000"/>
              </a:lnSpc>
              <a:spcBef>
                <a:spcPts val="0"/>
              </a:spcBef>
            </a:pPr>
            <a:r>
              <a:rPr lang="en-US" sz="2000" dirty="0">
                <a:sym typeface="Wingdings" panose="05000000000000000000" pitchFamily="2" charset="2"/>
              </a:rPr>
              <a:t>n=100</a:t>
            </a:r>
          </a:p>
          <a:p>
            <a:pPr lvl="1">
              <a:lnSpc>
                <a:spcPts val="2000"/>
              </a:lnSpc>
              <a:spcBef>
                <a:spcPts val="0"/>
              </a:spcBef>
            </a:pPr>
            <a:r>
              <a:rPr lang="en-US" sz="2000" dirty="0" smtClean="0"/>
              <a:t>Salary </a:t>
            </a:r>
            <a:r>
              <a:rPr lang="en-US" sz="2000" dirty="0" smtClean="0">
                <a:sym typeface="Wingdings" panose="05000000000000000000" pitchFamily="2" charset="2"/>
              </a:rPr>
              <a:t> quantitative </a:t>
            </a:r>
            <a:br>
              <a:rPr lang="en-US" sz="2000" dirty="0" smtClean="0">
                <a:sym typeface="Wingdings" panose="05000000000000000000" pitchFamily="2" charset="2"/>
              </a:rPr>
            </a:br>
            <a:r>
              <a:rPr lang="en-US" sz="2000" dirty="0" smtClean="0">
                <a:sym typeface="Wingdings" panose="05000000000000000000" pitchFamily="2" charset="2"/>
              </a:rPr>
              <a:t> mean and standard deviation</a:t>
            </a:r>
            <a:endParaRPr lang="en-US" sz="2000" dirty="0" smtClean="0"/>
          </a:p>
        </p:txBody>
      </p:sp>
      <p:sp>
        <p:nvSpPr>
          <p:cNvPr id="2" name="Title 1"/>
          <p:cNvSpPr>
            <a:spLocks noGrp="1"/>
          </p:cNvSpPr>
          <p:nvPr>
            <p:ph type="title"/>
          </p:nvPr>
        </p:nvSpPr>
        <p:spPr>
          <a:xfrm>
            <a:off x="457200" y="0"/>
            <a:ext cx="3844636" cy="563562"/>
          </a:xfrm>
        </p:spPr>
        <p:txBody>
          <a:bodyPr>
            <a:normAutofit/>
          </a:bodyPr>
          <a:lstStyle/>
          <a:p>
            <a:pPr algn="l"/>
            <a:r>
              <a:rPr lang="en-US" sz="2800" dirty="0" smtClean="0"/>
              <a:t>Example: </a:t>
            </a:r>
            <a:endParaRPr lang="en-US" sz="2800" dirty="0">
              <a:latin typeface="+mn-lt"/>
            </a:endParaRPr>
          </a:p>
        </p:txBody>
      </p:sp>
      <p:sp>
        <p:nvSpPr>
          <p:cNvPr id="4" name="Content Placeholder 3"/>
          <p:cNvSpPr>
            <a:spLocks noGrp="1"/>
          </p:cNvSpPr>
          <p:nvPr>
            <p:ph sz="half" idx="1"/>
          </p:nvPr>
        </p:nvSpPr>
        <p:spPr>
          <a:xfrm>
            <a:off x="152400" y="533400"/>
            <a:ext cx="4081447" cy="4426527"/>
          </a:xfrm>
        </p:spPr>
        <p:txBody>
          <a:bodyPr>
            <a:noAutofit/>
          </a:bodyPr>
          <a:lstStyle/>
          <a:p>
            <a:pPr marL="0" indent="0">
              <a:buNone/>
            </a:pPr>
            <a:r>
              <a:rPr lang="en-US" sz="2000" b="1" dirty="0" smtClean="0"/>
              <a:t>Physicians’ assistants </a:t>
            </a:r>
            <a:r>
              <a:rPr lang="en-US" sz="2000" dirty="0" smtClean="0"/>
              <a:t>The 2006 AAPA survey of the population of physicians’ assistants who were working full time reported a mean annual income of $84,396 and standard deviation of $21,975. (</a:t>
            </a:r>
            <a:r>
              <a:rPr lang="en-US" sz="2000" i="1" dirty="0" smtClean="0"/>
              <a:t>Source</a:t>
            </a:r>
            <a:r>
              <a:rPr lang="en-US" sz="2000" dirty="0" smtClean="0"/>
              <a:t>: Data from 2006 AAPA survey [ www.aapa.org])</a:t>
            </a:r>
            <a:endParaRPr lang="en-US" sz="2000" dirty="0"/>
          </a:p>
          <a:p>
            <a:pPr marL="457200">
              <a:buFont typeface="+mj-lt"/>
              <a:buAutoNum type="alphaLcPeriod"/>
            </a:pPr>
            <a:r>
              <a:rPr lang="en-US" sz="2000" dirty="0" smtClean="0"/>
              <a:t>Suppose the AAPA had randomly sampled 100 physicians’ assistants instead of collecting data for all of them.  Describe the mean, standard deviation, and shape of the </a:t>
            </a:r>
            <a:r>
              <a:rPr lang="en-US" sz="2000" b="1" dirty="0" smtClean="0"/>
              <a:t>sampling distribution </a:t>
            </a:r>
            <a:r>
              <a:rPr lang="en-US" sz="2000" dirty="0" smtClean="0"/>
              <a:t>of the sample mean.</a:t>
            </a:r>
          </a:p>
        </p:txBody>
      </p:sp>
      <p:sp>
        <p:nvSpPr>
          <p:cNvPr id="10" name="Content Placeholder 5"/>
          <p:cNvSpPr>
            <a:spLocks noGrp="1"/>
          </p:cNvSpPr>
          <p:nvPr>
            <p:ph sz="half" idx="2"/>
          </p:nvPr>
        </p:nvSpPr>
        <p:spPr>
          <a:xfrm>
            <a:off x="4413083" y="2809964"/>
            <a:ext cx="4191000" cy="381345"/>
          </a:xfrm>
        </p:spPr>
        <p:txBody>
          <a:bodyPr>
            <a:normAutofit/>
          </a:bodyPr>
          <a:lstStyle/>
          <a:p>
            <a:pPr marL="0" indent="0">
              <a:buNone/>
              <a:tabLst>
                <a:tab pos="461963" algn="l"/>
              </a:tabLst>
            </a:pPr>
            <a:r>
              <a:rPr lang="en-US" sz="2000" dirty="0" smtClean="0"/>
              <a:t>	The standard error would be:</a:t>
            </a:r>
          </a:p>
        </p:txBody>
      </p:sp>
      <p:graphicFrame>
        <p:nvGraphicFramePr>
          <p:cNvPr id="31748" name="Object 4"/>
          <p:cNvGraphicFramePr>
            <a:graphicFrameLocks noChangeAspect="1"/>
          </p:cNvGraphicFramePr>
          <p:nvPr>
            <p:extLst>
              <p:ext uri="{D42A27DB-BD31-4B8C-83A1-F6EECF244321}">
                <p14:modId xmlns:p14="http://schemas.microsoft.com/office/powerpoint/2010/main" val="3267212571"/>
              </p:ext>
            </p:extLst>
          </p:nvPr>
        </p:nvGraphicFramePr>
        <p:xfrm>
          <a:off x="4924258" y="3054934"/>
          <a:ext cx="1214438" cy="685800"/>
        </p:xfrm>
        <a:graphic>
          <a:graphicData uri="http://schemas.openxmlformats.org/presentationml/2006/ole">
            <mc:AlternateContent xmlns:mc="http://schemas.openxmlformats.org/markup-compatibility/2006">
              <mc:Choice xmlns:v="urn:schemas-microsoft-com:vml" Requires="v">
                <p:oleObj spid="_x0000_s52282" name="Equation" r:id="rId3" imgW="698400" imgH="419040" progId="Equation.3">
                  <p:embed/>
                </p:oleObj>
              </mc:Choice>
              <mc:Fallback>
                <p:oleObj name="Equation" r:id="rId3" imgW="698400" imgH="419040" progId="Equation.3">
                  <p:embed/>
                  <p:pic>
                    <p:nvPicPr>
                      <p:cNvPr id="0" name=""/>
                      <p:cNvPicPr>
                        <a:picLocks noChangeAspect="1" noChangeArrowheads="1"/>
                      </p:cNvPicPr>
                      <p:nvPr/>
                    </p:nvPicPr>
                    <p:blipFill>
                      <a:blip r:embed="rId4"/>
                      <a:srcRect/>
                      <a:stretch>
                        <a:fillRect/>
                      </a:stretch>
                    </p:blipFill>
                    <p:spPr bwMode="auto">
                      <a:xfrm>
                        <a:off x="4924258" y="3054934"/>
                        <a:ext cx="1214438" cy="685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31749" name="Picture 5"/>
          <p:cNvPicPr>
            <a:picLocks noChangeAspect="1" noChangeArrowheads="1"/>
          </p:cNvPicPr>
          <p:nvPr/>
        </p:nvPicPr>
        <p:blipFill>
          <a:blip r:embed="rId5" cstate="print"/>
          <a:srcRect/>
          <a:stretch>
            <a:fillRect/>
          </a:stretch>
        </p:blipFill>
        <p:spPr bwMode="auto">
          <a:xfrm>
            <a:off x="6217637" y="3148979"/>
            <a:ext cx="2566147" cy="381000"/>
          </a:xfrm>
          <a:prstGeom prst="rect">
            <a:avLst/>
          </a:prstGeom>
          <a:noFill/>
          <a:ln w="9525">
            <a:noFill/>
            <a:miter lim="800000"/>
            <a:headEnd/>
            <a:tailEnd/>
          </a:ln>
        </p:spPr>
      </p:pic>
      <mc:AlternateContent xmlns:mc="http://schemas.openxmlformats.org/markup-compatibility/2006" xmlns:a14="http://schemas.microsoft.com/office/drawing/2010/main">
        <mc:Choice Requires="a14">
          <p:sp>
            <p:nvSpPr>
              <p:cNvPr id="14" name="Content Placeholder 5"/>
              <p:cNvSpPr txBox="1">
                <a:spLocks/>
              </p:cNvSpPr>
              <p:nvPr/>
            </p:nvSpPr>
            <p:spPr>
              <a:xfrm>
                <a:off x="4731225" y="5230067"/>
                <a:ext cx="3962400" cy="533400"/>
              </a:xfrm>
              <a:prstGeom prst="rect">
                <a:avLst/>
              </a:prstGeom>
            </p:spPr>
            <p:txBody>
              <a:bodyPr vert="horz" lIns="91440" tIns="45720" rIns="91440" bIns="45720" rtlCol="0">
                <a:normAutofit fontScale="92500" lnSpcReduction="20000"/>
              </a:bodyPr>
              <a:lstStyle/>
              <a:p>
                <a:pPr marL="284163" indent="-284163">
                  <a:buFont typeface="+mj-lt"/>
                  <a:buAutoNum type="alphaLcPeriod" startAt="2"/>
                </a:pPr>
                <a:r>
                  <a:rPr lang="en-US" sz="2000" dirty="0" smtClean="0"/>
                  <a:t> </a:t>
                </a:r>
                <a14:m>
                  <m:oMath xmlns:m="http://schemas.openxmlformats.org/officeDocument/2006/math">
                    <m:acc>
                      <m:accPr>
                        <m:chr m:val="̅"/>
                        <m:ctrlPr>
                          <a:rPr lang="en-US" sz="2000" i="1" dirty="0" smtClean="0">
                            <a:latin typeface="Cambria Math" charset="0"/>
                          </a:rPr>
                        </m:ctrlPr>
                      </m:accPr>
                      <m:e>
                        <m:r>
                          <a:rPr lang="en-US" sz="2000" b="0" i="1" dirty="0" smtClean="0">
                            <a:latin typeface="Cambria Math" panose="02040503050406030204" pitchFamily="18" charset="0"/>
                          </a:rPr>
                          <m:t>𝑋</m:t>
                        </m:r>
                      </m:e>
                    </m:acc>
                  </m:oMath>
                </a14:m>
                <a:r>
                  <a:rPr lang="en-US" sz="2000" dirty="0" smtClean="0"/>
                  <a:t> = $80,000 and </a:t>
                </a:r>
                <a14:m>
                  <m:oMath xmlns:m="http://schemas.openxmlformats.org/officeDocument/2006/math">
                    <m:r>
                      <m:rPr>
                        <m:sty m:val="p"/>
                      </m:rPr>
                      <a:rPr lang="en-US" sz="2000" b="0" i="0" smtClean="0">
                        <a:latin typeface="Cambria Math" panose="02040503050406030204" pitchFamily="18" charset="0"/>
                      </a:rPr>
                      <m:t>Z</m:t>
                    </m:r>
                    <m:r>
                      <a:rPr lang="en-US" sz="2000" b="0" i="0" smtClean="0">
                        <a:latin typeface="Cambria Math" panose="02040503050406030204" pitchFamily="18" charset="0"/>
                      </a:rPr>
                      <m:t>=</m:t>
                    </m:r>
                    <m:f>
                      <m:fPr>
                        <m:ctrlPr>
                          <a:rPr lang="en-US" sz="2000" i="1" smtClean="0">
                            <a:latin typeface="Cambria Math" charset="0"/>
                          </a:rPr>
                        </m:ctrlPr>
                      </m:fPr>
                      <m:num>
                        <m:acc>
                          <m:accPr>
                            <m:chr m:val="̅"/>
                            <m:ctrlPr>
                              <a:rPr lang="en-US" sz="2000" i="1" smtClean="0">
                                <a:latin typeface="Cambria Math" charset="0"/>
                              </a:rPr>
                            </m:ctrlPr>
                          </m:accPr>
                          <m:e>
                            <m:r>
                              <a:rPr lang="en-US" sz="2000" b="0" i="1" smtClean="0">
                                <a:latin typeface="Cambria Math" panose="02040503050406030204" pitchFamily="18" charset="0"/>
                              </a:rPr>
                              <m:t>𝑋</m:t>
                            </m:r>
                          </m:e>
                        </m:acc>
                        <m:r>
                          <a:rPr lang="en-US" sz="2000" b="0" i="1" smtClean="0">
                            <a:latin typeface="Cambria Math" panose="02040503050406030204" pitchFamily="18" charset="0"/>
                          </a:rPr>
                          <m:t>−</m:t>
                        </m:r>
                        <m:sSub>
                          <m:sSubPr>
                            <m:ctrlPr>
                              <a:rPr lang="en-US" sz="2000" i="1">
                                <a:latin typeface="Cambria Math" charset="0"/>
                              </a:rPr>
                            </m:ctrlPr>
                          </m:sSubPr>
                          <m:e>
                            <m:r>
                              <a:rPr lang="en-US" sz="2000" i="1">
                                <a:latin typeface="Cambria Math" panose="02040503050406030204" pitchFamily="18" charset="0"/>
                                <a:ea typeface="Cambria Math" panose="02040503050406030204" pitchFamily="18" charset="0"/>
                              </a:rPr>
                              <m:t>𝜇</m:t>
                            </m:r>
                          </m:e>
                          <m:sub>
                            <m:acc>
                              <m:accPr>
                                <m:chr m:val="̅"/>
                                <m:ctrlPr>
                                  <a:rPr lang="en-US" sz="2000" i="1">
                                    <a:latin typeface="Cambria Math" charset="0"/>
                                  </a:rPr>
                                </m:ctrlPr>
                              </m:accPr>
                              <m:e>
                                <m:r>
                                  <a:rPr lang="en-US" sz="2000" i="1">
                                    <a:latin typeface="Cambria Math" panose="02040503050406030204" pitchFamily="18" charset="0"/>
                                  </a:rPr>
                                  <m:t>𝑋</m:t>
                                </m:r>
                              </m:e>
                            </m:acc>
                          </m:sub>
                        </m:sSub>
                      </m:num>
                      <m:den>
                        <m:sSub>
                          <m:sSubPr>
                            <m:ctrlPr>
                              <a:rPr lang="en-US" sz="2000" i="1">
                                <a:latin typeface="Cambria Math" charset="0"/>
                              </a:rPr>
                            </m:ctrlPr>
                          </m:sSubPr>
                          <m:e>
                            <m:r>
                              <a:rPr lang="en-US" sz="2000" i="1" smtClean="0">
                                <a:latin typeface="Cambria Math" panose="02040503050406030204" pitchFamily="18" charset="0"/>
                                <a:ea typeface="Cambria Math" panose="02040503050406030204" pitchFamily="18" charset="0"/>
                              </a:rPr>
                              <m:t>𝜎</m:t>
                            </m:r>
                          </m:e>
                          <m:sub>
                            <m:acc>
                              <m:accPr>
                                <m:chr m:val="̅"/>
                                <m:ctrlPr>
                                  <a:rPr lang="en-US" sz="2000" i="1">
                                    <a:latin typeface="Cambria Math" charset="0"/>
                                  </a:rPr>
                                </m:ctrlPr>
                              </m:accPr>
                              <m:e>
                                <m:r>
                                  <a:rPr lang="en-US" sz="2000" i="1">
                                    <a:latin typeface="Cambria Math" panose="02040503050406030204" pitchFamily="18" charset="0"/>
                                  </a:rPr>
                                  <m:t>𝑋</m:t>
                                </m:r>
                              </m:e>
                            </m:acc>
                          </m:sub>
                        </m:sSub>
                      </m:den>
                    </m:f>
                  </m:oMath>
                </a14:m>
                <a:endParaRPr lang="en-US" sz="2000" dirty="0" smtClean="0"/>
              </a:p>
            </p:txBody>
          </p:sp>
        </mc:Choice>
        <mc:Fallback xmlns="">
          <p:sp>
            <p:nvSpPr>
              <p:cNvPr id="14" name="Content Placeholder 5"/>
              <p:cNvSpPr txBox="1">
                <a:spLocks noRot="1" noChangeAspect="1" noMove="1" noResize="1" noEditPoints="1" noAdjustHandles="1" noChangeArrowheads="1" noChangeShapeType="1" noTextEdit="1"/>
              </p:cNvSpPr>
              <p:nvPr/>
            </p:nvSpPr>
            <p:spPr>
              <a:xfrm>
                <a:off x="4731225" y="5230067"/>
                <a:ext cx="3962400" cy="533400"/>
              </a:xfrm>
              <a:prstGeom prst="rect">
                <a:avLst/>
              </a:prstGeom>
              <a:blipFill rotWithShape="0">
                <a:blip r:embed="rId6"/>
                <a:stretch>
                  <a:fillRect l="-1538" t="-2299"/>
                </a:stretch>
              </a:blipFill>
            </p:spPr>
            <p:txBody>
              <a:bodyPr/>
              <a:lstStyle/>
              <a:p>
                <a:r>
                  <a:rPr lang="en-US">
                    <a:noFill/>
                  </a:rPr>
                  <a:t> </a:t>
                </a:r>
              </a:p>
            </p:txBody>
          </p:sp>
        </mc:Fallback>
      </mc:AlternateContent>
      <p:sp>
        <p:nvSpPr>
          <p:cNvPr id="3" name="TextBox 2"/>
          <p:cNvSpPr txBox="1"/>
          <p:nvPr/>
        </p:nvSpPr>
        <p:spPr>
          <a:xfrm>
            <a:off x="4955549" y="3783165"/>
            <a:ext cx="3926499" cy="1022474"/>
          </a:xfrm>
          <a:prstGeom prst="rect">
            <a:avLst/>
          </a:prstGeom>
          <a:noFill/>
        </p:spPr>
        <p:txBody>
          <a:bodyPr wrap="square" rtlCol="0">
            <a:spAutoFit/>
          </a:bodyPr>
          <a:lstStyle/>
          <a:p>
            <a:r>
              <a:rPr lang="en-US" sz="2000" dirty="0" smtClean="0"/>
              <a:t>The  sampling distribution would have a bell </a:t>
            </a:r>
            <a:r>
              <a:rPr lang="en-US" sz="2000" dirty="0"/>
              <a:t>shape because the sample size is </a:t>
            </a:r>
            <a:r>
              <a:rPr lang="en-US" sz="2000" dirty="0" smtClean="0"/>
              <a:t>greater </a:t>
            </a:r>
            <a:r>
              <a:rPr lang="en-US" sz="2000" dirty="0"/>
              <a:t>than 30. </a:t>
            </a:r>
          </a:p>
        </p:txBody>
      </p:sp>
      <mc:AlternateContent xmlns:mc="http://schemas.openxmlformats.org/markup-compatibility/2006" xmlns:a14="http://schemas.microsoft.com/office/drawing/2010/main">
        <mc:Choice Requires="a14">
          <p:sp>
            <p:nvSpPr>
              <p:cNvPr id="12" name="Content Placeholder 5"/>
              <p:cNvSpPr txBox="1">
                <a:spLocks/>
              </p:cNvSpPr>
              <p:nvPr/>
            </p:nvSpPr>
            <p:spPr>
              <a:xfrm>
                <a:off x="4708998" y="5845568"/>
                <a:ext cx="4419600" cy="1034091"/>
              </a:xfrm>
              <a:prstGeom prst="rect">
                <a:avLst/>
              </a:prstGeom>
            </p:spPr>
            <p:txBody>
              <a:bodyPr vert="horz" lIns="91440" tIns="45720" rIns="91440" bIns="45720" rtlCol="0">
                <a:normAutofit/>
              </a:bodyPr>
              <a:lstStyle/>
              <a:p>
                <a:r>
                  <a:rPr lang="en-US" sz="2000" dirty="0" smtClean="0"/>
                  <a:t>      </a:t>
                </a:r>
                <a14:m>
                  <m:oMath xmlns:m="http://schemas.openxmlformats.org/officeDocument/2006/math">
                    <m:r>
                      <m:rPr>
                        <m:sty m:val="p"/>
                      </m:rPr>
                      <a:rPr lang="en-US" sz="2000">
                        <a:latin typeface="Cambria Math" panose="02040503050406030204" pitchFamily="18" charset="0"/>
                      </a:rPr>
                      <m:t>Z</m:t>
                    </m:r>
                    <m:r>
                      <a:rPr lang="en-US" sz="2000">
                        <a:latin typeface="Cambria Math" panose="02040503050406030204" pitchFamily="18" charset="0"/>
                      </a:rPr>
                      <m:t>=</m:t>
                    </m:r>
                    <m:f>
                      <m:fPr>
                        <m:ctrlPr>
                          <a:rPr lang="en-US" sz="2000" i="1">
                            <a:latin typeface="Cambria Math" charset="0"/>
                          </a:rPr>
                        </m:ctrlPr>
                      </m:fPr>
                      <m:num>
                        <m:acc>
                          <m:accPr>
                            <m:chr m:val="̅"/>
                            <m:ctrlPr>
                              <a:rPr lang="en-US" sz="2000" i="1">
                                <a:latin typeface="Cambria Math" charset="0"/>
                              </a:rPr>
                            </m:ctrlPr>
                          </m:accPr>
                          <m:e>
                            <m:r>
                              <a:rPr lang="en-US" sz="2000" i="1">
                                <a:latin typeface="Cambria Math" panose="02040503050406030204" pitchFamily="18" charset="0"/>
                              </a:rPr>
                              <m:t>𝑋</m:t>
                            </m:r>
                          </m:e>
                        </m:acc>
                        <m:r>
                          <a:rPr lang="en-US" sz="2000" i="1">
                            <a:latin typeface="Cambria Math" panose="02040503050406030204" pitchFamily="18" charset="0"/>
                          </a:rPr>
                          <m:t>−</m:t>
                        </m:r>
                        <m:sSub>
                          <m:sSubPr>
                            <m:ctrlPr>
                              <a:rPr lang="en-US" sz="2000" i="1">
                                <a:latin typeface="Cambria Math" charset="0"/>
                              </a:rPr>
                            </m:ctrlPr>
                          </m:sSubPr>
                          <m:e>
                            <m:r>
                              <a:rPr lang="en-US" sz="2000" i="1">
                                <a:latin typeface="Cambria Math" panose="02040503050406030204" pitchFamily="18" charset="0"/>
                                <a:ea typeface="Cambria Math" panose="02040503050406030204" pitchFamily="18" charset="0"/>
                              </a:rPr>
                              <m:t>𝜇</m:t>
                            </m:r>
                          </m:e>
                          <m:sub>
                            <m:acc>
                              <m:accPr>
                                <m:chr m:val="̅"/>
                                <m:ctrlPr>
                                  <a:rPr lang="en-US" sz="2000" i="1">
                                    <a:latin typeface="Cambria Math" charset="0"/>
                                  </a:rPr>
                                </m:ctrlPr>
                              </m:accPr>
                              <m:e>
                                <m:r>
                                  <a:rPr lang="en-US" sz="2000" i="1">
                                    <a:latin typeface="Cambria Math" panose="02040503050406030204" pitchFamily="18" charset="0"/>
                                  </a:rPr>
                                  <m:t>𝑋</m:t>
                                </m:r>
                              </m:e>
                            </m:acc>
                          </m:sub>
                        </m:sSub>
                      </m:num>
                      <m:den>
                        <m:sSub>
                          <m:sSubPr>
                            <m:ctrlPr>
                              <a:rPr lang="en-US" sz="2000" i="1">
                                <a:latin typeface="Cambria Math" charset="0"/>
                              </a:rPr>
                            </m:ctrlPr>
                          </m:sSubPr>
                          <m:e>
                            <m:r>
                              <a:rPr lang="en-US" sz="2000" i="1">
                                <a:latin typeface="Cambria Math" panose="02040503050406030204" pitchFamily="18" charset="0"/>
                                <a:ea typeface="Cambria Math" panose="02040503050406030204" pitchFamily="18" charset="0"/>
                              </a:rPr>
                              <m:t>𝜎</m:t>
                            </m:r>
                          </m:e>
                          <m:sub>
                            <m:acc>
                              <m:accPr>
                                <m:chr m:val="̅"/>
                                <m:ctrlPr>
                                  <a:rPr lang="en-US" sz="2000" i="1">
                                    <a:latin typeface="Cambria Math" charset="0"/>
                                  </a:rPr>
                                </m:ctrlPr>
                              </m:accPr>
                              <m:e>
                                <m:r>
                                  <a:rPr lang="en-US" sz="2000" i="1">
                                    <a:latin typeface="Cambria Math" panose="02040503050406030204" pitchFamily="18" charset="0"/>
                                  </a:rPr>
                                  <m:t>𝑋</m:t>
                                </m:r>
                              </m:e>
                            </m:acc>
                          </m:sub>
                        </m:sSub>
                      </m:den>
                    </m:f>
                    <m:r>
                      <a:rPr lang="en-US" sz="2000" b="0" i="1" smtClean="0">
                        <a:latin typeface="Cambria Math" panose="02040503050406030204" pitchFamily="18" charset="0"/>
                      </a:rPr>
                      <m:t>=</m:t>
                    </m:r>
                    <m:f>
                      <m:fPr>
                        <m:ctrlPr>
                          <a:rPr lang="en-US" sz="2000" b="0" i="1" smtClean="0">
                            <a:latin typeface="Cambria Math" charset="0"/>
                          </a:rPr>
                        </m:ctrlPr>
                      </m:fPr>
                      <m:num>
                        <m:r>
                          <a:rPr lang="en-US" sz="2000" b="0" i="1" smtClean="0">
                            <a:latin typeface="Cambria Math" panose="02040503050406030204" pitchFamily="18" charset="0"/>
                          </a:rPr>
                          <m:t>(80,000−84,396)</m:t>
                        </m:r>
                      </m:num>
                      <m:den>
                        <m:r>
                          <a:rPr lang="en-US" sz="2000" b="0" i="1" smtClean="0">
                            <a:latin typeface="Cambria Math" panose="02040503050406030204" pitchFamily="18" charset="0"/>
                          </a:rPr>
                          <m:t>2197.50</m:t>
                        </m:r>
                      </m:den>
                    </m:f>
                    <m:r>
                      <a:rPr lang="en-US" sz="2000" b="0" i="0" smtClean="0">
                        <a:latin typeface="Cambria Math" panose="02040503050406030204" pitchFamily="18" charset="0"/>
                      </a:rPr>
                      <m:t>=−2.00</m:t>
                    </m:r>
                  </m:oMath>
                </a14:m>
                <a:endParaRPr lang="en-US" sz="2000" dirty="0"/>
              </a:p>
            </p:txBody>
          </p:sp>
        </mc:Choice>
        <mc:Fallback xmlns="">
          <p:sp>
            <p:nvSpPr>
              <p:cNvPr id="12" name="Content Placeholder 5"/>
              <p:cNvSpPr txBox="1">
                <a:spLocks noRot="1" noChangeAspect="1" noMove="1" noResize="1" noEditPoints="1" noAdjustHandles="1" noChangeArrowheads="1" noChangeShapeType="1" noTextEdit="1"/>
              </p:cNvSpPr>
              <p:nvPr/>
            </p:nvSpPr>
            <p:spPr>
              <a:xfrm>
                <a:off x="4708998" y="5845568"/>
                <a:ext cx="4419600" cy="1034091"/>
              </a:xfrm>
              <a:prstGeom prst="rect">
                <a:avLst/>
              </a:prstGeom>
              <a:blipFill rotWithShape="0">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5276317" y="1570311"/>
                <a:ext cx="3605731" cy="646331"/>
              </a:xfrm>
              <a:prstGeom prst="rect">
                <a:avLst/>
              </a:prstGeom>
              <a:noFill/>
            </p:spPr>
            <p:txBody>
              <a:bodyPr wrap="none" rtlCol="0">
                <a:spAutoFit/>
              </a:bodyPr>
              <a:lstStyle/>
              <a:p>
                <a:r>
                  <a:rPr lang="en-US" dirty="0" smtClean="0">
                    <a:sym typeface="Wingdings" panose="05000000000000000000" pitchFamily="2" charset="2"/>
                  </a:rPr>
                  <a:t></a:t>
                </a:r>
                <a14:m>
                  <m:oMath xmlns:m="http://schemas.openxmlformats.org/officeDocument/2006/math">
                    <m:sSub>
                      <m:sSubPr>
                        <m:ctrlPr>
                          <a:rPr lang="en-US" i="1" smtClean="0">
                            <a:latin typeface="Cambria Math" charset="0"/>
                          </a:rPr>
                        </m:ctrlPr>
                      </m:sSubPr>
                      <m:e>
                        <m:r>
                          <a:rPr lang="en-US" i="1" smtClean="0">
                            <a:latin typeface="Cambria Math" panose="02040503050406030204" pitchFamily="18" charset="0"/>
                            <a:ea typeface="Cambria Math" panose="02040503050406030204" pitchFamily="18" charset="0"/>
                          </a:rPr>
                          <m:t>𝜇</m:t>
                        </m:r>
                      </m:e>
                      <m:sub>
                        <m:r>
                          <a:rPr lang="en-US" b="0" i="1" smtClean="0">
                            <a:latin typeface="Cambria Math" panose="02040503050406030204" pitchFamily="18" charset="0"/>
                          </a:rPr>
                          <m:t>𝑋</m:t>
                        </m:r>
                      </m:sub>
                    </m:sSub>
                    <m:r>
                      <a:rPr lang="en-US" b="0" i="1" smtClean="0">
                        <a:latin typeface="Cambria Math" panose="02040503050406030204" pitchFamily="18" charset="0"/>
                      </a:rPr>
                      <m:t>=$84,396</m:t>
                    </m:r>
                  </m:oMath>
                </a14:m>
                <a:r>
                  <a:rPr lang="en-US" dirty="0" smtClean="0"/>
                  <a:t> and </a:t>
                </a:r>
                <a14:m>
                  <m:oMath xmlns:m="http://schemas.openxmlformats.org/officeDocument/2006/math">
                    <m:sSub>
                      <m:sSubPr>
                        <m:ctrlPr>
                          <a:rPr lang="en-US" i="1">
                            <a:latin typeface="Cambria Math" charset="0"/>
                          </a:rPr>
                        </m:ctrlPr>
                      </m:sSubPr>
                      <m:e>
                        <m:r>
                          <a:rPr lang="en-US" i="1" smtClean="0">
                            <a:latin typeface="Cambria Math" panose="02040503050406030204" pitchFamily="18" charset="0"/>
                            <a:ea typeface="Cambria Math" panose="02040503050406030204" pitchFamily="18" charset="0"/>
                          </a:rPr>
                          <m:t>𝜎</m:t>
                        </m:r>
                      </m:e>
                      <m:sub>
                        <m:r>
                          <a:rPr lang="en-US" i="1">
                            <a:latin typeface="Cambria Math" panose="02040503050406030204" pitchFamily="18" charset="0"/>
                          </a:rPr>
                          <m:t>𝑋</m:t>
                        </m:r>
                      </m:sub>
                    </m:sSub>
                    <m:r>
                      <a:rPr lang="en-US" i="1">
                        <a:latin typeface="Cambria Math" panose="02040503050406030204" pitchFamily="18" charset="0"/>
                      </a:rPr>
                      <m:t>=$</m:t>
                    </m:r>
                    <m:r>
                      <a:rPr lang="en-US" b="0" i="1" smtClean="0">
                        <a:latin typeface="Cambria Math" panose="02040503050406030204" pitchFamily="18" charset="0"/>
                      </a:rPr>
                      <m:t>21,975</m:t>
                    </m:r>
                  </m:oMath>
                </a14:m>
                <a:r>
                  <a:rPr lang="en-US" dirty="0" smtClean="0"/>
                  <a:t/>
                </a:r>
                <a:br>
                  <a:rPr lang="en-US" dirty="0" smtClean="0"/>
                </a:br>
                <a:r>
                  <a:rPr lang="en-US" dirty="0" smtClean="0"/>
                  <a:t>data population parameters… </a:t>
                </a:r>
                <a:endParaRPr lang="en-US" dirty="0"/>
              </a:p>
            </p:txBody>
          </p:sp>
        </mc:Choice>
        <mc:Fallback xmlns="">
          <p:sp>
            <p:nvSpPr>
              <p:cNvPr id="5" name="TextBox 4"/>
              <p:cNvSpPr txBox="1">
                <a:spLocks noRot="1" noChangeAspect="1" noMove="1" noResize="1" noEditPoints="1" noAdjustHandles="1" noChangeArrowheads="1" noChangeShapeType="1" noTextEdit="1"/>
              </p:cNvSpPr>
              <p:nvPr/>
            </p:nvSpPr>
            <p:spPr>
              <a:xfrm>
                <a:off x="5276317" y="1570311"/>
                <a:ext cx="3605731" cy="646331"/>
              </a:xfrm>
              <a:prstGeom prst="rect">
                <a:avLst/>
              </a:prstGeom>
              <a:blipFill rotWithShape="0">
                <a:blip r:embed="rId8"/>
                <a:stretch>
                  <a:fillRect l="-1523" t="-6604" b="-141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Content Placeholder 5"/>
              <p:cNvSpPr txBox="1">
                <a:spLocks/>
              </p:cNvSpPr>
              <p:nvPr/>
            </p:nvSpPr>
            <p:spPr>
              <a:xfrm>
                <a:off x="4890247" y="2127563"/>
                <a:ext cx="4253753" cy="8492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tabLst>
                    <a:tab pos="461963" algn="l"/>
                  </a:tabLst>
                </a:pPr>
                <a:r>
                  <a:rPr lang="en-US" sz="2000" dirty="0" smtClean="0"/>
                  <a:t>The mean of the sampling distribution would be: </a:t>
                </a:r>
                <a14:m>
                  <m:oMath xmlns:m="http://schemas.openxmlformats.org/officeDocument/2006/math">
                    <m:sSub>
                      <m:sSubPr>
                        <m:ctrlPr>
                          <a:rPr lang="en-US" sz="2000" i="1">
                            <a:latin typeface="Cambria Math" charset="0"/>
                          </a:rPr>
                        </m:ctrlPr>
                      </m:sSubPr>
                      <m:e>
                        <m:r>
                          <a:rPr lang="en-US" sz="2000" i="1">
                            <a:latin typeface="Cambria Math" panose="02040503050406030204" pitchFamily="18" charset="0"/>
                            <a:ea typeface="Cambria Math" panose="02040503050406030204" pitchFamily="18" charset="0"/>
                          </a:rPr>
                          <m:t>𝜇</m:t>
                        </m:r>
                      </m:e>
                      <m:sub>
                        <m:acc>
                          <m:accPr>
                            <m:chr m:val="̅"/>
                            <m:ctrlPr>
                              <a:rPr lang="en-US" sz="2000" i="1">
                                <a:latin typeface="Cambria Math" charset="0"/>
                              </a:rPr>
                            </m:ctrlPr>
                          </m:accPr>
                          <m:e>
                            <m:r>
                              <a:rPr lang="en-US" sz="2000" i="1">
                                <a:latin typeface="Cambria Math" panose="02040503050406030204" pitchFamily="18" charset="0"/>
                              </a:rPr>
                              <m:t>𝑋</m:t>
                            </m:r>
                          </m:e>
                        </m:acc>
                      </m:sub>
                    </m:sSub>
                    <m:r>
                      <a:rPr lang="en-US" sz="2000" i="1">
                        <a:latin typeface="Cambria Math" panose="02040503050406030204" pitchFamily="18" charset="0"/>
                      </a:rPr>
                      <m:t>=</m:t>
                    </m:r>
                  </m:oMath>
                </a14:m>
                <a:r>
                  <a:rPr lang="en-US" sz="2000" dirty="0"/>
                  <a:t> </a:t>
                </a:r>
                <a14:m>
                  <m:oMath xmlns:m="http://schemas.openxmlformats.org/officeDocument/2006/math">
                    <m:sSub>
                      <m:sSubPr>
                        <m:ctrlPr>
                          <a:rPr lang="en-US" sz="2000" i="1">
                            <a:latin typeface="Cambria Math" charset="0"/>
                          </a:rPr>
                        </m:ctrlPr>
                      </m:sSubPr>
                      <m:e>
                        <m:r>
                          <a:rPr lang="en-US" sz="2000" i="1">
                            <a:latin typeface="Cambria Math" panose="02040503050406030204" pitchFamily="18" charset="0"/>
                            <a:ea typeface="Cambria Math" panose="02040503050406030204" pitchFamily="18" charset="0"/>
                          </a:rPr>
                          <m:t>𝜇</m:t>
                        </m:r>
                      </m:e>
                      <m:sub>
                        <m:r>
                          <a:rPr lang="en-US" sz="2000" i="1">
                            <a:latin typeface="Cambria Math" panose="02040503050406030204" pitchFamily="18" charset="0"/>
                          </a:rPr>
                          <m:t>𝑋</m:t>
                        </m:r>
                      </m:sub>
                    </m:sSub>
                    <m:r>
                      <a:rPr lang="en-US" sz="2000" i="1">
                        <a:latin typeface="Cambria Math" panose="02040503050406030204" pitchFamily="18" charset="0"/>
                      </a:rPr>
                      <m:t>=$84,396</m:t>
                    </m:r>
                  </m:oMath>
                </a14:m>
                <a:r>
                  <a:rPr lang="en-US" sz="2000" dirty="0"/>
                  <a:t> </a:t>
                </a:r>
                <a:endParaRPr lang="en-US" sz="2000" dirty="0" smtClean="0"/>
              </a:p>
            </p:txBody>
          </p:sp>
        </mc:Choice>
        <mc:Fallback xmlns="">
          <p:sp>
            <p:nvSpPr>
              <p:cNvPr id="15" name="Content Placeholder 5"/>
              <p:cNvSpPr txBox="1">
                <a:spLocks noRot="1" noChangeAspect="1" noMove="1" noResize="1" noEditPoints="1" noAdjustHandles="1" noChangeArrowheads="1" noChangeShapeType="1" noTextEdit="1"/>
              </p:cNvSpPr>
              <p:nvPr/>
            </p:nvSpPr>
            <p:spPr>
              <a:xfrm>
                <a:off x="4890247" y="2127563"/>
                <a:ext cx="4253753" cy="849275"/>
              </a:xfrm>
              <a:prstGeom prst="rect">
                <a:avLst/>
              </a:prstGeom>
              <a:blipFill rotWithShape="0">
                <a:blip r:embed="rId9"/>
                <a:stretch>
                  <a:fillRect l="-1433" t="-7194"/>
                </a:stretch>
              </a:blipFill>
            </p:spPr>
            <p:txBody>
              <a:bodyPr/>
              <a:lstStyle/>
              <a:p>
                <a:r>
                  <a:rPr lang="en-US">
                    <a:noFill/>
                  </a:rPr>
                  <a:t> </a:t>
                </a:r>
              </a:p>
            </p:txBody>
          </p:sp>
        </mc:Fallback>
      </mc:AlternateContent>
      <p:sp>
        <p:nvSpPr>
          <p:cNvPr id="6" name="TextBox 5"/>
          <p:cNvSpPr txBox="1"/>
          <p:nvPr/>
        </p:nvSpPr>
        <p:spPr>
          <a:xfrm>
            <a:off x="351661" y="5224107"/>
            <a:ext cx="3915180" cy="1015663"/>
          </a:xfrm>
          <a:prstGeom prst="rect">
            <a:avLst/>
          </a:prstGeom>
          <a:noFill/>
        </p:spPr>
        <p:txBody>
          <a:bodyPr wrap="square" rtlCol="0">
            <a:spAutoFit/>
          </a:bodyPr>
          <a:lstStyle/>
          <a:p>
            <a:pPr marL="228600" indent="-228600">
              <a:buFont typeface="+mj-lt"/>
              <a:buAutoNum type="alphaLcPeriod" startAt="2"/>
            </a:pPr>
            <a:r>
              <a:rPr lang="en-US" sz="2000" dirty="0"/>
              <a:t>Using this sampling distribution, find the z-score for a sample mean of $80,000</a:t>
            </a:r>
            <a:r>
              <a:rPr lang="en-US" sz="2000" dirty="0" smtClean="0"/>
              <a:t>.</a:t>
            </a:r>
            <a:endParaRPr lang="en-US" sz="2000" dirty="0"/>
          </a:p>
        </p:txBody>
      </p:sp>
    </p:spTree>
    <p:extLst>
      <p:ext uri="{BB962C8B-B14F-4D97-AF65-F5344CB8AC3E}">
        <p14:creationId xmlns:p14="http://schemas.microsoft.com/office/powerpoint/2010/main" val="3819772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xEl>
                                              <p:pRg st="0" end="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174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174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4"/>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bldLvl="3"/>
      <p:bldP spid="10" grpId="0" build="p"/>
      <p:bldP spid="14" grpId="0"/>
      <p:bldP spid="3" grpId="0"/>
      <p:bldP spid="12" grpId="0"/>
      <p:bldP spid="5" grpId="0"/>
      <p:bldP spid="15" grpId="0"/>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Question:</a:t>
            </a:r>
            <a:endParaRPr lang="en-US" dirty="0"/>
          </a:p>
        </p:txBody>
      </p:sp>
      <mc:AlternateContent xmlns:mc="http://schemas.openxmlformats.org/markup-compatibility/2006" xmlns:a14="http://schemas.microsoft.com/office/drawing/2010/main">
        <mc:Choice Requires="a14">
          <p:sp>
            <p:nvSpPr>
              <p:cNvPr id="4" name="Content Placeholder 3"/>
              <p:cNvSpPr>
                <a:spLocks noGrp="1"/>
              </p:cNvSpPr>
              <p:nvPr>
                <p:ph idx="1"/>
              </p:nvPr>
            </p:nvSpPr>
            <p:spPr>
              <a:xfrm>
                <a:off x="231648" y="818551"/>
                <a:ext cx="8717280" cy="5674323"/>
              </a:xfrm>
            </p:spPr>
            <p:txBody>
              <a:bodyPr>
                <a:normAutofit/>
              </a:bodyPr>
              <a:lstStyle/>
              <a:p>
                <a:pPr marL="0" indent="0">
                  <a:buNone/>
                </a:pPr>
                <a:r>
                  <a:rPr lang="en-US" sz="2400" dirty="0" smtClean="0"/>
                  <a:t>The </a:t>
                </a:r>
                <a:r>
                  <a:rPr lang="en-US" sz="2400" dirty="0"/>
                  <a:t>2006 </a:t>
                </a:r>
                <a:r>
                  <a:rPr lang="en-US" sz="2400" dirty="0" smtClean="0"/>
                  <a:t>American Association of Physicians’ Assistants </a:t>
                </a:r>
                <a:r>
                  <a:rPr lang="en-US" sz="2400" dirty="0"/>
                  <a:t>survey of the population of physicians’ assistants who were working full time reported a mean annual income of $84,396 and standard deviation of $21,975. (</a:t>
                </a:r>
                <a:r>
                  <a:rPr lang="en-US" sz="2400" i="1" dirty="0"/>
                  <a:t>Source</a:t>
                </a:r>
                <a:r>
                  <a:rPr lang="en-US" sz="2400" dirty="0"/>
                  <a:t>: Data from 2006 AAPA survey [ </a:t>
                </a:r>
                <a:r>
                  <a:rPr lang="en-US" sz="2400" dirty="0">
                    <a:hlinkClick r:id="rId3"/>
                  </a:rPr>
                  <a:t>www.aapa.org</a:t>
                </a:r>
                <a:r>
                  <a:rPr lang="en-US" sz="2400" dirty="0" smtClean="0"/>
                  <a:t>]) If a random sample of size n=64 were taken, what is the probability that the average salary would be less than $80,000?</a:t>
                </a:r>
              </a:p>
              <a:p>
                <a:pPr marL="0" indent="0">
                  <a:buNone/>
                </a:pPr>
                <a:endParaRPr lang="en-US" sz="2400" dirty="0" smtClean="0"/>
              </a:p>
              <a:p>
                <a:pPr marL="914400" lvl="1" indent="-457200">
                  <a:buFont typeface="+mj-lt"/>
                  <a:buAutoNum type="alphaUcPeriod"/>
                </a:pPr>
                <a:r>
                  <a:rPr lang="en-US" sz="2000" b="0" dirty="0" smtClean="0"/>
                  <a:t> </a:t>
                </a:r>
                <a14:m>
                  <m:oMath xmlns:m="http://schemas.openxmlformats.org/officeDocument/2006/math">
                    <m:r>
                      <a:rPr lang="en-US" sz="2000" b="0" i="1" smtClean="0">
                        <a:latin typeface="Cambria Math" panose="02040503050406030204" pitchFamily="18" charset="0"/>
                      </a:rPr>
                      <m:t>𝑍</m:t>
                    </m:r>
                    <m:r>
                      <a:rPr lang="en-US" sz="2000" b="0" i="1" smtClean="0">
                        <a:latin typeface="Cambria Math" panose="02040503050406030204" pitchFamily="18" charset="0"/>
                      </a:rPr>
                      <m:t>=</m:t>
                    </m:r>
                    <m:f>
                      <m:fPr>
                        <m:ctrlPr>
                          <a:rPr lang="en-US" sz="2000" b="0" i="1" smtClean="0">
                            <a:latin typeface="Cambria Math" charset="0"/>
                          </a:rPr>
                        </m:ctrlPr>
                      </m:fPr>
                      <m:num>
                        <m:r>
                          <a:rPr lang="en-US" sz="2000" b="0" i="1" smtClean="0">
                            <a:latin typeface="Cambria Math" panose="02040503050406030204" pitchFamily="18" charset="0"/>
                          </a:rPr>
                          <m:t>80,000−84,396</m:t>
                        </m:r>
                      </m:num>
                      <m:den>
                        <m:r>
                          <a:rPr lang="en-US" sz="2000" b="0" i="1" smtClean="0">
                            <a:latin typeface="Cambria Math" panose="02040503050406030204" pitchFamily="18" charset="0"/>
                          </a:rPr>
                          <m:t>21,975</m:t>
                        </m:r>
                      </m:den>
                    </m:f>
                    <m:r>
                      <a:rPr lang="en-US" sz="2000" b="0" i="1" smtClean="0">
                        <a:latin typeface="Cambria Math" panose="02040503050406030204" pitchFamily="18" charset="0"/>
                      </a:rPr>
                      <m:t>=−0.20</m:t>
                    </m:r>
                  </m:oMath>
                </a14:m>
                <a:r>
                  <a:rPr lang="en-US" sz="2000" dirty="0" smtClean="0"/>
                  <a:t> </a:t>
                </a:r>
                <a:r>
                  <a:rPr lang="en-US" sz="2000" dirty="0" smtClean="0">
                    <a:sym typeface="Wingdings" panose="05000000000000000000" pitchFamily="2" charset="2"/>
                  </a:rPr>
                  <a:t></a:t>
                </a:r>
                <a14:m>
                  <m:oMath xmlns:m="http://schemas.openxmlformats.org/officeDocument/2006/math">
                    <m:r>
                      <a:rPr lang="en-US" sz="2000" b="0" i="1" dirty="0" smtClean="0">
                        <a:latin typeface="Cambria Math" panose="02040503050406030204" pitchFamily="18" charset="0"/>
                        <a:sym typeface="Wingdings" panose="05000000000000000000" pitchFamily="2" charset="2"/>
                      </a:rPr>
                      <m:t>𝑃</m:t>
                    </m:r>
                    <m:d>
                      <m:dPr>
                        <m:ctrlPr>
                          <a:rPr lang="en-US" sz="2000" b="0" i="1" dirty="0" smtClean="0">
                            <a:latin typeface="Cambria Math" charset="0"/>
                            <a:sym typeface="Wingdings" panose="05000000000000000000" pitchFamily="2" charset="2"/>
                          </a:rPr>
                        </m:ctrlPr>
                      </m:dPr>
                      <m:e>
                        <m:acc>
                          <m:accPr>
                            <m:chr m:val="̅"/>
                            <m:ctrlPr>
                              <a:rPr lang="en-US" sz="2000" b="0" i="1" dirty="0" smtClean="0">
                                <a:latin typeface="Cambria Math" charset="0"/>
                                <a:sym typeface="Wingdings" panose="05000000000000000000" pitchFamily="2" charset="2"/>
                              </a:rPr>
                            </m:ctrlPr>
                          </m:accPr>
                          <m:e>
                            <m:r>
                              <a:rPr lang="en-US" sz="2000" b="0" i="1" dirty="0" smtClean="0">
                                <a:latin typeface="Cambria Math" panose="02040503050406030204" pitchFamily="18" charset="0"/>
                                <a:sym typeface="Wingdings" panose="05000000000000000000" pitchFamily="2" charset="2"/>
                              </a:rPr>
                              <m:t>𝑋</m:t>
                            </m:r>
                          </m:e>
                        </m:acc>
                        <m:r>
                          <a:rPr lang="en-US" sz="2000" b="0" i="1" dirty="0" smtClean="0">
                            <a:latin typeface="Cambria Math" panose="02040503050406030204" pitchFamily="18" charset="0"/>
                            <a:sym typeface="Wingdings" panose="05000000000000000000" pitchFamily="2" charset="2"/>
                          </a:rPr>
                          <m:t>&lt;$80,000</m:t>
                        </m:r>
                      </m:e>
                    </m:d>
                    <m:r>
                      <a:rPr lang="en-US" sz="2000" b="0" i="1" dirty="0" smtClean="0">
                        <a:latin typeface="Cambria Math" panose="02040503050406030204" pitchFamily="18" charset="0"/>
                        <a:sym typeface="Wingdings" panose="05000000000000000000" pitchFamily="2" charset="2"/>
                      </a:rPr>
                      <m:t>=0.4207</m:t>
                    </m:r>
                  </m:oMath>
                </a14:m>
                <a:r>
                  <a:rPr lang="en-US" sz="2000" dirty="0" smtClean="0"/>
                  <a:t/>
                </a:r>
                <a:br>
                  <a:rPr lang="en-US" sz="2000" dirty="0" smtClean="0"/>
                </a:br>
                <a:endParaRPr lang="en-US" sz="2000" dirty="0" smtClean="0"/>
              </a:p>
              <a:p>
                <a:pPr marL="914400" lvl="1" indent="-457200">
                  <a:buFont typeface="+mj-lt"/>
                  <a:buAutoNum type="alphaUcPeriod"/>
                </a:pPr>
                <a:r>
                  <a:rPr lang="en-US" sz="2000" dirty="0" smtClean="0"/>
                  <a:t> </a:t>
                </a:r>
                <a14:m>
                  <m:oMath xmlns:m="http://schemas.openxmlformats.org/officeDocument/2006/math">
                    <m:r>
                      <a:rPr lang="en-US" sz="2000" i="1">
                        <a:latin typeface="Cambria Math" panose="02040503050406030204" pitchFamily="18" charset="0"/>
                      </a:rPr>
                      <m:t>𝑍</m:t>
                    </m:r>
                    <m:r>
                      <a:rPr lang="en-US" sz="2000" i="1">
                        <a:latin typeface="Cambria Math" panose="02040503050406030204" pitchFamily="18" charset="0"/>
                      </a:rPr>
                      <m:t>=</m:t>
                    </m:r>
                    <m:f>
                      <m:fPr>
                        <m:ctrlPr>
                          <a:rPr lang="en-US" sz="2000" i="1">
                            <a:latin typeface="Cambria Math" charset="0"/>
                          </a:rPr>
                        </m:ctrlPr>
                      </m:fPr>
                      <m:num>
                        <m:r>
                          <a:rPr lang="en-US" sz="2000" b="0" i="1" smtClean="0">
                            <a:latin typeface="Cambria Math" panose="02040503050406030204" pitchFamily="18" charset="0"/>
                          </a:rPr>
                          <m:t>84,396−</m:t>
                        </m:r>
                        <m:r>
                          <a:rPr lang="en-US" sz="2000" i="1">
                            <a:latin typeface="Cambria Math" panose="02040503050406030204" pitchFamily="18" charset="0"/>
                          </a:rPr>
                          <m:t>80,000</m:t>
                        </m:r>
                      </m:num>
                      <m:den>
                        <m:r>
                          <a:rPr lang="en-US" sz="2000" i="1">
                            <a:latin typeface="Cambria Math" panose="02040503050406030204" pitchFamily="18" charset="0"/>
                          </a:rPr>
                          <m:t>2726.88</m:t>
                        </m:r>
                      </m:den>
                    </m:f>
                    <m:r>
                      <a:rPr lang="en-US" sz="2000" i="1">
                        <a:latin typeface="Cambria Math" panose="02040503050406030204" pitchFamily="18" charset="0"/>
                      </a:rPr>
                      <m:t>=</m:t>
                    </m:r>
                    <m:r>
                      <a:rPr lang="en-US" sz="2000" b="0" i="1" smtClean="0">
                        <a:latin typeface="Cambria Math" panose="02040503050406030204" pitchFamily="18" charset="0"/>
                      </a:rPr>
                      <m:t>   </m:t>
                    </m:r>
                    <m:r>
                      <a:rPr lang="en-US" sz="2000" i="1">
                        <a:latin typeface="Cambria Math" panose="02040503050406030204" pitchFamily="18" charset="0"/>
                      </a:rPr>
                      <m:t>1.60</m:t>
                    </m:r>
                  </m:oMath>
                </a14:m>
                <a:r>
                  <a:rPr lang="en-US" sz="2000" dirty="0" smtClean="0"/>
                  <a:t> </a:t>
                </a:r>
                <a:r>
                  <a:rPr lang="en-US" sz="2000" dirty="0" smtClean="0">
                    <a:sym typeface="Wingdings" panose="05000000000000000000" pitchFamily="2" charset="2"/>
                  </a:rPr>
                  <a:t></a:t>
                </a:r>
                <a14:m>
                  <m:oMath xmlns:m="http://schemas.openxmlformats.org/officeDocument/2006/math">
                    <m:r>
                      <a:rPr lang="en-US" sz="2000" i="1" dirty="0">
                        <a:latin typeface="Cambria Math" panose="02040503050406030204" pitchFamily="18" charset="0"/>
                        <a:sym typeface="Wingdings" panose="05000000000000000000" pitchFamily="2" charset="2"/>
                      </a:rPr>
                      <m:t>𝑃</m:t>
                    </m:r>
                    <m:d>
                      <m:dPr>
                        <m:ctrlPr>
                          <a:rPr lang="en-US" sz="2000" i="1" dirty="0">
                            <a:latin typeface="Cambria Math" charset="0"/>
                            <a:sym typeface="Wingdings" panose="05000000000000000000" pitchFamily="2" charset="2"/>
                          </a:rPr>
                        </m:ctrlPr>
                      </m:dPr>
                      <m:e>
                        <m:acc>
                          <m:accPr>
                            <m:chr m:val="̅"/>
                            <m:ctrlPr>
                              <a:rPr lang="en-US" sz="2000" i="1" dirty="0">
                                <a:latin typeface="Cambria Math" charset="0"/>
                                <a:sym typeface="Wingdings" panose="05000000000000000000" pitchFamily="2" charset="2"/>
                              </a:rPr>
                            </m:ctrlPr>
                          </m:accPr>
                          <m:e>
                            <m:r>
                              <a:rPr lang="en-US" sz="2000" i="1" dirty="0">
                                <a:latin typeface="Cambria Math" panose="02040503050406030204" pitchFamily="18" charset="0"/>
                                <a:sym typeface="Wingdings" panose="05000000000000000000" pitchFamily="2" charset="2"/>
                              </a:rPr>
                              <m:t>𝑋</m:t>
                            </m:r>
                          </m:e>
                        </m:acc>
                        <m:r>
                          <a:rPr lang="en-US" sz="2000" i="1" dirty="0">
                            <a:latin typeface="Cambria Math" panose="02040503050406030204" pitchFamily="18" charset="0"/>
                            <a:sym typeface="Wingdings" panose="05000000000000000000" pitchFamily="2" charset="2"/>
                          </a:rPr>
                          <m:t>&lt;$80,000</m:t>
                        </m:r>
                      </m:e>
                    </m:d>
                    <m:r>
                      <a:rPr lang="en-US" sz="2000" i="1" dirty="0">
                        <a:latin typeface="Cambria Math" panose="02040503050406030204" pitchFamily="18" charset="0"/>
                        <a:sym typeface="Wingdings" panose="05000000000000000000" pitchFamily="2" charset="2"/>
                      </a:rPr>
                      <m:t>=0.</m:t>
                    </m:r>
                    <m:r>
                      <a:rPr lang="en-US" sz="2000" b="0" i="1" dirty="0" smtClean="0">
                        <a:latin typeface="Cambria Math" panose="02040503050406030204" pitchFamily="18" charset="0"/>
                        <a:sym typeface="Wingdings" panose="05000000000000000000" pitchFamily="2" charset="2"/>
                      </a:rPr>
                      <m:t>9452</m:t>
                    </m:r>
                  </m:oMath>
                </a14:m>
                <a:r>
                  <a:rPr lang="en-US" sz="2000" dirty="0" smtClean="0"/>
                  <a:t/>
                </a:r>
                <a:br>
                  <a:rPr lang="en-US" sz="2000" dirty="0" smtClean="0"/>
                </a:br>
                <a:endParaRPr lang="en-US" sz="2000" dirty="0" smtClean="0"/>
              </a:p>
              <a:p>
                <a:pPr marL="914400" lvl="1" indent="-457200">
                  <a:buFont typeface="+mj-lt"/>
                  <a:buAutoNum type="alphaUcPeriod"/>
                </a:pPr>
                <a:r>
                  <a:rPr lang="en-US" sz="2000" dirty="0"/>
                  <a:t> </a:t>
                </a:r>
                <a14:m>
                  <m:oMath xmlns:m="http://schemas.openxmlformats.org/officeDocument/2006/math">
                    <m:r>
                      <a:rPr lang="en-US" sz="2000" i="1">
                        <a:latin typeface="Cambria Math" panose="02040503050406030204" pitchFamily="18" charset="0"/>
                      </a:rPr>
                      <m:t>𝑍</m:t>
                    </m:r>
                    <m:r>
                      <a:rPr lang="en-US" sz="2000" i="1">
                        <a:latin typeface="Cambria Math" panose="02040503050406030204" pitchFamily="18" charset="0"/>
                      </a:rPr>
                      <m:t>=</m:t>
                    </m:r>
                    <m:f>
                      <m:fPr>
                        <m:ctrlPr>
                          <a:rPr lang="en-US" sz="2000" i="1">
                            <a:latin typeface="Cambria Math" charset="0"/>
                          </a:rPr>
                        </m:ctrlPr>
                      </m:fPr>
                      <m:num>
                        <m:r>
                          <a:rPr lang="en-US" sz="2000" i="1">
                            <a:latin typeface="Cambria Math" panose="02040503050406030204" pitchFamily="18" charset="0"/>
                          </a:rPr>
                          <m:t>80,000−84,396</m:t>
                        </m:r>
                      </m:num>
                      <m:den>
                        <m:r>
                          <a:rPr lang="en-US" sz="2000" i="1">
                            <a:latin typeface="Cambria Math" panose="02040503050406030204" pitchFamily="18" charset="0"/>
                          </a:rPr>
                          <m:t>27</m:t>
                        </m:r>
                        <m:r>
                          <a:rPr lang="en-US" sz="2000" b="0" i="1" smtClean="0">
                            <a:latin typeface="Cambria Math" panose="02040503050406030204" pitchFamily="18" charset="0"/>
                          </a:rPr>
                          <m:t>4</m:t>
                        </m:r>
                        <m:r>
                          <a:rPr lang="en-US" sz="2000" i="1">
                            <a:latin typeface="Cambria Math" panose="02040503050406030204" pitchFamily="18" charset="0"/>
                          </a:rPr>
                          <m:t>6.88</m:t>
                        </m:r>
                      </m:den>
                    </m:f>
                    <m:r>
                      <a:rPr lang="en-US" sz="2000" i="1">
                        <a:latin typeface="Cambria Math" panose="02040503050406030204" pitchFamily="18" charset="0"/>
                      </a:rPr>
                      <m:t>=−1.60</m:t>
                    </m:r>
                  </m:oMath>
                </a14:m>
                <a:r>
                  <a:rPr lang="en-US" sz="2000" dirty="0"/>
                  <a:t> </a:t>
                </a:r>
                <a:r>
                  <a:rPr lang="en-US" sz="2000" dirty="0">
                    <a:sym typeface="Wingdings" panose="05000000000000000000" pitchFamily="2" charset="2"/>
                  </a:rPr>
                  <a:t></a:t>
                </a:r>
                <a14:m>
                  <m:oMath xmlns:m="http://schemas.openxmlformats.org/officeDocument/2006/math">
                    <m:r>
                      <a:rPr lang="en-US" sz="2000" i="1" dirty="0">
                        <a:latin typeface="Cambria Math" panose="02040503050406030204" pitchFamily="18" charset="0"/>
                        <a:sym typeface="Wingdings" panose="05000000000000000000" pitchFamily="2" charset="2"/>
                      </a:rPr>
                      <m:t>𝑃</m:t>
                    </m:r>
                    <m:d>
                      <m:dPr>
                        <m:ctrlPr>
                          <a:rPr lang="en-US" sz="2000" i="1" dirty="0">
                            <a:latin typeface="Cambria Math" charset="0"/>
                            <a:sym typeface="Wingdings" panose="05000000000000000000" pitchFamily="2" charset="2"/>
                          </a:rPr>
                        </m:ctrlPr>
                      </m:dPr>
                      <m:e>
                        <m:acc>
                          <m:accPr>
                            <m:chr m:val="̅"/>
                            <m:ctrlPr>
                              <a:rPr lang="en-US" sz="2000" i="1" dirty="0">
                                <a:latin typeface="Cambria Math" charset="0"/>
                                <a:sym typeface="Wingdings" panose="05000000000000000000" pitchFamily="2" charset="2"/>
                              </a:rPr>
                            </m:ctrlPr>
                          </m:accPr>
                          <m:e>
                            <m:r>
                              <a:rPr lang="en-US" sz="2000" i="1" dirty="0">
                                <a:latin typeface="Cambria Math" panose="02040503050406030204" pitchFamily="18" charset="0"/>
                                <a:sym typeface="Wingdings" panose="05000000000000000000" pitchFamily="2" charset="2"/>
                              </a:rPr>
                              <m:t>𝑋</m:t>
                            </m:r>
                          </m:e>
                        </m:acc>
                        <m:r>
                          <a:rPr lang="en-US" sz="2000" i="1" dirty="0">
                            <a:latin typeface="Cambria Math" panose="02040503050406030204" pitchFamily="18" charset="0"/>
                            <a:sym typeface="Wingdings" panose="05000000000000000000" pitchFamily="2" charset="2"/>
                          </a:rPr>
                          <m:t>&lt;$80,000</m:t>
                        </m:r>
                      </m:e>
                    </m:d>
                    <m:r>
                      <a:rPr lang="en-US" sz="2000" i="1" dirty="0">
                        <a:latin typeface="Cambria Math" panose="02040503050406030204" pitchFamily="18" charset="0"/>
                        <a:sym typeface="Wingdings" panose="05000000000000000000" pitchFamily="2" charset="2"/>
                      </a:rPr>
                      <m:t>=0.0548</m:t>
                    </m:r>
                  </m:oMath>
                </a14:m>
                <a:endParaRPr lang="en-US" sz="2000" dirty="0"/>
              </a:p>
              <a:p>
                <a:pPr marL="914400" lvl="1" indent="-457200">
                  <a:buFont typeface="+mj-lt"/>
                  <a:buAutoNum type="alphaUcPeriod"/>
                </a:pPr>
                <a:endParaRPr lang="en-US" sz="2000" dirty="0" smtClean="0"/>
              </a:p>
              <a:p>
                <a:pPr marL="914400" lvl="1" indent="-457200">
                  <a:buFont typeface="+mj-lt"/>
                  <a:buAutoNum type="alphaUcPeriod"/>
                </a:pPr>
                <a14:m>
                  <m:oMath xmlns:m="http://schemas.openxmlformats.org/officeDocument/2006/math">
                    <m:r>
                      <a:rPr lang="en-US" sz="2000" i="1">
                        <a:latin typeface="Cambria Math" panose="02040503050406030204" pitchFamily="18" charset="0"/>
                      </a:rPr>
                      <m:t>𝑍</m:t>
                    </m:r>
                    <m:r>
                      <a:rPr lang="en-US" sz="2000" i="1">
                        <a:latin typeface="Cambria Math" panose="02040503050406030204" pitchFamily="18" charset="0"/>
                      </a:rPr>
                      <m:t>=</m:t>
                    </m:r>
                    <m:f>
                      <m:fPr>
                        <m:ctrlPr>
                          <a:rPr lang="en-US" sz="2000" i="1">
                            <a:latin typeface="Cambria Math" charset="0"/>
                          </a:rPr>
                        </m:ctrlPr>
                      </m:fPr>
                      <m:num>
                        <m:r>
                          <a:rPr lang="en-US" sz="2000" i="1">
                            <a:latin typeface="Cambria Math" panose="02040503050406030204" pitchFamily="18" charset="0"/>
                          </a:rPr>
                          <m:t>80,000−84,396</m:t>
                        </m:r>
                      </m:num>
                      <m:den>
                        <m:r>
                          <a:rPr lang="en-US" sz="2000" i="1">
                            <a:latin typeface="Cambria Math" panose="02040503050406030204" pitchFamily="18" charset="0"/>
                          </a:rPr>
                          <m:t>2</m:t>
                        </m:r>
                        <m:r>
                          <a:rPr lang="en-US" sz="2000" b="0" i="1" smtClean="0">
                            <a:latin typeface="Cambria Math" panose="02040503050406030204" pitchFamily="18" charset="0"/>
                          </a:rPr>
                          <m:t>197.50</m:t>
                        </m:r>
                      </m:den>
                    </m:f>
                    <m:r>
                      <a:rPr lang="en-US" sz="2000" i="1">
                        <a:latin typeface="Cambria Math" panose="02040503050406030204" pitchFamily="18" charset="0"/>
                      </a:rPr>
                      <m:t>=−</m:t>
                    </m:r>
                    <m:r>
                      <a:rPr lang="en-US" sz="2000" b="0" i="1" smtClean="0">
                        <a:latin typeface="Cambria Math" panose="02040503050406030204" pitchFamily="18" charset="0"/>
                      </a:rPr>
                      <m:t>2</m:t>
                    </m:r>
                    <m:r>
                      <a:rPr lang="en-US" sz="2000" i="1">
                        <a:latin typeface="Cambria Math" panose="02040503050406030204" pitchFamily="18" charset="0"/>
                      </a:rPr>
                      <m:t>.</m:t>
                    </m:r>
                    <m:r>
                      <a:rPr lang="en-US" sz="2000" b="0" i="1" smtClean="0">
                        <a:latin typeface="Cambria Math" panose="02040503050406030204" pitchFamily="18" charset="0"/>
                      </a:rPr>
                      <m:t>00</m:t>
                    </m:r>
                  </m:oMath>
                </a14:m>
                <a:r>
                  <a:rPr lang="en-US" sz="2000" dirty="0"/>
                  <a:t> </a:t>
                </a:r>
                <a:r>
                  <a:rPr lang="en-US" sz="2000" dirty="0">
                    <a:sym typeface="Wingdings" panose="05000000000000000000" pitchFamily="2" charset="2"/>
                  </a:rPr>
                  <a:t></a:t>
                </a:r>
                <a14:m>
                  <m:oMath xmlns:m="http://schemas.openxmlformats.org/officeDocument/2006/math">
                    <m:r>
                      <a:rPr lang="en-US" sz="2000" i="1" dirty="0">
                        <a:latin typeface="Cambria Math" panose="02040503050406030204" pitchFamily="18" charset="0"/>
                        <a:sym typeface="Wingdings" panose="05000000000000000000" pitchFamily="2" charset="2"/>
                      </a:rPr>
                      <m:t>𝑃</m:t>
                    </m:r>
                    <m:d>
                      <m:dPr>
                        <m:ctrlPr>
                          <a:rPr lang="en-US" sz="2000" i="1" dirty="0">
                            <a:latin typeface="Cambria Math" charset="0"/>
                            <a:sym typeface="Wingdings" panose="05000000000000000000" pitchFamily="2" charset="2"/>
                          </a:rPr>
                        </m:ctrlPr>
                      </m:dPr>
                      <m:e>
                        <m:acc>
                          <m:accPr>
                            <m:chr m:val="̅"/>
                            <m:ctrlPr>
                              <a:rPr lang="en-US" sz="2000" i="1" dirty="0">
                                <a:latin typeface="Cambria Math" charset="0"/>
                                <a:sym typeface="Wingdings" panose="05000000000000000000" pitchFamily="2" charset="2"/>
                              </a:rPr>
                            </m:ctrlPr>
                          </m:accPr>
                          <m:e>
                            <m:r>
                              <a:rPr lang="en-US" sz="2000" i="1" dirty="0">
                                <a:latin typeface="Cambria Math" panose="02040503050406030204" pitchFamily="18" charset="0"/>
                                <a:sym typeface="Wingdings" panose="05000000000000000000" pitchFamily="2" charset="2"/>
                              </a:rPr>
                              <m:t>𝑋</m:t>
                            </m:r>
                          </m:e>
                        </m:acc>
                        <m:r>
                          <a:rPr lang="en-US" sz="2000" i="1" dirty="0">
                            <a:latin typeface="Cambria Math" panose="02040503050406030204" pitchFamily="18" charset="0"/>
                            <a:sym typeface="Wingdings" panose="05000000000000000000" pitchFamily="2" charset="2"/>
                          </a:rPr>
                          <m:t>&lt;$80,000</m:t>
                        </m:r>
                      </m:e>
                    </m:d>
                    <m:r>
                      <a:rPr lang="en-US" sz="2000" b="0" i="1" dirty="0" smtClean="0">
                        <a:latin typeface="Cambria Math" panose="02040503050406030204" pitchFamily="18" charset="0"/>
                        <a:sym typeface="Wingdings" panose="05000000000000000000" pitchFamily="2" charset="2"/>
                      </a:rPr>
                      <m:t>=0.02</m:t>
                    </m:r>
                  </m:oMath>
                </a14:m>
                <a:r>
                  <a:rPr lang="en-US" sz="2000" dirty="0" smtClean="0"/>
                  <a:t>275</a:t>
                </a:r>
                <a:endParaRPr lang="en-US" sz="2000" dirty="0"/>
              </a:p>
              <a:p>
                <a:pPr marL="914400" lvl="1" indent="-457200">
                  <a:buFont typeface="+mj-lt"/>
                  <a:buAutoNum type="alphaUcPeriod"/>
                </a:pPr>
                <a:endParaRPr lang="en-US" sz="2000" dirty="0"/>
              </a:p>
            </p:txBody>
          </p:sp>
        </mc:Choice>
        <mc:Fallback xmlns="">
          <p:sp>
            <p:nvSpPr>
              <p:cNvPr id="4" name="Content Placeholder 3"/>
              <p:cNvSpPr>
                <a:spLocks noGrp="1" noRot="1" noChangeAspect="1" noMove="1" noResize="1" noEditPoints="1" noAdjustHandles="1" noChangeArrowheads="1" noChangeShapeType="1" noTextEdit="1"/>
              </p:cNvSpPr>
              <p:nvPr>
                <p:ph idx="1"/>
              </p:nvPr>
            </p:nvSpPr>
            <p:spPr>
              <a:xfrm>
                <a:off x="231648" y="818551"/>
                <a:ext cx="8717280" cy="5674323"/>
              </a:xfrm>
              <a:blipFill rotWithShape="0">
                <a:blip r:embed="rId4"/>
                <a:stretch>
                  <a:fillRect l="-1049" t="-1504" r="-1678"/>
                </a:stretch>
              </a:blipFill>
            </p:spPr>
            <p:txBody>
              <a:bodyPr/>
              <a:lstStyle/>
              <a:p>
                <a:r>
                  <a:rPr lang="en-US">
                    <a:noFill/>
                  </a:rPr>
                  <a:t> </a:t>
                </a:r>
              </a:p>
            </p:txBody>
          </p:sp>
        </mc:Fallback>
      </mc:AlternateContent>
      <p:sp>
        <p:nvSpPr>
          <p:cNvPr id="2" name="Slide Number Placeholder 1"/>
          <p:cNvSpPr>
            <a:spLocks noGrp="1"/>
          </p:cNvSpPr>
          <p:nvPr>
            <p:ph type="sldNum" sz="quarter" idx="12"/>
          </p:nvPr>
        </p:nvSpPr>
        <p:spPr/>
        <p:txBody>
          <a:bodyPr/>
          <a:lstStyle/>
          <a:p>
            <a:fld id="{8D75822C-2030-4887-9512-2AC67AD2736F}" type="slidenum">
              <a:rPr lang="en-US" smtClean="0"/>
              <a:t>22</a:t>
            </a:fld>
            <a:endParaRPr lang="en-US" dirty="0"/>
          </a:p>
        </p:txBody>
      </p:sp>
      <p:sp>
        <p:nvSpPr>
          <p:cNvPr id="21" name="Rectangle 20"/>
          <p:cNvSpPr/>
          <p:nvPr/>
        </p:nvSpPr>
        <p:spPr>
          <a:xfrm>
            <a:off x="630568" y="4664618"/>
            <a:ext cx="6885800" cy="729164"/>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6405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31648" y="-633"/>
            <a:ext cx="8717280" cy="584833"/>
          </a:xfrm>
        </p:spPr>
        <p:txBody>
          <a:bodyPr>
            <a:normAutofit fontScale="90000"/>
          </a:bodyPr>
          <a:lstStyle/>
          <a:p>
            <a:r>
              <a:rPr lang="en-US" dirty="0" smtClean="0"/>
              <a:t>Review:</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31648" y="584200"/>
                <a:ext cx="8717280" cy="5901944"/>
              </a:xfrm>
            </p:spPr>
            <p:txBody>
              <a:bodyPr>
                <a:normAutofit/>
              </a:bodyPr>
              <a:lstStyle/>
              <a:p>
                <a:r>
                  <a:rPr lang="en-US" sz="2400" b="1" dirty="0" smtClean="0">
                    <a:solidFill>
                      <a:schemeClr val="accent4">
                        <a:lumMod val="50000"/>
                      </a:schemeClr>
                    </a:solidFill>
                  </a:rPr>
                  <a:t> </a:t>
                </a:r>
                <a:r>
                  <a:rPr lang="en-US" sz="2400" b="1" dirty="0" smtClean="0">
                    <a:solidFill>
                      <a:srgbClr val="FF0000"/>
                    </a:solidFill>
                  </a:rPr>
                  <a:t>CENTRAL </a:t>
                </a:r>
                <a:r>
                  <a:rPr lang="en-US" sz="2400" b="1" dirty="0">
                    <a:solidFill>
                      <a:srgbClr val="FF0000"/>
                    </a:solidFill>
                  </a:rPr>
                  <a:t>LIMIT THEOREM</a:t>
                </a:r>
                <a:r>
                  <a:rPr lang="en-US" sz="2400" dirty="0">
                    <a:solidFill>
                      <a:srgbClr val="FF0000"/>
                    </a:solidFill>
                  </a:rPr>
                  <a:t>!</a:t>
                </a:r>
              </a:p>
              <a:p>
                <a:r>
                  <a:rPr lang="en-US" sz="2400" dirty="0"/>
                  <a:t>Even if the </a:t>
                </a:r>
                <a:r>
                  <a:rPr lang="en-US" sz="2400" dirty="0" smtClean="0"/>
                  <a:t>underlying population </a:t>
                </a:r>
                <a:r>
                  <a:rPr lang="en-US" sz="2400" dirty="0"/>
                  <a:t>is not </a:t>
                </a:r>
                <a:r>
                  <a:rPr lang="en-US" sz="2400" dirty="0" smtClean="0"/>
                  <a:t>normal, sample </a:t>
                </a:r>
                <a:r>
                  <a:rPr lang="en-US" sz="2400" dirty="0"/>
                  <a:t>means from the population will be </a:t>
                </a:r>
                <a:r>
                  <a:rPr lang="en-US" sz="2400" b="1" i="1" dirty="0"/>
                  <a:t>approximately normal</a:t>
                </a:r>
                <a:r>
                  <a:rPr lang="en-US" sz="2400" dirty="0"/>
                  <a:t> as long as the sample size is large </a:t>
                </a:r>
                <a:r>
                  <a:rPr lang="en-US" sz="2400" dirty="0" smtClean="0"/>
                  <a:t>enough</a:t>
                </a:r>
              </a:p>
              <a:p>
                <a:r>
                  <a:rPr lang="en-US" sz="2400" dirty="0" smtClean="0"/>
                  <a:t>Large enough (for means) is 30</a:t>
                </a:r>
                <a:endParaRPr lang="en-US" sz="2400" dirty="0"/>
              </a:p>
              <a:p>
                <a:r>
                  <a:rPr lang="en-US" sz="2400" dirty="0"/>
                  <a:t>Properties</a:t>
                </a:r>
                <a:r>
                  <a:rPr lang="en-US" sz="2400" dirty="0" smtClean="0"/>
                  <a:t>:  </a:t>
                </a:r>
                <a14:m>
                  <m:oMath xmlns:m="http://schemas.openxmlformats.org/officeDocument/2006/math">
                    <m:sSub>
                      <m:sSubPr>
                        <m:ctrlPr>
                          <a:rPr lang="en-US" sz="2400" i="1">
                            <a:latin typeface="Cambria Math" charset="0"/>
                          </a:rPr>
                        </m:ctrlPr>
                      </m:sSubPr>
                      <m:e>
                        <m:r>
                          <a:rPr lang="en-US" sz="2400" i="1">
                            <a:latin typeface="Cambria Math" panose="02040503050406030204" pitchFamily="18" charset="0"/>
                            <a:ea typeface="Cambria Math" panose="02040503050406030204" pitchFamily="18" charset="0"/>
                          </a:rPr>
                          <m:t>𝜇</m:t>
                        </m:r>
                      </m:e>
                      <m:sub>
                        <m:acc>
                          <m:accPr>
                            <m:chr m:val="̅"/>
                            <m:ctrlPr>
                              <a:rPr lang="en-US" sz="2400" i="1">
                                <a:latin typeface="Cambria Math" charset="0"/>
                              </a:rPr>
                            </m:ctrlPr>
                          </m:accPr>
                          <m:e>
                            <m:r>
                              <a:rPr lang="en-US" sz="2400" i="1">
                                <a:latin typeface="Cambria Math" panose="02040503050406030204" pitchFamily="18" charset="0"/>
                              </a:rPr>
                              <m:t>𝑋</m:t>
                            </m:r>
                          </m:e>
                        </m:acc>
                      </m:sub>
                    </m:sSub>
                    <m:r>
                      <a:rPr lang="en-US" sz="2400" b="0" i="1" smtClean="0">
                        <a:latin typeface="Cambria Math" panose="02040503050406030204" pitchFamily="18" charset="0"/>
                      </a:rPr>
                      <m:t>=</m:t>
                    </m:r>
                    <m:sSub>
                      <m:sSubPr>
                        <m:ctrlPr>
                          <a:rPr lang="en-US" sz="2400" b="0" i="1" smtClean="0">
                            <a:latin typeface="Cambria Math" charset="0"/>
                          </a:rPr>
                        </m:ctrlPr>
                      </m:sSubPr>
                      <m:e>
                        <m:r>
                          <a:rPr lang="en-US" sz="2400" b="0" i="1" smtClean="0">
                            <a:latin typeface="Cambria Math" panose="02040503050406030204" pitchFamily="18" charset="0"/>
                            <a:ea typeface="Cambria Math" panose="02040503050406030204" pitchFamily="18" charset="0"/>
                          </a:rPr>
                          <m:t>𝜇</m:t>
                        </m:r>
                      </m:e>
                      <m:sub>
                        <m:r>
                          <a:rPr lang="en-US" sz="2400" b="0" i="1" smtClean="0">
                            <a:latin typeface="Cambria Math" panose="02040503050406030204" pitchFamily="18" charset="0"/>
                          </a:rPr>
                          <m:t>𝑋</m:t>
                        </m:r>
                      </m:sub>
                    </m:sSub>
                    <m:r>
                      <a:rPr lang="en-US" sz="2400" i="1">
                        <a:latin typeface="Cambria Math" panose="02040503050406030204" pitchFamily="18" charset="0"/>
                      </a:rPr>
                      <m:t>=</m:t>
                    </m:r>
                    <m:r>
                      <a:rPr lang="en-US" sz="2400" i="1">
                        <a:latin typeface="Cambria Math" panose="02040503050406030204" pitchFamily="18" charset="0"/>
                        <a:ea typeface="Cambria Math" panose="02040503050406030204" pitchFamily="18" charset="0"/>
                      </a:rPr>
                      <m:t>𝜇</m:t>
                    </m:r>
                  </m:oMath>
                </a14:m>
                <a:r>
                  <a:rPr lang="en-US" sz="2400" dirty="0" smtClean="0">
                    <a:ea typeface="Cambria Math" panose="02040503050406030204" pitchFamily="18" charset="0"/>
                  </a:rPr>
                  <a:t> and </a:t>
                </a:r>
                <a14:m>
                  <m:oMath xmlns:m="http://schemas.openxmlformats.org/officeDocument/2006/math">
                    <m:sSub>
                      <m:sSubPr>
                        <m:ctrlPr>
                          <a:rPr lang="en-US" sz="2400" i="1">
                            <a:latin typeface="Cambria Math"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𝜎</m:t>
                        </m:r>
                      </m:e>
                      <m:sub>
                        <m:acc>
                          <m:accPr>
                            <m:chr m:val="̅"/>
                            <m:ctrlPr>
                              <a:rPr lang="en-US" sz="2400" i="1">
                                <a:latin typeface="Cambria Math" charset="0"/>
                                <a:ea typeface="Cambria Math" panose="02040503050406030204" pitchFamily="18" charset="0"/>
                              </a:rPr>
                            </m:ctrlPr>
                          </m:accPr>
                          <m:e>
                            <m:r>
                              <a:rPr lang="en-US" sz="2400" i="1">
                                <a:latin typeface="Cambria Math" panose="02040503050406030204" pitchFamily="18" charset="0"/>
                                <a:ea typeface="Cambria Math" panose="02040503050406030204" pitchFamily="18" charset="0"/>
                              </a:rPr>
                              <m:t>𝑋</m:t>
                            </m:r>
                          </m:e>
                        </m:acc>
                      </m:sub>
                    </m:sSub>
                    <m:r>
                      <a:rPr lang="en-US" sz="2400" i="1">
                        <a:latin typeface="Cambria Math" panose="02040503050406030204" pitchFamily="18" charset="0"/>
                        <a:ea typeface="Cambria Math" panose="02040503050406030204" pitchFamily="18" charset="0"/>
                      </a:rPr>
                      <m:t>=</m:t>
                    </m:r>
                    <m:f>
                      <m:fPr>
                        <m:ctrlPr>
                          <a:rPr lang="en-US" sz="2400" i="1">
                            <a:latin typeface="Cambria Math" charset="0"/>
                            <a:ea typeface="Cambria Math" panose="02040503050406030204" pitchFamily="18" charset="0"/>
                          </a:rPr>
                        </m:ctrlPr>
                      </m:fPr>
                      <m:num>
                        <m:r>
                          <a:rPr lang="en-US" sz="2400" i="1">
                            <a:latin typeface="Cambria Math" panose="02040503050406030204" pitchFamily="18" charset="0"/>
                            <a:ea typeface="Cambria Math" panose="02040503050406030204" pitchFamily="18" charset="0"/>
                          </a:rPr>
                          <m:t>𝜎</m:t>
                        </m:r>
                      </m:num>
                      <m:den>
                        <m:rad>
                          <m:radPr>
                            <m:degHide m:val="on"/>
                            <m:ctrlPr>
                              <a:rPr lang="en-US" sz="2400" i="1">
                                <a:latin typeface="Cambria Math" charset="0"/>
                                <a:ea typeface="Cambria Math" panose="02040503050406030204" pitchFamily="18" charset="0"/>
                              </a:rPr>
                            </m:ctrlPr>
                          </m:radPr>
                          <m:deg/>
                          <m:e>
                            <m:r>
                              <a:rPr lang="en-US" sz="2400" i="1">
                                <a:latin typeface="Cambria Math" panose="02040503050406030204" pitchFamily="18" charset="0"/>
                                <a:ea typeface="Cambria Math" panose="02040503050406030204" pitchFamily="18" charset="0"/>
                              </a:rPr>
                              <m:t>𝑛</m:t>
                            </m:r>
                          </m:e>
                        </m:rad>
                      </m:den>
                    </m:f>
                  </m:oMath>
                </a14:m>
                <a:endParaRPr lang="en-US" sz="2400" dirty="0">
                  <a:ea typeface="Cambria Math" panose="02040503050406030204" pitchFamily="18" charset="0"/>
                </a:endParaRPr>
              </a:p>
              <a:p>
                <a:r>
                  <a:rPr lang="en-US" sz="2400" dirty="0" smtClean="0"/>
                  <a:t>If the underlying data are normally distributed, the sample size DOES NOT matter</a:t>
                </a:r>
              </a:p>
              <a:p>
                <a14:m>
                  <m:oMath xmlns:m="http://schemas.openxmlformats.org/officeDocument/2006/math">
                    <m:r>
                      <a:rPr lang="en-US" sz="2400" b="0" i="1" smtClean="0">
                        <a:latin typeface="Cambria Math" panose="02040503050406030204" pitchFamily="18" charset="0"/>
                      </a:rPr>
                      <m:t>𝑍</m:t>
                    </m:r>
                    <m:r>
                      <a:rPr lang="en-US" sz="2400" b="0" i="1" smtClean="0">
                        <a:latin typeface="Cambria Math" panose="02040503050406030204" pitchFamily="18" charset="0"/>
                      </a:rPr>
                      <m:t>=</m:t>
                    </m:r>
                    <m:f>
                      <m:fPr>
                        <m:ctrlPr>
                          <a:rPr lang="en-US" sz="2400" b="0" i="1" smtClean="0">
                            <a:latin typeface="Cambria Math" charset="0"/>
                          </a:rPr>
                        </m:ctrlPr>
                      </m:fPr>
                      <m:num>
                        <m:acc>
                          <m:accPr>
                            <m:chr m:val="̅"/>
                            <m:ctrlPr>
                              <a:rPr lang="en-US" sz="2400" b="0" i="1" smtClean="0">
                                <a:latin typeface="Cambria Math" charset="0"/>
                              </a:rPr>
                            </m:ctrlPr>
                          </m:accPr>
                          <m:e>
                            <m:r>
                              <a:rPr lang="en-US" sz="2400" b="0" i="1" smtClean="0">
                                <a:latin typeface="Cambria Math" panose="02040503050406030204" pitchFamily="18" charset="0"/>
                              </a:rPr>
                              <m:t>𝑋</m:t>
                            </m:r>
                          </m:e>
                        </m:acc>
                        <m:r>
                          <a:rPr lang="en-US" sz="2400" b="0" i="1" smtClean="0">
                            <a:latin typeface="Cambria Math" panose="02040503050406030204" pitchFamily="18" charset="0"/>
                          </a:rPr>
                          <m:t>−</m:t>
                        </m:r>
                        <m:sSub>
                          <m:sSubPr>
                            <m:ctrlPr>
                              <a:rPr lang="en-US" sz="2400" b="0" i="1" smtClean="0">
                                <a:latin typeface="Cambria Math" charset="0"/>
                              </a:rPr>
                            </m:ctrlPr>
                          </m:sSubPr>
                          <m:e>
                            <m:r>
                              <a:rPr lang="en-US" sz="2400" b="0" i="1" smtClean="0">
                                <a:latin typeface="Cambria Math" panose="02040503050406030204" pitchFamily="18" charset="0"/>
                                <a:ea typeface="Cambria Math" panose="02040503050406030204" pitchFamily="18" charset="0"/>
                              </a:rPr>
                              <m:t>𝜇</m:t>
                            </m:r>
                          </m:e>
                          <m:sub>
                            <m:acc>
                              <m:accPr>
                                <m:chr m:val="̅"/>
                                <m:ctrlPr>
                                  <a:rPr lang="en-US" sz="2400" b="0" i="1" smtClean="0">
                                    <a:latin typeface="Cambria Math" charset="0"/>
                                    <a:ea typeface="Cambria Math" panose="02040503050406030204" pitchFamily="18" charset="0"/>
                                  </a:rPr>
                                </m:ctrlPr>
                              </m:accPr>
                              <m:e>
                                <m:r>
                                  <a:rPr lang="en-US" sz="2400" b="0" i="1" smtClean="0">
                                    <a:latin typeface="Cambria Math" panose="02040503050406030204" pitchFamily="18" charset="0"/>
                                    <a:ea typeface="Cambria Math" panose="02040503050406030204" pitchFamily="18" charset="0"/>
                                  </a:rPr>
                                  <m:t>𝑋</m:t>
                                </m:r>
                              </m:e>
                            </m:acc>
                          </m:sub>
                        </m:sSub>
                      </m:num>
                      <m:den/>
                    </m:f>
                  </m:oMath>
                </a14:m>
                <a:endParaRPr lang="en-US" sz="2400" dirty="0" smtClean="0"/>
              </a:p>
              <a:p>
                <a:r>
                  <a:rPr lang="en-US" sz="2400" dirty="0" smtClean="0"/>
                  <a:t>Calculation of normal probabilities are determined in the same way using the Normal Probability Table (E2)</a:t>
                </a:r>
              </a:p>
              <a:p>
                <a:endParaRPr lang="en-US"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31648" y="584200"/>
                <a:ext cx="8717280" cy="5901944"/>
              </a:xfrm>
              <a:blipFill rotWithShape="0">
                <a:blip r:embed="rId3"/>
                <a:stretch>
                  <a:fillRect l="-909" t="-1446"/>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8D75822C-2030-4887-9512-2AC67AD2736F}" type="slidenum">
              <a:rPr lang="en-US" smtClean="0"/>
              <a:t>23</a:t>
            </a:fld>
            <a:endParaRPr lang="en-US" dirty="0"/>
          </a:p>
        </p:txBody>
      </p:sp>
    </p:spTree>
    <p:extLst>
      <p:ext uri="{BB962C8B-B14F-4D97-AF65-F5344CB8AC3E}">
        <p14:creationId xmlns:p14="http://schemas.microsoft.com/office/powerpoint/2010/main" val="35558963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5" name="Picture 2"/>
          <p:cNvPicPr>
            <a:picLocks noChangeAspect="1" noChangeArrowheads="1"/>
          </p:cNvPicPr>
          <p:nvPr/>
        </p:nvPicPr>
        <p:blipFill>
          <a:blip r:embed="rId2">
            <a:extLst>
              <a:ext uri="{28A0092B-C50C-407E-A947-70E740481C1C}">
                <a14:useLocalDpi xmlns:a14="http://schemas.microsoft.com/office/drawing/2010/main" val="0"/>
              </a:ext>
            </a:extLst>
          </a:blip>
          <a:srcRect b="19298"/>
          <a:stretch>
            <a:fillRect/>
          </a:stretch>
        </p:blipFill>
        <p:spPr bwMode="auto">
          <a:xfrm>
            <a:off x="129999" y="578260"/>
            <a:ext cx="8161338" cy="61861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Rectangle 2"/>
          <p:cNvSpPr/>
          <p:nvPr/>
        </p:nvSpPr>
        <p:spPr>
          <a:xfrm>
            <a:off x="4210668" y="0"/>
            <a:ext cx="4933332" cy="2740693"/>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034" name="Rectangle 2"/>
          <p:cNvSpPr>
            <a:spLocks noGrp="1" noChangeArrowheads="1"/>
          </p:cNvSpPr>
          <p:nvPr>
            <p:ph type="title"/>
          </p:nvPr>
        </p:nvSpPr>
        <p:spPr>
          <a:xfrm>
            <a:off x="4294214" y="-632"/>
            <a:ext cx="4849786" cy="1270710"/>
          </a:xfrm>
        </p:spPr>
        <p:txBody>
          <a:bodyPr>
            <a:noAutofit/>
          </a:bodyPr>
          <a:lstStyle/>
          <a:p>
            <a:pPr eaLnBrk="1" hangingPunct="1"/>
            <a:r>
              <a:rPr lang="en-US" sz="3500" dirty="0" smtClean="0">
                <a:latin typeface="+mn-lt"/>
                <a:cs typeface="Arial" charset="0"/>
              </a:rPr>
              <a:t>Excel </a:t>
            </a:r>
            <a:r>
              <a:rPr lang="en-US" sz="3500" dirty="0">
                <a:latin typeface="+mn-lt"/>
                <a:cs typeface="Arial" charset="0"/>
              </a:rPr>
              <a:t>Can Be Used To Find Normal Probabilities</a:t>
            </a:r>
          </a:p>
        </p:txBody>
      </p:sp>
      <p:sp>
        <p:nvSpPr>
          <p:cNvPr id="2" name="Content Placeholder 1"/>
          <p:cNvSpPr>
            <a:spLocks noGrp="1"/>
          </p:cNvSpPr>
          <p:nvPr>
            <p:ph idx="1"/>
          </p:nvPr>
        </p:nvSpPr>
        <p:spPr>
          <a:xfrm>
            <a:off x="4455867" y="1186520"/>
            <a:ext cx="4554461" cy="1771423"/>
          </a:xfrm>
        </p:spPr>
        <p:txBody>
          <a:bodyPr/>
          <a:lstStyle/>
          <a:p>
            <a:r>
              <a:rPr lang="en-US" dirty="0"/>
              <a:t>Find P(X &lt; 9) where X is normal with a mean of </a:t>
            </a:r>
            <a:r>
              <a:rPr lang="en-US" dirty="0" smtClean="0"/>
              <a:t>7 and standard </a:t>
            </a:r>
            <a:r>
              <a:rPr lang="en-US" dirty="0"/>
              <a:t>deviation of 2</a:t>
            </a:r>
          </a:p>
          <a:p>
            <a:endParaRPr lang="en-US" dirty="0"/>
          </a:p>
        </p:txBody>
      </p:sp>
      <p:cxnSp>
        <p:nvCxnSpPr>
          <p:cNvPr id="5" name="Straight Arrow Connector 4"/>
          <p:cNvCxnSpPr/>
          <p:nvPr/>
        </p:nvCxnSpPr>
        <p:spPr>
          <a:xfrm>
            <a:off x="6261100" y="3505200"/>
            <a:ext cx="0" cy="5334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6121400" y="3162300"/>
            <a:ext cx="284052" cy="369332"/>
          </a:xfrm>
          <a:prstGeom prst="rect">
            <a:avLst/>
          </a:prstGeom>
          <a:noFill/>
        </p:spPr>
        <p:txBody>
          <a:bodyPr wrap="none" rtlCol="0">
            <a:spAutoFit/>
          </a:bodyPr>
          <a:lstStyle/>
          <a:p>
            <a:r>
              <a:rPr lang="en-US" dirty="0" smtClean="0"/>
              <a:t>x</a:t>
            </a:r>
            <a:endParaRPr lang="en-US" dirty="0"/>
          </a:p>
        </p:txBody>
      </p:sp>
      <p:cxnSp>
        <p:nvCxnSpPr>
          <p:cNvPr id="9" name="Straight Arrow Connector 8"/>
          <p:cNvCxnSpPr/>
          <p:nvPr/>
        </p:nvCxnSpPr>
        <p:spPr>
          <a:xfrm>
            <a:off x="6672152" y="3505200"/>
            <a:ext cx="0" cy="5334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532452" y="3162300"/>
            <a:ext cx="311304" cy="369332"/>
          </a:xfrm>
          <a:prstGeom prst="rect">
            <a:avLst/>
          </a:prstGeom>
          <a:noFill/>
        </p:spPr>
        <p:txBody>
          <a:bodyPr wrap="none" rtlCol="0">
            <a:spAutoFit/>
          </a:bodyPr>
          <a:lstStyle/>
          <a:p>
            <a:r>
              <a:rPr lang="en-US" i="1" dirty="0" smtClean="0">
                <a:latin typeface="Cambria Math" panose="02040503050406030204" pitchFamily="18" charset="0"/>
                <a:ea typeface="Cambria Math" panose="02040503050406030204" pitchFamily="18" charset="0"/>
              </a:rPr>
              <a:t>µ</a:t>
            </a:r>
            <a:endParaRPr lang="en-US" i="1" dirty="0">
              <a:latin typeface="Cambria Math" panose="02040503050406030204" pitchFamily="18" charset="0"/>
              <a:ea typeface="Cambria Math" panose="02040503050406030204" pitchFamily="18" charset="0"/>
            </a:endParaRPr>
          </a:p>
        </p:txBody>
      </p:sp>
      <p:cxnSp>
        <p:nvCxnSpPr>
          <p:cNvPr id="11" name="Straight Arrow Connector 10"/>
          <p:cNvCxnSpPr/>
          <p:nvPr/>
        </p:nvCxnSpPr>
        <p:spPr>
          <a:xfrm>
            <a:off x="7053152" y="3505200"/>
            <a:ext cx="0" cy="5334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6926152" y="3162300"/>
            <a:ext cx="316112" cy="369332"/>
          </a:xfrm>
          <a:prstGeom prst="rect">
            <a:avLst/>
          </a:prstGeom>
          <a:noFill/>
        </p:spPr>
        <p:txBody>
          <a:bodyPr wrap="none" rtlCol="0">
            <a:spAutoFit/>
          </a:bodyPr>
          <a:lstStyle/>
          <a:p>
            <a:r>
              <a:rPr lang="el-GR" i="1" dirty="0" smtClean="0">
                <a:latin typeface="Cambria Math" panose="02040503050406030204" pitchFamily="18" charset="0"/>
                <a:ea typeface="Cambria Math" panose="02040503050406030204" pitchFamily="18" charset="0"/>
              </a:rPr>
              <a:t>σ</a:t>
            </a:r>
            <a:endParaRPr lang="en-US" i="1" dirty="0">
              <a:latin typeface="Cambria Math" panose="02040503050406030204" pitchFamily="18" charset="0"/>
              <a:ea typeface="Cambria Math" panose="02040503050406030204" pitchFamily="18" charset="0"/>
            </a:endParaRPr>
          </a:p>
        </p:txBody>
      </p:sp>
      <p:sp>
        <p:nvSpPr>
          <p:cNvPr id="13" name="TextBox 12"/>
          <p:cNvSpPr txBox="1"/>
          <p:nvPr/>
        </p:nvSpPr>
        <p:spPr>
          <a:xfrm>
            <a:off x="5805288" y="5019985"/>
            <a:ext cx="284052" cy="369332"/>
          </a:xfrm>
          <a:prstGeom prst="rect">
            <a:avLst/>
          </a:prstGeom>
          <a:noFill/>
        </p:spPr>
        <p:txBody>
          <a:bodyPr wrap="none" rtlCol="0">
            <a:spAutoFit/>
          </a:bodyPr>
          <a:lstStyle/>
          <a:p>
            <a:r>
              <a:rPr lang="en-US" dirty="0" smtClean="0"/>
              <a:t>x</a:t>
            </a:r>
            <a:endParaRPr lang="en-US" dirty="0"/>
          </a:p>
        </p:txBody>
      </p:sp>
      <p:sp>
        <p:nvSpPr>
          <p:cNvPr id="14" name="TextBox 13"/>
          <p:cNvSpPr txBox="1"/>
          <p:nvPr/>
        </p:nvSpPr>
        <p:spPr>
          <a:xfrm>
            <a:off x="6216340" y="5019985"/>
            <a:ext cx="311304" cy="369332"/>
          </a:xfrm>
          <a:prstGeom prst="rect">
            <a:avLst/>
          </a:prstGeom>
          <a:noFill/>
        </p:spPr>
        <p:txBody>
          <a:bodyPr wrap="none" rtlCol="0">
            <a:spAutoFit/>
          </a:bodyPr>
          <a:lstStyle/>
          <a:p>
            <a:r>
              <a:rPr lang="en-US" i="1" dirty="0" smtClean="0">
                <a:latin typeface="Cambria Math" panose="02040503050406030204" pitchFamily="18" charset="0"/>
                <a:ea typeface="Cambria Math" panose="02040503050406030204" pitchFamily="18" charset="0"/>
              </a:rPr>
              <a:t>µ</a:t>
            </a:r>
            <a:endParaRPr lang="en-US" i="1" dirty="0">
              <a:latin typeface="Cambria Math" panose="02040503050406030204" pitchFamily="18" charset="0"/>
              <a:ea typeface="Cambria Math" panose="02040503050406030204" pitchFamily="18" charset="0"/>
            </a:endParaRPr>
          </a:p>
        </p:txBody>
      </p:sp>
      <p:sp>
        <p:nvSpPr>
          <p:cNvPr id="15" name="TextBox 14"/>
          <p:cNvSpPr txBox="1"/>
          <p:nvPr/>
        </p:nvSpPr>
        <p:spPr>
          <a:xfrm>
            <a:off x="6610040" y="5019985"/>
            <a:ext cx="316112" cy="369332"/>
          </a:xfrm>
          <a:prstGeom prst="rect">
            <a:avLst/>
          </a:prstGeom>
          <a:noFill/>
        </p:spPr>
        <p:txBody>
          <a:bodyPr wrap="none" rtlCol="0">
            <a:spAutoFit/>
          </a:bodyPr>
          <a:lstStyle/>
          <a:p>
            <a:r>
              <a:rPr lang="el-GR" i="1" dirty="0" smtClean="0">
                <a:latin typeface="Cambria Math" panose="02040503050406030204" pitchFamily="18" charset="0"/>
                <a:ea typeface="Cambria Math" panose="02040503050406030204" pitchFamily="18" charset="0"/>
              </a:rPr>
              <a:t>σ</a:t>
            </a:r>
            <a:endParaRPr lang="en-US" i="1" dirty="0">
              <a:latin typeface="Cambria Math" panose="02040503050406030204" pitchFamily="18" charset="0"/>
              <a:ea typeface="Cambria Math" panose="02040503050406030204" pitchFamily="18" charset="0"/>
            </a:endParaRPr>
          </a:p>
        </p:txBody>
      </p:sp>
      <p:cxnSp>
        <p:nvCxnSpPr>
          <p:cNvPr id="16" name="Straight Arrow Connector 15"/>
          <p:cNvCxnSpPr/>
          <p:nvPr/>
        </p:nvCxnSpPr>
        <p:spPr>
          <a:xfrm flipH="1">
            <a:off x="5960952" y="4864100"/>
            <a:ext cx="8048" cy="2667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6391307" y="4864100"/>
            <a:ext cx="8048" cy="2667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6767908" y="4864100"/>
            <a:ext cx="8048" cy="2667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129999" y="58298"/>
            <a:ext cx="1664238" cy="461665"/>
          </a:xfrm>
          <a:prstGeom prst="rect">
            <a:avLst/>
          </a:prstGeom>
          <a:solidFill>
            <a:schemeClr val="tx1"/>
          </a:solidFill>
        </p:spPr>
        <p:txBody>
          <a:bodyPr wrap="none" rtlCol="0">
            <a:spAutoFit/>
          </a:bodyPr>
          <a:lstStyle/>
          <a:p>
            <a:r>
              <a:rPr lang="en-US" sz="2400" b="1" dirty="0" smtClean="0">
                <a:solidFill>
                  <a:schemeClr val="bg1"/>
                </a:solidFill>
              </a:rPr>
              <a:t>REMINDER:</a:t>
            </a:r>
            <a:endParaRPr lang="en-US" sz="2400" b="1" dirty="0">
              <a:solidFill>
                <a:schemeClr val="bg1"/>
              </a:solidFill>
            </a:endParaRPr>
          </a:p>
        </p:txBody>
      </p:sp>
    </p:spTree>
    <p:extLst>
      <p:ext uri="{BB962C8B-B14F-4D97-AF65-F5344CB8AC3E}">
        <p14:creationId xmlns:p14="http://schemas.microsoft.com/office/powerpoint/2010/main" val="3241889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12" grpId="0"/>
      <p:bldP spid="13" grpId="0"/>
      <p:bldP spid="14" grpId="0"/>
      <p:bldP spid="1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63562"/>
          </a:xfrm>
        </p:spPr>
        <p:txBody>
          <a:bodyPr>
            <a:normAutofit/>
          </a:bodyPr>
          <a:lstStyle/>
          <a:p>
            <a:pPr algn="l"/>
            <a:r>
              <a:rPr lang="en-US" sz="2800" dirty="0"/>
              <a:t>Textbook </a:t>
            </a:r>
            <a:r>
              <a:rPr lang="en-US" sz="2800" dirty="0" smtClean="0"/>
              <a:t>example: </a:t>
            </a:r>
            <a:endParaRPr lang="en-US" sz="2800" dirty="0">
              <a:latin typeface="+mn-lt"/>
            </a:endParaRPr>
          </a:p>
        </p:txBody>
      </p:sp>
      <p:sp>
        <p:nvSpPr>
          <p:cNvPr id="4" name="Content Placeholder 3"/>
          <p:cNvSpPr>
            <a:spLocks noGrp="1"/>
          </p:cNvSpPr>
          <p:nvPr>
            <p:ph sz="half" idx="1"/>
          </p:nvPr>
        </p:nvSpPr>
        <p:spPr>
          <a:xfrm>
            <a:off x="152400" y="533400"/>
            <a:ext cx="4267200" cy="5151013"/>
          </a:xfrm>
        </p:spPr>
        <p:txBody>
          <a:bodyPr>
            <a:noAutofit/>
          </a:bodyPr>
          <a:lstStyle/>
          <a:p>
            <a:pPr marL="515938" indent="-515938">
              <a:buNone/>
              <a:tabLst>
                <a:tab pos="515938" algn="l"/>
              </a:tabLst>
            </a:pPr>
            <a:r>
              <a:rPr lang="en-US" sz="2000" dirty="0" smtClean="0"/>
              <a:t>7.38</a:t>
            </a:r>
            <a:r>
              <a:rPr lang="en-US" sz="2000" dirty="0"/>
              <a:t>	 </a:t>
            </a:r>
            <a:r>
              <a:rPr lang="en-US" sz="2000" b="1" dirty="0" smtClean="0"/>
              <a:t>Physicians’ assistants </a:t>
            </a:r>
            <a:r>
              <a:rPr lang="en-US" sz="2000" dirty="0" smtClean="0"/>
              <a:t>The 2006 AAPA survey of the population of physicians’ assistants who were working full time reported a mean annual income of $84,396 and standard deviation of $21,975. (</a:t>
            </a:r>
            <a:r>
              <a:rPr lang="en-US" sz="2000" i="1" dirty="0" smtClean="0"/>
              <a:t>Source</a:t>
            </a:r>
            <a:r>
              <a:rPr lang="en-US" sz="2000" dirty="0" smtClean="0"/>
              <a:t>: Data from 2006 AAPA survey [ </a:t>
            </a:r>
            <a:r>
              <a:rPr lang="en-US" sz="2000" dirty="0" smtClean="0">
                <a:hlinkClick r:id="rId3"/>
              </a:rPr>
              <a:t>www.aapa.org</a:t>
            </a:r>
            <a:r>
              <a:rPr lang="en-US" sz="2000" dirty="0" smtClean="0"/>
              <a:t>])</a:t>
            </a:r>
          </a:p>
          <a:p>
            <a:pPr marL="914400" indent="-457200">
              <a:buFont typeface="+mj-lt"/>
              <a:buAutoNum type="alphaLcPeriod" startAt="3"/>
              <a:tabLst>
                <a:tab pos="1082675" algn="l"/>
              </a:tabLst>
            </a:pPr>
            <a:r>
              <a:rPr lang="en-US" sz="2000" dirty="0" smtClean="0"/>
              <a:t>Using parts a and b, find the probability that the sample mean would fall within approximately $4000 of the population mean.</a:t>
            </a:r>
          </a:p>
          <a:p>
            <a:pPr marL="914400" indent="-457200">
              <a:buFont typeface="+mj-lt"/>
              <a:buAutoNum type="alphaLcPeriod" startAt="3"/>
              <a:tabLst>
                <a:tab pos="1082675" algn="l"/>
              </a:tabLst>
            </a:pPr>
            <a:r>
              <a:rPr lang="en-US" sz="2000" dirty="0" smtClean="0"/>
              <a:t>What is the probability that the sample average salary is less than $80,396?</a:t>
            </a:r>
          </a:p>
        </p:txBody>
      </p:sp>
      <p:sp>
        <p:nvSpPr>
          <p:cNvPr id="6" name="Content Placeholder 5"/>
          <p:cNvSpPr>
            <a:spLocks noGrp="1"/>
          </p:cNvSpPr>
          <p:nvPr>
            <p:ph sz="half" idx="2"/>
          </p:nvPr>
        </p:nvSpPr>
        <p:spPr>
          <a:xfrm>
            <a:off x="4648200" y="533400"/>
            <a:ext cx="4343400" cy="3660070"/>
          </a:xfrm>
        </p:spPr>
        <p:txBody>
          <a:bodyPr>
            <a:normAutofit fontScale="77500" lnSpcReduction="20000"/>
          </a:bodyPr>
          <a:lstStyle/>
          <a:p>
            <a:pPr marL="457200" indent="-457200">
              <a:buFont typeface="+mj-lt"/>
              <a:buAutoNum type="alphaLcPeriod" startAt="3"/>
            </a:pPr>
            <a:r>
              <a:rPr lang="en-US" sz="2400" dirty="0" smtClean="0"/>
              <a:t>($84,396-4000 , 84,396+4,000)</a:t>
            </a:r>
            <a:br>
              <a:rPr lang="en-US" sz="2400" dirty="0" smtClean="0"/>
            </a:br>
            <a:r>
              <a:rPr lang="en-US" sz="2400" dirty="0" smtClean="0"/>
              <a:t/>
            </a:r>
            <a:br>
              <a:rPr lang="en-US" sz="2400" dirty="0" smtClean="0"/>
            </a:br>
            <a:r>
              <a:rPr lang="en-US" sz="2400" dirty="0" smtClean="0"/>
              <a:t>($80,396 , $88,396)</a:t>
            </a:r>
            <a:br>
              <a:rPr lang="en-US" sz="2400" dirty="0" smtClean="0"/>
            </a:br>
            <a:r>
              <a:rPr lang="en-US" sz="2400" dirty="0" smtClean="0"/>
              <a:t/>
            </a:r>
            <a:br>
              <a:rPr lang="en-US" sz="2400" dirty="0" smtClean="0"/>
            </a:br>
            <a:r>
              <a:rPr lang="en-US" sz="2400" dirty="0" smtClean="0"/>
              <a:t>± z = </a:t>
            </a:r>
            <a:r>
              <a:rPr lang="en-US" sz="2400" dirty="0"/>
              <a:t>±</a:t>
            </a:r>
            <a:r>
              <a:rPr lang="en-US" sz="2400" dirty="0" smtClean="0"/>
              <a:t>(</a:t>
            </a:r>
            <a:r>
              <a:rPr lang="en-US" sz="2400" dirty="0"/>
              <a:t>x </a:t>
            </a:r>
            <a:r>
              <a:rPr lang="en-US" sz="2400" dirty="0" smtClean="0"/>
              <a:t>± µ)/</a:t>
            </a:r>
            <a:r>
              <a:rPr lang="el-GR" sz="2400" dirty="0" smtClean="0"/>
              <a:t>σ</a:t>
            </a:r>
            <a:r>
              <a:rPr lang="en-US" sz="2400" dirty="0" smtClean="0"/>
              <a:t/>
            </a:r>
            <a:br>
              <a:rPr lang="en-US" sz="2400" dirty="0" smtClean="0"/>
            </a:br>
            <a:r>
              <a:rPr lang="en-US" sz="2400" dirty="0" smtClean="0"/>
              <a:t/>
            </a:r>
            <a:br>
              <a:rPr lang="en-US" sz="2400" dirty="0" smtClean="0"/>
            </a:br>
            <a:r>
              <a:rPr lang="en-US" sz="2400" dirty="0" smtClean="0"/>
              <a:t>± 4000/2197.5 = ± 1.82</a:t>
            </a:r>
            <a:br>
              <a:rPr lang="en-US" sz="2400" dirty="0" smtClean="0"/>
            </a:br>
            <a:endParaRPr lang="en-US" sz="2400" dirty="0"/>
          </a:p>
          <a:p>
            <a:pPr marL="0" indent="0">
              <a:buNone/>
              <a:tabLst>
                <a:tab pos="395288" algn="l"/>
              </a:tabLst>
            </a:pPr>
            <a:r>
              <a:rPr lang="en-US" sz="2400" dirty="0" smtClean="0"/>
              <a:t>	 </a:t>
            </a:r>
            <a:r>
              <a:rPr lang="en-US" sz="2400" dirty="0" smtClean="0">
                <a:sym typeface="Wingdings" panose="05000000000000000000" pitchFamily="2" charset="2"/>
              </a:rPr>
              <a:t></a:t>
            </a:r>
            <a:r>
              <a:rPr lang="en-US" sz="2400" dirty="0" smtClean="0"/>
              <a:t>  P(-1.82 ≤ z ≤ 1.82)</a:t>
            </a:r>
            <a:br>
              <a:rPr lang="en-US" sz="2400" dirty="0" smtClean="0"/>
            </a:br>
            <a:endParaRPr lang="en-US" sz="2400" dirty="0" smtClean="0"/>
          </a:p>
          <a:p>
            <a:pPr marL="0" indent="0">
              <a:buNone/>
              <a:tabLst>
                <a:tab pos="395288" algn="l"/>
              </a:tabLst>
            </a:pPr>
            <a:r>
              <a:rPr lang="en-US" sz="2400" dirty="0" smtClean="0"/>
              <a:t>	= P(z ≤ 1.82) – P(z ≤ -1.82)</a:t>
            </a:r>
            <a:br>
              <a:rPr lang="en-US" sz="2400" dirty="0" smtClean="0"/>
            </a:br>
            <a:endParaRPr lang="en-US" sz="2400" dirty="0" smtClean="0"/>
          </a:p>
          <a:p>
            <a:pPr marL="0" indent="0">
              <a:buNone/>
              <a:tabLst>
                <a:tab pos="395288" algn="l"/>
              </a:tabLst>
            </a:pPr>
            <a:r>
              <a:rPr lang="en-US" sz="2400" dirty="0" smtClean="0"/>
              <a:t>	= 0.9656 – 0.0344</a:t>
            </a:r>
            <a:br>
              <a:rPr lang="en-US" sz="2400" dirty="0" smtClean="0"/>
            </a:br>
            <a:endParaRPr lang="en-US" sz="2400" dirty="0" smtClean="0"/>
          </a:p>
          <a:p>
            <a:pPr marL="0" indent="0">
              <a:buNone/>
              <a:tabLst>
                <a:tab pos="395288" algn="l"/>
              </a:tabLst>
            </a:pPr>
            <a:r>
              <a:rPr lang="en-US" sz="2400" dirty="0" smtClean="0"/>
              <a:t>	= 0.9312</a:t>
            </a:r>
            <a:endParaRPr lang="en-US" sz="2000" dirty="0" smtClean="0"/>
          </a:p>
        </p:txBody>
      </p:sp>
      <p:pic>
        <p:nvPicPr>
          <p:cNvPr id="17" name="Picture 16"/>
          <p:cNvPicPr>
            <a:picLocks noChangeAspect="1"/>
          </p:cNvPicPr>
          <p:nvPr/>
        </p:nvPicPr>
        <p:blipFill>
          <a:blip r:embed="rId4"/>
          <a:stretch>
            <a:fillRect/>
          </a:stretch>
        </p:blipFill>
        <p:spPr>
          <a:xfrm>
            <a:off x="4648200" y="4152353"/>
            <a:ext cx="3657600" cy="1914525"/>
          </a:xfrm>
          <a:prstGeom prst="rect">
            <a:avLst/>
          </a:prstGeom>
        </p:spPr>
      </p:pic>
      <p:sp>
        <p:nvSpPr>
          <p:cNvPr id="18" name="TextBox 17"/>
          <p:cNvSpPr txBox="1"/>
          <p:nvPr/>
        </p:nvSpPr>
        <p:spPr>
          <a:xfrm>
            <a:off x="6113192" y="5099295"/>
            <a:ext cx="752246" cy="369332"/>
          </a:xfrm>
          <a:prstGeom prst="rect">
            <a:avLst/>
          </a:prstGeom>
          <a:solidFill>
            <a:schemeClr val="bg1">
              <a:lumMod val="85000"/>
            </a:schemeClr>
          </a:solidFill>
        </p:spPr>
        <p:txBody>
          <a:bodyPr wrap="none" rtlCol="0">
            <a:spAutoFit/>
          </a:bodyPr>
          <a:lstStyle/>
          <a:p>
            <a:r>
              <a:rPr lang="en-US" dirty="0" smtClean="0"/>
              <a:t>0.9312</a:t>
            </a:r>
            <a:endParaRPr lang="en-US" dirty="0"/>
          </a:p>
        </p:txBody>
      </p:sp>
      <p:sp>
        <p:nvSpPr>
          <p:cNvPr id="21" name="TextBox 20"/>
          <p:cNvSpPr txBox="1"/>
          <p:nvPr/>
        </p:nvSpPr>
        <p:spPr>
          <a:xfrm>
            <a:off x="5263036" y="6246816"/>
            <a:ext cx="2510624" cy="369332"/>
          </a:xfrm>
          <a:prstGeom prst="rect">
            <a:avLst/>
          </a:prstGeom>
          <a:noFill/>
        </p:spPr>
        <p:txBody>
          <a:bodyPr wrap="none" rtlCol="0">
            <a:spAutoFit/>
          </a:bodyPr>
          <a:lstStyle/>
          <a:p>
            <a:pPr algn="ctr"/>
            <a:r>
              <a:rPr lang="en-US" dirty="0" smtClean="0"/>
              <a:t>1.0000 - 0.9312 = 0.0688</a:t>
            </a:r>
            <a:endParaRPr lang="en-US" dirty="0"/>
          </a:p>
        </p:txBody>
      </p:sp>
      <mc:AlternateContent xmlns:mc="http://schemas.openxmlformats.org/markup-compatibility/2006" xmlns:a14="http://schemas.microsoft.com/office/drawing/2010/main">
        <mc:Choice Requires="a14">
          <p:sp>
            <p:nvSpPr>
              <p:cNvPr id="26" name="TextBox 25"/>
              <p:cNvSpPr txBox="1"/>
              <p:nvPr/>
            </p:nvSpPr>
            <p:spPr>
              <a:xfrm>
                <a:off x="4687729" y="4223009"/>
                <a:ext cx="1526765" cy="49564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1400" i="1" smtClean="0">
                              <a:latin typeface="Cambria Math" charset="0"/>
                            </a:rPr>
                          </m:ctrlPr>
                        </m:fPr>
                        <m:num>
                          <m:r>
                            <a:rPr lang="en-US" sz="1400" b="0" i="1" smtClean="0">
                              <a:latin typeface="Cambria Math" panose="02040503050406030204" pitchFamily="18" charset="0"/>
                            </a:rPr>
                            <m:t>0.0688</m:t>
                          </m:r>
                        </m:num>
                        <m:den>
                          <m:r>
                            <a:rPr lang="en-US" sz="1400" b="0" i="1" smtClean="0">
                              <a:latin typeface="Cambria Math" panose="02040503050406030204" pitchFamily="18" charset="0"/>
                            </a:rPr>
                            <m:t>2</m:t>
                          </m:r>
                        </m:den>
                      </m:f>
                      <m:r>
                        <a:rPr lang="en-US" sz="1400" b="0" i="1" smtClean="0">
                          <a:latin typeface="Cambria Math" panose="02040503050406030204" pitchFamily="18" charset="0"/>
                        </a:rPr>
                        <m:t>=0.0344</m:t>
                      </m:r>
                    </m:oMath>
                  </m:oMathPara>
                </a14:m>
                <a:endParaRPr lang="en-US" sz="1400" dirty="0">
                  <a:latin typeface="Calibri" panose="020F0502020204030204" pitchFamily="34" charset="0"/>
                </a:endParaRPr>
              </a:p>
            </p:txBody>
          </p:sp>
        </mc:Choice>
        <mc:Fallback xmlns="">
          <p:sp>
            <p:nvSpPr>
              <p:cNvPr id="26" name="TextBox 25"/>
              <p:cNvSpPr txBox="1">
                <a:spLocks noRot="1" noChangeAspect="1" noMove="1" noResize="1" noEditPoints="1" noAdjustHandles="1" noChangeArrowheads="1" noChangeShapeType="1" noTextEdit="1"/>
              </p:cNvSpPr>
              <p:nvPr/>
            </p:nvSpPr>
            <p:spPr>
              <a:xfrm>
                <a:off x="4687729" y="4223009"/>
                <a:ext cx="1526765" cy="495649"/>
              </a:xfrm>
              <a:prstGeom prst="rect">
                <a:avLst/>
              </a:prstGeom>
              <a:blipFill rotWithShape="0">
                <a:blip r:embed="rId5"/>
                <a:stretch>
                  <a:fillRect b="-1235"/>
                </a:stretch>
              </a:blipFill>
            </p:spPr>
            <p:txBody>
              <a:bodyPr/>
              <a:lstStyle/>
              <a:p>
                <a:r>
                  <a:rPr lang="en-US">
                    <a:noFill/>
                  </a:rPr>
                  <a:t> </a:t>
                </a:r>
              </a:p>
            </p:txBody>
          </p:sp>
        </mc:Fallback>
      </mc:AlternateContent>
      <p:cxnSp>
        <p:nvCxnSpPr>
          <p:cNvPr id="27" name="Straight Arrow Connector 26"/>
          <p:cNvCxnSpPr/>
          <p:nvPr/>
        </p:nvCxnSpPr>
        <p:spPr>
          <a:xfrm>
            <a:off x="5257800" y="4665394"/>
            <a:ext cx="214770" cy="97768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4800600" y="5737723"/>
            <a:ext cx="3352800" cy="3291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p:cNvGrpSpPr/>
          <p:nvPr/>
        </p:nvGrpSpPr>
        <p:grpSpPr>
          <a:xfrm>
            <a:off x="5312164" y="5645376"/>
            <a:ext cx="2349793" cy="677008"/>
            <a:chOff x="5934808" y="4114800"/>
            <a:chExt cx="2349793" cy="677008"/>
          </a:xfrm>
        </p:grpSpPr>
        <p:cxnSp>
          <p:nvCxnSpPr>
            <p:cNvPr id="22" name="Straight Arrow Connector 21"/>
            <p:cNvCxnSpPr/>
            <p:nvPr/>
          </p:nvCxnSpPr>
          <p:spPr>
            <a:xfrm flipV="1">
              <a:off x="5934808" y="4114800"/>
              <a:ext cx="204929" cy="5802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flipV="1">
              <a:off x="8076885" y="4133376"/>
              <a:ext cx="207716" cy="5617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5939317" y="4695092"/>
              <a:ext cx="234528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7139740" y="4695092"/>
              <a:ext cx="0" cy="96716"/>
            </a:xfrm>
            <a:prstGeom prst="line">
              <a:avLst/>
            </a:prstGeom>
          </p:spPr>
          <p:style>
            <a:lnRef idx="1">
              <a:schemeClr val="accent1"/>
            </a:lnRef>
            <a:fillRef idx="0">
              <a:schemeClr val="accent1"/>
            </a:fillRef>
            <a:effectRef idx="0">
              <a:schemeClr val="accent1"/>
            </a:effectRef>
            <a:fontRef idx="minor">
              <a:schemeClr val="tx1"/>
            </a:fontRef>
          </p:style>
        </p:cxnSp>
      </p:grpSp>
      <p:sp>
        <p:nvSpPr>
          <p:cNvPr id="29" name="TextBox 28"/>
          <p:cNvSpPr txBox="1"/>
          <p:nvPr/>
        </p:nvSpPr>
        <p:spPr>
          <a:xfrm>
            <a:off x="5257800" y="5672614"/>
            <a:ext cx="663964" cy="369332"/>
          </a:xfrm>
          <a:prstGeom prst="rect">
            <a:avLst/>
          </a:prstGeom>
          <a:noFill/>
        </p:spPr>
        <p:txBody>
          <a:bodyPr wrap="none" rtlCol="0">
            <a:spAutoFit/>
          </a:bodyPr>
          <a:lstStyle/>
          <a:p>
            <a:r>
              <a:rPr lang="en-US" dirty="0" smtClean="0"/>
              <a:t>-1.82</a:t>
            </a:r>
            <a:endParaRPr lang="en-US" dirty="0"/>
          </a:p>
        </p:txBody>
      </p:sp>
      <p:sp>
        <p:nvSpPr>
          <p:cNvPr id="30" name="TextBox 29"/>
          <p:cNvSpPr txBox="1"/>
          <p:nvPr/>
        </p:nvSpPr>
        <p:spPr>
          <a:xfrm>
            <a:off x="7086600" y="5672614"/>
            <a:ext cx="539484" cy="369332"/>
          </a:xfrm>
          <a:prstGeom prst="rect">
            <a:avLst/>
          </a:prstGeom>
          <a:noFill/>
        </p:spPr>
        <p:txBody>
          <a:bodyPr wrap="none" rtlCol="0">
            <a:spAutoFit/>
          </a:bodyPr>
          <a:lstStyle/>
          <a:p>
            <a:r>
              <a:rPr lang="en-US" dirty="0" smtClean="0"/>
              <a:t>1.82</a:t>
            </a:r>
            <a:endParaRPr lang="en-US" dirty="0"/>
          </a:p>
        </p:txBody>
      </p:sp>
      <p:sp>
        <p:nvSpPr>
          <p:cNvPr id="3" name="TextBox 2"/>
          <p:cNvSpPr txBox="1"/>
          <p:nvPr/>
        </p:nvSpPr>
        <p:spPr>
          <a:xfrm>
            <a:off x="1077788" y="5697546"/>
            <a:ext cx="3344185" cy="369332"/>
          </a:xfrm>
          <a:prstGeom prst="rect">
            <a:avLst/>
          </a:prstGeom>
          <a:noFill/>
        </p:spPr>
        <p:txBody>
          <a:bodyPr wrap="none" rtlCol="0">
            <a:spAutoFit/>
          </a:bodyPr>
          <a:lstStyle/>
          <a:p>
            <a:r>
              <a:rPr lang="en-US" dirty="0" smtClean="0"/>
              <a:t>P(x&lt;$80,396) = P(z&lt;-1.82)=0.0344</a:t>
            </a:r>
            <a:endParaRPr lang="en-US" dirty="0"/>
          </a:p>
        </p:txBody>
      </p:sp>
    </p:spTree>
    <p:extLst>
      <p:ext uri="{BB962C8B-B14F-4D97-AF65-F5344CB8AC3E}">
        <p14:creationId xmlns:p14="http://schemas.microsoft.com/office/powerpoint/2010/main" val="337085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7"/>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bldLvl="2"/>
      <p:bldP spid="18" grpId="0" animBg="1"/>
      <p:bldP spid="21" grpId="0"/>
      <p:bldP spid="26" grpId="0"/>
      <p:bldP spid="28" grpId="0" animBg="1"/>
      <p:bldP spid="29" grpId="0"/>
      <p:bldP spid="30" grpId="0"/>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Proportions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sz="2400" b="1" i="1" dirty="0" smtClean="0"/>
                  <a:t>p</a:t>
                </a:r>
                <a:r>
                  <a:rPr lang="en-US" sz="2400" dirty="0" smtClean="0"/>
                  <a:t> = the proportion of the population (parameter) having some characteristic (that is the proportion of “successes”)</a:t>
                </a:r>
              </a:p>
              <a:p>
                <a14:m>
                  <m:oMath xmlns:m="http://schemas.openxmlformats.org/officeDocument/2006/math">
                    <m:acc>
                      <m:accPr>
                        <m:chr m:val="̂"/>
                        <m:ctrlPr>
                          <a:rPr lang="en-US" sz="2400" i="1" smtClean="0">
                            <a:latin typeface="Cambria Math" charset="0"/>
                          </a:rPr>
                        </m:ctrlPr>
                      </m:accPr>
                      <m:e>
                        <m:r>
                          <a:rPr lang="en-US" sz="2400" b="1" i="1" smtClean="0">
                            <a:latin typeface="Cambria Math" panose="02040503050406030204" pitchFamily="18" charset="0"/>
                          </a:rPr>
                          <m:t>𝒑</m:t>
                        </m:r>
                      </m:e>
                    </m:acc>
                  </m:oMath>
                </a14:m>
                <a:r>
                  <a:rPr lang="en-US" sz="2400" dirty="0" smtClean="0"/>
                  <a:t> = sample proportion provides an estimate of the parameter, p</a:t>
                </a:r>
              </a:p>
              <a:p>
                <a14:m>
                  <m:oMath xmlns:m="http://schemas.openxmlformats.org/officeDocument/2006/math">
                    <m:acc>
                      <m:accPr>
                        <m:chr m:val="̂"/>
                        <m:ctrlPr>
                          <a:rPr lang="en-US" sz="2400" i="1">
                            <a:latin typeface="Cambria Math" charset="0"/>
                          </a:rPr>
                        </m:ctrlPr>
                      </m:accPr>
                      <m:e>
                        <m:r>
                          <a:rPr lang="en-US" sz="2400" b="1" i="1">
                            <a:latin typeface="Cambria Math" panose="02040503050406030204" pitchFamily="18" charset="0"/>
                          </a:rPr>
                          <m:t>𝒑</m:t>
                        </m:r>
                      </m:e>
                    </m:acc>
                    <m:r>
                      <a:rPr lang="en-US" sz="2400" b="1" i="1" smtClean="0">
                        <a:latin typeface="Cambria Math" panose="02040503050406030204" pitchFamily="18" charset="0"/>
                      </a:rPr>
                      <m:t>=</m:t>
                    </m:r>
                    <m:f>
                      <m:fPr>
                        <m:ctrlPr>
                          <a:rPr lang="en-US" sz="2400" b="1" i="1" smtClean="0">
                            <a:latin typeface="Cambria Math" charset="0"/>
                          </a:rPr>
                        </m:ctrlPr>
                      </m:fPr>
                      <m:num>
                        <m:r>
                          <a:rPr lang="en-US" sz="2400" b="1" i="1" smtClean="0">
                            <a:latin typeface="Cambria Math" panose="02040503050406030204" pitchFamily="18" charset="0"/>
                          </a:rPr>
                          <m:t>#"</m:t>
                        </m:r>
                        <m:r>
                          <a:rPr lang="en-US" sz="2400" b="1" i="1" smtClean="0">
                            <a:latin typeface="Cambria Math" panose="02040503050406030204" pitchFamily="18" charset="0"/>
                          </a:rPr>
                          <m:t>𝒔𝒖𝒄𝒄𝒆𝒔𝒔𝒆𝒔</m:t>
                        </m:r>
                        <m:r>
                          <a:rPr lang="en-US" sz="2400" b="1" i="1" smtClean="0">
                            <a:latin typeface="Cambria Math" panose="02040503050406030204" pitchFamily="18" charset="0"/>
                          </a:rPr>
                          <m:t>"</m:t>
                        </m:r>
                      </m:num>
                      <m:den>
                        <m:r>
                          <a:rPr lang="en-US" sz="2400" b="1" i="1" smtClean="0">
                            <a:latin typeface="Cambria Math" panose="02040503050406030204" pitchFamily="18" charset="0"/>
                          </a:rPr>
                          <m:t>𝒔𝒂𝒎𝒑𝒍𝒆</m:t>
                        </m:r>
                        <m:r>
                          <a:rPr lang="en-US" sz="2400" b="1" i="1" smtClean="0">
                            <a:latin typeface="Cambria Math" panose="02040503050406030204" pitchFamily="18" charset="0"/>
                          </a:rPr>
                          <m:t> </m:t>
                        </m:r>
                        <m:r>
                          <a:rPr lang="en-US" sz="2400" b="1" i="1" smtClean="0">
                            <a:latin typeface="Cambria Math" panose="02040503050406030204" pitchFamily="18" charset="0"/>
                          </a:rPr>
                          <m:t>𝒔𝒊𝒛𝒆</m:t>
                        </m:r>
                      </m:den>
                    </m:f>
                  </m:oMath>
                </a14:m>
                <a:endParaRPr lang="en-US" sz="2400" dirty="0" smtClean="0"/>
              </a:p>
              <a:p>
                <a14:m>
                  <m:oMath xmlns:m="http://schemas.openxmlformats.org/officeDocument/2006/math">
                    <m:r>
                      <a:rPr lang="en-US" sz="2400" b="0" i="1" smtClean="0">
                        <a:latin typeface="Cambria Math" panose="02040503050406030204" pitchFamily="18" charset="0"/>
                      </a:rPr>
                      <m:t>0</m:t>
                    </m:r>
                    <m:r>
                      <a:rPr lang="en-US" sz="2400" b="0" i="1" smtClean="0">
                        <a:latin typeface="Cambria Math" panose="02040503050406030204" pitchFamily="18" charset="0"/>
                        <a:ea typeface="Cambria Math" panose="02040503050406030204" pitchFamily="18" charset="0"/>
                      </a:rPr>
                      <m:t>≤</m:t>
                    </m:r>
                    <m:acc>
                      <m:accPr>
                        <m:chr m:val="̂"/>
                        <m:ctrlPr>
                          <a:rPr lang="en-US" sz="2400" i="1">
                            <a:latin typeface="Cambria Math" charset="0"/>
                          </a:rPr>
                        </m:ctrlPr>
                      </m:accPr>
                      <m:e>
                        <m:r>
                          <a:rPr lang="en-US" sz="2400" b="1" i="1">
                            <a:latin typeface="Cambria Math" panose="02040503050406030204" pitchFamily="18" charset="0"/>
                          </a:rPr>
                          <m:t>𝒑</m:t>
                        </m:r>
                      </m:e>
                    </m:acc>
                    <m:r>
                      <a:rPr lang="en-US" sz="2400" b="1" i="1" smtClean="0">
                        <a:latin typeface="Cambria Math" panose="02040503050406030204" pitchFamily="18" charset="0"/>
                        <a:ea typeface="Cambria Math" panose="02040503050406030204" pitchFamily="18" charset="0"/>
                      </a:rPr>
                      <m:t>≤</m:t>
                    </m:r>
                    <m:r>
                      <a:rPr lang="en-US" sz="2400" b="1" i="1" smtClean="0">
                        <a:latin typeface="Cambria Math" panose="02040503050406030204" pitchFamily="18" charset="0"/>
                        <a:ea typeface="Cambria Math" panose="02040503050406030204" pitchFamily="18" charset="0"/>
                      </a:rPr>
                      <m:t>𝟏</m:t>
                    </m:r>
                  </m:oMath>
                </a14:m>
                <a:endParaRPr lang="en-US" sz="2400" dirty="0" smtClean="0"/>
              </a:p>
              <a:p>
                <a14:m>
                  <m:oMath xmlns:m="http://schemas.openxmlformats.org/officeDocument/2006/math">
                    <m:acc>
                      <m:accPr>
                        <m:chr m:val="̂"/>
                        <m:ctrlPr>
                          <a:rPr lang="en-US" sz="2400" i="1">
                            <a:latin typeface="Cambria Math" charset="0"/>
                          </a:rPr>
                        </m:ctrlPr>
                      </m:accPr>
                      <m:e>
                        <m:r>
                          <a:rPr lang="en-US" sz="2400" b="1" i="1">
                            <a:latin typeface="Cambria Math" panose="02040503050406030204" pitchFamily="18" charset="0"/>
                          </a:rPr>
                          <m:t>𝒑</m:t>
                        </m:r>
                      </m:e>
                    </m:acc>
                  </m:oMath>
                </a14:m>
                <a:r>
                  <a:rPr lang="en-US" sz="2400" dirty="0" smtClean="0"/>
                  <a:t> is approximately normally distributed when n is large</a:t>
                </a:r>
                <a:br>
                  <a:rPr lang="en-US" sz="2400" dirty="0" smtClean="0"/>
                </a:br>
                <a:r>
                  <a:rPr lang="en-US" sz="2400" dirty="0" smtClean="0"/>
                  <a:t>(assuming sampling without replacement from an “infinite” population of sampling with replacement from a finite population)</a:t>
                </a:r>
              </a:p>
              <a:p>
                <a:r>
                  <a:rPr lang="en-US" sz="2400" dirty="0" smtClean="0"/>
                  <a:t>n is assumed to be “large” if </a:t>
                </a:r>
                <a14:m>
                  <m:oMath xmlns:m="http://schemas.openxmlformats.org/officeDocument/2006/math">
                    <m:r>
                      <a:rPr lang="en-US" sz="2400" b="0" i="1" smtClean="0">
                        <a:latin typeface="Cambria Math" panose="02040503050406030204" pitchFamily="18" charset="0"/>
                      </a:rPr>
                      <m:t>𝑛𝑝</m:t>
                    </m:r>
                    <m:r>
                      <a:rPr lang="en-US" sz="2400" b="0" i="1" smtClean="0">
                        <a:latin typeface="Cambria Math" panose="02040503050406030204" pitchFamily="18" charset="0"/>
                        <a:ea typeface="Cambria Math" panose="02040503050406030204" pitchFamily="18" charset="0"/>
                      </a:rPr>
                      <m:t>≥5 </m:t>
                    </m:r>
                    <m:r>
                      <a:rPr lang="en-US" sz="2400" b="0" i="1" smtClean="0">
                        <a:latin typeface="Cambria Math" panose="02040503050406030204" pitchFamily="18" charset="0"/>
                        <a:ea typeface="Cambria Math" panose="02040503050406030204" pitchFamily="18" charset="0"/>
                      </a:rPr>
                      <m:t>𝑎𝑛𝑑</m:t>
                    </m:r>
                    <m:r>
                      <a:rPr lang="en-US" sz="2400" b="0" i="1" smtClean="0">
                        <a:latin typeface="Cambria Math" panose="02040503050406030204" pitchFamily="18" charset="0"/>
                        <a:ea typeface="Cambria Math" panose="02040503050406030204" pitchFamily="18" charset="0"/>
                      </a:rPr>
                      <m:t> </m:t>
                    </m:r>
                    <m:r>
                      <a:rPr lang="en-US" sz="2400" b="0" i="1" smtClean="0">
                        <a:latin typeface="Cambria Math" panose="02040503050406030204" pitchFamily="18" charset="0"/>
                        <a:ea typeface="Cambria Math" panose="02040503050406030204" pitchFamily="18" charset="0"/>
                      </a:rPr>
                      <m:t>𝑛</m:t>
                    </m:r>
                    <m:r>
                      <a:rPr lang="en-US" sz="2400" b="0" i="1" smtClean="0">
                        <a:latin typeface="Cambria Math" panose="02040503050406030204" pitchFamily="18" charset="0"/>
                        <a:ea typeface="Cambria Math" panose="02040503050406030204" pitchFamily="18" charset="0"/>
                      </a:rPr>
                      <m:t>(1−</m:t>
                    </m:r>
                    <m:r>
                      <a:rPr lang="en-US" sz="2400" b="0" i="1" smtClean="0">
                        <a:latin typeface="Cambria Math" panose="02040503050406030204" pitchFamily="18" charset="0"/>
                        <a:ea typeface="Cambria Math" panose="02040503050406030204" pitchFamily="18" charset="0"/>
                      </a:rPr>
                      <m:t>𝑝</m:t>
                    </m:r>
                    <m:r>
                      <a:rPr lang="en-US" sz="2400" b="0" i="1" smtClean="0">
                        <a:latin typeface="Cambria Math" panose="02040503050406030204" pitchFamily="18" charset="0"/>
                        <a:ea typeface="Cambria Math" panose="02040503050406030204" pitchFamily="18" charset="0"/>
                      </a:rPr>
                      <m:t>)≥5</m:t>
                    </m:r>
                  </m:oMath>
                </a14:m>
                <a:endParaRPr lang="en-US" sz="2400" dirty="0" smtClean="0"/>
              </a:p>
              <a:p>
                <a:r>
                  <a:rPr lang="en-US" sz="2400" dirty="0" smtClean="0"/>
                  <a:t>Mean of the </a:t>
                </a:r>
                <a14:m>
                  <m:oMath xmlns:m="http://schemas.openxmlformats.org/officeDocument/2006/math">
                    <m:acc>
                      <m:accPr>
                        <m:chr m:val="̂"/>
                        <m:ctrlPr>
                          <a:rPr lang="en-US" sz="2400" i="1">
                            <a:latin typeface="Cambria Math" charset="0"/>
                          </a:rPr>
                        </m:ctrlPr>
                      </m:accPr>
                      <m:e>
                        <m:r>
                          <a:rPr lang="en-US" sz="2400" b="1" i="1">
                            <a:latin typeface="Cambria Math" panose="02040503050406030204" pitchFamily="18" charset="0"/>
                          </a:rPr>
                          <m:t>𝒑</m:t>
                        </m:r>
                      </m:e>
                    </m:acc>
                  </m:oMath>
                </a14:m>
                <a:r>
                  <a:rPr lang="en-US" sz="2400" dirty="0" smtClean="0"/>
                  <a:t> values </a:t>
                </a:r>
                <a14:m>
                  <m:oMath xmlns:m="http://schemas.openxmlformats.org/officeDocument/2006/math">
                    <m:sSub>
                      <m:sSubPr>
                        <m:ctrlPr>
                          <a:rPr lang="en-US" b="1" i="1" smtClean="0">
                            <a:latin typeface="Cambria Math" charset="0"/>
                          </a:rPr>
                        </m:ctrlPr>
                      </m:sSubPr>
                      <m:e>
                        <m:r>
                          <a:rPr lang="en-US" b="1" i="1" smtClean="0">
                            <a:latin typeface="Cambria Math" panose="02040503050406030204" pitchFamily="18" charset="0"/>
                            <a:ea typeface="Cambria Math" panose="02040503050406030204" pitchFamily="18" charset="0"/>
                          </a:rPr>
                          <m:t>𝝁</m:t>
                        </m:r>
                      </m:e>
                      <m:sub>
                        <m:acc>
                          <m:accPr>
                            <m:chr m:val="̂"/>
                            <m:ctrlPr>
                              <a:rPr lang="en-US" b="1" i="1" smtClean="0">
                                <a:latin typeface="Cambria Math" charset="0"/>
                              </a:rPr>
                            </m:ctrlPr>
                          </m:accPr>
                          <m:e>
                            <m:r>
                              <a:rPr lang="en-US" b="1" i="1" smtClean="0">
                                <a:latin typeface="Cambria Math" panose="02040503050406030204" pitchFamily="18" charset="0"/>
                              </a:rPr>
                              <m:t>𝒑</m:t>
                            </m:r>
                          </m:e>
                        </m:acc>
                      </m:sub>
                    </m:sSub>
                    <m:r>
                      <a:rPr lang="en-US" b="1" i="1" smtClean="0">
                        <a:latin typeface="Cambria Math" panose="02040503050406030204" pitchFamily="18" charset="0"/>
                      </a:rPr>
                      <m:t>=</m:t>
                    </m:r>
                    <m:r>
                      <a:rPr lang="en-US" b="1" i="1" smtClean="0">
                        <a:latin typeface="Cambria Math" panose="02040503050406030204" pitchFamily="18" charset="0"/>
                      </a:rPr>
                      <m:t>𝒑</m:t>
                    </m:r>
                  </m:oMath>
                </a14:m>
                <a:r>
                  <a:rPr lang="en-US" b="1" dirty="0" smtClean="0"/>
                  <a:t> </a:t>
                </a:r>
                <a:r>
                  <a:rPr lang="en-US" sz="2400" dirty="0" smtClean="0"/>
                  <a:t>and </a:t>
                </a:r>
                <a14:m>
                  <m:oMath xmlns:m="http://schemas.openxmlformats.org/officeDocument/2006/math">
                    <m:sSub>
                      <m:sSubPr>
                        <m:ctrlPr>
                          <a:rPr lang="en-US" b="1" i="1">
                            <a:latin typeface="Cambria Math" charset="0"/>
                          </a:rPr>
                        </m:ctrlPr>
                      </m:sSubPr>
                      <m:e>
                        <m:r>
                          <a:rPr lang="en-US" b="1" i="1" smtClean="0">
                            <a:latin typeface="Cambria Math" panose="02040503050406030204" pitchFamily="18" charset="0"/>
                            <a:ea typeface="Cambria Math" panose="02040503050406030204" pitchFamily="18" charset="0"/>
                          </a:rPr>
                          <m:t>𝝈</m:t>
                        </m:r>
                      </m:e>
                      <m:sub>
                        <m:acc>
                          <m:accPr>
                            <m:chr m:val="̂"/>
                            <m:ctrlPr>
                              <a:rPr lang="en-US" b="1" i="1">
                                <a:latin typeface="Cambria Math" charset="0"/>
                              </a:rPr>
                            </m:ctrlPr>
                          </m:accPr>
                          <m:e>
                            <m:r>
                              <a:rPr lang="en-US" b="1" i="1">
                                <a:latin typeface="Cambria Math" panose="02040503050406030204" pitchFamily="18" charset="0"/>
                              </a:rPr>
                              <m:t>𝒑</m:t>
                            </m:r>
                          </m:e>
                        </m:acc>
                      </m:sub>
                    </m:sSub>
                    <m:r>
                      <a:rPr lang="en-US" b="1" i="1">
                        <a:latin typeface="Cambria Math" panose="02040503050406030204" pitchFamily="18" charset="0"/>
                      </a:rPr>
                      <m:t>=</m:t>
                    </m:r>
                    <m:rad>
                      <m:radPr>
                        <m:degHide m:val="on"/>
                        <m:ctrlPr>
                          <a:rPr lang="en-US" b="1" i="1" smtClean="0">
                            <a:latin typeface="Cambria Math" charset="0"/>
                          </a:rPr>
                        </m:ctrlPr>
                      </m:radPr>
                      <m:deg/>
                      <m:e>
                        <m:f>
                          <m:fPr>
                            <m:ctrlPr>
                              <a:rPr lang="en-US" b="1" i="1" smtClean="0">
                                <a:latin typeface="Cambria Math" charset="0"/>
                              </a:rPr>
                            </m:ctrlPr>
                          </m:fPr>
                          <m:num>
                            <m:r>
                              <a:rPr lang="en-US" b="1" i="1" smtClean="0">
                                <a:latin typeface="Cambria Math" panose="02040503050406030204" pitchFamily="18" charset="0"/>
                              </a:rPr>
                              <m:t>𝒑</m:t>
                            </m:r>
                            <m:r>
                              <a:rPr lang="en-US" b="1" i="1" smtClean="0">
                                <a:latin typeface="Cambria Math" panose="02040503050406030204" pitchFamily="18" charset="0"/>
                              </a:rPr>
                              <m:t>(</m:t>
                            </m:r>
                            <m:r>
                              <a:rPr lang="en-US" b="1" i="1" smtClean="0">
                                <a:latin typeface="Cambria Math" panose="02040503050406030204" pitchFamily="18" charset="0"/>
                              </a:rPr>
                              <m:t>𝟏</m:t>
                            </m:r>
                            <m:r>
                              <a:rPr lang="en-US" b="1" i="1" smtClean="0">
                                <a:latin typeface="Cambria Math" panose="02040503050406030204" pitchFamily="18" charset="0"/>
                              </a:rPr>
                              <m:t>−</m:t>
                            </m:r>
                            <m:r>
                              <a:rPr lang="en-US" b="1" i="1" smtClean="0">
                                <a:latin typeface="Cambria Math" panose="02040503050406030204" pitchFamily="18" charset="0"/>
                              </a:rPr>
                              <m:t>𝒑</m:t>
                            </m:r>
                            <m:r>
                              <a:rPr lang="en-US" b="1" i="1" smtClean="0">
                                <a:latin typeface="Cambria Math" panose="02040503050406030204" pitchFamily="18" charset="0"/>
                              </a:rPr>
                              <m:t>)</m:t>
                            </m:r>
                          </m:num>
                          <m:den>
                            <m:r>
                              <a:rPr lang="en-US" b="1" i="1" smtClean="0">
                                <a:latin typeface="Cambria Math" panose="02040503050406030204" pitchFamily="18" charset="0"/>
                              </a:rPr>
                              <m:t>𝒏</m:t>
                            </m:r>
                          </m:den>
                        </m:f>
                      </m:e>
                    </m:rad>
                  </m:oMath>
                </a14:m>
                <a:r>
                  <a:rPr lang="en-US" sz="2400" b="1" dirty="0" smtClean="0"/>
                  <a:t/>
                </a:r>
                <a:br>
                  <a:rPr lang="en-US" sz="2400" b="1" dirty="0" smtClean="0"/>
                </a:br>
                <a:r>
                  <a:rPr lang="en-US" sz="2400" dirty="0" smtClean="0"/>
                  <a:t>where </a:t>
                </a:r>
                <a:r>
                  <a:rPr lang="en-US" sz="2400" b="1" i="1" dirty="0" smtClean="0"/>
                  <a:t>p</a:t>
                </a:r>
                <a:r>
                  <a:rPr lang="en-US" sz="2400" dirty="0" smtClean="0"/>
                  <a:t> is the population proportion</a:t>
                </a:r>
                <a:endParaRPr lang="en-US"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3"/>
                <a:stretch>
                  <a:fillRect l="-909" t="-1595"/>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8D75822C-2030-4887-9512-2AC67AD2736F}" type="slidenum">
              <a:rPr lang="en-US" smtClean="0"/>
              <a:t>26</a:t>
            </a:fld>
            <a:endParaRPr lang="en-US" dirty="0"/>
          </a:p>
        </p:txBody>
      </p:sp>
    </p:spTree>
    <p:extLst>
      <p:ext uri="{BB962C8B-B14F-4D97-AF65-F5344CB8AC3E}">
        <p14:creationId xmlns:p14="http://schemas.microsoft.com/office/powerpoint/2010/main" val="130585633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Z-value for Proportions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31648" y="841756"/>
                <a:ext cx="8717280" cy="5352288"/>
              </a:xfrm>
            </p:spPr>
            <p:txBody>
              <a:bodyPr/>
              <a:lstStyle/>
              <a:p>
                <a:r>
                  <a:rPr lang="en-US" sz="2400" dirty="0" smtClean="0">
                    <a:latin typeface="Calibri" panose="020F0502020204030204" pitchFamily="34" charset="0"/>
                  </a:rPr>
                  <a:t>To standardize a value of </a:t>
                </a:r>
                <a14:m>
                  <m:oMath xmlns:m="http://schemas.openxmlformats.org/officeDocument/2006/math">
                    <m:acc>
                      <m:accPr>
                        <m:chr m:val="̂"/>
                        <m:ctrlPr>
                          <a:rPr lang="en-US" sz="2400" i="1">
                            <a:latin typeface="Cambria Math" charset="0"/>
                          </a:rPr>
                        </m:ctrlPr>
                      </m:accPr>
                      <m:e>
                        <m:r>
                          <a:rPr lang="en-US" sz="2400" i="1">
                            <a:latin typeface="Cambria Math" panose="02040503050406030204" pitchFamily="18" charset="0"/>
                          </a:rPr>
                          <m:t>𝑝</m:t>
                        </m:r>
                      </m:e>
                    </m:acc>
                  </m:oMath>
                </a14:m>
                <a:r>
                  <a:rPr lang="en-US" sz="2400" b="0" dirty="0" smtClean="0">
                    <a:latin typeface="Calibri" panose="020F0502020204030204" pitchFamily="34" charset="0"/>
                  </a:rPr>
                  <a:t> calculated from a sample:</a:t>
                </a:r>
                <a:br>
                  <a:rPr lang="en-US" sz="2400" b="0" dirty="0" smtClean="0">
                    <a:latin typeface="Calibri" panose="020F0502020204030204" pitchFamily="34" charset="0"/>
                  </a:rPr>
                </a:br>
                <a:r>
                  <a:rPr lang="en-US" sz="2400" b="0" dirty="0" smtClean="0">
                    <a:latin typeface="Calibri" panose="020F0502020204030204" pitchFamily="34" charset="0"/>
                  </a:rPr>
                  <a:t/>
                </a:r>
                <a:br>
                  <a:rPr lang="en-US" sz="2400" b="0" dirty="0" smtClean="0">
                    <a:latin typeface="Calibri" panose="020F0502020204030204" pitchFamily="34" charset="0"/>
                  </a:rPr>
                </a:br>
                <a14:m>
                  <m:oMath xmlns:m="http://schemas.openxmlformats.org/officeDocument/2006/math">
                    <m:r>
                      <a:rPr lang="en-US" sz="2400" i="1">
                        <a:latin typeface="Cambria Math" panose="02040503050406030204" pitchFamily="18" charset="0"/>
                      </a:rPr>
                      <m:t>𝑍</m:t>
                    </m:r>
                    <m:r>
                      <a:rPr lang="en-US" sz="2400" i="1">
                        <a:latin typeface="Cambria Math" panose="02040503050406030204" pitchFamily="18" charset="0"/>
                      </a:rPr>
                      <m:t>=</m:t>
                    </m:r>
                    <m:f>
                      <m:fPr>
                        <m:ctrlPr>
                          <a:rPr lang="en-US" sz="2400" i="1">
                            <a:latin typeface="Cambria Math" charset="0"/>
                          </a:rPr>
                        </m:ctrlPr>
                      </m:fPr>
                      <m:num>
                        <m:r>
                          <a:rPr lang="en-US" sz="2400" i="1">
                            <a:latin typeface="Cambria Math" panose="02040503050406030204" pitchFamily="18" charset="0"/>
                          </a:rPr>
                          <m:t>(</m:t>
                        </m:r>
                        <m:acc>
                          <m:accPr>
                            <m:chr m:val="̂"/>
                            <m:ctrlPr>
                              <a:rPr lang="en-US" sz="2400" i="1">
                                <a:latin typeface="Cambria Math" charset="0"/>
                              </a:rPr>
                            </m:ctrlPr>
                          </m:accPr>
                          <m:e>
                            <m:r>
                              <a:rPr lang="en-US" sz="2400" i="1">
                                <a:latin typeface="Cambria Math" panose="02040503050406030204" pitchFamily="18" charset="0"/>
                              </a:rPr>
                              <m:t>𝑝</m:t>
                            </m:r>
                          </m:e>
                        </m:acc>
                        <m:r>
                          <a:rPr lang="en-US" sz="2400" i="1">
                            <a:latin typeface="Cambria Math" panose="02040503050406030204" pitchFamily="18" charset="0"/>
                          </a:rPr>
                          <m:t>−</m:t>
                        </m:r>
                        <m:r>
                          <a:rPr lang="en-US" sz="2400" i="1">
                            <a:latin typeface="Cambria Math" panose="02040503050406030204" pitchFamily="18" charset="0"/>
                          </a:rPr>
                          <m:t>𝑝</m:t>
                        </m:r>
                        <m:r>
                          <a:rPr lang="en-US" sz="2400" i="1">
                            <a:latin typeface="Cambria Math" panose="02040503050406030204" pitchFamily="18" charset="0"/>
                          </a:rPr>
                          <m:t>)</m:t>
                        </m:r>
                      </m:num>
                      <m:den>
                        <m:sSub>
                          <m:sSubPr>
                            <m:ctrlPr>
                              <a:rPr lang="en-US" sz="2400" i="1">
                                <a:latin typeface="Cambria Math" charset="0"/>
                              </a:rPr>
                            </m:ctrlPr>
                          </m:sSubPr>
                          <m:e>
                            <m:r>
                              <a:rPr lang="en-US" sz="2400" b="0" i="1">
                                <a:latin typeface="Cambria Math" panose="02040503050406030204" pitchFamily="18" charset="0"/>
                                <a:ea typeface="Cambria Math" panose="02040503050406030204" pitchFamily="18" charset="0"/>
                              </a:rPr>
                              <m:t>𝜎</m:t>
                            </m:r>
                          </m:e>
                          <m:sub>
                            <m:acc>
                              <m:accPr>
                                <m:chr m:val="̂"/>
                                <m:ctrlPr>
                                  <a:rPr lang="en-US" sz="2400" i="1">
                                    <a:latin typeface="Cambria Math" charset="0"/>
                                  </a:rPr>
                                </m:ctrlPr>
                              </m:accPr>
                              <m:e>
                                <m:r>
                                  <a:rPr lang="en-US" sz="2400" b="0" i="1">
                                    <a:latin typeface="Cambria Math" panose="02040503050406030204" pitchFamily="18" charset="0"/>
                                  </a:rPr>
                                  <m:t>𝑝</m:t>
                                </m:r>
                              </m:e>
                            </m:acc>
                          </m:sub>
                        </m:sSub>
                      </m:den>
                    </m:f>
                    <m:r>
                      <a:rPr lang="en-US" sz="2400" i="1">
                        <a:latin typeface="Cambria Math" panose="02040503050406030204" pitchFamily="18" charset="0"/>
                      </a:rPr>
                      <m:t>=</m:t>
                    </m:r>
                    <m:f>
                      <m:fPr>
                        <m:ctrlPr>
                          <a:rPr lang="en-US" sz="2400" i="1">
                            <a:latin typeface="Cambria Math" charset="0"/>
                          </a:rPr>
                        </m:ctrlPr>
                      </m:fPr>
                      <m:num>
                        <m:r>
                          <a:rPr lang="en-US" sz="2400" i="1">
                            <a:latin typeface="Cambria Math" panose="02040503050406030204" pitchFamily="18" charset="0"/>
                          </a:rPr>
                          <m:t>(</m:t>
                        </m:r>
                        <m:acc>
                          <m:accPr>
                            <m:chr m:val="̂"/>
                            <m:ctrlPr>
                              <a:rPr lang="en-US" sz="2400" i="1" smtClean="0">
                                <a:latin typeface="Cambria Math" charset="0"/>
                              </a:rPr>
                            </m:ctrlPr>
                          </m:accPr>
                          <m:e>
                            <m:r>
                              <a:rPr lang="en-US" sz="2400" i="1">
                                <a:latin typeface="Cambria Math" panose="02040503050406030204" pitchFamily="18" charset="0"/>
                              </a:rPr>
                              <m:t>𝑝</m:t>
                            </m:r>
                          </m:e>
                        </m:acc>
                        <m:r>
                          <a:rPr lang="en-US" sz="2400" i="1">
                            <a:latin typeface="Cambria Math" panose="02040503050406030204" pitchFamily="18" charset="0"/>
                          </a:rPr>
                          <m:t>−</m:t>
                        </m:r>
                        <m:r>
                          <a:rPr lang="en-US" sz="2400" i="1">
                            <a:latin typeface="Cambria Math" panose="02040503050406030204" pitchFamily="18" charset="0"/>
                          </a:rPr>
                          <m:t>𝑝</m:t>
                        </m:r>
                        <m:r>
                          <a:rPr lang="en-US" sz="2400" i="1">
                            <a:latin typeface="Cambria Math" panose="02040503050406030204" pitchFamily="18" charset="0"/>
                          </a:rPr>
                          <m:t>)</m:t>
                        </m:r>
                      </m:num>
                      <m:den>
                        <m:rad>
                          <m:radPr>
                            <m:degHide m:val="on"/>
                            <m:ctrlPr>
                              <a:rPr lang="en-US" sz="2400" i="1">
                                <a:latin typeface="Cambria Math" charset="0"/>
                              </a:rPr>
                            </m:ctrlPr>
                          </m:radPr>
                          <m:deg/>
                          <m:e>
                            <m:f>
                              <m:fPr>
                                <m:ctrlPr>
                                  <a:rPr lang="en-US" sz="2400" i="1">
                                    <a:latin typeface="Cambria Math" charset="0"/>
                                  </a:rPr>
                                </m:ctrlPr>
                              </m:fPr>
                              <m:num>
                                <m:r>
                                  <a:rPr lang="en-US" sz="2400" i="1">
                                    <a:latin typeface="Cambria Math" panose="02040503050406030204" pitchFamily="18" charset="0"/>
                                  </a:rPr>
                                  <m:t>𝑝</m:t>
                                </m:r>
                                <m:r>
                                  <a:rPr lang="en-US" sz="2400" i="1">
                                    <a:latin typeface="Cambria Math" panose="02040503050406030204" pitchFamily="18" charset="0"/>
                                  </a:rPr>
                                  <m:t>(1−</m:t>
                                </m:r>
                                <m:r>
                                  <a:rPr lang="en-US" sz="2400" i="1">
                                    <a:latin typeface="Cambria Math" panose="02040503050406030204" pitchFamily="18" charset="0"/>
                                  </a:rPr>
                                  <m:t>𝑝</m:t>
                                </m:r>
                                <m:r>
                                  <a:rPr lang="en-US" sz="2400" i="1">
                                    <a:latin typeface="Cambria Math" panose="02040503050406030204" pitchFamily="18" charset="0"/>
                                  </a:rPr>
                                  <m:t>)</m:t>
                                </m:r>
                              </m:num>
                              <m:den>
                                <m:r>
                                  <a:rPr lang="en-US" sz="2400" i="1">
                                    <a:latin typeface="Cambria Math" panose="02040503050406030204" pitchFamily="18" charset="0"/>
                                  </a:rPr>
                                  <m:t>𝑛</m:t>
                                </m:r>
                              </m:den>
                            </m:f>
                          </m:e>
                        </m:rad>
                      </m:den>
                    </m:f>
                  </m:oMath>
                </a14:m>
                <a:endParaRPr lang="en-US" sz="2400" b="0" dirty="0" smtClean="0">
                  <a:latin typeface="Calibri" panose="020F0502020204030204" pitchFamily="34" charset="0"/>
                </a:endParaRPr>
              </a:p>
              <a:p>
                <a:r>
                  <a:rPr lang="en-US" sz="2400" b="1" dirty="0" smtClean="0"/>
                  <a:t>EXAMPLE</a:t>
                </a:r>
                <a:r>
                  <a:rPr lang="en-US" sz="2400" dirty="0"/>
                  <a:t>: If the true proportion of voters who support </a:t>
                </a:r>
                <a:r>
                  <a:rPr lang="en-US" sz="2400" dirty="0" smtClean="0"/>
                  <a:t>a particular candidate is p </a:t>
                </a:r>
                <a:r>
                  <a:rPr lang="en-US" sz="2400" dirty="0"/>
                  <a:t>= </a:t>
                </a:r>
                <a:r>
                  <a:rPr lang="en-US" sz="2400" dirty="0" smtClean="0"/>
                  <a:t>0.40, what </a:t>
                </a:r>
                <a:r>
                  <a:rPr lang="en-US" sz="2400" dirty="0"/>
                  <a:t>is the probability that a sample of size 200 yields a sample proportion </a:t>
                </a:r>
                <a:r>
                  <a:rPr lang="en-US" sz="2400" dirty="0" smtClean="0"/>
                  <a:t>(</a:t>
                </a:r>
                <a14:m>
                  <m:oMath xmlns:m="http://schemas.openxmlformats.org/officeDocument/2006/math">
                    <m:acc>
                      <m:accPr>
                        <m:chr m:val="̂"/>
                        <m:ctrlPr>
                          <a:rPr lang="en-US" sz="2400" i="1">
                            <a:latin typeface="Cambria Math" charset="0"/>
                          </a:rPr>
                        </m:ctrlPr>
                      </m:accPr>
                      <m:e>
                        <m:r>
                          <a:rPr lang="en-US" sz="2400" b="0" i="1">
                            <a:latin typeface="Cambria Math" panose="02040503050406030204" pitchFamily="18" charset="0"/>
                          </a:rPr>
                          <m:t>𝑝</m:t>
                        </m:r>
                      </m:e>
                    </m:acc>
                  </m:oMath>
                </a14:m>
                <a:r>
                  <a:rPr lang="en-US" sz="2400" dirty="0" smtClean="0"/>
                  <a:t>) between </a:t>
                </a:r>
                <a:r>
                  <a:rPr lang="en-US" sz="2400" dirty="0"/>
                  <a:t>0.40 and 0.45?</a:t>
                </a:r>
              </a:p>
              <a:p>
                <a:endParaRPr lang="en-US"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31648" y="841756"/>
                <a:ext cx="8717280" cy="5352288"/>
              </a:xfrm>
              <a:blipFill rotWithShape="0">
                <a:blip r:embed="rId3"/>
                <a:stretch>
                  <a:fillRect l="-909" t="-1595" r="-1678"/>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8D75822C-2030-4887-9512-2AC67AD2736F}" type="slidenum">
              <a:rPr lang="en-US" smtClean="0"/>
              <a:t>27</a:t>
            </a:fld>
            <a:endParaRPr lang="en-US"/>
          </a:p>
        </p:txBody>
      </p:sp>
      <mc:AlternateContent xmlns:mc="http://schemas.openxmlformats.org/markup-compatibility/2006" xmlns:a14="http://schemas.microsoft.com/office/drawing/2010/main">
        <mc:Choice Requires="a14">
          <p:sp>
            <p:nvSpPr>
              <p:cNvPr id="5" name="TextBox 4"/>
              <p:cNvSpPr txBox="1"/>
              <p:nvPr/>
            </p:nvSpPr>
            <p:spPr>
              <a:xfrm>
                <a:off x="231648" y="3659154"/>
                <a:ext cx="4118628" cy="1764137"/>
              </a:xfrm>
              <a:prstGeom prst="rect">
                <a:avLst/>
              </a:prstGeom>
              <a:noFill/>
            </p:spPr>
            <p:txBody>
              <a:bodyPr wrap="none" rtlCol="0">
                <a:spAutoFit/>
              </a:bodyPr>
              <a:lstStyle/>
              <a:p>
                <a:r>
                  <a:rPr lang="en-US" dirty="0" smtClean="0"/>
                  <a:t>What do we know?</a:t>
                </a:r>
              </a:p>
              <a:p>
                <a:pPr marL="228600" indent="-228600">
                  <a:buFont typeface="Arial" panose="020B0604020202020204" pitchFamily="34" charset="0"/>
                  <a:buChar char="•"/>
                </a:pPr>
                <a:r>
                  <a:rPr lang="en-US" dirty="0" smtClean="0"/>
                  <a:t>n=200</a:t>
                </a:r>
                <a:endParaRPr lang="en-US" dirty="0" smtClean="0">
                  <a:sym typeface="Wingdings" panose="05000000000000000000" pitchFamily="2" charset="2"/>
                </a:endParaRPr>
              </a:p>
              <a:p>
                <a:pPr marL="228600" indent="-228600">
                  <a:buFont typeface="Arial" panose="020B0604020202020204" pitchFamily="34" charset="0"/>
                  <a:buChar char="•"/>
                </a:pPr>
                <a14:m>
                  <m:oMath xmlns:m="http://schemas.openxmlformats.org/officeDocument/2006/math">
                    <m:r>
                      <a:rPr lang="en-US" i="1" smtClean="0">
                        <a:latin typeface="Cambria Math" panose="02040503050406030204" pitchFamily="18" charset="0"/>
                      </a:rPr>
                      <m:t>𝑝</m:t>
                    </m:r>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0.40</m:t>
                    </m:r>
                  </m:oMath>
                </a14:m>
                <a:endParaRPr lang="en-US" b="0" dirty="0" smtClean="0">
                  <a:ea typeface="Cambria Math" panose="02040503050406030204" pitchFamily="18" charset="0"/>
                </a:endParaRPr>
              </a:p>
              <a:p>
                <a:pPr marL="228600" indent="-228600">
                  <a:buFont typeface="Arial" panose="020B0604020202020204" pitchFamily="34" charset="0"/>
                  <a:buChar char="•"/>
                </a:pPr>
                <a:r>
                  <a:rPr lang="en-US" b="0" dirty="0" smtClean="0">
                    <a:ea typeface="Cambria Math" panose="02040503050406030204" pitchFamily="18" charset="0"/>
                  </a:rPr>
                  <a:t>Check: </a:t>
                </a:r>
                <a:r>
                  <a:rPr lang="en-US" b="1" dirty="0" smtClean="0">
                    <a:ea typeface="Cambria Math" panose="02040503050406030204" pitchFamily="18" charset="0"/>
                  </a:rPr>
                  <a:t>np</a:t>
                </a:r>
                <a:r>
                  <a:rPr lang="en-US" b="0" dirty="0" smtClean="0">
                    <a:ea typeface="Cambria Math" panose="02040503050406030204" pitchFamily="18" charset="0"/>
                  </a:rPr>
                  <a:t>=80 and </a:t>
                </a:r>
                <a:r>
                  <a:rPr lang="en-US" b="1" dirty="0" smtClean="0">
                    <a:ea typeface="Cambria Math" panose="02040503050406030204" pitchFamily="18" charset="0"/>
                  </a:rPr>
                  <a:t>n(1-p)</a:t>
                </a:r>
                <a:r>
                  <a:rPr lang="en-US" b="0" dirty="0" smtClean="0">
                    <a:ea typeface="Cambria Math" panose="02040503050406030204" pitchFamily="18" charset="0"/>
                  </a:rPr>
                  <a:t>=120</a:t>
                </a:r>
              </a:p>
              <a:p>
                <a:pPr marL="228600" indent="-228600">
                  <a:buFont typeface="Arial" panose="020B0604020202020204" pitchFamily="34" charset="0"/>
                  <a:buChar char="•"/>
                </a:pPr>
                <a14:m>
                  <m:oMath xmlns:m="http://schemas.openxmlformats.org/officeDocument/2006/math">
                    <m:sSub>
                      <m:sSubPr>
                        <m:ctrlPr>
                          <a:rPr lang="en-US" b="0" i="1" smtClean="0">
                            <a:latin typeface="Cambria Math"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𝜎</m:t>
                        </m:r>
                      </m:e>
                      <m:sub>
                        <m:acc>
                          <m:accPr>
                            <m:chr m:val="̂"/>
                            <m:ctrlPr>
                              <a:rPr lang="en-US" b="0" i="1" smtClean="0">
                                <a:latin typeface="Cambria Math" charset="0"/>
                                <a:ea typeface="Cambria Math" panose="02040503050406030204" pitchFamily="18" charset="0"/>
                              </a:rPr>
                            </m:ctrlPr>
                          </m:accPr>
                          <m:e>
                            <m:r>
                              <a:rPr lang="en-US" b="0" i="1" smtClean="0">
                                <a:latin typeface="Cambria Math" panose="02040503050406030204" pitchFamily="18" charset="0"/>
                                <a:ea typeface="Cambria Math" panose="02040503050406030204" pitchFamily="18" charset="0"/>
                              </a:rPr>
                              <m:t>𝑝</m:t>
                            </m:r>
                          </m:e>
                        </m:acc>
                      </m:sub>
                    </m:sSub>
                    <m:r>
                      <a:rPr lang="en-US" b="0" i="1" smtClean="0">
                        <a:latin typeface="Cambria Math" panose="02040503050406030204" pitchFamily="18" charset="0"/>
                        <a:ea typeface="Cambria Math" panose="02040503050406030204" pitchFamily="18" charset="0"/>
                      </a:rPr>
                      <m:t>=</m:t>
                    </m:r>
                    <m:rad>
                      <m:radPr>
                        <m:degHide m:val="on"/>
                        <m:ctrlPr>
                          <a:rPr lang="en-US" b="0" i="1" smtClean="0">
                            <a:latin typeface="Cambria Math" charset="0"/>
                            <a:ea typeface="Cambria Math" panose="02040503050406030204" pitchFamily="18" charset="0"/>
                          </a:rPr>
                        </m:ctrlPr>
                      </m:radPr>
                      <m:deg/>
                      <m:e>
                        <m:f>
                          <m:fPr>
                            <m:ctrlPr>
                              <a:rPr lang="en-US" i="1">
                                <a:latin typeface="Cambria Math" charset="0"/>
                              </a:rPr>
                            </m:ctrlPr>
                          </m:fPr>
                          <m:num>
                            <m:r>
                              <a:rPr lang="en-US" i="1">
                                <a:latin typeface="Cambria Math" panose="02040503050406030204" pitchFamily="18" charset="0"/>
                              </a:rPr>
                              <m:t>𝑝</m:t>
                            </m:r>
                            <m:r>
                              <a:rPr lang="en-US" i="1">
                                <a:latin typeface="Cambria Math" panose="02040503050406030204" pitchFamily="18" charset="0"/>
                              </a:rPr>
                              <m:t>(1−</m:t>
                            </m:r>
                            <m:r>
                              <a:rPr lang="en-US" i="1">
                                <a:latin typeface="Cambria Math" panose="02040503050406030204" pitchFamily="18" charset="0"/>
                              </a:rPr>
                              <m:t>𝑝</m:t>
                            </m:r>
                            <m:r>
                              <a:rPr lang="en-US" i="1">
                                <a:latin typeface="Cambria Math" panose="02040503050406030204" pitchFamily="18" charset="0"/>
                              </a:rPr>
                              <m:t>)</m:t>
                            </m:r>
                          </m:num>
                          <m:den>
                            <m:r>
                              <a:rPr lang="en-US" i="1">
                                <a:latin typeface="Cambria Math" panose="02040503050406030204" pitchFamily="18" charset="0"/>
                              </a:rPr>
                              <m:t>𝑛</m:t>
                            </m:r>
                          </m:den>
                        </m:f>
                      </m:e>
                    </m:rad>
                    <m:r>
                      <a:rPr lang="en-US" b="0" i="1" smtClean="0">
                        <a:latin typeface="Cambria Math" panose="02040503050406030204" pitchFamily="18" charset="0"/>
                        <a:ea typeface="Cambria Math" panose="02040503050406030204" pitchFamily="18" charset="0"/>
                      </a:rPr>
                      <m:t>=</m:t>
                    </m:r>
                    <m:rad>
                      <m:radPr>
                        <m:degHide m:val="on"/>
                        <m:ctrlPr>
                          <a:rPr lang="en-US" i="1">
                            <a:latin typeface="Cambria Math" charset="0"/>
                            <a:ea typeface="Cambria Math" panose="02040503050406030204" pitchFamily="18" charset="0"/>
                          </a:rPr>
                        </m:ctrlPr>
                      </m:radPr>
                      <m:deg/>
                      <m:e>
                        <m:f>
                          <m:fPr>
                            <m:ctrlPr>
                              <a:rPr lang="en-US" i="1">
                                <a:latin typeface="Cambria Math" charset="0"/>
                              </a:rPr>
                            </m:ctrlPr>
                          </m:fPr>
                          <m:num>
                            <m:r>
                              <a:rPr lang="en-US" b="0" i="1" smtClean="0">
                                <a:latin typeface="Cambria Math" panose="02040503050406030204" pitchFamily="18" charset="0"/>
                              </a:rPr>
                              <m:t>0.4</m:t>
                            </m:r>
                            <m:r>
                              <a:rPr lang="en-US" i="1">
                                <a:latin typeface="Cambria Math" panose="02040503050406030204" pitchFamily="18" charset="0"/>
                              </a:rPr>
                              <m:t>(1−</m:t>
                            </m:r>
                            <m:r>
                              <a:rPr lang="en-US" b="0" i="1" smtClean="0">
                                <a:latin typeface="Cambria Math" panose="02040503050406030204" pitchFamily="18" charset="0"/>
                              </a:rPr>
                              <m:t>0.4</m:t>
                            </m:r>
                            <m:r>
                              <a:rPr lang="en-US" i="1">
                                <a:latin typeface="Cambria Math" panose="02040503050406030204" pitchFamily="18" charset="0"/>
                              </a:rPr>
                              <m:t>)</m:t>
                            </m:r>
                          </m:num>
                          <m:den>
                            <m:r>
                              <a:rPr lang="en-US" b="0" i="1" smtClean="0">
                                <a:latin typeface="Cambria Math" panose="02040503050406030204" pitchFamily="18" charset="0"/>
                              </a:rPr>
                              <m:t>200</m:t>
                            </m:r>
                          </m:den>
                        </m:f>
                      </m:e>
                    </m:rad>
                    <m:r>
                      <a:rPr lang="en-US" b="0" i="1" smtClean="0">
                        <a:latin typeface="Cambria Math" panose="02040503050406030204" pitchFamily="18" charset="0"/>
                      </a:rPr>
                      <m:t>=0.03464</m:t>
                    </m:r>
                  </m:oMath>
                </a14:m>
                <a:endParaRPr lang="en-US" b="0" dirty="0" smtClean="0">
                  <a:ea typeface="Cambria Math" panose="02040503050406030204" pitchFamily="18"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231648" y="3659154"/>
                <a:ext cx="4118628" cy="1764137"/>
              </a:xfrm>
              <a:prstGeom prst="rect">
                <a:avLst/>
              </a:prstGeom>
              <a:blipFill rotWithShape="0">
                <a:blip r:embed="rId4"/>
                <a:stretch>
                  <a:fillRect l="-1183" t="-172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231648" y="5507810"/>
                <a:ext cx="3501921" cy="1167627"/>
              </a:xfrm>
              <a:prstGeom prst="rect">
                <a:avLst/>
              </a:prstGeom>
              <a:noFill/>
            </p:spPr>
            <p:txBody>
              <a:bodyPr wrap="none" rtlCol="0">
                <a:spAutoFit/>
              </a:bodyPr>
              <a:lstStyle/>
              <a:p>
                <a:pPr/>
                <a14:m>
                  <m:oMathPara xmlns:m="http://schemas.openxmlformats.org/officeDocument/2006/math">
                    <m:oMathParaPr>
                      <m:jc m:val="left"/>
                    </m:oMathParaPr>
                    <m:oMath xmlns:m="http://schemas.openxmlformats.org/officeDocument/2006/math">
                      <m:sSub>
                        <m:sSubPr>
                          <m:ctrlPr>
                            <a:rPr lang="en-US" sz="1600" b="0" i="1" smtClean="0">
                              <a:latin typeface="Cambria Math" charset="0"/>
                              <a:ea typeface="Cambria Math" panose="02040503050406030204" pitchFamily="18" charset="0"/>
                            </a:rPr>
                          </m:ctrlPr>
                        </m:sSubPr>
                        <m:e>
                          <m:r>
                            <a:rPr lang="en-US" sz="1600" b="0" i="1" smtClean="0">
                              <a:latin typeface="Cambria Math" panose="02040503050406030204" pitchFamily="18" charset="0"/>
                              <a:ea typeface="Cambria Math" panose="02040503050406030204" pitchFamily="18" charset="0"/>
                            </a:rPr>
                            <m:t>𝑧</m:t>
                          </m:r>
                        </m:e>
                        <m:sub>
                          <m:r>
                            <a:rPr lang="en-US" sz="1600" b="0" i="1" smtClean="0">
                              <a:latin typeface="Cambria Math" panose="02040503050406030204" pitchFamily="18" charset="0"/>
                              <a:ea typeface="Cambria Math" panose="02040503050406030204" pitchFamily="18" charset="0"/>
                            </a:rPr>
                            <m:t>𝐿</m:t>
                          </m:r>
                        </m:sub>
                      </m:sSub>
                      <m:r>
                        <a:rPr lang="en-US" sz="1600" b="0" i="1" smtClean="0">
                          <a:latin typeface="Cambria Math" panose="02040503050406030204" pitchFamily="18" charset="0"/>
                          <a:ea typeface="Cambria Math" panose="02040503050406030204" pitchFamily="18" charset="0"/>
                        </a:rPr>
                        <m:t>=</m:t>
                      </m:r>
                      <m:f>
                        <m:fPr>
                          <m:ctrlPr>
                            <a:rPr lang="en-US" sz="1600" b="0" i="1" smtClean="0">
                              <a:latin typeface="Cambria Math" charset="0"/>
                              <a:ea typeface="Cambria Math" panose="02040503050406030204" pitchFamily="18" charset="0"/>
                            </a:rPr>
                          </m:ctrlPr>
                        </m:fPr>
                        <m:num>
                          <m:r>
                            <a:rPr lang="en-US" sz="1600" b="0" i="1" smtClean="0">
                              <a:latin typeface="Cambria Math" panose="02040503050406030204" pitchFamily="18" charset="0"/>
                              <a:ea typeface="Cambria Math" panose="02040503050406030204" pitchFamily="18" charset="0"/>
                            </a:rPr>
                            <m:t>(</m:t>
                          </m:r>
                          <m:acc>
                            <m:accPr>
                              <m:chr m:val="̂"/>
                              <m:ctrlPr>
                                <a:rPr lang="en-US" sz="1600" b="0" i="1" smtClean="0">
                                  <a:latin typeface="Cambria Math" charset="0"/>
                                  <a:ea typeface="Cambria Math" panose="02040503050406030204" pitchFamily="18" charset="0"/>
                                </a:rPr>
                              </m:ctrlPr>
                            </m:accPr>
                            <m:e>
                              <m:r>
                                <a:rPr lang="en-US" sz="1600" b="0" i="1" smtClean="0">
                                  <a:latin typeface="Cambria Math" panose="02040503050406030204" pitchFamily="18" charset="0"/>
                                  <a:ea typeface="Cambria Math" panose="02040503050406030204" pitchFamily="18" charset="0"/>
                                </a:rPr>
                                <m:t>𝑝</m:t>
                              </m:r>
                            </m:e>
                          </m:acc>
                          <m:r>
                            <a:rPr lang="en-US" sz="1600" b="0" i="1" smtClean="0">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𝑝</m:t>
                          </m:r>
                          <m:r>
                            <a:rPr lang="en-US" sz="1600" b="0" i="1" smtClean="0">
                              <a:latin typeface="Cambria Math" panose="02040503050406030204" pitchFamily="18" charset="0"/>
                              <a:ea typeface="Cambria Math" panose="02040503050406030204" pitchFamily="18" charset="0"/>
                            </a:rPr>
                            <m:t>)</m:t>
                          </m:r>
                        </m:num>
                        <m:den>
                          <m:sSub>
                            <m:sSubPr>
                              <m:ctrlPr>
                                <a:rPr lang="en-US" sz="1600" b="0" i="1" smtClean="0">
                                  <a:latin typeface="Cambria Math" charset="0"/>
                                  <a:ea typeface="Cambria Math" panose="02040503050406030204" pitchFamily="18" charset="0"/>
                                </a:rPr>
                              </m:ctrlPr>
                            </m:sSubPr>
                            <m:e>
                              <m:r>
                                <a:rPr lang="en-US" sz="1600" b="0" i="1" smtClean="0">
                                  <a:latin typeface="Cambria Math" panose="02040503050406030204" pitchFamily="18" charset="0"/>
                                  <a:ea typeface="Cambria Math" panose="02040503050406030204" pitchFamily="18" charset="0"/>
                                </a:rPr>
                                <m:t>𝜎</m:t>
                              </m:r>
                            </m:e>
                            <m:sub>
                              <m:acc>
                                <m:accPr>
                                  <m:chr m:val="̂"/>
                                  <m:ctrlPr>
                                    <a:rPr lang="en-US" sz="1600" b="0" i="1" smtClean="0">
                                      <a:latin typeface="Cambria Math" charset="0"/>
                                      <a:ea typeface="Cambria Math" panose="02040503050406030204" pitchFamily="18" charset="0"/>
                                    </a:rPr>
                                  </m:ctrlPr>
                                </m:accPr>
                                <m:e>
                                  <m:r>
                                    <a:rPr lang="en-US" sz="1600" b="0" i="1" smtClean="0">
                                      <a:latin typeface="Cambria Math" panose="02040503050406030204" pitchFamily="18" charset="0"/>
                                      <a:ea typeface="Cambria Math" panose="02040503050406030204" pitchFamily="18" charset="0"/>
                                    </a:rPr>
                                    <m:t>𝑝</m:t>
                                  </m:r>
                                </m:e>
                              </m:acc>
                            </m:sub>
                          </m:sSub>
                        </m:den>
                      </m:f>
                      <m:r>
                        <a:rPr lang="en-US" sz="1600" b="0" i="1" smtClean="0">
                          <a:latin typeface="Cambria Math" panose="02040503050406030204" pitchFamily="18" charset="0"/>
                          <a:ea typeface="Cambria Math" panose="02040503050406030204" pitchFamily="18" charset="0"/>
                        </a:rPr>
                        <m:t>=</m:t>
                      </m:r>
                      <m:f>
                        <m:fPr>
                          <m:ctrlPr>
                            <a:rPr lang="en-US" sz="1600" b="0" i="1" smtClean="0">
                              <a:latin typeface="Cambria Math" charset="0"/>
                              <a:ea typeface="Cambria Math" panose="02040503050406030204" pitchFamily="18" charset="0"/>
                            </a:rPr>
                          </m:ctrlPr>
                        </m:fPr>
                        <m:num>
                          <m:r>
                            <a:rPr lang="en-US" sz="1600" b="0" i="1" smtClean="0">
                              <a:latin typeface="Cambria Math" panose="02040503050406030204" pitchFamily="18" charset="0"/>
                              <a:ea typeface="Cambria Math" panose="02040503050406030204" pitchFamily="18" charset="0"/>
                            </a:rPr>
                            <m:t>(0.40−0.40)</m:t>
                          </m:r>
                        </m:num>
                        <m:den>
                          <m:r>
                            <a:rPr lang="en-US" sz="1600" b="0" i="1" smtClean="0">
                              <a:latin typeface="Cambria Math" panose="02040503050406030204" pitchFamily="18" charset="0"/>
                              <a:ea typeface="Cambria Math" panose="02040503050406030204" pitchFamily="18" charset="0"/>
                            </a:rPr>
                            <m:t>0.03464</m:t>
                          </m:r>
                        </m:den>
                      </m:f>
                      <m:r>
                        <a:rPr lang="en-US" sz="1600" b="0" i="1" smtClean="0">
                          <a:latin typeface="Cambria Math" panose="02040503050406030204" pitchFamily="18" charset="0"/>
                          <a:ea typeface="Cambria Math" panose="02040503050406030204" pitchFamily="18" charset="0"/>
                        </a:rPr>
                        <m:t>=0</m:t>
                      </m:r>
                    </m:oMath>
                  </m:oMathPara>
                </a14:m>
                <a:endParaRPr lang="en-US" sz="1600" b="0" i="1" dirty="0" smtClean="0">
                  <a:latin typeface="Cambria Math" panose="02040503050406030204" pitchFamily="18" charset="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b>
                        <m:sSubPr>
                          <m:ctrlPr>
                            <a:rPr lang="en-US" sz="1600" i="1">
                              <a:latin typeface="Cambria Math" charset="0"/>
                              <a:ea typeface="Cambria Math" panose="02040503050406030204" pitchFamily="18" charset="0"/>
                            </a:rPr>
                          </m:ctrlPr>
                        </m:sSubPr>
                        <m:e>
                          <m:r>
                            <a:rPr lang="en-US" sz="1600" i="1">
                              <a:latin typeface="Cambria Math" panose="02040503050406030204" pitchFamily="18" charset="0"/>
                              <a:ea typeface="Cambria Math" panose="02040503050406030204" pitchFamily="18" charset="0"/>
                            </a:rPr>
                            <m:t>𝑧</m:t>
                          </m:r>
                        </m:e>
                        <m:sub>
                          <m:r>
                            <a:rPr lang="en-US" sz="1600" b="0" i="1" smtClean="0">
                              <a:latin typeface="Cambria Math" panose="02040503050406030204" pitchFamily="18" charset="0"/>
                              <a:ea typeface="Cambria Math" panose="02040503050406030204" pitchFamily="18" charset="0"/>
                            </a:rPr>
                            <m:t>𝑈</m:t>
                          </m:r>
                        </m:sub>
                      </m:sSub>
                      <m:r>
                        <a:rPr lang="en-US" sz="1600" i="1">
                          <a:latin typeface="Cambria Math" panose="02040503050406030204" pitchFamily="18" charset="0"/>
                          <a:ea typeface="Cambria Math" panose="02040503050406030204" pitchFamily="18" charset="0"/>
                        </a:rPr>
                        <m:t>=</m:t>
                      </m:r>
                      <m:f>
                        <m:fPr>
                          <m:ctrlPr>
                            <a:rPr lang="en-US" sz="1600" i="1">
                              <a:latin typeface="Cambria Math" charset="0"/>
                              <a:ea typeface="Cambria Math" panose="02040503050406030204" pitchFamily="18" charset="0"/>
                            </a:rPr>
                          </m:ctrlPr>
                        </m:fPr>
                        <m:num>
                          <m:r>
                            <a:rPr lang="en-US" sz="1600" i="1">
                              <a:latin typeface="Cambria Math" panose="02040503050406030204" pitchFamily="18" charset="0"/>
                              <a:ea typeface="Cambria Math" panose="02040503050406030204" pitchFamily="18" charset="0"/>
                            </a:rPr>
                            <m:t>(</m:t>
                          </m:r>
                          <m:acc>
                            <m:accPr>
                              <m:chr m:val="̂"/>
                              <m:ctrlPr>
                                <a:rPr lang="en-US" sz="1600" i="1">
                                  <a:latin typeface="Cambria Math" charset="0"/>
                                  <a:ea typeface="Cambria Math" panose="02040503050406030204" pitchFamily="18" charset="0"/>
                                </a:rPr>
                              </m:ctrlPr>
                            </m:accPr>
                            <m:e>
                              <m:r>
                                <a:rPr lang="en-US" sz="1600" i="1">
                                  <a:latin typeface="Cambria Math" panose="02040503050406030204" pitchFamily="18" charset="0"/>
                                  <a:ea typeface="Cambria Math" panose="02040503050406030204" pitchFamily="18" charset="0"/>
                                </a:rPr>
                                <m:t>𝑝</m:t>
                              </m:r>
                            </m:e>
                          </m:acc>
                          <m:r>
                            <a:rPr lang="en-US" sz="1600" i="1">
                              <a:latin typeface="Cambria Math" panose="02040503050406030204" pitchFamily="18" charset="0"/>
                              <a:ea typeface="Cambria Math" panose="02040503050406030204" pitchFamily="18" charset="0"/>
                            </a:rPr>
                            <m:t>−</m:t>
                          </m:r>
                          <m:r>
                            <a:rPr lang="en-US" sz="1600" i="1">
                              <a:latin typeface="Cambria Math" panose="02040503050406030204" pitchFamily="18" charset="0"/>
                              <a:ea typeface="Cambria Math" panose="02040503050406030204" pitchFamily="18" charset="0"/>
                            </a:rPr>
                            <m:t>𝑝</m:t>
                          </m:r>
                          <m:r>
                            <a:rPr lang="en-US" sz="1600" i="1">
                              <a:latin typeface="Cambria Math" panose="02040503050406030204" pitchFamily="18" charset="0"/>
                              <a:ea typeface="Cambria Math" panose="02040503050406030204" pitchFamily="18" charset="0"/>
                            </a:rPr>
                            <m:t>)</m:t>
                          </m:r>
                        </m:num>
                        <m:den>
                          <m:sSub>
                            <m:sSubPr>
                              <m:ctrlPr>
                                <a:rPr lang="en-US" sz="1600" i="1">
                                  <a:latin typeface="Cambria Math" charset="0"/>
                                  <a:ea typeface="Cambria Math" panose="02040503050406030204" pitchFamily="18" charset="0"/>
                                </a:rPr>
                              </m:ctrlPr>
                            </m:sSubPr>
                            <m:e>
                              <m:r>
                                <a:rPr lang="en-US" sz="1600" i="1">
                                  <a:latin typeface="Cambria Math" panose="02040503050406030204" pitchFamily="18" charset="0"/>
                                  <a:ea typeface="Cambria Math" panose="02040503050406030204" pitchFamily="18" charset="0"/>
                                </a:rPr>
                                <m:t>𝜎</m:t>
                              </m:r>
                            </m:e>
                            <m:sub>
                              <m:acc>
                                <m:accPr>
                                  <m:chr m:val="̂"/>
                                  <m:ctrlPr>
                                    <a:rPr lang="en-US" sz="1600" i="1">
                                      <a:latin typeface="Cambria Math" charset="0"/>
                                      <a:ea typeface="Cambria Math" panose="02040503050406030204" pitchFamily="18" charset="0"/>
                                    </a:rPr>
                                  </m:ctrlPr>
                                </m:accPr>
                                <m:e>
                                  <m:r>
                                    <a:rPr lang="en-US" sz="1600" i="1">
                                      <a:latin typeface="Cambria Math" panose="02040503050406030204" pitchFamily="18" charset="0"/>
                                      <a:ea typeface="Cambria Math" panose="02040503050406030204" pitchFamily="18" charset="0"/>
                                    </a:rPr>
                                    <m:t>𝑝</m:t>
                                  </m:r>
                                </m:e>
                              </m:acc>
                            </m:sub>
                          </m:sSub>
                        </m:den>
                      </m:f>
                      <m:r>
                        <a:rPr lang="en-US" sz="1600" i="1">
                          <a:latin typeface="Cambria Math" panose="02040503050406030204" pitchFamily="18" charset="0"/>
                          <a:ea typeface="Cambria Math" panose="02040503050406030204" pitchFamily="18" charset="0"/>
                        </a:rPr>
                        <m:t>=</m:t>
                      </m:r>
                      <m:f>
                        <m:fPr>
                          <m:ctrlPr>
                            <a:rPr lang="en-US" sz="1600" i="1">
                              <a:latin typeface="Cambria Math" charset="0"/>
                              <a:ea typeface="Cambria Math" panose="02040503050406030204" pitchFamily="18" charset="0"/>
                            </a:rPr>
                          </m:ctrlPr>
                        </m:fPr>
                        <m:num>
                          <m:r>
                            <a:rPr lang="en-US" sz="1600" i="1">
                              <a:latin typeface="Cambria Math" panose="02040503050406030204" pitchFamily="18" charset="0"/>
                              <a:ea typeface="Cambria Math" panose="02040503050406030204" pitchFamily="18" charset="0"/>
                            </a:rPr>
                            <m:t>(0.4</m:t>
                          </m:r>
                          <m:r>
                            <a:rPr lang="en-US" sz="1600" b="0" i="1" smtClean="0">
                              <a:latin typeface="Cambria Math" panose="02040503050406030204" pitchFamily="18" charset="0"/>
                              <a:ea typeface="Cambria Math" panose="02040503050406030204" pitchFamily="18" charset="0"/>
                            </a:rPr>
                            <m:t>5</m:t>
                          </m:r>
                          <m:r>
                            <a:rPr lang="en-US" sz="1600" i="1">
                              <a:latin typeface="Cambria Math" panose="02040503050406030204" pitchFamily="18" charset="0"/>
                              <a:ea typeface="Cambria Math" panose="02040503050406030204" pitchFamily="18" charset="0"/>
                            </a:rPr>
                            <m:t>−0.40)</m:t>
                          </m:r>
                        </m:num>
                        <m:den>
                          <m:r>
                            <a:rPr lang="en-US" sz="1600" i="1">
                              <a:latin typeface="Cambria Math" panose="02040503050406030204" pitchFamily="18" charset="0"/>
                              <a:ea typeface="Cambria Math" panose="02040503050406030204" pitchFamily="18" charset="0"/>
                            </a:rPr>
                            <m:t>0.03464</m:t>
                          </m:r>
                        </m:den>
                      </m:f>
                      <m:r>
                        <a:rPr lang="en-US" sz="1600" b="0" i="1" smtClean="0">
                          <a:latin typeface="Cambria Math" panose="02040503050406030204" pitchFamily="18" charset="0"/>
                          <a:ea typeface="Cambria Math" panose="02040503050406030204" pitchFamily="18" charset="0"/>
                        </a:rPr>
                        <m:t>=1.44</m:t>
                      </m:r>
                    </m:oMath>
                  </m:oMathPara>
                </a14:m>
                <a:endParaRPr lang="en-US" sz="1600" dirty="0">
                  <a:ea typeface="Cambria Math" panose="02040503050406030204" pitchFamily="18"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231648" y="5507810"/>
                <a:ext cx="3501921" cy="1167627"/>
              </a:xfrm>
              <a:prstGeom prst="rect">
                <a:avLst/>
              </a:prstGeom>
              <a:blipFill rotWithShape="0">
                <a:blip r:embed="rId5"/>
                <a:stretch>
                  <a:fillRect/>
                </a:stretch>
              </a:blipFill>
            </p:spPr>
            <p:txBody>
              <a:bodyPr/>
              <a:lstStyle/>
              <a:p>
                <a:r>
                  <a:rPr lang="en-US">
                    <a:noFill/>
                  </a:rPr>
                  <a:t> </a:t>
                </a:r>
              </a:p>
            </p:txBody>
          </p:sp>
        </mc:Fallback>
      </mc:AlternateContent>
      <p:pic>
        <p:nvPicPr>
          <p:cNvPr id="8" name="Picture 7"/>
          <p:cNvPicPr>
            <a:picLocks noChangeAspect="1"/>
          </p:cNvPicPr>
          <p:nvPr/>
        </p:nvPicPr>
        <p:blipFill>
          <a:blip r:embed="rId6"/>
          <a:stretch>
            <a:fillRect/>
          </a:stretch>
        </p:blipFill>
        <p:spPr>
          <a:xfrm>
            <a:off x="4535199" y="3756025"/>
            <a:ext cx="3600450" cy="1885950"/>
          </a:xfrm>
          <a:prstGeom prst="rect">
            <a:avLst/>
          </a:prstGeom>
        </p:spPr>
      </p:pic>
      <mc:AlternateContent xmlns:mc="http://schemas.openxmlformats.org/markup-compatibility/2006" xmlns:a14="http://schemas.microsoft.com/office/drawing/2010/main">
        <mc:Choice Requires="a14">
          <p:sp>
            <p:nvSpPr>
              <p:cNvPr id="9" name="TextBox 8"/>
              <p:cNvSpPr txBox="1"/>
              <p:nvPr/>
            </p:nvSpPr>
            <p:spPr>
              <a:xfrm>
                <a:off x="4079848" y="5722122"/>
                <a:ext cx="5030801" cy="6463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mbria Math" panose="02040503050406030204" pitchFamily="18" charset="0"/>
                        </a:rPr>
                        <m:t>𝑃</m:t>
                      </m:r>
                      <m:d>
                        <m:dPr>
                          <m:ctrlPr>
                            <a:rPr lang="en-US" b="0" i="1" smtClean="0">
                              <a:latin typeface="Cambria Math"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0&lt;</m:t>
                          </m:r>
                          <m:r>
                            <a:rPr lang="en-US" b="0" i="1" smtClean="0">
                              <a:latin typeface="Cambria Math" panose="02040503050406030204" pitchFamily="18" charset="0"/>
                              <a:ea typeface="Cambria Math" panose="02040503050406030204" pitchFamily="18" charset="0"/>
                            </a:rPr>
                            <m:t>𝑍</m:t>
                          </m:r>
                          <m:r>
                            <a:rPr lang="en-US" b="0" i="1" smtClean="0">
                              <a:latin typeface="Cambria Math" panose="02040503050406030204" pitchFamily="18" charset="0"/>
                              <a:ea typeface="Cambria Math" panose="02040503050406030204" pitchFamily="18" charset="0"/>
                            </a:rPr>
                            <m:t>&lt;1.44</m:t>
                          </m:r>
                        </m:e>
                      </m:d>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𝑃</m:t>
                      </m:r>
                      <m:d>
                        <m:dPr>
                          <m:ctrlPr>
                            <a:rPr lang="en-US" b="0" i="1" smtClean="0">
                              <a:latin typeface="Cambria Math"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𝑍</m:t>
                          </m:r>
                          <m:r>
                            <a:rPr lang="en-US" b="0" i="1" smtClean="0">
                              <a:latin typeface="Cambria Math" panose="02040503050406030204" pitchFamily="18" charset="0"/>
                              <a:ea typeface="Cambria Math" panose="02040503050406030204" pitchFamily="18" charset="0"/>
                            </a:rPr>
                            <m:t>&lt;1.44</m:t>
                          </m:r>
                        </m:e>
                      </m:d>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𝑃</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𝑍</m:t>
                      </m:r>
                      <m:r>
                        <a:rPr lang="en-US" b="0" i="1" smtClean="0">
                          <a:latin typeface="Cambria Math" panose="02040503050406030204" pitchFamily="18" charset="0"/>
                          <a:ea typeface="Cambria Math" panose="02040503050406030204" pitchFamily="18" charset="0"/>
                        </a:rPr>
                        <m:t>&lt;0)</m:t>
                      </m:r>
                    </m:oMath>
                  </m:oMathPara>
                </a14:m>
                <a:endParaRPr lang="en-US" dirty="0" smtClean="0">
                  <a:ea typeface="Cambria Math" panose="02040503050406030204" pitchFamily="18" charset="0"/>
                </a:endParaRPr>
              </a:p>
              <a:p>
                <a:pPr>
                  <a:tabLst>
                    <a:tab pos="463550" algn="l"/>
                  </a:tabLst>
                </a:pPr>
                <a:r>
                  <a:rPr lang="en-US" dirty="0" smtClean="0">
                    <a:ea typeface="Cambria Math" panose="02040503050406030204" pitchFamily="18" charset="0"/>
                  </a:rPr>
                  <a:t> 	= 0.9241 – 0.5000 = 0.4251</a:t>
                </a:r>
                <a:endParaRPr lang="en-US" dirty="0">
                  <a:ea typeface="Cambria Math" panose="02040503050406030204" pitchFamily="18" charset="0"/>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4079848" y="5722122"/>
                <a:ext cx="5030801" cy="646331"/>
              </a:xfrm>
              <a:prstGeom prst="rect">
                <a:avLst/>
              </a:prstGeom>
              <a:blipFill rotWithShape="0">
                <a:blip r:embed="rId7"/>
                <a:stretch>
                  <a:fillRect b="-14151"/>
                </a:stretch>
              </a:blipFill>
            </p:spPr>
            <p:txBody>
              <a:bodyPr/>
              <a:lstStyle/>
              <a:p>
                <a:r>
                  <a:rPr lang="en-US">
                    <a:noFill/>
                  </a:rPr>
                  <a:t> </a:t>
                </a:r>
              </a:p>
            </p:txBody>
          </p:sp>
        </mc:Fallback>
      </mc:AlternateContent>
    </p:spTree>
    <p:extLst>
      <p:ext uri="{BB962C8B-B14F-4D97-AF65-F5344CB8AC3E}">
        <p14:creationId xmlns:p14="http://schemas.microsoft.com/office/powerpoint/2010/main" val="3322996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build="p"/>
      <p:bldP spid="7" grpId="0" build="p"/>
      <p:bldP spid="9"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534400" cy="563562"/>
          </a:xfrm>
        </p:spPr>
        <p:txBody>
          <a:bodyPr>
            <a:normAutofit/>
          </a:bodyPr>
          <a:lstStyle/>
          <a:p>
            <a:pPr algn="l"/>
            <a:r>
              <a:rPr lang="en-US" sz="2800" dirty="0" smtClean="0"/>
              <a:t>Example: </a:t>
            </a:r>
            <a:endParaRPr lang="en-US" sz="2800" dirty="0">
              <a:latin typeface="+mn-lt"/>
            </a:endParaRPr>
          </a:p>
        </p:txBody>
      </p:sp>
      <p:sp>
        <p:nvSpPr>
          <p:cNvPr id="4" name="Content Placeholder 3"/>
          <p:cNvSpPr>
            <a:spLocks noGrp="1"/>
          </p:cNvSpPr>
          <p:nvPr>
            <p:ph sz="half" idx="1"/>
          </p:nvPr>
        </p:nvSpPr>
        <p:spPr>
          <a:xfrm>
            <a:off x="152400" y="533400"/>
            <a:ext cx="4267200" cy="6096000"/>
          </a:xfrm>
        </p:spPr>
        <p:txBody>
          <a:bodyPr>
            <a:noAutofit/>
          </a:bodyPr>
          <a:lstStyle/>
          <a:p>
            <a:pPr marL="0" indent="0">
              <a:buNone/>
            </a:pPr>
            <a:r>
              <a:rPr lang="en-US" sz="2000" b="1" dirty="0"/>
              <a:t>R</a:t>
            </a:r>
            <a:r>
              <a:rPr lang="en-US" sz="2000" b="1" dirty="0" smtClean="0"/>
              <a:t>andom </a:t>
            </a:r>
            <a:r>
              <a:rPr lang="en-US" sz="2000" b="1" dirty="0"/>
              <a:t>variability in baseball</a:t>
            </a:r>
            <a:r>
              <a:rPr lang="en-US" sz="2000" dirty="0"/>
              <a:t> A baseball player in the major leagues who plays regularly will have about 500 at-bats (that is, about 500 times, he can be the hitter in a game) during the season.  Suppose a player has a </a:t>
            </a:r>
            <a:r>
              <a:rPr lang="en-US" sz="2000" b="1" dirty="0"/>
              <a:t>0.300 probability of getting a hit </a:t>
            </a:r>
            <a:r>
              <a:rPr lang="en-US" sz="2000" dirty="0"/>
              <a:t>in an at-bat.  His batting average at the end of the season is the number of hits divided by the number of at-bats. </a:t>
            </a:r>
            <a:r>
              <a:rPr lang="en-US" sz="2000" b="1" dirty="0"/>
              <a:t>This batting average is a sample proportion, so it has a sampling distribution describing where it is likely to fall.</a:t>
            </a:r>
          </a:p>
          <a:p>
            <a:pPr marL="219075" lvl="0" indent="-219075">
              <a:buFont typeface="+mj-lt"/>
              <a:buAutoNum type="alphaLcPeriod"/>
            </a:pPr>
            <a:r>
              <a:rPr lang="en-US" sz="2000" dirty="0"/>
              <a:t>Describe the shape, mean and standard deviation of the </a:t>
            </a:r>
            <a:r>
              <a:rPr lang="en-US" sz="2000" b="1" dirty="0"/>
              <a:t>sampling distribution </a:t>
            </a:r>
            <a:r>
              <a:rPr lang="en-US" sz="2000" dirty="0"/>
              <a:t>of the player’s batting average after a season of 500 at-bats</a:t>
            </a:r>
            <a:r>
              <a:rPr lang="en-US" sz="1800" dirty="0" smtClean="0"/>
              <a:t>.</a:t>
            </a:r>
            <a:endParaRPr lang="en-US" sz="1800" dirty="0"/>
          </a:p>
        </p:txBody>
      </p:sp>
      <mc:AlternateContent xmlns:mc="http://schemas.openxmlformats.org/markup-compatibility/2006">
        <mc:Choice xmlns:a14="http://schemas.microsoft.com/office/drawing/2010/main" Requires="a14">
          <p:sp>
            <p:nvSpPr>
              <p:cNvPr id="6" name="Content Placeholder 5"/>
              <p:cNvSpPr>
                <a:spLocks noGrp="1"/>
              </p:cNvSpPr>
              <p:nvPr>
                <p:ph sz="half" idx="2"/>
              </p:nvPr>
            </p:nvSpPr>
            <p:spPr>
              <a:xfrm>
                <a:off x="4648200" y="118412"/>
                <a:ext cx="4495800" cy="6624465"/>
              </a:xfrm>
            </p:spPr>
            <p:txBody>
              <a:bodyPr>
                <a:normAutofit/>
              </a:bodyPr>
              <a:lstStyle/>
              <a:p>
                <a:r>
                  <a:rPr lang="en-US" sz="2000" dirty="0" smtClean="0"/>
                  <a:t>What do we know?</a:t>
                </a:r>
              </a:p>
              <a:p>
                <a:r>
                  <a:rPr lang="en-US" sz="2000" dirty="0" smtClean="0"/>
                  <a:t>Hit/no hit (2 outcomes),</a:t>
                </a:r>
                <a:br>
                  <a:rPr lang="en-US" sz="2000" dirty="0" smtClean="0"/>
                </a:br>
                <a:r>
                  <a:rPr lang="en-US" sz="2000" dirty="0" smtClean="0"/>
                  <a:t>p = 0.300,	(1-p) = 0.700,</a:t>
                </a:r>
                <a:br>
                  <a:rPr lang="en-US" sz="2000" dirty="0" smtClean="0"/>
                </a:br>
                <a:r>
                  <a:rPr lang="en-US" sz="2000" dirty="0" smtClean="0"/>
                  <a:t>n = 500</a:t>
                </a:r>
              </a:p>
              <a:p>
                <a:r>
                  <a:rPr lang="en-US" sz="2000" dirty="0"/>
                  <a:t>If we have </a:t>
                </a:r>
                <a:r>
                  <a:rPr lang="en-US" sz="2000" b="1" dirty="0"/>
                  <a:t>np </a:t>
                </a:r>
                <a:r>
                  <a:rPr lang="en-US" sz="2000" b="1"/>
                  <a:t>≥ </a:t>
                </a:r>
                <a:r>
                  <a:rPr lang="en-US" sz="2000" b="1" smtClean="0"/>
                  <a:t>5 </a:t>
                </a:r>
                <a:r>
                  <a:rPr lang="en-US" sz="2000" dirty="0"/>
                  <a:t>and </a:t>
                </a:r>
                <a:r>
                  <a:rPr lang="en-US" sz="2000" b="1" dirty="0"/>
                  <a:t>n(1-p) </a:t>
                </a:r>
                <a:r>
                  <a:rPr lang="en-US" sz="2000" b="1"/>
                  <a:t>≥ </a:t>
                </a:r>
                <a:r>
                  <a:rPr lang="en-US" sz="2000" b="1" smtClean="0"/>
                  <a:t>5</a:t>
                </a:r>
                <a:r>
                  <a:rPr lang="en-US" sz="2000" dirty="0"/>
                  <a:t>, the distribution of sample proportions is </a:t>
                </a:r>
                <a:r>
                  <a:rPr lang="en-US" sz="2000" b="1" dirty="0"/>
                  <a:t>bell-shaped</a:t>
                </a:r>
              </a:p>
              <a:p>
                <a:pPr lvl="1"/>
                <a:r>
                  <a:rPr lang="en-US" sz="1800" b="1" dirty="0"/>
                  <a:t>500(0.300) = 150 and 500(0.700) = 350</a:t>
                </a:r>
                <a:br>
                  <a:rPr lang="en-US" sz="1800" b="1" dirty="0"/>
                </a:br>
                <a:r>
                  <a:rPr lang="en-US" sz="1800" b="1" dirty="0">
                    <a:sym typeface="Wingdings" pitchFamily="2" charset="2"/>
                  </a:rPr>
                  <a:t> </a:t>
                </a:r>
                <a:r>
                  <a:rPr lang="en-US" sz="1800" b="1" dirty="0"/>
                  <a:t>bell-shaped</a:t>
                </a:r>
              </a:p>
              <a:p>
                <a:r>
                  <a:rPr lang="en-US" sz="2000" dirty="0" smtClean="0"/>
                  <a:t>We are estimating the probability of getting a hit ( </a:t>
                </a:r>
                <a14:m>
                  <m:oMath xmlns:m="http://schemas.openxmlformats.org/officeDocument/2006/math">
                    <m:acc>
                      <m:accPr>
                        <m:chr m:val="̂"/>
                        <m:ctrlPr>
                          <a:rPr lang="en-US" sz="2000" i="1" dirty="0" smtClean="0">
                            <a:latin typeface="Cambria Math" charset="0"/>
                          </a:rPr>
                        </m:ctrlPr>
                      </m:accPr>
                      <m:e>
                        <m:r>
                          <a:rPr lang="en-US" sz="2000" b="0" i="1" dirty="0" smtClean="0">
                            <a:latin typeface="Cambria Math" panose="02040503050406030204" pitchFamily="18" charset="0"/>
                          </a:rPr>
                          <m:t>𝑝</m:t>
                        </m:r>
                      </m:e>
                    </m:acc>
                    <m:r>
                      <a:rPr lang="en-US" sz="2000" i="1" dirty="0" smtClean="0">
                        <a:latin typeface="Cambria Math" panose="02040503050406030204" pitchFamily="18" charset="0"/>
                      </a:rPr>
                      <m:t> </m:t>
                    </m:r>
                  </m:oMath>
                </a14:m>
                <a:r>
                  <a:rPr lang="en-US" sz="2000" dirty="0" smtClean="0"/>
                  <a:t>) for a player</a:t>
                </a:r>
              </a:p>
              <a:p>
                <a14:m>
                  <m:oMath xmlns:m="http://schemas.openxmlformats.org/officeDocument/2006/math">
                    <m:sSub>
                      <m:sSubPr>
                        <m:ctrlPr>
                          <a:rPr lang="en-US" sz="2000" i="1" smtClean="0">
                            <a:latin typeface="Cambria Math" charset="0"/>
                            <a:ea typeface="Cambria Math" panose="02040503050406030204" pitchFamily="18" charset="0"/>
                          </a:rPr>
                        </m:ctrlPr>
                      </m:sSubPr>
                      <m:e>
                        <m:r>
                          <a:rPr lang="en-US" sz="2000" i="1" smtClean="0">
                            <a:latin typeface="Cambria Math" panose="02040503050406030204" pitchFamily="18" charset="0"/>
                            <a:ea typeface="Cambria Math" panose="02040503050406030204" pitchFamily="18" charset="0"/>
                          </a:rPr>
                          <m:t>𝜇</m:t>
                        </m:r>
                      </m:e>
                      <m:sub>
                        <m:acc>
                          <m:accPr>
                            <m:chr m:val="̂"/>
                            <m:ctrlPr>
                              <a:rPr lang="en-US" sz="2000" i="1" dirty="0">
                                <a:latin typeface="Cambria Math" charset="0"/>
                              </a:rPr>
                            </m:ctrlPr>
                          </m:accPr>
                          <m:e>
                            <m:r>
                              <a:rPr lang="en-US" sz="2000" i="1" dirty="0">
                                <a:latin typeface="Cambria Math" panose="02040503050406030204" pitchFamily="18" charset="0"/>
                              </a:rPr>
                              <m:t>𝑝</m:t>
                            </m:r>
                          </m:e>
                        </m:acc>
                      </m:sub>
                    </m:sSub>
                  </m:oMath>
                </a14:m>
                <a:r>
                  <a:rPr lang="en-US" sz="2000" dirty="0" smtClean="0"/>
                  <a:t> = p = 0.300</a:t>
                </a:r>
                <a:endParaRPr lang="en-US" sz="2000" dirty="0"/>
              </a:p>
              <a:p>
                <a:r>
                  <a:rPr lang="en-US" sz="2000" dirty="0" smtClean="0"/>
                  <a:t>Standard error = </a:t>
                </a:r>
                <a14:m>
                  <m:oMath xmlns:m="http://schemas.openxmlformats.org/officeDocument/2006/math">
                    <m:sSub>
                      <m:sSubPr>
                        <m:ctrlPr>
                          <a:rPr lang="en-US" sz="2000" i="1" smtClean="0">
                            <a:latin typeface="Cambria Math" charset="0"/>
                          </a:rPr>
                        </m:ctrlPr>
                      </m:sSubPr>
                      <m:e>
                        <m:r>
                          <a:rPr lang="en-US" sz="2000" i="1" smtClean="0">
                            <a:latin typeface="Cambria Math" panose="02040503050406030204" pitchFamily="18" charset="0"/>
                            <a:ea typeface="Cambria Math" panose="02040503050406030204" pitchFamily="18" charset="0"/>
                          </a:rPr>
                          <m:t>𝜎</m:t>
                        </m:r>
                      </m:e>
                      <m:sub>
                        <m:acc>
                          <m:accPr>
                            <m:chr m:val="̂"/>
                            <m:ctrlPr>
                              <a:rPr lang="en-US" sz="2000" i="1" dirty="0">
                                <a:latin typeface="Cambria Math" charset="0"/>
                              </a:rPr>
                            </m:ctrlPr>
                          </m:accPr>
                          <m:e>
                            <m:r>
                              <a:rPr lang="en-US" sz="2000" i="1" dirty="0">
                                <a:latin typeface="Cambria Math" panose="02040503050406030204" pitchFamily="18" charset="0"/>
                              </a:rPr>
                              <m:t>𝑝</m:t>
                            </m:r>
                          </m:e>
                        </m:acc>
                      </m:sub>
                    </m:sSub>
                  </m:oMath>
                </a14:m>
                <a:r>
                  <a:rPr lang="en-US" sz="2000" dirty="0" smtClean="0"/>
                  <a:t> =</a:t>
                </a:r>
                <a14:m>
                  <m:oMath xmlns:m="http://schemas.openxmlformats.org/officeDocument/2006/math">
                    <m:rad>
                      <m:radPr>
                        <m:degHide m:val="on"/>
                        <m:ctrlPr>
                          <a:rPr lang="en-US" sz="2000" i="1" dirty="0" smtClean="0">
                            <a:latin typeface="Cambria Math" charset="0"/>
                          </a:rPr>
                        </m:ctrlPr>
                      </m:radPr>
                      <m:deg/>
                      <m:e>
                        <m:f>
                          <m:fPr>
                            <m:ctrlPr>
                              <a:rPr lang="en-US" sz="2000" i="1" dirty="0" smtClean="0">
                                <a:latin typeface="Cambria Math" charset="0"/>
                              </a:rPr>
                            </m:ctrlPr>
                          </m:fPr>
                          <m:num>
                            <m:r>
                              <a:rPr lang="en-US" sz="2000" b="0" i="1" dirty="0" smtClean="0">
                                <a:latin typeface="Cambria Math" panose="02040503050406030204" pitchFamily="18" charset="0"/>
                              </a:rPr>
                              <m:t>𝑝</m:t>
                            </m:r>
                            <m:r>
                              <a:rPr lang="en-US" sz="2000" b="0" i="1" dirty="0" smtClean="0">
                                <a:latin typeface="Cambria Math" panose="02040503050406030204" pitchFamily="18" charset="0"/>
                              </a:rPr>
                              <m:t>(1−</m:t>
                            </m:r>
                            <m:r>
                              <a:rPr lang="en-US" sz="2000" b="0" i="1" dirty="0" smtClean="0">
                                <a:latin typeface="Cambria Math" panose="02040503050406030204" pitchFamily="18" charset="0"/>
                              </a:rPr>
                              <m:t>𝑝</m:t>
                            </m:r>
                            <m:r>
                              <a:rPr lang="en-US" sz="2000" b="0" i="1" dirty="0" smtClean="0">
                                <a:latin typeface="Cambria Math" panose="02040503050406030204" pitchFamily="18" charset="0"/>
                              </a:rPr>
                              <m:t>)</m:t>
                            </m:r>
                          </m:num>
                          <m:den>
                            <m:r>
                              <a:rPr lang="en-US" sz="2000" b="0" i="1" dirty="0" smtClean="0">
                                <a:latin typeface="Cambria Math" panose="02040503050406030204" pitchFamily="18" charset="0"/>
                              </a:rPr>
                              <m:t>𝑛</m:t>
                            </m:r>
                          </m:den>
                        </m:f>
                      </m:e>
                    </m:rad>
                  </m:oMath>
                </a14:m>
                <a:r>
                  <a:rPr lang="en-US" sz="2000" dirty="0" smtClean="0"/>
                  <a:t>  </a:t>
                </a:r>
                <a:br>
                  <a:rPr lang="en-US" sz="2000" dirty="0" smtClean="0"/>
                </a:br>
                <a:r>
                  <a:rPr lang="en-US" sz="2000" dirty="0" smtClean="0"/>
                  <a:t/>
                </a:r>
                <a:br>
                  <a:rPr lang="en-US" sz="2000" dirty="0" smtClean="0"/>
                </a:br>
                <a:r>
                  <a:rPr lang="en-US" sz="2000" dirty="0" smtClean="0"/>
                  <a:t>	= </a:t>
                </a:r>
                <a14:m>
                  <m:oMath xmlns:m="http://schemas.openxmlformats.org/officeDocument/2006/math">
                    <m:rad>
                      <m:radPr>
                        <m:degHide m:val="on"/>
                        <m:ctrlPr>
                          <a:rPr lang="en-US" sz="2000" i="1" dirty="0">
                            <a:latin typeface="Cambria Math" charset="0"/>
                          </a:rPr>
                        </m:ctrlPr>
                      </m:radPr>
                      <m:deg/>
                      <m:e>
                        <m:f>
                          <m:fPr>
                            <m:ctrlPr>
                              <a:rPr lang="en-US" sz="2000" i="1" dirty="0">
                                <a:latin typeface="Cambria Math" charset="0"/>
                              </a:rPr>
                            </m:ctrlPr>
                          </m:fPr>
                          <m:num>
                            <m:r>
                              <a:rPr lang="en-US" sz="2000" b="0" i="1" dirty="0" smtClean="0">
                                <a:latin typeface="Cambria Math" panose="02040503050406030204" pitchFamily="18" charset="0"/>
                              </a:rPr>
                              <m:t>0.30</m:t>
                            </m:r>
                            <m:r>
                              <a:rPr lang="en-US" sz="2000" i="1" dirty="0">
                                <a:latin typeface="Cambria Math" panose="02040503050406030204" pitchFamily="18" charset="0"/>
                              </a:rPr>
                              <m:t>(1−</m:t>
                            </m:r>
                            <m:r>
                              <a:rPr lang="en-US" sz="2000" b="0" i="1" dirty="0" smtClean="0">
                                <a:latin typeface="Cambria Math" panose="02040503050406030204" pitchFamily="18" charset="0"/>
                              </a:rPr>
                              <m:t>0.30</m:t>
                            </m:r>
                            <m:r>
                              <a:rPr lang="en-US" sz="2000" i="1" dirty="0">
                                <a:latin typeface="Cambria Math" panose="02040503050406030204" pitchFamily="18" charset="0"/>
                              </a:rPr>
                              <m:t>)</m:t>
                            </m:r>
                          </m:num>
                          <m:den>
                            <m:r>
                              <a:rPr lang="en-US" sz="2000" b="0" i="1" dirty="0" smtClean="0">
                                <a:latin typeface="Cambria Math" panose="02040503050406030204" pitchFamily="18" charset="0"/>
                              </a:rPr>
                              <m:t>500</m:t>
                            </m:r>
                          </m:den>
                        </m:f>
                      </m:e>
                    </m:rad>
                    <m:r>
                      <a:rPr lang="en-US" sz="2000" b="0" i="1" dirty="0" smtClean="0">
                        <a:latin typeface="Cambria Math" panose="02040503050406030204" pitchFamily="18" charset="0"/>
                      </a:rPr>
                      <m:t>=0.0205</m:t>
                    </m:r>
                  </m:oMath>
                </a14:m>
                <a:endParaRPr lang="en-US" sz="2000" dirty="0"/>
              </a:p>
              <a:p>
                <a:r>
                  <a:rPr lang="en-US" sz="2000" dirty="0" smtClean="0"/>
                  <a:t>The </a:t>
                </a:r>
                <a:r>
                  <a:rPr lang="en-US" sz="2000" dirty="0"/>
                  <a:t>shape is </a:t>
                </a:r>
                <a:r>
                  <a:rPr lang="en-US" sz="2000" b="1" dirty="0" smtClean="0"/>
                  <a:t>approximately </a:t>
                </a:r>
                <a:r>
                  <a:rPr lang="en-US" sz="2000" b="1" dirty="0"/>
                  <a:t>normal</a:t>
                </a:r>
                <a:r>
                  <a:rPr lang="en-US" sz="2000" dirty="0"/>
                  <a:t> with a </a:t>
                </a:r>
                <a:r>
                  <a:rPr lang="en-US" sz="2000" b="1" dirty="0"/>
                  <a:t>mean</a:t>
                </a:r>
                <a:r>
                  <a:rPr lang="en-US" sz="2000" dirty="0"/>
                  <a:t> of 0.30 and </a:t>
                </a:r>
                <a:r>
                  <a:rPr lang="en-US" sz="2000" b="1" dirty="0"/>
                  <a:t>standard deviation </a:t>
                </a:r>
                <a:r>
                  <a:rPr lang="en-US" sz="2000" dirty="0"/>
                  <a:t>of </a:t>
                </a:r>
                <a:r>
                  <a:rPr lang="en-US" sz="2000" dirty="0" smtClean="0"/>
                  <a:t>0.0205</a:t>
                </a:r>
              </a:p>
            </p:txBody>
          </p:sp>
        </mc:Choice>
        <mc:Fallback>
          <p:sp>
            <p:nvSpPr>
              <p:cNvPr id="6" name="Content Placeholder 5"/>
              <p:cNvSpPr>
                <a:spLocks noGrp="1" noRot="1" noChangeAspect="1" noMove="1" noResize="1" noEditPoints="1" noAdjustHandles="1" noChangeArrowheads="1" noChangeShapeType="1" noTextEdit="1"/>
              </p:cNvSpPr>
              <p:nvPr>
                <p:ph sz="half" idx="2"/>
              </p:nvPr>
            </p:nvSpPr>
            <p:spPr>
              <a:xfrm>
                <a:off x="4648200" y="118412"/>
                <a:ext cx="4495800" cy="6624465"/>
              </a:xfrm>
              <a:blipFill rotWithShape="0">
                <a:blip r:embed="rId2"/>
                <a:stretch>
                  <a:fillRect l="-1221" t="-920" r="-1085"/>
                </a:stretch>
              </a:blipFill>
            </p:spPr>
            <p:txBody>
              <a:bodyPr/>
              <a:lstStyle/>
              <a:p>
                <a:r>
                  <a:rPr lang="en-US">
                    <a:noFill/>
                  </a:rPr>
                  <a:t> </a:t>
                </a:r>
              </a:p>
            </p:txBody>
          </p:sp>
        </mc:Fallback>
      </mc:AlternateContent>
    </p:spTree>
    <p:extLst>
      <p:ext uri="{BB962C8B-B14F-4D97-AF65-F5344CB8AC3E}">
        <p14:creationId xmlns:p14="http://schemas.microsoft.com/office/powerpoint/2010/main" val="1078659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229600" cy="838200"/>
          </a:xfrm>
        </p:spPr>
        <p:txBody>
          <a:bodyPr>
            <a:normAutofit/>
          </a:bodyPr>
          <a:lstStyle/>
          <a:p>
            <a:r>
              <a:rPr lang="en-US" sz="2800" dirty="0"/>
              <a:t>Example</a:t>
            </a:r>
            <a:r>
              <a:rPr lang="en-US" sz="2800" dirty="0" smtClean="0"/>
              <a:t>: </a:t>
            </a:r>
            <a:endParaRPr lang="en-US" sz="2800" dirty="0">
              <a:latin typeface="+mn-lt"/>
            </a:endParaRPr>
          </a:p>
        </p:txBody>
      </p:sp>
      <p:sp>
        <p:nvSpPr>
          <p:cNvPr id="4" name="Content Placeholder 3"/>
          <p:cNvSpPr>
            <a:spLocks noGrp="1"/>
          </p:cNvSpPr>
          <p:nvPr>
            <p:ph sz="half" idx="1"/>
          </p:nvPr>
        </p:nvSpPr>
        <p:spPr>
          <a:xfrm>
            <a:off x="0" y="687993"/>
            <a:ext cx="4800600" cy="4647153"/>
          </a:xfrm>
        </p:spPr>
        <p:txBody>
          <a:bodyPr>
            <a:noAutofit/>
          </a:bodyPr>
          <a:lstStyle/>
          <a:p>
            <a:pPr>
              <a:buNone/>
            </a:pPr>
            <a:r>
              <a:rPr lang="en-US" sz="2000" dirty="0"/>
              <a:t>	</a:t>
            </a:r>
            <a:r>
              <a:rPr lang="en-US" sz="2000" b="1" dirty="0" smtClean="0"/>
              <a:t>Random </a:t>
            </a:r>
            <a:r>
              <a:rPr lang="en-US" sz="2000" b="1" dirty="0"/>
              <a:t>variability in baseball</a:t>
            </a:r>
            <a:r>
              <a:rPr lang="en-US" sz="2000" dirty="0"/>
              <a:t> A baseball player in the major leagues who plays regularly will have about 500 at-bats (that is, about 500 times, he can be the hitter in a game) during the season.  Suppose a player has a </a:t>
            </a:r>
            <a:r>
              <a:rPr lang="en-US" sz="2000" b="1" dirty="0"/>
              <a:t>0.300 probability of getting a hit </a:t>
            </a:r>
            <a:r>
              <a:rPr lang="en-US" sz="2000" dirty="0"/>
              <a:t>in an at-bat.  His batting average at the end of the season is the number of hits divided by the number of at-bats. </a:t>
            </a:r>
            <a:r>
              <a:rPr lang="en-US" sz="2000" b="1" dirty="0"/>
              <a:t>This batting average is a sample proportion, so it has a sampling distribution describing where it is likely to fall.</a:t>
            </a:r>
          </a:p>
          <a:p>
            <a:pPr marL="690563" lvl="0">
              <a:buFont typeface="+mj-lt"/>
              <a:buAutoNum type="alphaLcPeriod" startAt="2"/>
            </a:pPr>
            <a:r>
              <a:rPr lang="en-US" sz="2000" dirty="0" smtClean="0"/>
              <a:t>Explain </a:t>
            </a:r>
            <a:r>
              <a:rPr lang="en-US" sz="2000" dirty="0"/>
              <a:t>why a batting average of 0.320 or of 0.280 </a:t>
            </a:r>
            <a:r>
              <a:rPr lang="en-US" sz="2000" b="1" dirty="0" smtClean="0"/>
              <a:t>would or would </a:t>
            </a:r>
            <a:r>
              <a:rPr lang="en-US" sz="2000" b="1" dirty="0"/>
              <a:t>not </a:t>
            </a:r>
            <a:r>
              <a:rPr lang="en-US" sz="2000" dirty="0"/>
              <a:t>be especially unusual for this player’s year-end batting average. </a:t>
            </a:r>
          </a:p>
        </p:txBody>
      </p:sp>
      <mc:AlternateContent xmlns:mc="http://schemas.openxmlformats.org/markup-compatibility/2006" xmlns:a14="http://schemas.microsoft.com/office/drawing/2010/main">
        <mc:Choice Requires="a14">
          <p:sp>
            <p:nvSpPr>
              <p:cNvPr id="6" name="Content Placeholder 5"/>
              <p:cNvSpPr>
                <a:spLocks noGrp="1"/>
              </p:cNvSpPr>
              <p:nvPr>
                <p:ph sz="half" idx="2"/>
              </p:nvPr>
            </p:nvSpPr>
            <p:spPr>
              <a:xfrm>
                <a:off x="4957011" y="263138"/>
                <a:ext cx="4186978" cy="2652632"/>
              </a:xfrm>
            </p:spPr>
            <p:txBody>
              <a:bodyPr>
                <a:normAutofit/>
              </a:bodyPr>
              <a:lstStyle/>
              <a:p>
                <a:r>
                  <a:rPr lang="en-US" sz="2000" dirty="0" smtClean="0"/>
                  <a:t>Since shape </a:t>
                </a:r>
                <a:r>
                  <a:rPr lang="en-US" sz="2000" dirty="0"/>
                  <a:t>is </a:t>
                </a:r>
                <a:r>
                  <a:rPr lang="en-US" sz="2000" b="1" dirty="0"/>
                  <a:t>approximately normal</a:t>
                </a:r>
                <a:r>
                  <a:rPr lang="en-US" sz="2000" dirty="0"/>
                  <a:t> with a </a:t>
                </a:r>
                <a:r>
                  <a:rPr lang="en-US" sz="2000" b="1" dirty="0"/>
                  <a:t>mean</a:t>
                </a:r>
                <a:r>
                  <a:rPr lang="en-US" sz="2000" dirty="0"/>
                  <a:t> of 0.30 and </a:t>
                </a:r>
                <a:r>
                  <a:rPr lang="en-US" sz="2000" b="1" dirty="0"/>
                  <a:t>standard deviation </a:t>
                </a:r>
                <a:r>
                  <a:rPr lang="en-US" sz="2000" dirty="0"/>
                  <a:t>of </a:t>
                </a:r>
                <a:r>
                  <a:rPr lang="en-US" sz="2000" dirty="0" smtClean="0"/>
                  <a:t>0.0205, and sample size is large enough</a:t>
                </a:r>
                <a:endParaRPr lang="en-US" sz="2000" dirty="0"/>
              </a:p>
              <a:p>
                <a:r>
                  <a:rPr lang="en-US" sz="2000" dirty="0" smtClean="0"/>
                  <a:t>z</a:t>
                </a:r>
                <a:r>
                  <a:rPr lang="en-US" sz="2000" baseline="-25000" dirty="0" smtClean="0"/>
                  <a:t>320 </a:t>
                </a:r>
                <a:r>
                  <a:rPr lang="en-US" sz="2000" dirty="0" smtClean="0"/>
                  <a:t>= </a:t>
                </a:r>
                <a14:m>
                  <m:oMath xmlns:m="http://schemas.openxmlformats.org/officeDocument/2006/math">
                    <m:f>
                      <m:fPr>
                        <m:ctrlPr>
                          <a:rPr lang="en-US" sz="2000" i="1" smtClean="0">
                            <a:latin typeface="Cambria Math" charset="0"/>
                          </a:rPr>
                        </m:ctrlPr>
                      </m:fPr>
                      <m:num>
                        <m:r>
                          <a:rPr lang="en-US" sz="2000" b="0" i="1" smtClean="0">
                            <a:latin typeface="Cambria Math" panose="02040503050406030204" pitchFamily="18" charset="0"/>
                          </a:rPr>
                          <m:t>0.320 −0.300</m:t>
                        </m:r>
                      </m:num>
                      <m:den>
                        <m:r>
                          <a:rPr lang="en-US" sz="2000" b="0" i="1" smtClean="0">
                            <a:latin typeface="Cambria Math" panose="02040503050406030204" pitchFamily="18" charset="0"/>
                          </a:rPr>
                          <m:t>0.0205</m:t>
                        </m:r>
                      </m:den>
                    </m:f>
                  </m:oMath>
                </a14:m>
                <a:r>
                  <a:rPr lang="en-US" sz="2000" dirty="0" smtClean="0"/>
                  <a:t>  = 0.98   and</a:t>
                </a:r>
                <a:br>
                  <a:rPr lang="en-US" sz="2000" dirty="0" smtClean="0"/>
                </a:br>
                <a:r>
                  <a:rPr lang="en-US" sz="2000" dirty="0" smtClean="0"/>
                  <a:t/>
                </a:r>
                <a:br>
                  <a:rPr lang="en-US" sz="2000" dirty="0" smtClean="0"/>
                </a:br>
                <a:r>
                  <a:rPr lang="en-US" sz="2000" dirty="0" smtClean="0"/>
                  <a:t>z</a:t>
                </a:r>
                <a:r>
                  <a:rPr lang="en-US" sz="2000" baseline="-25000" dirty="0" smtClean="0"/>
                  <a:t>280 </a:t>
                </a:r>
                <a:r>
                  <a:rPr lang="en-US" sz="2000" dirty="0" smtClean="0"/>
                  <a:t>= </a:t>
                </a:r>
                <a14:m>
                  <m:oMath xmlns:m="http://schemas.openxmlformats.org/officeDocument/2006/math">
                    <m:f>
                      <m:fPr>
                        <m:ctrlPr>
                          <a:rPr lang="en-US" sz="2000" i="1">
                            <a:latin typeface="Cambria Math" charset="0"/>
                          </a:rPr>
                        </m:ctrlPr>
                      </m:fPr>
                      <m:num>
                        <m:r>
                          <a:rPr lang="en-US" sz="2000" i="1">
                            <a:latin typeface="Cambria Math" panose="02040503050406030204" pitchFamily="18" charset="0"/>
                          </a:rPr>
                          <m:t>0.</m:t>
                        </m:r>
                        <m:r>
                          <a:rPr lang="en-US" sz="2000" b="0" i="1" smtClean="0">
                            <a:latin typeface="Cambria Math" panose="02040503050406030204" pitchFamily="18" charset="0"/>
                          </a:rPr>
                          <m:t>280</m:t>
                        </m:r>
                        <m:r>
                          <a:rPr lang="en-US" sz="2000" i="1">
                            <a:latin typeface="Cambria Math" panose="02040503050406030204" pitchFamily="18" charset="0"/>
                          </a:rPr>
                          <m:t> −0.300</m:t>
                        </m:r>
                      </m:num>
                      <m:den>
                        <m:r>
                          <a:rPr lang="en-US" sz="2000" i="1">
                            <a:latin typeface="Cambria Math" panose="02040503050406030204" pitchFamily="18" charset="0"/>
                          </a:rPr>
                          <m:t>0.0205</m:t>
                        </m:r>
                      </m:den>
                    </m:f>
                  </m:oMath>
                </a14:m>
                <a:r>
                  <a:rPr lang="en-US" sz="2000" dirty="0" smtClean="0"/>
                  <a:t>  = -0.98</a:t>
                </a:r>
              </a:p>
              <a:p>
                <a:pPr>
                  <a:buNone/>
                </a:pPr>
                <a:endParaRPr lang="en-US" sz="2000" dirty="0"/>
              </a:p>
            </p:txBody>
          </p:sp>
        </mc:Choice>
        <mc:Fallback xmlns="">
          <p:sp>
            <p:nvSpPr>
              <p:cNvPr id="6" name="Content Placeholder 5"/>
              <p:cNvSpPr>
                <a:spLocks noGrp="1" noRot="1" noChangeAspect="1" noMove="1" noResize="1" noEditPoints="1" noAdjustHandles="1" noChangeArrowheads="1" noChangeShapeType="1" noTextEdit="1"/>
              </p:cNvSpPr>
              <p:nvPr>
                <p:ph sz="half" idx="2"/>
              </p:nvPr>
            </p:nvSpPr>
            <p:spPr>
              <a:xfrm>
                <a:off x="4957011" y="263138"/>
                <a:ext cx="4186978" cy="2652632"/>
              </a:xfrm>
              <a:blipFill rotWithShape="0">
                <a:blip r:embed="rId2"/>
                <a:stretch>
                  <a:fillRect l="-1310" t="-2299"/>
                </a:stretch>
              </a:blipFill>
            </p:spPr>
            <p:txBody>
              <a:bodyPr/>
              <a:lstStyle/>
              <a:p>
                <a:r>
                  <a:rPr lang="en-US">
                    <a:noFill/>
                  </a:rPr>
                  <a:t> </a:t>
                </a:r>
              </a:p>
            </p:txBody>
          </p:sp>
        </mc:Fallback>
      </mc:AlternateContent>
      <p:pic>
        <p:nvPicPr>
          <p:cNvPr id="3" name="Picture 2"/>
          <p:cNvPicPr>
            <a:picLocks noChangeAspect="1"/>
          </p:cNvPicPr>
          <p:nvPr/>
        </p:nvPicPr>
        <p:blipFill>
          <a:blip r:embed="rId3"/>
          <a:stretch>
            <a:fillRect/>
          </a:stretch>
        </p:blipFill>
        <p:spPr>
          <a:xfrm>
            <a:off x="5259800" y="2915770"/>
            <a:ext cx="3581400" cy="1885950"/>
          </a:xfrm>
          <a:prstGeom prst="rect">
            <a:avLst/>
          </a:prstGeom>
        </p:spPr>
      </p:pic>
      <p:sp>
        <p:nvSpPr>
          <p:cNvPr id="5" name="TextBox 4"/>
          <p:cNvSpPr txBox="1"/>
          <p:nvPr/>
        </p:nvSpPr>
        <p:spPr>
          <a:xfrm>
            <a:off x="5225142" y="4879224"/>
            <a:ext cx="3691684" cy="1938992"/>
          </a:xfrm>
          <a:prstGeom prst="rect">
            <a:avLst/>
          </a:prstGeom>
          <a:noFill/>
        </p:spPr>
        <p:txBody>
          <a:bodyPr wrap="square" rtlCol="0">
            <a:spAutoFit/>
          </a:bodyPr>
          <a:lstStyle/>
          <a:p>
            <a:r>
              <a:rPr lang="en-US" sz="2000" dirty="0"/>
              <a:t>Since both 0.32 and 0.280 are about a standard deviation from the mean (0.300), they </a:t>
            </a:r>
            <a:r>
              <a:rPr lang="en-US" sz="2000" b="1" dirty="0"/>
              <a:t>would not be considered unusual </a:t>
            </a:r>
            <a:r>
              <a:rPr lang="en-US" sz="2000" dirty="0"/>
              <a:t>for this player’s year-end batting average </a:t>
            </a:r>
          </a:p>
          <a:p>
            <a:endParaRPr lang="en-US" sz="2000" dirty="0"/>
          </a:p>
        </p:txBody>
      </p:sp>
      <p:sp>
        <p:nvSpPr>
          <p:cNvPr id="7" name="TextBox 6"/>
          <p:cNvSpPr txBox="1"/>
          <p:nvPr/>
        </p:nvSpPr>
        <p:spPr>
          <a:xfrm>
            <a:off x="228600" y="5422974"/>
            <a:ext cx="4728411" cy="1631216"/>
          </a:xfrm>
          <a:prstGeom prst="rect">
            <a:avLst/>
          </a:prstGeom>
          <a:noFill/>
        </p:spPr>
        <p:txBody>
          <a:bodyPr wrap="square" rtlCol="0">
            <a:spAutoFit/>
          </a:bodyPr>
          <a:lstStyle/>
          <a:p>
            <a:r>
              <a:rPr lang="en-US" sz="2000" dirty="0"/>
              <a:t>(That is, you should not conclude that someone with a batting average of 0.320 one year is necessarily a better hitter than a player with a batting average of 0.280.)</a:t>
            </a:r>
          </a:p>
          <a:p>
            <a:endParaRPr lang="en-US" sz="2000" dirty="0"/>
          </a:p>
        </p:txBody>
      </p:sp>
    </p:spTree>
    <p:extLst>
      <p:ext uri="{BB962C8B-B14F-4D97-AF65-F5344CB8AC3E}">
        <p14:creationId xmlns:p14="http://schemas.microsoft.com/office/powerpoint/2010/main" val="2607247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5"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1648" y="-633"/>
            <a:ext cx="8717280" cy="722086"/>
          </a:xfrm>
        </p:spPr>
        <p:txBody>
          <a:bodyPr/>
          <a:lstStyle/>
          <a:p>
            <a:r>
              <a:rPr lang="en-US" dirty="0" smtClean="0"/>
              <a:t>7.1 Sampling Distributions</a:t>
            </a:r>
            <a:endParaRPr lang="en-US" dirty="0"/>
          </a:p>
        </p:txBody>
      </p:sp>
      <p:sp>
        <p:nvSpPr>
          <p:cNvPr id="3" name="Content Placeholder 2"/>
          <p:cNvSpPr>
            <a:spLocks noGrp="1"/>
          </p:cNvSpPr>
          <p:nvPr>
            <p:ph idx="1"/>
          </p:nvPr>
        </p:nvSpPr>
        <p:spPr>
          <a:xfrm>
            <a:off x="231648" y="721453"/>
            <a:ext cx="8791212" cy="6013299"/>
          </a:xfrm>
        </p:spPr>
        <p:txBody>
          <a:bodyPr>
            <a:normAutofit/>
          </a:bodyPr>
          <a:lstStyle/>
          <a:p>
            <a:r>
              <a:rPr lang="en-US" sz="2400" b="1" dirty="0" smtClean="0"/>
              <a:t>SAMPLING DISTRIBUTION</a:t>
            </a:r>
            <a:r>
              <a:rPr lang="en-US" sz="2400" dirty="0" smtClean="0"/>
              <a:t> </a:t>
            </a:r>
            <a:r>
              <a:rPr lang="en-US" sz="2400" dirty="0"/>
              <a:t>is a distribution of all of the possible values of a </a:t>
            </a:r>
            <a:r>
              <a:rPr lang="en-US" sz="2400" b="1" dirty="0"/>
              <a:t>sample statistic</a:t>
            </a:r>
            <a:r>
              <a:rPr lang="en-US" sz="2400" dirty="0"/>
              <a:t> for a given sample size selected from a </a:t>
            </a:r>
            <a:r>
              <a:rPr lang="en-US" sz="2400" dirty="0" smtClean="0"/>
              <a:t>population</a:t>
            </a:r>
          </a:p>
          <a:p>
            <a:r>
              <a:rPr lang="en-US" sz="2400" b="1" dirty="0" smtClean="0"/>
              <a:t>EXAMPLE</a:t>
            </a:r>
            <a:r>
              <a:rPr lang="en-US" sz="2400" dirty="0" smtClean="0"/>
              <a:t>:  Cereal plant Operations Manager (OM) monitors the amount of cereal in each box.  Main plant fills thousands of boxes of cereal during each shift.  Speed of process produces variability. Average weight must be 368 grams of cereal. To maintain quality control, does OM take just ONE sample? </a:t>
            </a:r>
          </a:p>
          <a:p>
            <a:pPr lvl="1"/>
            <a:r>
              <a:rPr lang="en-US" sz="2000" dirty="0" smtClean="0"/>
              <a:t>No… Takes many samples!</a:t>
            </a:r>
          </a:p>
          <a:p>
            <a:pPr lvl="1"/>
            <a:r>
              <a:rPr lang="en-US" sz="2000" dirty="0" smtClean="0"/>
              <a:t>How many different sample means would the OM have?</a:t>
            </a:r>
          </a:p>
          <a:p>
            <a:pPr lvl="1"/>
            <a:r>
              <a:rPr lang="en-US" sz="2000" dirty="0" smtClean="0"/>
              <a:t>How are the sample mean values distributed?</a:t>
            </a:r>
            <a:endParaRPr lang="en-US" sz="2000" dirty="0"/>
          </a:p>
          <a:p>
            <a:r>
              <a:rPr lang="en-US" sz="2400" b="1" dirty="0"/>
              <a:t>EXAMPLE</a:t>
            </a:r>
            <a:r>
              <a:rPr lang="en-US" sz="2400" dirty="0"/>
              <a:t>: S</a:t>
            </a:r>
            <a:r>
              <a:rPr lang="en-US" sz="2400" dirty="0" smtClean="0"/>
              <a:t>uppose </a:t>
            </a:r>
            <a:r>
              <a:rPr lang="en-US" sz="2400" dirty="0"/>
              <a:t>you sample 50 students from </a:t>
            </a:r>
            <a:r>
              <a:rPr lang="en-US" sz="2400" dirty="0" smtClean="0"/>
              <a:t>USC </a:t>
            </a:r>
            <a:r>
              <a:rPr lang="en-US" sz="2400" dirty="0"/>
              <a:t>regarding their mean GPA.  If you obtained many different samples of size 50, you will compute a different mean for each sample.  </a:t>
            </a:r>
            <a:endParaRPr lang="en-US" sz="2400" dirty="0" smtClean="0"/>
          </a:p>
          <a:p>
            <a:r>
              <a:rPr lang="en-US" sz="2400" dirty="0"/>
              <a:t>We are interested in the distribution of all potential </a:t>
            </a:r>
            <a:r>
              <a:rPr lang="en-US" sz="2400" dirty="0" smtClean="0"/>
              <a:t>means for a particular sample size (n is the same for each sample)</a:t>
            </a:r>
            <a:endParaRPr lang="en-US" sz="2400" dirty="0"/>
          </a:p>
        </p:txBody>
      </p:sp>
      <p:sp>
        <p:nvSpPr>
          <p:cNvPr id="4" name="Slide Number Placeholder 3"/>
          <p:cNvSpPr>
            <a:spLocks noGrp="1"/>
          </p:cNvSpPr>
          <p:nvPr>
            <p:ph type="sldNum" sz="quarter" idx="12"/>
          </p:nvPr>
        </p:nvSpPr>
        <p:spPr/>
        <p:txBody>
          <a:bodyPr/>
          <a:lstStyle/>
          <a:p>
            <a:fld id="{8D75822C-2030-4887-9512-2AC67AD2736F}" type="slidenum">
              <a:rPr lang="en-US" smtClean="0"/>
              <a:t>3</a:t>
            </a:fld>
            <a:endParaRPr lang="en-US"/>
          </a:p>
        </p:txBody>
      </p:sp>
    </p:spTree>
    <p:extLst>
      <p:ext uri="{BB962C8B-B14F-4D97-AF65-F5344CB8AC3E}">
        <p14:creationId xmlns:p14="http://schemas.microsoft.com/office/powerpoint/2010/main" val="1912021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31648" y="-633"/>
                <a:ext cx="8717280" cy="6858633"/>
              </a:xfrm>
            </p:spPr>
            <p:txBody>
              <a:bodyPr>
                <a:normAutofit fontScale="92500" lnSpcReduction="10000"/>
              </a:bodyPr>
              <a:lstStyle/>
              <a:p>
                <a:r>
                  <a:rPr lang="en-US" sz="2000" dirty="0" smtClean="0"/>
                  <a:t>39 </a:t>
                </a:r>
                <a:r>
                  <a:rPr lang="en-US" sz="2000" dirty="0"/>
                  <a:t>STAT 201 students randomly selected and asked whether took STAT 110. 60% of STAT 201 students have taken STAT 110</a:t>
                </a:r>
                <a:r>
                  <a:rPr lang="en-US" sz="2000" dirty="0" smtClean="0"/>
                  <a:t>.</a:t>
                </a:r>
              </a:p>
              <a:p>
                <a:pPr marL="914400" lvl="1" indent="-457200">
                  <a:buFont typeface="+mj-lt"/>
                  <a:buAutoNum type="alphaUcPeriod"/>
                </a:pPr>
                <a:r>
                  <a:rPr lang="en-US" sz="1800" dirty="0" smtClean="0"/>
                  <a:t>Quantitative </a:t>
                </a:r>
                <a:r>
                  <a:rPr lang="en-US" sz="1800" dirty="0" smtClean="0">
                    <a:sym typeface="Wingdings" panose="05000000000000000000" pitchFamily="2" charset="2"/>
                  </a:rPr>
                  <a:t> use </a:t>
                </a:r>
                <a14:m>
                  <m:oMath xmlns:m="http://schemas.openxmlformats.org/officeDocument/2006/math">
                    <m:sSub>
                      <m:sSubPr>
                        <m:ctrlPr>
                          <a:rPr lang="en-US" sz="1800" i="1">
                            <a:latin typeface="Cambria Math" charset="0"/>
                          </a:rPr>
                        </m:ctrlPr>
                      </m:sSubPr>
                      <m:e>
                        <m:r>
                          <a:rPr lang="en-US" sz="1800" i="1">
                            <a:latin typeface="Cambria Math" panose="02040503050406030204" pitchFamily="18" charset="0"/>
                            <a:ea typeface="Cambria Math" panose="02040503050406030204" pitchFamily="18" charset="0"/>
                          </a:rPr>
                          <m:t>𝜇</m:t>
                        </m:r>
                      </m:e>
                      <m:sub>
                        <m:acc>
                          <m:accPr>
                            <m:chr m:val="̅"/>
                            <m:ctrlPr>
                              <a:rPr lang="en-US" sz="1800" i="1">
                                <a:latin typeface="Cambria Math" charset="0"/>
                              </a:rPr>
                            </m:ctrlPr>
                          </m:accPr>
                          <m:e>
                            <m:r>
                              <a:rPr lang="en-US" sz="1800" i="1">
                                <a:latin typeface="Cambria Math" panose="02040503050406030204" pitchFamily="18" charset="0"/>
                              </a:rPr>
                              <m:t>𝑋</m:t>
                            </m:r>
                          </m:e>
                        </m:acc>
                      </m:sub>
                    </m:sSub>
                    <m:r>
                      <a:rPr lang="en-US" sz="1800" b="0" i="1" smtClean="0">
                        <a:latin typeface="Cambria Math" panose="02040503050406030204" pitchFamily="18" charset="0"/>
                      </a:rPr>
                      <m:t>=</m:t>
                    </m:r>
                  </m:oMath>
                </a14:m>
                <a:r>
                  <a:rPr lang="en-US" sz="1800" dirty="0">
                    <a:ea typeface="Cambria Math" panose="02040503050406030204" pitchFamily="18" charset="0"/>
                  </a:rPr>
                  <a:t> </a:t>
                </a:r>
                <a14:m>
                  <m:oMath xmlns:m="http://schemas.openxmlformats.org/officeDocument/2006/math">
                    <m:r>
                      <a:rPr lang="en-US" sz="1800" i="1">
                        <a:latin typeface="Cambria Math" panose="02040503050406030204" pitchFamily="18" charset="0"/>
                        <a:ea typeface="Cambria Math" panose="02040503050406030204" pitchFamily="18" charset="0"/>
                      </a:rPr>
                      <m:t>𝜇</m:t>
                    </m:r>
                    <m:r>
                      <a:rPr lang="en-US" sz="1800" i="1">
                        <a:latin typeface="Cambria Math" panose="02040503050406030204" pitchFamily="18" charset="0"/>
                        <a:ea typeface="Cambria Math" panose="02040503050406030204" pitchFamily="18" charset="0"/>
                      </a:rPr>
                      <m:t> </m:t>
                    </m:r>
                  </m:oMath>
                </a14:m>
                <a:r>
                  <a:rPr lang="en-US" sz="1800" dirty="0" smtClean="0"/>
                  <a:t>and </a:t>
                </a:r>
                <a14:m>
                  <m:oMath xmlns:m="http://schemas.openxmlformats.org/officeDocument/2006/math">
                    <m:f>
                      <m:fPr>
                        <m:ctrlPr>
                          <a:rPr lang="en-US" sz="1800" i="1">
                            <a:latin typeface="Cambria Math" charset="0"/>
                            <a:ea typeface="Cambria Math" panose="02040503050406030204" pitchFamily="18" charset="0"/>
                          </a:rPr>
                        </m:ctrlPr>
                      </m:fPr>
                      <m:num>
                        <m:r>
                          <a:rPr lang="en-US" sz="1800" i="1">
                            <a:latin typeface="Cambria Math" panose="02040503050406030204" pitchFamily="18" charset="0"/>
                            <a:ea typeface="Cambria Math" panose="02040503050406030204" pitchFamily="18" charset="0"/>
                          </a:rPr>
                          <m:t>𝜎</m:t>
                        </m:r>
                      </m:num>
                      <m:den>
                        <m:rad>
                          <m:radPr>
                            <m:degHide m:val="on"/>
                            <m:ctrlPr>
                              <a:rPr lang="en-US" sz="1800" i="1">
                                <a:latin typeface="Cambria Math" charset="0"/>
                                <a:ea typeface="Cambria Math" panose="02040503050406030204" pitchFamily="18" charset="0"/>
                              </a:rPr>
                            </m:ctrlPr>
                          </m:radPr>
                          <m:deg/>
                          <m:e>
                            <m:r>
                              <a:rPr lang="en-US" sz="1800" i="1">
                                <a:latin typeface="Cambria Math" panose="02040503050406030204" pitchFamily="18" charset="0"/>
                                <a:ea typeface="Cambria Math" panose="02040503050406030204" pitchFamily="18" charset="0"/>
                              </a:rPr>
                              <m:t>𝑛</m:t>
                            </m:r>
                          </m:e>
                        </m:rad>
                      </m:den>
                    </m:f>
                  </m:oMath>
                </a14:m>
                <a:r>
                  <a:rPr lang="en-US" sz="1800" dirty="0" smtClean="0"/>
                  <a:t>  to calculate probabilities</a:t>
                </a:r>
              </a:p>
              <a:p>
                <a:pPr marL="914400" lvl="1" indent="-457200">
                  <a:buFont typeface="+mj-lt"/>
                  <a:buAutoNum type="alphaUcPeriod"/>
                </a:pPr>
                <a:r>
                  <a:rPr lang="en-US" sz="1800" dirty="0" smtClean="0"/>
                  <a:t>Categorical </a:t>
                </a:r>
                <a:r>
                  <a:rPr lang="en-US" sz="1800" dirty="0" smtClean="0">
                    <a:sym typeface="Wingdings" panose="05000000000000000000" pitchFamily="2" charset="2"/>
                  </a:rPr>
                  <a:t> use </a:t>
                </a:r>
                <a14:m>
                  <m:oMath xmlns:m="http://schemas.openxmlformats.org/officeDocument/2006/math">
                    <m:sSub>
                      <m:sSubPr>
                        <m:ctrlPr>
                          <a:rPr lang="en-US" sz="1800" i="1">
                            <a:latin typeface="Cambria Math" charset="0"/>
                          </a:rPr>
                        </m:ctrlPr>
                      </m:sSubPr>
                      <m:e>
                        <m:r>
                          <a:rPr lang="en-US" sz="1800" b="0" i="1">
                            <a:latin typeface="Cambria Math" panose="02040503050406030204" pitchFamily="18" charset="0"/>
                            <a:ea typeface="Cambria Math" panose="02040503050406030204" pitchFamily="18" charset="0"/>
                          </a:rPr>
                          <m:t>𝜇</m:t>
                        </m:r>
                      </m:e>
                      <m:sub>
                        <m:acc>
                          <m:accPr>
                            <m:chr m:val="̂"/>
                            <m:ctrlPr>
                              <a:rPr lang="en-US" sz="1800" i="1">
                                <a:latin typeface="Cambria Math" charset="0"/>
                              </a:rPr>
                            </m:ctrlPr>
                          </m:accPr>
                          <m:e>
                            <m:r>
                              <a:rPr lang="en-US" sz="1800" b="0" i="1">
                                <a:latin typeface="Cambria Math" panose="02040503050406030204" pitchFamily="18" charset="0"/>
                              </a:rPr>
                              <m:t>𝑝</m:t>
                            </m:r>
                          </m:e>
                        </m:acc>
                      </m:sub>
                    </m:sSub>
                    <m:r>
                      <a:rPr lang="en-US" sz="1800" b="0" i="1">
                        <a:latin typeface="Cambria Math" panose="02040503050406030204" pitchFamily="18" charset="0"/>
                      </a:rPr>
                      <m:t>=</m:t>
                    </m:r>
                    <m:r>
                      <a:rPr lang="en-US" sz="1800" b="0" i="1">
                        <a:latin typeface="Cambria Math" panose="02040503050406030204" pitchFamily="18" charset="0"/>
                      </a:rPr>
                      <m:t>𝑝</m:t>
                    </m:r>
                  </m:oMath>
                </a14:m>
                <a:r>
                  <a:rPr lang="en-US" sz="1800" dirty="0" smtClean="0"/>
                  <a:t> and</a:t>
                </a:r>
                <a:r>
                  <a:rPr lang="en-US" sz="1800" b="1" dirty="0" smtClean="0"/>
                  <a:t> </a:t>
                </a:r>
                <a14:m>
                  <m:oMath xmlns:m="http://schemas.openxmlformats.org/officeDocument/2006/math">
                    <m:sSub>
                      <m:sSubPr>
                        <m:ctrlPr>
                          <a:rPr lang="en-US" sz="1800" i="1">
                            <a:latin typeface="Cambria Math"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𝜎</m:t>
                        </m:r>
                      </m:e>
                      <m:sub>
                        <m:acc>
                          <m:accPr>
                            <m:chr m:val="̂"/>
                            <m:ctrlPr>
                              <a:rPr lang="en-US" sz="1800" i="1">
                                <a:latin typeface="Cambria Math" charset="0"/>
                                <a:ea typeface="Cambria Math" panose="02040503050406030204" pitchFamily="18" charset="0"/>
                              </a:rPr>
                            </m:ctrlPr>
                          </m:accPr>
                          <m:e>
                            <m:r>
                              <a:rPr lang="en-US" sz="1800" i="1">
                                <a:latin typeface="Cambria Math" panose="02040503050406030204" pitchFamily="18" charset="0"/>
                                <a:ea typeface="Cambria Math" panose="02040503050406030204" pitchFamily="18" charset="0"/>
                              </a:rPr>
                              <m:t>𝑝</m:t>
                            </m:r>
                          </m:e>
                        </m:acc>
                      </m:sub>
                    </m:sSub>
                    <m:r>
                      <a:rPr lang="en-US" sz="1800" i="1">
                        <a:latin typeface="Cambria Math" panose="02040503050406030204" pitchFamily="18" charset="0"/>
                        <a:ea typeface="Cambria Math" panose="02040503050406030204" pitchFamily="18" charset="0"/>
                      </a:rPr>
                      <m:t>=</m:t>
                    </m:r>
                    <m:rad>
                      <m:radPr>
                        <m:degHide m:val="on"/>
                        <m:ctrlPr>
                          <a:rPr lang="en-US" sz="1800" i="1">
                            <a:latin typeface="Cambria Math" charset="0"/>
                            <a:ea typeface="Cambria Math" panose="02040503050406030204" pitchFamily="18" charset="0"/>
                          </a:rPr>
                        </m:ctrlPr>
                      </m:radPr>
                      <m:deg/>
                      <m:e>
                        <m:f>
                          <m:fPr>
                            <m:ctrlPr>
                              <a:rPr lang="en-US" sz="1800" i="1">
                                <a:latin typeface="Cambria Math" charset="0"/>
                              </a:rPr>
                            </m:ctrlPr>
                          </m:fPr>
                          <m:num>
                            <m:r>
                              <a:rPr lang="en-US" sz="1800" i="1">
                                <a:latin typeface="Cambria Math" panose="02040503050406030204" pitchFamily="18" charset="0"/>
                              </a:rPr>
                              <m:t>𝑝</m:t>
                            </m:r>
                            <m:r>
                              <a:rPr lang="en-US" sz="1800" i="1">
                                <a:latin typeface="Cambria Math" panose="02040503050406030204" pitchFamily="18" charset="0"/>
                              </a:rPr>
                              <m:t>(1−</m:t>
                            </m:r>
                            <m:r>
                              <a:rPr lang="en-US" sz="1800" i="1">
                                <a:latin typeface="Cambria Math" panose="02040503050406030204" pitchFamily="18" charset="0"/>
                              </a:rPr>
                              <m:t>𝑝</m:t>
                            </m:r>
                            <m:r>
                              <a:rPr lang="en-US" sz="1800" i="1">
                                <a:latin typeface="Cambria Math" panose="02040503050406030204" pitchFamily="18" charset="0"/>
                              </a:rPr>
                              <m:t>)</m:t>
                            </m:r>
                          </m:num>
                          <m:den>
                            <m:r>
                              <a:rPr lang="en-US" sz="1800" i="1">
                                <a:latin typeface="Cambria Math" panose="02040503050406030204" pitchFamily="18" charset="0"/>
                              </a:rPr>
                              <m:t>𝑛</m:t>
                            </m:r>
                          </m:den>
                        </m:f>
                      </m:e>
                    </m:rad>
                  </m:oMath>
                </a14:m>
                <a:r>
                  <a:rPr lang="en-US" sz="1800" dirty="0" smtClean="0"/>
                  <a:t> to calculate probabilities</a:t>
                </a:r>
              </a:p>
              <a:p>
                <a:pPr>
                  <a:tabLst>
                    <a:tab pos="515938" algn="l"/>
                  </a:tabLst>
                </a:pPr>
                <a:r>
                  <a:rPr lang="en-US" sz="2000" dirty="0"/>
                  <a:t>The 2006 AAPA survey of 100 physicians’ assistants </a:t>
                </a:r>
                <a:r>
                  <a:rPr lang="en-US" sz="2000" dirty="0" smtClean="0"/>
                  <a:t>who </a:t>
                </a:r>
                <a:r>
                  <a:rPr lang="en-US" sz="2000" dirty="0"/>
                  <a:t>were working full time reported </a:t>
                </a:r>
                <a:r>
                  <a:rPr lang="en-US" sz="2000" dirty="0" smtClean="0"/>
                  <a:t>an average </a:t>
                </a:r>
                <a:r>
                  <a:rPr lang="en-US" sz="2000" dirty="0"/>
                  <a:t>annual income of $84,396 and standard deviation of $21,975. (</a:t>
                </a:r>
                <a:r>
                  <a:rPr lang="en-US" sz="2000" i="1" dirty="0"/>
                  <a:t>Source</a:t>
                </a:r>
                <a:r>
                  <a:rPr lang="en-US" sz="2000" dirty="0"/>
                  <a:t>: Data from 2006 AAPA survey [ </a:t>
                </a:r>
                <a:r>
                  <a:rPr lang="en-US" sz="2000" dirty="0">
                    <a:hlinkClick r:id="rId3"/>
                  </a:rPr>
                  <a:t>www.aapa.org</a:t>
                </a:r>
                <a:r>
                  <a:rPr lang="en-US" sz="2000" dirty="0" smtClean="0"/>
                  <a:t>])</a:t>
                </a:r>
              </a:p>
              <a:p>
                <a:pPr marL="914400" lvl="1" indent="-457200">
                  <a:buFont typeface="+mj-lt"/>
                  <a:buAutoNum type="alphaUcPeriod"/>
                </a:pPr>
                <a:r>
                  <a:rPr lang="en-US" sz="1800" dirty="0"/>
                  <a:t>Quantitative </a:t>
                </a:r>
                <a:r>
                  <a:rPr lang="en-US" sz="1800" dirty="0">
                    <a:sym typeface="Wingdings" panose="05000000000000000000" pitchFamily="2" charset="2"/>
                  </a:rPr>
                  <a:t> use </a:t>
                </a:r>
                <a14:m>
                  <m:oMath xmlns:m="http://schemas.openxmlformats.org/officeDocument/2006/math">
                    <m:sSub>
                      <m:sSubPr>
                        <m:ctrlPr>
                          <a:rPr lang="en-US" sz="1800" i="1">
                            <a:latin typeface="Cambria Math" charset="0"/>
                          </a:rPr>
                        </m:ctrlPr>
                      </m:sSubPr>
                      <m:e>
                        <m:r>
                          <a:rPr lang="en-US" sz="1800" i="1">
                            <a:latin typeface="Cambria Math" panose="02040503050406030204" pitchFamily="18" charset="0"/>
                            <a:ea typeface="Cambria Math" panose="02040503050406030204" pitchFamily="18" charset="0"/>
                          </a:rPr>
                          <m:t>𝜇</m:t>
                        </m:r>
                      </m:e>
                      <m:sub>
                        <m:acc>
                          <m:accPr>
                            <m:chr m:val="̅"/>
                            <m:ctrlPr>
                              <a:rPr lang="en-US" sz="1800" i="1">
                                <a:latin typeface="Cambria Math" charset="0"/>
                              </a:rPr>
                            </m:ctrlPr>
                          </m:accPr>
                          <m:e>
                            <m:r>
                              <a:rPr lang="en-US" sz="1800" i="1">
                                <a:latin typeface="Cambria Math" panose="02040503050406030204" pitchFamily="18" charset="0"/>
                              </a:rPr>
                              <m:t>𝑋</m:t>
                            </m:r>
                          </m:e>
                        </m:acc>
                      </m:sub>
                    </m:sSub>
                    <m:r>
                      <a:rPr lang="en-US" sz="1800" i="1">
                        <a:latin typeface="Cambria Math" panose="02040503050406030204" pitchFamily="18" charset="0"/>
                      </a:rPr>
                      <m:t>=</m:t>
                    </m:r>
                  </m:oMath>
                </a14:m>
                <a:r>
                  <a:rPr lang="en-US" sz="1800" dirty="0">
                    <a:ea typeface="Cambria Math" panose="02040503050406030204" pitchFamily="18" charset="0"/>
                  </a:rPr>
                  <a:t> </a:t>
                </a:r>
                <a14:m>
                  <m:oMath xmlns:m="http://schemas.openxmlformats.org/officeDocument/2006/math">
                    <m:r>
                      <a:rPr lang="en-US" sz="1800" i="1">
                        <a:latin typeface="Cambria Math" panose="02040503050406030204" pitchFamily="18" charset="0"/>
                        <a:ea typeface="Cambria Math" panose="02040503050406030204" pitchFamily="18" charset="0"/>
                      </a:rPr>
                      <m:t>𝜇</m:t>
                    </m:r>
                    <m:r>
                      <a:rPr lang="en-US" sz="1800" i="1">
                        <a:latin typeface="Cambria Math" panose="02040503050406030204" pitchFamily="18" charset="0"/>
                        <a:ea typeface="Cambria Math" panose="02040503050406030204" pitchFamily="18" charset="0"/>
                      </a:rPr>
                      <m:t> </m:t>
                    </m:r>
                  </m:oMath>
                </a14:m>
                <a:r>
                  <a:rPr lang="en-US" sz="1800" dirty="0"/>
                  <a:t>and </a:t>
                </a:r>
                <a14:m>
                  <m:oMath xmlns:m="http://schemas.openxmlformats.org/officeDocument/2006/math">
                    <m:f>
                      <m:fPr>
                        <m:ctrlPr>
                          <a:rPr lang="en-US" sz="1800" i="1">
                            <a:latin typeface="Cambria Math" charset="0"/>
                            <a:ea typeface="Cambria Math" panose="02040503050406030204" pitchFamily="18" charset="0"/>
                          </a:rPr>
                        </m:ctrlPr>
                      </m:fPr>
                      <m:num>
                        <m:r>
                          <a:rPr lang="en-US" sz="1800" i="1">
                            <a:latin typeface="Cambria Math" panose="02040503050406030204" pitchFamily="18" charset="0"/>
                            <a:ea typeface="Cambria Math" panose="02040503050406030204" pitchFamily="18" charset="0"/>
                          </a:rPr>
                          <m:t>𝜎</m:t>
                        </m:r>
                      </m:num>
                      <m:den>
                        <m:rad>
                          <m:radPr>
                            <m:degHide m:val="on"/>
                            <m:ctrlPr>
                              <a:rPr lang="en-US" sz="1800" i="1">
                                <a:latin typeface="Cambria Math" charset="0"/>
                                <a:ea typeface="Cambria Math" panose="02040503050406030204" pitchFamily="18" charset="0"/>
                              </a:rPr>
                            </m:ctrlPr>
                          </m:radPr>
                          <m:deg/>
                          <m:e>
                            <m:r>
                              <a:rPr lang="en-US" sz="1800" i="1">
                                <a:latin typeface="Cambria Math" panose="02040503050406030204" pitchFamily="18" charset="0"/>
                                <a:ea typeface="Cambria Math" panose="02040503050406030204" pitchFamily="18" charset="0"/>
                              </a:rPr>
                              <m:t>𝑛</m:t>
                            </m:r>
                          </m:e>
                        </m:rad>
                      </m:den>
                    </m:f>
                  </m:oMath>
                </a14:m>
                <a:r>
                  <a:rPr lang="en-US" sz="1800" dirty="0"/>
                  <a:t>  to calculate probabilities</a:t>
                </a:r>
              </a:p>
              <a:p>
                <a:pPr marL="914400" lvl="1" indent="-457200">
                  <a:buFont typeface="+mj-lt"/>
                  <a:buAutoNum type="alphaUcPeriod"/>
                </a:pPr>
                <a:r>
                  <a:rPr lang="en-US" sz="1800" dirty="0"/>
                  <a:t>Categorical </a:t>
                </a:r>
                <a:r>
                  <a:rPr lang="en-US" sz="1800" dirty="0">
                    <a:sym typeface="Wingdings" panose="05000000000000000000" pitchFamily="2" charset="2"/>
                  </a:rPr>
                  <a:t> use </a:t>
                </a:r>
                <a14:m>
                  <m:oMath xmlns:m="http://schemas.openxmlformats.org/officeDocument/2006/math">
                    <m:sSub>
                      <m:sSubPr>
                        <m:ctrlPr>
                          <a:rPr lang="en-US" sz="1800" i="1">
                            <a:latin typeface="Cambria Math" charset="0"/>
                          </a:rPr>
                        </m:ctrlPr>
                      </m:sSubPr>
                      <m:e>
                        <m:r>
                          <a:rPr lang="en-US" sz="1800" i="1">
                            <a:latin typeface="Cambria Math" panose="02040503050406030204" pitchFamily="18" charset="0"/>
                            <a:ea typeface="Cambria Math" panose="02040503050406030204" pitchFamily="18" charset="0"/>
                          </a:rPr>
                          <m:t>𝜇</m:t>
                        </m:r>
                      </m:e>
                      <m:sub>
                        <m:acc>
                          <m:accPr>
                            <m:chr m:val="̂"/>
                            <m:ctrlPr>
                              <a:rPr lang="en-US" sz="1800" i="1">
                                <a:latin typeface="Cambria Math" charset="0"/>
                              </a:rPr>
                            </m:ctrlPr>
                          </m:accPr>
                          <m:e>
                            <m:r>
                              <a:rPr lang="en-US" sz="1800" i="1">
                                <a:latin typeface="Cambria Math" panose="02040503050406030204" pitchFamily="18" charset="0"/>
                              </a:rPr>
                              <m:t>𝑝</m:t>
                            </m:r>
                          </m:e>
                        </m:acc>
                      </m:sub>
                    </m:sSub>
                    <m:r>
                      <a:rPr lang="en-US" sz="1800" i="1">
                        <a:latin typeface="Cambria Math" panose="02040503050406030204" pitchFamily="18" charset="0"/>
                      </a:rPr>
                      <m:t>=</m:t>
                    </m:r>
                    <m:r>
                      <a:rPr lang="en-US" sz="1800" i="1">
                        <a:latin typeface="Cambria Math" panose="02040503050406030204" pitchFamily="18" charset="0"/>
                      </a:rPr>
                      <m:t>𝑝</m:t>
                    </m:r>
                  </m:oMath>
                </a14:m>
                <a:r>
                  <a:rPr lang="en-US" sz="1800" dirty="0"/>
                  <a:t> and</a:t>
                </a:r>
                <a:r>
                  <a:rPr lang="en-US" sz="1800" b="1" dirty="0"/>
                  <a:t> </a:t>
                </a:r>
                <a14:m>
                  <m:oMath xmlns:m="http://schemas.openxmlformats.org/officeDocument/2006/math">
                    <m:sSub>
                      <m:sSubPr>
                        <m:ctrlPr>
                          <a:rPr lang="en-US" sz="1800" i="1">
                            <a:latin typeface="Cambria Math"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𝜎</m:t>
                        </m:r>
                      </m:e>
                      <m:sub>
                        <m:acc>
                          <m:accPr>
                            <m:chr m:val="̂"/>
                            <m:ctrlPr>
                              <a:rPr lang="en-US" sz="1800" i="1">
                                <a:latin typeface="Cambria Math" charset="0"/>
                                <a:ea typeface="Cambria Math" panose="02040503050406030204" pitchFamily="18" charset="0"/>
                              </a:rPr>
                            </m:ctrlPr>
                          </m:accPr>
                          <m:e>
                            <m:r>
                              <a:rPr lang="en-US" sz="1800" i="1">
                                <a:latin typeface="Cambria Math" panose="02040503050406030204" pitchFamily="18" charset="0"/>
                                <a:ea typeface="Cambria Math" panose="02040503050406030204" pitchFamily="18" charset="0"/>
                              </a:rPr>
                              <m:t>𝑝</m:t>
                            </m:r>
                          </m:e>
                        </m:acc>
                      </m:sub>
                    </m:sSub>
                    <m:r>
                      <a:rPr lang="en-US" sz="1800" i="1">
                        <a:latin typeface="Cambria Math" panose="02040503050406030204" pitchFamily="18" charset="0"/>
                        <a:ea typeface="Cambria Math" panose="02040503050406030204" pitchFamily="18" charset="0"/>
                      </a:rPr>
                      <m:t>=</m:t>
                    </m:r>
                    <m:rad>
                      <m:radPr>
                        <m:degHide m:val="on"/>
                        <m:ctrlPr>
                          <a:rPr lang="en-US" sz="1800" i="1">
                            <a:latin typeface="Cambria Math" charset="0"/>
                            <a:ea typeface="Cambria Math" panose="02040503050406030204" pitchFamily="18" charset="0"/>
                          </a:rPr>
                        </m:ctrlPr>
                      </m:radPr>
                      <m:deg/>
                      <m:e>
                        <m:f>
                          <m:fPr>
                            <m:ctrlPr>
                              <a:rPr lang="en-US" sz="1800" i="1">
                                <a:latin typeface="Cambria Math" charset="0"/>
                              </a:rPr>
                            </m:ctrlPr>
                          </m:fPr>
                          <m:num>
                            <m:r>
                              <a:rPr lang="en-US" sz="1800" i="1">
                                <a:latin typeface="Cambria Math" panose="02040503050406030204" pitchFamily="18" charset="0"/>
                              </a:rPr>
                              <m:t>𝑝</m:t>
                            </m:r>
                            <m:r>
                              <a:rPr lang="en-US" sz="1800" i="1">
                                <a:latin typeface="Cambria Math" panose="02040503050406030204" pitchFamily="18" charset="0"/>
                              </a:rPr>
                              <m:t>(1−</m:t>
                            </m:r>
                            <m:r>
                              <a:rPr lang="en-US" sz="1800" i="1">
                                <a:latin typeface="Cambria Math" panose="02040503050406030204" pitchFamily="18" charset="0"/>
                              </a:rPr>
                              <m:t>𝑝</m:t>
                            </m:r>
                            <m:r>
                              <a:rPr lang="en-US" sz="1800" i="1">
                                <a:latin typeface="Cambria Math" panose="02040503050406030204" pitchFamily="18" charset="0"/>
                              </a:rPr>
                              <m:t>)</m:t>
                            </m:r>
                          </m:num>
                          <m:den>
                            <m:r>
                              <a:rPr lang="en-US" sz="1800" i="1">
                                <a:latin typeface="Cambria Math" panose="02040503050406030204" pitchFamily="18" charset="0"/>
                              </a:rPr>
                              <m:t>𝑛</m:t>
                            </m:r>
                          </m:den>
                        </m:f>
                      </m:e>
                    </m:rad>
                  </m:oMath>
                </a14:m>
                <a:r>
                  <a:rPr lang="en-US" sz="1800" dirty="0"/>
                  <a:t> to calculate probabilities</a:t>
                </a:r>
              </a:p>
              <a:p>
                <a:pPr>
                  <a:tabLst>
                    <a:tab pos="515938" algn="l"/>
                  </a:tabLst>
                </a:pPr>
                <a:r>
                  <a:rPr lang="en-US" sz="2000" dirty="0"/>
                  <a:t>The following question was asked on a </a:t>
                </a:r>
                <a:r>
                  <a:rPr lang="en-US" sz="2000" dirty="0" err="1"/>
                  <a:t>StatCrunch</a:t>
                </a:r>
                <a:r>
                  <a:rPr lang="en-US" sz="2000" dirty="0"/>
                  <a:t> survey administered to STAT 201 students in Spring 2011:  “How many hours did you sleep last night?”  90 students responded</a:t>
                </a:r>
                <a:r>
                  <a:rPr lang="en-US" sz="2000" dirty="0" smtClean="0"/>
                  <a:t>.</a:t>
                </a:r>
                <a:endParaRPr lang="en-US" sz="2000" dirty="0"/>
              </a:p>
              <a:p>
                <a:pPr marL="914400" lvl="1" indent="-457200">
                  <a:buFont typeface="+mj-lt"/>
                  <a:buAutoNum type="alphaUcPeriod"/>
                </a:pPr>
                <a:r>
                  <a:rPr lang="en-US" sz="1800" dirty="0"/>
                  <a:t>Quantitative </a:t>
                </a:r>
                <a:r>
                  <a:rPr lang="en-US" sz="1800" dirty="0">
                    <a:sym typeface="Wingdings" panose="05000000000000000000" pitchFamily="2" charset="2"/>
                  </a:rPr>
                  <a:t> use </a:t>
                </a:r>
                <a14:m>
                  <m:oMath xmlns:m="http://schemas.openxmlformats.org/officeDocument/2006/math">
                    <m:sSub>
                      <m:sSubPr>
                        <m:ctrlPr>
                          <a:rPr lang="en-US" sz="1800" i="1">
                            <a:latin typeface="Cambria Math" charset="0"/>
                          </a:rPr>
                        </m:ctrlPr>
                      </m:sSubPr>
                      <m:e>
                        <m:r>
                          <a:rPr lang="en-US" sz="1800" i="1">
                            <a:latin typeface="Cambria Math" panose="02040503050406030204" pitchFamily="18" charset="0"/>
                            <a:ea typeface="Cambria Math" panose="02040503050406030204" pitchFamily="18" charset="0"/>
                          </a:rPr>
                          <m:t>𝜇</m:t>
                        </m:r>
                      </m:e>
                      <m:sub>
                        <m:acc>
                          <m:accPr>
                            <m:chr m:val="̅"/>
                            <m:ctrlPr>
                              <a:rPr lang="en-US" sz="1800" i="1">
                                <a:latin typeface="Cambria Math" charset="0"/>
                              </a:rPr>
                            </m:ctrlPr>
                          </m:accPr>
                          <m:e>
                            <m:r>
                              <a:rPr lang="en-US" sz="1800" i="1">
                                <a:latin typeface="Cambria Math" panose="02040503050406030204" pitchFamily="18" charset="0"/>
                              </a:rPr>
                              <m:t>𝑋</m:t>
                            </m:r>
                          </m:e>
                        </m:acc>
                      </m:sub>
                    </m:sSub>
                    <m:r>
                      <a:rPr lang="en-US" sz="1800" i="1">
                        <a:latin typeface="Cambria Math" panose="02040503050406030204" pitchFamily="18" charset="0"/>
                      </a:rPr>
                      <m:t>=</m:t>
                    </m:r>
                  </m:oMath>
                </a14:m>
                <a:r>
                  <a:rPr lang="en-US" sz="1800" dirty="0">
                    <a:ea typeface="Cambria Math" panose="02040503050406030204" pitchFamily="18" charset="0"/>
                  </a:rPr>
                  <a:t> </a:t>
                </a:r>
                <a14:m>
                  <m:oMath xmlns:m="http://schemas.openxmlformats.org/officeDocument/2006/math">
                    <m:r>
                      <a:rPr lang="en-US" sz="1800" i="1">
                        <a:latin typeface="Cambria Math" panose="02040503050406030204" pitchFamily="18" charset="0"/>
                        <a:ea typeface="Cambria Math" panose="02040503050406030204" pitchFamily="18" charset="0"/>
                      </a:rPr>
                      <m:t>𝜇</m:t>
                    </m:r>
                    <m:r>
                      <a:rPr lang="en-US" sz="1800" i="1">
                        <a:latin typeface="Cambria Math" panose="02040503050406030204" pitchFamily="18" charset="0"/>
                        <a:ea typeface="Cambria Math" panose="02040503050406030204" pitchFamily="18" charset="0"/>
                      </a:rPr>
                      <m:t> </m:t>
                    </m:r>
                  </m:oMath>
                </a14:m>
                <a:r>
                  <a:rPr lang="en-US" sz="1800" dirty="0"/>
                  <a:t>and </a:t>
                </a:r>
                <a14:m>
                  <m:oMath xmlns:m="http://schemas.openxmlformats.org/officeDocument/2006/math">
                    <m:f>
                      <m:fPr>
                        <m:ctrlPr>
                          <a:rPr lang="en-US" sz="1800" i="1">
                            <a:latin typeface="Cambria Math" charset="0"/>
                            <a:ea typeface="Cambria Math" panose="02040503050406030204" pitchFamily="18" charset="0"/>
                          </a:rPr>
                        </m:ctrlPr>
                      </m:fPr>
                      <m:num>
                        <m:r>
                          <a:rPr lang="en-US" sz="1800" i="1">
                            <a:latin typeface="Cambria Math" panose="02040503050406030204" pitchFamily="18" charset="0"/>
                            <a:ea typeface="Cambria Math" panose="02040503050406030204" pitchFamily="18" charset="0"/>
                          </a:rPr>
                          <m:t>𝜎</m:t>
                        </m:r>
                      </m:num>
                      <m:den>
                        <m:rad>
                          <m:radPr>
                            <m:degHide m:val="on"/>
                            <m:ctrlPr>
                              <a:rPr lang="en-US" sz="1800" i="1">
                                <a:latin typeface="Cambria Math" charset="0"/>
                                <a:ea typeface="Cambria Math" panose="02040503050406030204" pitchFamily="18" charset="0"/>
                              </a:rPr>
                            </m:ctrlPr>
                          </m:radPr>
                          <m:deg/>
                          <m:e>
                            <m:r>
                              <a:rPr lang="en-US" sz="1800" i="1">
                                <a:latin typeface="Cambria Math" panose="02040503050406030204" pitchFamily="18" charset="0"/>
                                <a:ea typeface="Cambria Math" panose="02040503050406030204" pitchFamily="18" charset="0"/>
                              </a:rPr>
                              <m:t>𝑛</m:t>
                            </m:r>
                          </m:e>
                        </m:rad>
                      </m:den>
                    </m:f>
                  </m:oMath>
                </a14:m>
                <a:r>
                  <a:rPr lang="en-US" sz="1800" dirty="0"/>
                  <a:t>  to calculate probabilities</a:t>
                </a:r>
              </a:p>
              <a:p>
                <a:pPr marL="914400" lvl="1" indent="-457200">
                  <a:buFont typeface="+mj-lt"/>
                  <a:buAutoNum type="alphaUcPeriod"/>
                </a:pPr>
                <a:r>
                  <a:rPr lang="en-US" sz="1800" dirty="0"/>
                  <a:t>Categorical </a:t>
                </a:r>
                <a:r>
                  <a:rPr lang="en-US" sz="1800" dirty="0">
                    <a:sym typeface="Wingdings" panose="05000000000000000000" pitchFamily="2" charset="2"/>
                  </a:rPr>
                  <a:t> use </a:t>
                </a:r>
                <a14:m>
                  <m:oMath xmlns:m="http://schemas.openxmlformats.org/officeDocument/2006/math">
                    <m:sSub>
                      <m:sSubPr>
                        <m:ctrlPr>
                          <a:rPr lang="en-US" sz="1800" i="1">
                            <a:latin typeface="Cambria Math" charset="0"/>
                          </a:rPr>
                        </m:ctrlPr>
                      </m:sSubPr>
                      <m:e>
                        <m:r>
                          <a:rPr lang="en-US" sz="1800" i="1">
                            <a:latin typeface="Cambria Math" panose="02040503050406030204" pitchFamily="18" charset="0"/>
                            <a:ea typeface="Cambria Math" panose="02040503050406030204" pitchFamily="18" charset="0"/>
                          </a:rPr>
                          <m:t>𝜇</m:t>
                        </m:r>
                      </m:e>
                      <m:sub>
                        <m:acc>
                          <m:accPr>
                            <m:chr m:val="̂"/>
                            <m:ctrlPr>
                              <a:rPr lang="en-US" sz="1800" i="1">
                                <a:latin typeface="Cambria Math" charset="0"/>
                              </a:rPr>
                            </m:ctrlPr>
                          </m:accPr>
                          <m:e>
                            <m:r>
                              <a:rPr lang="en-US" sz="1800" i="1">
                                <a:latin typeface="Cambria Math" panose="02040503050406030204" pitchFamily="18" charset="0"/>
                              </a:rPr>
                              <m:t>𝑝</m:t>
                            </m:r>
                          </m:e>
                        </m:acc>
                      </m:sub>
                    </m:sSub>
                    <m:r>
                      <a:rPr lang="en-US" sz="1800" i="1">
                        <a:latin typeface="Cambria Math" panose="02040503050406030204" pitchFamily="18" charset="0"/>
                      </a:rPr>
                      <m:t>=</m:t>
                    </m:r>
                    <m:r>
                      <a:rPr lang="en-US" sz="1800" i="1">
                        <a:latin typeface="Cambria Math" panose="02040503050406030204" pitchFamily="18" charset="0"/>
                      </a:rPr>
                      <m:t>𝑝</m:t>
                    </m:r>
                  </m:oMath>
                </a14:m>
                <a:r>
                  <a:rPr lang="en-US" sz="1800" dirty="0"/>
                  <a:t> and</a:t>
                </a:r>
                <a:r>
                  <a:rPr lang="en-US" sz="1800" b="1" dirty="0"/>
                  <a:t> </a:t>
                </a:r>
                <a14:m>
                  <m:oMath xmlns:m="http://schemas.openxmlformats.org/officeDocument/2006/math">
                    <m:sSub>
                      <m:sSubPr>
                        <m:ctrlPr>
                          <a:rPr lang="en-US" sz="1800" i="1">
                            <a:latin typeface="Cambria Math"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𝜎</m:t>
                        </m:r>
                      </m:e>
                      <m:sub>
                        <m:acc>
                          <m:accPr>
                            <m:chr m:val="̂"/>
                            <m:ctrlPr>
                              <a:rPr lang="en-US" sz="1800" i="1">
                                <a:latin typeface="Cambria Math" charset="0"/>
                                <a:ea typeface="Cambria Math" panose="02040503050406030204" pitchFamily="18" charset="0"/>
                              </a:rPr>
                            </m:ctrlPr>
                          </m:accPr>
                          <m:e>
                            <m:r>
                              <a:rPr lang="en-US" sz="1800" i="1">
                                <a:latin typeface="Cambria Math" panose="02040503050406030204" pitchFamily="18" charset="0"/>
                                <a:ea typeface="Cambria Math" panose="02040503050406030204" pitchFamily="18" charset="0"/>
                              </a:rPr>
                              <m:t>𝑝</m:t>
                            </m:r>
                          </m:e>
                        </m:acc>
                      </m:sub>
                    </m:sSub>
                    <m:r>
                      <a:rPr lang="en-US" sz="1800" i="1">
                        <a:latin typeface="Cambria Math" panose="02040503050406030204" pitchFamily="18" charset="0"/>
                        <a:ea typeface="Cambria Math" panose="02040503050406030204" pitchFamily="18" charset="0"/>
                      </a:rPr>
                      <m:t>=</m:t>
                    </m:r>
                    <m:rad>
                      <m:radPr>
                        <m:degHide m:val="on"/>
                        <m:ctrlPr>
                          <a:rPr lang="en-US" sz="1800" i="1">
                            <a:latin typeface="Cambria Math" charset="0"/>
                            <a:ea typeface="Cambria Math" panose="02040503050406030204" pitchFamily="18" charset="0"/>
                          </a:rPr>
                        </m:ctrlPr>
                      </m:radPr>
                      <m:deg/>
                      <m:e>
                        <m:f>
                          <m:fPr>
                            <m:ctrlPr>
                              <a:rPr lang="en-US" sz="1800" i="1">
                                <a:latin typeface="Cambria Math" charset="0"/>
                              </a:rPr>
                            </m:ctrlPr>
                          </m:fPr>
                          <m:num>
                            <m:r>
                              <a:rPr lang="en-US" sz="1800" i="1">
                                <a:latin typeface="Cambria Math" panose="02040503050406030204" pitchFamily="18" charset="0"/>
                              </a:rPr>
                              <m:t>𝑝</m:t>
                            </m:r>
                            <m:r>
                              <a:rPr lang="en-US" sz="1800" i="1">
                                <a:latin typeface="Cambria Math" panose="02040503050406030204" pitchFamily="18" charset="0"/>
                              </a:rPr>
                              <m:t>(1−</m:t>
                            </m:r>
                            <m:r>
                              <a:rPr lang="en-US" sz="1800" i="1">
                                <a:latin typeface="Cambria Math" panose="02040503050406030204" pitchFamily="18" charset="0"/>
                              </a:rPr>
                              <m:t>𝑝</m:t>
                            </m:r>
                            <m:r>
                              <a:rPr lang="en-US" sz="1800" i="1">
                                <a:latin typeface="Cambria Math" panose="02040503050406030204" pitchFamily="18" charset="0"/>
                              </a:rPr>
                              <m:t>)</m:t>
                            </m:r>
                          </m:num>
                          <m:den>
                            <m:r>
                              <a:rPr lang="en-US" sz="1800" i="1">
                                <a:latin typeface="Cambria Math" panose="02040503050406030204" pitchFamily="18" charset="0"/>
                              </a:rPr>
                              <m:t>𝑛</m:t>
                            </m:r>
                          </m:den>
                        </m:f>
                      </m:e>
                    </m:rad>
                  </m:oMath>
                </a14:m>
                <a:r>
                  <a:rPr lang="en-US" sz="1800" dirty="0"/>
                  <a:t> to calculate probabilities</a:t>
                </a:r>
              </a:p>
              <a:p>
                <a:pPr>
                  <a:tabLst>
                    <a:tab pos="515938" algn="l"/>
                  </a:tabLst>
                </a:pPr>
                <a:r>
                  <a:rPr lang="en-US" sz="2000" dirty="0"/>
                  <a:t>According to a </a:t>
                </a:r>
                <a:r>
                  <a:rPr lang="en-US" sz="2000" i="1" dirty="0"/>
                  <a:t>Boston Globe</a:t>
                </a:r>
                <a:r>
                  <a:rPr lang="en-US" sz="2000" dirty="0"/>
                  <a:t> story, only about 1 in 6 Americans have blue eyes, whereas a 1900 about half had blue eyes (Source: Data from </a:t>
                </a:r>
                <a:r>
                  <a:rPr lang="en-US" sz="2000" i="1" dirty="0"/>
                  <a:t>The Boston Globe</a:t>
                </a:r>
                <a:r>
                  <a:rPr lang="en-US" sz="2000" dirty="0"/>
                  <a:t>, October 17, 2006</a:t>
                </a:r>
                <a:r>
                  <a:rPr lang="en-US" sz="2000" dirty="0" smtClean="0"/>
                  <a:t>)</a:t>
                </a:r>
                <a:r>
                  <a:rPr lang="en-US" sz="2000" dirty="0"/>
                  <a:t> For a random sample of 100 living Americans, find the mean and standard </a:t>
                </a:r>
                <a:r>
                  <a:rPr lang="en-US" sz="2000" dirty="0" smtClean="0"/>
                  <a:t>deviation.</a:t>
                </a:r>
                <a:endParaRPr lang="en-US" sz="2000" dirty="0"/>
              </a:p>
              <a:p>
                <a:pPr marL="914400" lvl="1" indent="-457200">
                  <a:buFont typeface="+mj-lt"/>
                  <a:buAutoNum type="alphaUcPeriod"/>
                </a:pPr>
                <a:r>
                  <a:rPr lang="en-US" sz="1800" dirty="0"/>
                  <a:t>Quantitative </a:t>
                </a:r>
                <a:r>
                  <a:rPr lang="en-US" sz="1800" dirty="0">
                    <a:sym typeface="Wingdings" panose="05000000000000000000" pitchFamily="2" charset="2"/>
                  </a:rPr>
                  <a:t> use </a:t>
                </a:r>
                <a14:m>
                  <m:oMath xmlns:m="http://schemas.openxmlformats.org/officeDocument/2006/math">
                    <m:sSub>
                      <m:sSubPr>
                        <m:ctrlPr>
                          <a:rPr lang="en-US" sz="1800" i="1">
                            <a:latin typeface="Cambria Math" charset="0"/>
                          </a:rPr>
                        </m:ctrlPr>
                      </m:sSubPr>
                      <m:e>
                        <m:r>
                          <a:rPr lang="en-US" sz="1800" i="1">
                            <a:latin typeface="Cambria Math" panose="02040503050406030204" pitchFamily="18" charset="0"/>
                            <a:ea typeface="Cambria Math" panose="02040503050406030204" pitchFamily="18" charset="0"/>
                          </a:rPr>
                          <m:t>𝜇</m:t>
                        </m:r>
                      </m:e>
                      <m:sub>
                        <m:acc>
                          <m:accPr>
                            <m:chr m:val="̅"/>
                            <m:ctrlPr>
                              <a:rPr lang="en-US" sz="1800" i="1">
                                <a:latin typeface="Cambria Math" charset="0"/>
                              </a:rPr>
                            </m:ctrlPr>
                          </m:accPr>
                          <m:e>
                            <m:r>
                              <a:rPr lang="en-US" sz="1800" i="1">
                                <a:latin typeface="Cambria Math" panose="02040503050406030204" pitchFamily="18" charset="0"/>
                              </a:rPr>
                              <m:t>𝑋</m:t>
                            </m:r>
                          </m:e>
                        </m:acc>
                      </m:sub>
                    </m:sSub>
                    <m:r>
                      <a:rPr lang="en-US" sz="1800" i="1">
                        <a:latin typeface="Cambria Math" panose="02040503050406030204" pitchFamily="18" charset="0"/>
                      </a:rPr>
                      <m:t>=</m:t>
                    </m:r>
                  </m:oMath>
                </a14:m>
                <a:r>
                  <a:rPr lang="en-US" sz="1800" dirty="0">
                    <a:ea typeface="Cambria Math" panose="02040503050406030204" pitchFamily="18" charset="0"/>
                  </a:rPr>
                  <a:t> </a:t>
                </a:r>
                <a14:m>
                  <m:oMath xmlns:m="http://schemas.openxmlformats.org/officeDocument/2006/math">
                    <m:r>
                      <a:rPr lang="en-US" sz="1800" i="1">
                        <a:latin typeface="Cambria Math" panose="02040503050406030204" pitchFamily="18" charset="0"/>
                        <a:ea typeface="Cambria Math" panose="02040503050406030204" pitchFamily="18" charset="0"/>
                      </a:rPr>
                      <m:t>𝜇</m:t>
                    </m:r>
                    <m:r>
                      <a:rPr lang="en-US" sz="1800" i="1">
                        <a:latin typeface="Cambria Math" panose="02040503050406030204" pitchFamily="18" charset="0"/>
                        <a:ea typeface="Cambria Math" panose="02040503050406030204" pitchFamily="18" charset="0"/>
                      </a:rPr>
                      <m:t> </m:t>
                    </m:r>
                  </m:oMath>
                </a14:m>
                <a:r>
                  <a:rPr lang="en-US" sz="1800" dirty="0"/>
                  <a:t>and </a:t>
                </a:r>
                <a14:m>
                  <m:oMath xmlns:m="http://schemas.openxmlformats.org/officeDocument/2006/math">
                    <m:f>
                      <m:fPr>
                        <m:ctrlPr>
                          <a:rPr lang="en-US" sz="1800" i="1">
                            <a:latin typeface="Cambria Math" charset="0"/>
                            <a:ea typeface="Cambria Math" panose="02040503050406030204" pitchFamily="18" charset="0"/>
                          </a:rPr>
                        </m:ctrlPr>
                      </m:fPr>
                      <m:num>
                        <m:r>
                          <a:rPr lang="en-US" sz="1800" i="1">
                            <a:latin typeface="Cambria Math" panose="02040503050406030204" pitchFamily="18" charset="0"/>
                            <a:ea typeface="Cambria Math" panose="02040503050406030204" pitchFamily="18" charset="0"/>
                          </a:rPr>
                          <m:t>𝜎</m:t>
                        </m:r>
                      </m:num>
                      <m:den>
                        <m:rad>
                          <m:radPr>
                            <m:degHide m:val="on"/>
                            <m:ctrlPr>
                              <a:rPr lang="en-US" sz="1800" i="1">
                                <a:latin typeface="Cambria Math" charset="0"/>
                                <a:ea typeface="Cambria Math" panose="02040503050406030204" pitchFamily="18" charset="0"/>
                              </a:rPr>
                            </m:ctrlPr>
                          </m:radPr>
                          <m:deg/>
                          <m:e>
                            <m:r>
                              <a:rPr lang="en-US" sz="1800" i="1">
                                <a:latin typeface="Cambria Math" panose="02040503050406030204" pitchFamily="18" charset="0"/>
                                <a:ea typeface="Cambria Math" panose="02040503050406030204" pitchFamily="18" charset="0"/>
                              </a:rPr>
                              <m:t>𝑛</m:t>
                            </m:r>
                          </m:e>
                        </m:rad>
                      </m:den>
                    </m:f>
                  </m:oMath>
                </a14:m>
                <a:r>
                  <a:rPr lang="en-US" sz="1800" dirty="0"/>
                  <a:t>  to calculate probabilities</a:t>
                </a:r>
              </a:p>
              <a:p>
                <a:pPr marL="914400" lvl="1" indent="-457200">
                  <a:buFont typeface="+mj-lt"/>
                  <a:buAutoNum type="alphaUcPeriod"/>
                </a:pPr>
                <a:r>
                  <a:rPr lang="en-US" sz="1800" dirty="0"/>
                  <a:t>Categorical </a:t>
                </a:r>
                <a:r>
                  <a:rPr lang="en-US" sz="1800" dirty="0">
                    <a:sym typeface="Wingdings" panose="05000000000000000000" pitchFamily="2" charset="2"/>
                  </a:rPr>
                  <a:t> use </a:t>
                </a:r>
                <a14:m>
                  <m:oMath xmlns:m="http://schemas.openxmlformats.org/officeDocument/2006/math">
                    <m:sSub>
                      <m:sSubPr>
                        <m:ctrlPr>
                          <a:rPr lang="en-US" sz="1800" i="1">
                            <a:latin typeface="Cambria Math" charset="0"/>
                          </a:rPr>
                        </m:ctrlPr>
                      </m:sSubPr>
                      <m:e>
                        <m:r>
                          <a:rPr lang="en-US" sz="1800" i="1">
                            <a:latin typeface="Cambria Math" panose="02040503050406030204" pitchFamily="18" charset="0"/>
                            <a:ea typeface="Cambria Math" panose="02040503050406030204" pitchFamily="18" charset="0"/>
                          </a:rPr>
                          <m:t>𝜇</m:t>
                        </m:r>
                      </m:e>
                      <m:sub>
                        <m:acc>
                          <m:accPr>
                            <m:chr m:val="̂"/>
                            <m:ctrlPr>
                              <a:rPr lang="en-US" sz="1800" i="1">
                                <a:latin typeface="Cambria Math" charset="0"/>
                              </a:rPr>
                            </m:ctrlPr>
                          </m:accPr>
                          <m:e>
                            <m:r>
                              <a:rPr lang="en-US" sz="1800" i="1">
                                <a:latin typeface="Cambria Math" panose="02040503050406030204" pitchFamily="18" charset="0"/>
                              </a:rPr>
                              <m:t>𝑝</m:t>
                            </m:r>
                          </m:e>
                        </m:acc>
                      </m:sub>
                    </m:sSub>
                    <m:r>
                      <a:rPr lang="en-US" sz="1800" i="1">
                        <a:latin typeface="Cambria Math" panose="02040503050406030204" pitchFamily="18" charset="0"/>
                      </a:rPr>
                      <m:t>=</m:t>
                    </m:r>
                    <m:r>
                      <a:rPr lang="en-US" sz="1800" i="1">
                        <a:latin typeface="Cambria Math" panose="02040503050406030204" pitchFamily="18" charset="0"/>
                      </a:rPr>
                      <m:t>𝑝</m:t>
                    </m:r>
                  </m:oMath>
                </a14:m>
                <a:r>
                  <a:rPr lang="en-US" sz="1800" dirty="0"/>
                  <a:t> and</a:t>
                </a:r>
                <a:r>
                  <a:rPr lang="en-US" sz="1800" b="1" dirty="0"/>
                  <a:t> </a:t>
                </a:r>
                <a14:m>
                  <m:oMath xmlns:m="http://schemas.openxmlformats.org/officeDocument/2006/math">
                    <m:sSub>
                      <m:sSubPr>
                        <m:ctrlPr>
                          <a:rPr lang="en-US" sz="1800" i="1">
                            <a:latin typeface="Cambria Math"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𝜎</m:t>
                        </m:r>
                      </m:e>
                      <m:sub>
                        <m:acc>
                          <m:accPr>
                            <m:chr m:val="̂"/>
                            <m:ctrlPr>
                              <a:rPr lang="en-US" sz="1800" i="1">
                                <a:latin typeface="Cambria Math" charset="0"/>
                                <a:ea typeface="Cambria Math" panose="02040503050406030204" pitchFamily="18" charset="0"/>
                              </a:rPr>
                            </m:ctrlPr>
                          </m:accPr>
                          <m:e>
                            <m:r>
                              <a:rPr lang="en-US" sz="1800" i="1">
                                <a:latin typeface="Cambria Math" panose="02040503050406030204" pitchFamily="18" charset="0"/>
                                <a:ea typeface="Cambria Math" panose="02040503050406030204" pitchFamily="18" charset="0"/>
                              </a:rPr>
                              <m:t>𝑝</m:t>
                            </m:r>
                          </m:e>
                        </m:acc>
                      </m:sub>
                    </m:sSub>
                    <m:r>
                      <a:rPr lang="en-US" sz="1800" i="1">
                        <a:latin typeface="Cambria Math" panose="02040503050406030204" pitchFamily="18" charset="0"/>
                        <a:ea typeface="Cambria Math" panose="02040503050406030204" pitchFamily="18" charset="0"/>
                      </a:rPr>
                      <m:t>=</m:t>
                    </m:r>
                    <m:rad>
                      <m:radPr>
                        <m:degHide m:val="on"/>
                        <m:ctrlPr>
                          <a:rPr lang="en-US" sz="1800" i="1">
                            <a:latin typeface="Cambria Math" charset="0"/>
                            <a:ea typeface="Cambria Math" panose="02040503050406030204" pitchFamily="18" charset="0"/>
                          </a:rPr>
                        </m:ctrlPr>
                      </m:radPr>
                      <m:deg/>
                      <m:e>
                        <m:f>
                          <m:fPr>
                            <m:ctrlPr>
                              <a:rPr lang="en-US" sz="1800" i="1">
                                <a:latin typeface="Cambria Math" charset="0"/>
                              </a:rPr>
                            </m:ctrlPr>
                          </m:fPr>
                          <m:num>
                            <m:r>
                              <a:rPr lang="en-US" sz="1800" i="1">
                                <a:latin typeface="Cambria Math" panose="02040503050406030204" pitchFamily="18" charset="0"/>
                              </a:rPr>
                              <m:t>𝑝</m:t>
                            </m:r>
                            <m:r>
                              <a:rPr lang="en-US" sz="1800" i="1">
                                <a:latin typeface="Cambria Math" panose="02040503050406030204" pitchFamily="18" charset="0"/>
                              </a:rPr>
                              <m:t>(1−</m:t>
                            </m:r>
                            <m:r>
                              <a:rPr lang="en-US" sz="1800" i="1">
                                <a:latin typeface="Cambria Math" panose="02040503050406030204" pitchFamily="18" charset="0"/>
                              </a:rPr>
                              <m:t>𝑝</m:t>
                            </m:r>
                            <m:r>
                              <a:rPr lang="en-US" sz="1800" i="1">
                                <a:latin typeface="Cambria Math" panose="02040503050406030204" pitchFamily="18" charset="0"/>
                              </a:rPr>
                              <m:t>)</m:t>
                            </m:r>
                          </m:num>
                          <m:den>
                            <m:r>
                              <a:rPr lang="en-US" sz="1800" i="1">
                                <a:latin typeface="Cambria Math" panose="02040503050406030204" pitchFamily="18" charset="0"/>
                              </a:rPr>
                              <m:t>𝑛</m:t>
                            </m:r>
                          </m:den>
                        </m:f>
                      </m:e>
                    </m:rad>
                  </m:oMath>
                </a14:m>
                <a:r>
                  <a:rPr lang="en-US" sz="1800" dirty="0"/>
                  <a:t> to calculate </a:t>
                </a:r>
                <a:r>
                  <a:rPr lang="en-US" sz="1800" dirty="0" smtClean="0"/>
                  <a:t>probabilities</a:t>
                </a:r>
                <a:endParaRPr lang="en-US" sz="18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31648" y="-633"/>
                <a:ext cx="8717280" cy="6858633"/>
              </a:xfrm>
              <a:blipFill rotWithShape="0">
                <a:blip r:embed="rId4"/>
                <a:stretch>
                  <a:fillRect l="-490" t="-1156"/>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8D75822C-2030-4887-9512-2AC67AD2736F}" type="slidenum">
              <a:rPr lang="en-US" smtClean="0"/>
              <a:t>30</a:t>
            </a:fld>
            <a:endParaRPr lang="en-US"/>
          </a:p>
        </p:txBody>
      </p:sp>
      <p:sp>
        <p:nvSpPr>
          <p:cNvPr id="6" name="Rectangle 5"/>
          <p:cNvSpPr/>
          <p:nvPr/>
        </p:nvSpPr>
        <p:spPr>
          <a:xfrm>
            <a:off x="609600" y="863600"/>
            <a:ext cx="7310628" cy="5334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09600" y="2108200"/>
            <a:ext cx="7310628" cy="5334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09600" y="3767137"/>
            <a:ext cx="7310628" cy="5334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711200" y="6096000"/>
            <a:ext cx="7310628" cy="5334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8449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31648" y="-633"/>
            <a:ext cx="8717280" cy="584833"/>
          </a:xfrm>
        </p:spPr>
        <p:txBody>
          <a:bodyPr>
            <a:normAutofit fontScale="90000"/>
          </a:bodyPr>
          <a:lstStyle/>
          <a:p>
            <a:r>
              <a:rPr lang="en-US" dirty="0" smtClean="0"/>
              <a:t>Review:  </a:t>
            </a:r>
            <a:r>
              <a:rPr lang="en-US" b="1" dirty="0">
                <a:solidFill>
                  <a:srgbClr val="FF0000"/>
                </a:solidFill>
              </a:rPr>
              <a:t>CENTRAL LIMIT THEOREM</a:t>
            </a:r>
            <a:r>
              <a:rPr lang="en-US" dirty="0" smtClean="0">
                <a:solidFill>
                  <a:srgbClr val="FF0000"/>
                </a:solidFill>
              </a:rPr>
              <a:t>!</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0" y="584200"/>
                <a:ext cx="9144000" cy="6273800"/>
              </a:xfrm>
            </p:spPr>
            <p:txBody>
              <a:bodyPr>
                <a:normAutofit fontScale="92500" lnSpcReduction="20000"/>
              </a:bodyPr>
              <a:lstStyle/>
              <a:p>
                <a:r>
                  <a:rPr lang="en-US" sz="2400" dirty="0" smtClean="0"/>
                  <a:t>QUANTITATIVE VARIABLES </a:t>
                </a:r>
                <a:r>
                  <a:rPr lang="en-US" sz="2400" dirty="0" smtClean="0">
                    <a:sym typeface="Wingdings" panose="05000000000000000000" pitchFamily="2" charset="2"/>
                  </a:rPr>
                  <a:t> MEAN</a:t>
                </a:r>
                <a:endParaRPr lang="en-US" sz="2400" dirty="0" smtClean="0"/>
              </a:p>
              <a:p>
                <a:pPr lvl="1"/>
                <a:r>
                  <a:rPr lang="en-US" sz="2000" dirty="0"/>
                  <a:t>If the underlying data are normally distributed, the sample size </a:t>
                </a:r>
                <a:r>
                  <a:rPr lang="en-US" sz="2000" dirty="0" smtClean="0"/>
                  <a:t>CAN BE ANYTHING</a:t>
                </a:r>
                <a:endParaRPr lang="en-US" sz="2000" dirty="0"/>
              </a:p>
              <a:p>
                <a:pPr lvl="1"/>
                <a:r>
                  <a:rPr lang="en-US" sz="2000" dirty="0" smtClean="0"/>
                  <a:t>Even </a:t>
                </a:r>
                <a:r>
                  <a:rPr lang="en-US" sz="2000" dirty="0"/>
                  <a:t>if the </a:t>
                </a:r>
                <a:r>
                  <a:rPr lang="en-US" sz="2000" dirty="0" smtClean="0"/>
                  <a:t>underlying population </a:t>
                </a:r>
                <a:r>
                  <a:rPr lang="en-US" sz="2000" dirty="0"/>
                  <a:t>is not </a:t>
                </a:r>
                <a:r>
                  <a:rPr lang="en-US" sz="2000" dirty="0" smtClean="0"/>
                  <a:t>normal, sample </a:t>
                </a:r>
                <a:r>
                  <a:rPr lang="en-US" sz="2000" dirty="0"/>
                  <a:t>means from the population will be </a:t>
                </a:r>
                <a:r>
                  <a:rPr lang="en-US" sz="2000" b="1" i="1" dirty="0"/>
                  <a:t>approximately normal</a:t>
                </a:r>
                <a:r>
                  <a:rPr lang="en-US" sz="2000" dirty="0"/>
                  <a:t> </a:t>
                </a:r>
                <a:r>
                  <a:rPr lang="en-US" sz="2000" b="1" dirty="0">
                    <a:solidFill>
                      <a:srgbClr val="FF0000"/>
                    </a:solidFill>
                  </a:rPr>
                  <a:t>as long as the sample size is large </a:t>
                </a:r>
                <a:r>
                  <a:rPr lang="en-US" sz="2000" b="1" dirty="0" smtClean="0">
                    <a:solidFill>
                      <a:srgbClr val="FF0000"/>
                    </a:solidFill>
                  </a:rPr>
                  <a:t>enough </a:t>
                </a:r>
                <a:br>
                  <a:rPr lang="en-US" sz="2000" b="1" dirty="0" smtClean="0">
                    <a:solidFill>
                      <a:srgbClr val="FF0000"/>
                    </a:solidFill>
                  </a:rPr>
                </a:br>
                <a:r>
                  <a:rPr lang="en-US" sz="2000" dirty="0" smtClean="0"/>
                  <a:t>(Large enough (for means) is 30)</a:t>
                </a:r>
                <a:endParaRPr lang="en-US" sz="2000" dirty="0"/>
              </a:p>
              <a:p>
                <a:pPr lvl="1"/>
                <a:r>
                  <a:rPr lang="en-US" sz="2000" dirty="0" smtClean="0"/>
                  <a:t>Properties of distribution of </a:t>
                </a:r>
                <a14:m>
                  <m:oMath xmlns:m="http://schemas.openxmlformats.org/officeDocument/2006/math">
                    <m:acc>
                      <m:accPr>
                        <m:chr m:val="̅"/>
                        <m:ctrlPr>
                          <a:rPr lang="en-US" sz="2000" b="1" i="1">
                            <a:latin typeface="Cambria Math" charset="0"/>
                          </a:rPr>
                        </m:ctrlPr>
                      </m:accPr>
                      <m:e>
                        <m:r>
                          <a:rPr lang="en-US" sz="2000" b="1" i="1">
                            <a:latin typeface="Cambria Math" panose="02040503050406030204" pitchFamily="18" charset="0"/>
                          </a:rPr>
                          <m:t>𝑿</m:t>
                        </m:r>
                      </m:e>
                    </m:acc>
                  </m:oMath>
                </a14:m>
                <a:r>
                  <a:rPr lang="en-US" sz="2000" dirty="0" smtClean="0"/>
                  <a:t> values:  </a:t>
                </a:r>
                <a14:m>
                  <m:oMath xmlns:m="http://schemas.openxmlformats.org/officeDocument/2006/math">
                    <m:sSub>
                      <m:sSubPr>
                        <m:ctrlPr>
                          <a:rPr lang="en-US" sz="2000" b="1" i="1">
                            <a:latin typeface="Cambria Math" charset="0"/>
                          </a:rPr>
                        </m:ctrlPr>
                      </m:sSubPr>
                      <m:e>
                        <m:r>
                          <a:rPr lang="en-US" sz="2000" b="1" i="1">
                            <a:latin typeface="Cambria Math" panose="02040503050406030204" pitchFamily="18" charset="0"/>
                            <a:ea typeface="Cambria Math" panose="02040503050406030204" pitchFamily="18" charset="0"/>
                          </a:rPr>
                          <m:t>𝝁</m:t>
                        </m:r>
                      </m:e>
                      <m:sub>
                        <m:acc>
                          <m:accPr>
                            <m:chr m:val="̅"/>
                            <m:ctrlPr>
                              <a:rPr lang="en-US" sz="2000" b="1" i="1">
                                <a:latin typeface="Cambria Math" charset="0"/>
                              </a:rPr>
                            </m:ctrlPr>
                          </m:accPr>
                          <m:e>
                            <m:r>
                              <a:rPr lang="en-US" sz="2000" b="1" i="1">
                                <a:latin typeface="Cambria Math" panose="02040503050406030204" pitchFamily="18" charset="0"/>
                              </a:rPr>
                              <m:t>𝑿</m:t>
                            </m:r>
                          </m:e>
                        </m:acc>
                      </m:sub>
                    </m:sSub>
                    <m:r>
                      <a:rPr lang="en-US" sz="2000" b="1" i="1" smtClean="0">
                        <a:latin typeface="Cambria Math" panose="02040503050406030204" pitchFamily="18" charset="0"/>
                      </a:rPr>
                      <m:t>=</m:t>
                    </m:r>
                    <m:sSub>
                      <m:sSubPr>
                        <m:ctrlPr>
                          <a:rPr lang="en-US" sz="2000" b="1" i="1" smtClean="0">
                            <a:latin typeface="Cambria Math" charset="0"/>
                          </a:rPr>
                        </m:ctrlPr>
                      </m:sSubPr>
                      <m:e>
                        <m:r>
                          <a:rPr lang="en-US" sz="2000" b="1" i="1" smtClean="0">
                            <a:latin typeface="Cambria Math" panose="02040503050406030204" pitchFamily="18" charset="0"/>
                            <a:ea typeface="Cambria Math" panose="02040503050406030204" pitchFamily="18" charset="0"/>
                          </a:rPr>
                          <m:t>𝝁</m:t>
                        </m:r>
                      </m:e>
                      <m:sub>
                        <m:r>
                          <a:rPr lang="en-US" sz="2000" b="1" i="1" smtClean="0">
                            <a:latin typeface="Cambria Math" panose="02040503050406030204" pitchFamily="18" charset="0"/>
                          </a:rPr>
                          <m:t>𝑿</m:t>
                        </m:r>
                      </m:sub>
                    </m:sSub>
                    <m:r>
                      <a:rPr lang="en-US" sz="2000" b="1" i="1">
                        <a:latin typeface="Cambria Math" panose="02040503050406030204" pitchFamily="18" charset="0"/>
                      </a:rPr>
                      <m:t>=</m:t>
                    </m:r>
                    <m:r>
                      <a:rPr lang="en-US" sz="2000" b="1" i="1">
                        <a:latin typeface="Cambria Math" panose="02040503050406030204" pitchFamily="18" charset="0"/>
                        <a:ea typeface="Cambria Math" panose="02040503050406030204" pitchFamily="18" charset="0"/>
                      </a:rPr>
                      <m:t>𝝁</m:t>
                    </m:r>
                  </m:oMath>
                </a14:m>
                <a:r>
                  <a:rPr lang="en-US" sz="2000" dirty="0" smtClean="0">
                    <a:ea typeface="Cambria Math" panose="02040503050406030204" pitchFamily="18" charset="0"/>
                  </a:rPr>
                  <a:t> and </a:t>
                </a:r>
                <a14:m>
                  <m:oMath xmlns:m="http://schemas.openxmlformats.org/officeDocument/2006/math">
                    <m:sSub>
                      <m:sSubPr>
                        <m:ctrlPr>
                          <a:rPr lang="en-US" sz="2000" b="1" i="1">
                            <a:latin typeface="Cambria Math" charset="0"/>
                            <a:ea typeface="Cambria Math" panose="02040503050406030204" pitchFamily="18" charset="0"/>
                          </a:rPr>
                        </m:ctrlPr>
                      </m:sSubPr>
                      <m:e>
                        <m:r>
                          <a:rPr lang="en-US" sz="2000" b="1" i="1">
                            <a:latin typeface="Cambria Math" panose="02040503050406030204" pitchFamily="18" charset="0"/>
                            <a:ea typeface="Cambria Math" panose="02040503050406030204" pitchFamily="18" charset="0"/>
                          </a:rPr>
                          <m:t>𝝈</m:t>
                        </m:r>
                      </m:e>
                      <m:sub>
                        <m:acc>
                          <m:accPr>
                            <m:chr m:val="̅"/>
                            <m:ctrlPr>
                              <a:rPr lang="en-US" sz="2000" b="1" i="1">
                                <a:latin typeface="Cambria Math" charset="0"/>
                                <a:ea typeface="Cambria Math" panose="02040503050406030204" pitchFamily="18" charset="0"/>
                              </a:rPr>
                            </m:ctrlPr>
                          </m:accPr>
                          <m:e>
                            <m:r>
                              <a:rPr lang="en-US" sz="2000" b="1" i="1">
                                <a:latin typeface="Cambria Math" panose="02040503050406030204" pitchFamily="18" charset="0"/>
                                <a:ea typeface="Cambria Math" panose="02040503050406030204" pitchFamily="18" charset="0"/>
                              </a:rPr>
                              <m:t>𝑿</m:t>
                            </m:r>
                          </m:e>
                        </m:acc>
                      </m:sub>
                    </m:sSub>
                    <m:r>
                      <a:rPr lang="en-US" sz="2000" b="1" i="1">
                        <a:latin typeface="Cambria Math" panose="02040503050406030204" pitchFamily="18" charset="0"/>
                        <a:ea typeface="Cambria Math" panose="02040503050406030204" pitchFamily="18" charset="0"/>
                      </a:rPr>
                      <m:t>=</m:t>
                    </m:r>
                    <m:f>
                      <m:fPr>
                        <m:ctrlPr>
                          <a:rPr lang="en-US" sz="2000" b="1" i="1">
                            <a:latin typeface="Cambria Math" charset="0"/>
                            <a:ea typeface="Cambria Math" panose="02040503050406030204" pitchFamily="18" charset="0"/>
                          </a:rPr>
                        </m:ctrlPr>
                      </m:fPr>
                      <m:num>
                        <m:r>
                          <a:rPr lang="en-US" sz="2000" b="1" i="1">
                            <a:latin typeface="Cambria Math" panose="02040503050406030204" pitchFamily="18" charset="0"/>
                            <a:ea typeface="Cambria Math" panose="02040503050406030204" pitchFamily="18" charset="0"/>
                          </a:rPr>
                          <m:t>𝝈</m:t>
                        </m:r>
                      </m:num>
                      <m:den>
                        <m:rad>
                          <m:radPr>
                            <m:degHide m:val="on"/>
                            <m:ctrlPr>
                              <a:rPr lang="en-US" sz="2000" b="1" i="1">
                                <a:latin typeface="Cambria Math" charset="0"/>
                                <a:ea typeface="Cambria Math" panose="02040503050406030204" pitchFamily="18" charset="0"/>
                              </a:rPr>
                            </m:ctrlPr>
                          </m:radPr>
                          <m:deg/>
                          <m:e>
                            <m:r>
                              <a:rPr lang="en-US" sz="2000" b="1" i="1">
                                <a:latin typeface="Cambria Math" panose="02040503050406030204" pitchFamily="18" charset="0"/>
                                <a:ea typeface="Cambria Math" panose="02040503050406030204" pitchFamily="18" charset="0"/>
                              </a:rPr>
                              <m:t>𝒏</m:t>
                            </m:r>
                          </m:e>
                        </m:rad>
                      </m:den>
                    </m:f>
                  </m:oMath>
                </a14:m>
                <a:endParaRPr lang="en-US" sz="2000" b="1" dirty="0">
                  <a:ea typeface="Cambria Math" panose="02040503050406030204" pitchFamily="18" charset="0"/>
                </a:endParaRPr>
              </a:p>
              <a:p>
                <a:pPr lvl="1"/>
                <a14:m>
                  <m:oMath xmlns:m="http://schemas.openxmlformats.org/officeDocument/2006/math">
                    <m:r>
                      <a:rPr lang="en-US" sz="2000" b="0" i="1" smtClean="0">
                        <a:latin typeface="Cambria Math" panose="02040503050406030204" pitchFamily="18" charset="0"/>
                      </a:rPr>
                      <m:t>𝑍</m:t>
                    </m:r>
                    <m:r>
                      <a:rPr lang="en-US" sz="2000" b="0" i="1" smtClean="0">
                        <a:latin typeface="Cambria Math" panose="02040503050406030204" pitchFamily="18" charset="0"/>
                      </a:rPr>
                      <m:t>=</m:t>
                    </m:r>
                    <m:f>
                      <m:fPr>
                        <m:ctrlPr>
                          <a:rPr lang="en-US" sz="2000" b="0" i="1" smtClean="0">
                            <a:latin typeface="Cambria Math" charset="0"/>
                          </a:rPr>
                        </m:ctrlPr>
                      </m:fPr>
                      <m:num>
                        <m:acc>
                          <m:accPr>
                            <m:chr m:val="̅"/>
                            <m:ctrlPr>
                              <a:rPr lang="en-US" sz="2000" b="0" i="1" smtClean="0">
                                <a:latin typeface="Cambria Math" charset="0"/>
                              </a:rPr>
                            </m:ctrlPr>
                          </m:accPr>
                          <m:e>
                            <m:r>
                              <a:rPr lang="en-US" sz="2000" b="0" i="1" smtClean="0">
                                <a:latin typeface="Cambria Math" panose="02040503050406030204" pitchFamily="18" charset="0"/>
                              </a:rPr>
                              <m:t>𝑋</m:t>
                            </m:r>
                          </m:e>
                        </m:acc>
                        <m:r>
                          <a:rPr lang="en-US" sz="2000" b="0" i="1" smtClean="0">
                            <a:latin typeface="Cambria Math" panose="02040503050406030204" pitchFamily="18" charset="0"/>
                          </a:rPr>
                          <m:t>−</m:t>
                        </m:r>
                        <m:sSub>
                          <m:sSubPr>
                            <m:ctrlPr>
                              <a:rPr lang="en-US" sz="2000" b="1" i="1">
                                <a:latin typeface="Cambria Math" charset="0"/>
                              </a:rPr>
                            </m:ctrlPr>
                          </m:sSubPr>
                          <m:e>
                            <m:r>
                              <a:rPr lang="en-US" sz="2000" b="1" i="1">
                                <a:latin typeface="Cambria Math" panose="02040503050406030204" pitchFamily="18" charset="0"/>
                                <a:ea typeface="Cambria Math" panose="02040503050406030204" pitchFamily="18" charset="0"/>
                              </a:rPr>
                              <m:t>𝝁</m:t>
                            </m:r>
                          </m:e>
                          <m:sub>
                            <m:acc>
                              <m:accPr>
                                <m:chr m:val="̅"/>
                                <m:ctrlPr>
                                  <a:rPr lang="en-US" sz="2000" b="1" i="1">
                                    <a:latin typeface="Cambria Math" charset="0"/>
                                  </a:rPr>
                                </m:ctrlPr>
                              </m:accPr>
                              <m:e>
                                <m:r>
                                  <a:rPr lang="en-US" sz="2000" b="1" i="1">
                                    <a:latin typeface="Cambria Math" panose="02040503050406030204" pitchFamily="18" charset="0"/>
                                  </a:rPr>
                                  <m:t>𝑿</m:t>
                                </m:r>
                              </m:e>
                            </m:acc>
                          </m:sub>
                        </m:sSub>
                      </m:num>
                      <m:den>
                        <m:sSub>
                          <m:sSubPr>
                            <m:ctrlPr>
                              <a:rPr lang="en-US" sz="2000" b="1" i="1">
                                <a:latin typeface="Cambria Math" charset="0"/>
                                <a:ea typeface="Cambria Math" panose="02040503050406030204" pitchFamily="18" charset="0"/>
                              </a:rPr>
                            </m:ctrlPr>
                          </m:sSubPr>
                          <m:e>
                            <m:r>
                              <a:rPr lang="en-US" sz="2000" b="1" i="1">
                                <a:latin typeface="Cambria Math" panose="02040503050406030204" pitchFamily="18" charset="0"/>
                                <a:ea typeface="Cambria Math" panose="02040503050406030204" pitchFamily="18" charset="0"/>
                              </a:rPr>
                              <m:t>𝝈</m:t>
                            </m:r>
                          </m:e>
                          <m:sub>
                            <m:acc>
                              <m:accPr>
                                <m:chr m:val="̅"/>
                                <m:ctrlPr>
                                  <a:rPr lang="en-US" sz="2000" b="1" i="1">
                                    <a:latin typeface="Cambria Math" charset="0"/>
                                    <a:ea typeface="Cambria Math" panose="02040503050406030204" pitchFamily="18" charset="0"/>
                                  </a:rPr>
                                </m:ctrlPr>
                              </m:accPr>
                              <m:e>
                                <m:r>
                                  <a:rPr lang="en-US" sz="2000" b="1" i="1">
                                    <a:latin typeface="Cambria Math" panose="02040503050406030204" pitchFamily="18" charset="0"/>
                                    <a:ea typeface="Cambria Math" panose="02040503050406030204" pitchFamily="18" charset="0"/>
                                  </a:rPr>
                                  <m:t>𝑿</m:t>
                                </m:r>
                              </m:e>
                            </m:acc>
                          </m:sub>
                        </m:sSub>
                      </m:den>
                    </m:f>
                  </m:oMath>
                </a14:m>
                <a:endParaRPr lang="en-US" sz="2000" dirty="0" smtClean="0"/>
              </a:p>
              <a:p>
                <a:pPr lvl="1"/>
                <a:r>
                  <a:rPr lang="en-US" sz="2000" dirty="0" smtClean="0"/>
                  <a:t>Calculation of normal probabilities are determined in the same way using the Normal Probability Table (E2)</a:t>
                </a:r>
              </a:p>
              <a:p>
                <a:r>
                  <a:rPr lang="en-US" sz="2400" dirty="0" smtClean="0"/>
                  <a:t>CATEGORICAL VARIABLES </a:t>
                </a:r>
                <a:r>
                  <a:rPr lang="en-US" sz="2400" dirty="0" smtClean="0">
                    <a:sym typeface="Wingdings" panose="05000000000000000000" pitchFamily="2" charset="2"/>
                  </a:rPr>
                  <a:t> </a:t>
                </a:r>
                <a:r>
                  <a:rPr lang="en-US" sz="2400" dirty="0" smtClean="0"/>
                  <a:t>PROPORTIONS </a:t>
                </a:r>
                <a:endParaRPr lang="en-US" sz="2400" dirty="0"/>
              </a:p>
              <a:p>
                <a:pPr lvl="1"/>
                <a:r>
                  <a:rPr lang="en-US" sz="2000" b="1" i="1" dirty="0"/>
                  <a:t>p</a:t>
                </a:r>
                <a:r>
                  <a:rPr lang="en-US" sz="2000" dirty="0"/>
                  <a:t> = </a:t>
                </a:r>
                <a:r>
                  <a:rPr lang="en-US" sz="2000" dirty="0" smtClean="0"/>
                  <a:t>proportion </a:t>
                </a:r>
                <a:r>
                  <a:rPr lang="en-US" sz="2000" dirty="0"/>
                  <a:t>of the population (parameter) having some </a:t>
                </a:r>
                <a:r>
                  <a:rPr lang="en-US" sz="2000" dirty="0" smtClean="0"/>
                  <a:t>characteristic</a:t>
                </a:r>
                <a:endParaRPr lang="en-US" sz="2000" dirty="0"/>
              </a:p>
              <a:p>
                <a:pPr lvl="1"/>
                <a14:m>
                  <m:oMath xmlns:m="http://schemas.openxmlformats.org/officeDocument/2006/math">
                    <m:acc>
                      <m:accPr>
                        <m:chr m:val="̂"/>
                        <m:ctrlPr>
                          <a:rPr lang="en-US" sz="2000" i="1">
                            <a:latin typeface="Cambria Math" charset="0"/>
                          </a:rPr>
                        </m:ctrlPr>
                      </m:accPr>
                      <m:e>
                        <m:r>
                          <a:rPr lang="en-US" sz="2000" b="1" i="1">
                            <a:latin typeface="Cambria Math" panose="02040503050406030204" pitchFamily="18" charset="0"/>
                          </a:rPr>
                          <m:t>𝒑</m:t>
                        </m:r>
                      </m:e>
                    </m:acc>
                  </m:oMath>
                </a14:m>
                <a:r>
                  <a:rPr lang="en-US" sz="2000" dirty="0" smtClean="0"/>
                  <a:t>= </a:t>
                </a:r>
                <a14:m>
                  <m:oMath xmlns:m="http://schemas.openxmlformats.org/officeDocument/2006/math">
                    <m:f>
                      <m:fPr>
                        <m:ctrlPr>
                          <a:rPr lang="en-US" sz="2000" b="1" i="1">
                            <a:latin typeface="Cambria Math" charset="0"/>
                          </a:rPr>
                        </m:ctrlPr>
                      </m:fPr>
                      <m:num>
                        <m:r>
                          <a:rPr lang="en-US" sz="2000" b="1" i="1">
                            <a:latin typeface="Cambria Math" panose="02040503050406030204" pitchFamily="18" charset="0"/>
                          </a:rPr>
                          <m:t>#"</m:t>
                        </m:r>
                        <m:r>
                          <a:rPr lang="en-US" sz="2000" b="1" i="1">
                            <a:latin typeface="Cambria Math" panose="02040503050406030204" pitchFamily="18" charset="0"/>
                          </a:rPr>
                          <m:t>𝒔𝒖𝒄𝒄𝒆𝒔𝒔𝒆𝒔</m:t>
                        </m:r>
                        <m:r>
                          <a:rPr lang="en-US" sz="2000" b="1" i="1">
                            <a:latin typeface="Cambria Math" panose="02040503050406030204" pitchFamily="18" charset="0"/>
                          </a:rPr>
                          <m:t>"</m:t>
                        </m:r>
                      </m:num>
                      <m:den>
                        <m:r>
                          <a:rPr lang="en-US" sz="2000" b="1" i="1">
                            <a:latin typeface="Cambria Math" panose="02040503050406030204" pitchFamily="18" charset="0"/>
                          </a:rPr>
                          <m:t>𝒔𝒂𝒎𝒑𝒍𝒆</m:t>
                        </m:r>
                        <m:r>
                          <a:rPr lang="en-US" sz="2000" b="1" i="1">
                            <a:latin typeface="Cambria Math" panose="02040503050406030204" pitchFamily="18" charset="0"/>
                          </a:rPr>
                          <m:t> </m:t>
                        </m:r>
                        <m:r>
                          <a:rPr lang="en-US" sz="2000" b="1" i="1">
                            <a:latin typeface="Cambria Math" panose="02040503050406030204" pitchFamily="18" charset="0"/>
                          </a:rPr>
                          <m:t>𝒔𝒊𝒛𝒆</m:t>
                        </m:r>
                      </m:den>
                    </m:f>
                  </m:oMath>
                </a14:m>
                <a:r>
                  <a:rPr lang="en-US" sz="2000" dirty="0"/>
                  <a:t>= sample </a:t>
                </a:r>
                <a:r>
                  <a:rPr lang="en-US" sz="2000" dirty="0" smtClean="0"/>
                  <a:t>proportion, </a:t>
                </a:r>
                <a14:m>
                  <m:oMath xmlns:m="http://schemas.openxmlformats.org/officeDocument/2006/math">
                    <m:r>
                      <a:rPr lang="en-US" sz="2000" i="1">
                        <a:latin typeface="Cambria Math" panose="02040503050406030204" pitchFamily="18" charset="0"/>
                      </a:rPr>
                      <m:t>0</m:t>
                    </m:r>
                    <m:r>
                      <a:rPr lang="en-US" sz="2000" i="1">
                        <a:latin typeface="Cambria Math" panose="02040503050406030204" pitchFamily="18" charset="0"/>
                        <a:ea typeface="Cambria Math" panose="02040503050406030204" pitchFamily="18" charset="0"/>
                      </a:rPr>
                      <m:t>≤</m:t>
                    </m:r>
                    <m:acc>
                      <m:accPr>
                        <m:chr m:val="̂"/>
                        <m:ctrlPr>
                          <a:rPr lang="en-US" sz="2000" i="1">
                            <a:latin typeface="Cambria Math" charset="0"/>
                          </a:rPr>
                        </m:ctrlPr>
                      </m:accPr>
                      <m:e>
                        <m:r>
                          <a:rPr lang="en-US" sz="2000" b="1" i="1">
                            <a:latin typeface="Cambria Math" panose="02040503050406030204" pitchFamily="18" charset="0"/>
                          </a:rPr>
                          <m:t>𝒑</m:t>
                        </m:r>
                      </m:e>
                    </m:acc>
                    <m:r>
                      <a:rPr lang="en-US" sz="2000" b="1" i="1">
                        <a:latin typeface="Cambria Math" panose="02040503050406030204" pitchFamily="18" charset="0"/>
                        <a:ea typeface="Cambria Math" panose="02040503050406030204" pitchFamily="18" charset="0"/>
                      </a:rPr>
                      <m:t>≤</m:t>
                    </m:r>
                    <m:r>
                      <a:rPr lang="en-US" sz="2000" b="1" i="1">
                        <a:latin typeface="Cambria Math" panose="02040503050406030204" pitchFamily="18" charset="0"/>
                        <a:ea typeface="Cambria Math" panose="02040503050406030204" pitchFamily="18" charset="0"/>
                      </a:rPr>
                      <m:t>𝟏</m:t>
                    </m:r>
                  </m:oMath>
                </a14:m>
                <a:r>
                  <a:rPr lang="en-US" sz="2000" dirty="0" smtClean="0"/>
                  <a:t>, is an </a:t>
                </a:r>
                <a:r>
                  <a:rPr lang="en-US" sz="2000" dirty="0"/>
                  <a:t>estimate of </a:t>
                </a:r>
                <a:r>
                  <a:rPr lang="en-US" sz="2000" dirty="0" smtClean="0"/>
                  <a:t>parameter</a:t>
                </a:r>
                <a:r>
                  <a:rPr lang="en-US" sz="2000" dirty="0"/>
                  <a:t>, p</a:t>
                </a:r>
              </a:p>
              <a:p>
                <a:pPr lvl="1"/>
                <a:r>
                  <a:rPr lang="en-US" sz="2000" dirty="0" smtClean="0"/>
                  <a:t>Distribution of </a:t>
                </a:r>
                <a14:m>
                  <m:oMath xmlns:m="http://schemas.openxmlformats.org/officeDocument/2006/math">
                    <m:acc>
                      <m:accPr>
                        <m:chr m:val="̂"/>
                        <m:ctrlPr>
                          <a:rPr lang="en-US" sz="2000" i="1">
                            <a:latin typeface="Cambria Math" charset="0"/>
                          </a:rPr>
                        </m:ctrlPr>
                      </m:accPr>
                      <m:e>
                        <m:r>
                          <a:rPr lang="en-US" sz="2000" b="1" i="1">
                            <a:latin typeface="Cambria Math" panose="02040503050406030204" pitchFamily="18" charset="0"/>
                          </a:rPr>
                          <m:t>𝒑</m:t>
                        </m:r>
                      </m:e>
                    </m:acc>
                  </m:oMath>
                </a14:m>
                <a:r>
                  <a:rPr lang="en-US" sz="2000" dirty="0"/>
                  <a:t> values </a:t>
                </a:r>
                <a:r>
                  <a:rPr lang="en-US" sz="2000" dirty="0" smtClean="0"/>
                  <a:t>for all possible samples of size </a:t>
                </a:r>
                <a:r>
                  <a:rPr lang="en-US" sz="2000" b="1" i="1" dirty="0" smtClean="0"/>
                  <a:t>n</a:t>
                </a:r>
                <a:r>
                  <a:rPr lang="en-US" sz="2000" dirty="0" smtClean="0"/>
                  <a:t>  </a:t>
                </a:r>
                <a:r>
                  <a:rPr lang="en-US" sz="2000" dirty="0"/>
                  <a:t>is approximately </a:t>
                </a:r>
                <a:r>
                  <a:rPr lang="en-US" sz="2000" dirty="0" smtClean="0"/>
                  <a:t>normal when </a:t>
                </a:r>
                <a:r>
                  <a:rPr lang="en-US" sz="2000" dirty="0"/>
                  <a:t>n is </a:t>
                </a:r>
                <a:r>
                  <a:rPr lang="en-US" sz="2000" dirty="0" smtClean="0"/>
                  <a:t>large (n </a:t>
                </a:r>
                <a:r>
                  <a:rPr lang="en-US" sz="2000" dirty="0"/>
                  <a:t>is assumed to be “large” if </a:t>
                </a:r>
                <a14:m>
                  <m:oMath xmlns:m="http://schemas.openxmlformats.org/officeDocument/2006/math">
                    <m:r>
                      <a:rPr lang="en-US" sz="2000" i="1">
                        <a:latin typeface="Cambria Math" panose="02040503050406030204" pitchFamily="18" charset="0"/>
                      </a:rPr>
                      <m:t>𝑛𝑝</m:t>
                    </m:r>
                    <m:r>
                      <a:rPr lang="en-US" sz="2000" i="1">
                        <a:latin typeface="Cambria Math" panose="02040503050406030204" pitchFamily="18" charset="0"/>
                        <a:ea typeface="Cambria Math" panose="02040503050406030204" pitchFamily="18" charset="0"/>
                      </a:rPr>
                      <m:t>≥5 </m:t>
                    </m:r>
                    <m:r>
                      <a:rPr lang="en-US" sz="2000" i="1">
                        <a:latin typeface="Cambria Math" panose="02040503050406030204" pitchFamily="18" charset="0"/>
                        <a:ea typeface="Cambria Math" panose="02040503050406030204" pitchFamily="18" charset="0"/>
                      </a:rPr>
                      <m:t>𝑎𝑛𝑑</m:t>
                    </m:r>
                    <m:r>
                      <a:rPr lang="en-US" sz="2000" i="1">
                        <a:latin typeface="Cambria Math" panose="02040503050406030204" pitchFamily="18" charset="0"/>
                        <a:ea typeface="Cambria Math" panose="02040503050406030204" pitchFamily="18" charset="0"/>
                      </a:rPr>
                      <m:t> </m:t>
                    </m:r>
                    <m:r>
                      <a:rPr lang="en-US" sz="2000" i="1">
                        <a:latin typeface="Cambria Math" panose="02040503050406030204" pitchFamily="18" charset="0"/>
                        <a:ea typeface="Cambria Math" panose="02040503050406030204" pitchFamily="18" charset="0"/>
                      </a:rPr>
                      <m:t>𝑛</m:t>
                    </m:r>
                    <m:r>
                      <a:rPr lang="en-US" sz="2000" i="1">
                        <a:latin typeface="Cambria Math" panose="02040503050406030204" pitchFamily="18" charset="0"/>
                        <a:ea typeface="Cambria Math" panose="02040503050406030204" pitchFamily="18" charset="0"/>
                      </a:rPr>
                      <m:t>(1−</m:t>
                    </m:r>
                    <m:r>
                      <a:rPr lang="en-US" sz="2000" i="1">
                        <a:latin typeface="Cambria Math" panose="02040503050406030204" pitchFamily="18" charset="0"/>
                        <a:ea typeface="Cambria Math" panose="02040503050406030204" pitchFamily="18" charset="0"/>
                      </a:rPr>
                      <m:t>𝑝</m:t>
                    </m:r>
                    <m:r>
                      <a:rPr lang="en-US" sz="2000" i="1">
                        <a:latin typeface="Cambria Math" panose="02040503050406030204" pitchFamily="18" charset="0"/>
                        <a:ea typeface="Cambria Math" panose="02040503050406030204" pitchFamily="18" charset="0"/>
                      </a:rPr>
                      <m:t>)≥5</m:t>
                    </m:r>
                  </m:oMath>
                </a14:m>
                <a:endParaRPr lang="en-US" sz="2000" dirty="0"/>
              </a:p>
              <a:p>
                <a:pPr lvl="1"/>
                <a:r>
                  <a:rPr lang="en-US" sz="2000" dirty="0" smtClean="0"/>
                  <a:t>Properties of distribution of </a:t>
                </a:r>
                <a14:m>
                  <m:oMath xmlns:m="http://schemas.openxmlformats.org/officeDocument/2006/math">
                    <m:acc>
                      <m:accPr>
                        <m:chr m:val="̂"/>
                        <m:ctrlPr>
                          <a:rPr lang="en-US" sz="2000" i="1">
                            <a:latin typeface="Cambria Math" charset="0"/>
                          </a:rPr>
                        </m:ctrlPr>
                      </m:accPr>
                      <m:e>
                        <m:r>
                          <a:rPr lang="en-US" sz="2000" b="1" i="1">
                            <a:latin typeface="Cambria Math" panose="02040503050406030204" pitchFamily="18" charset="0"/>
                          </a:rPr>
                          <m:t>𝒑</m:t>
                        </m:r>
                      </m:e>
                    </m:acc>
                  </m:oMath>
                </a14:m>
                <a:r>
                  <a:rPr lang="en-US" sz="2000" dirty="0"/>
                  <a:t> </a:t>
                </a:r>
                <a:r>
                  <a:rPr lang="en-US" sz="2000" dirty="0" smtClean="0"/>
                  <a:t>values: </a:t>
                </a:r>
                <a14:m>
                  <m:oMath xmlns:m="http://schemas.openxmlformats.org/officeDocument/2006/math">
                    <m:sSub>
                      <m:sSubPr>
                        <m:ctrlPr>
                          <a:rPr lang="en-US" sz="2000" b="1" i="1">
                            <a:latin typeface="Cambria Math" charset="0"/>
                          </a:rPr>
                        </m:ctrlPr>
                      </m:sSubPr>
                      <m:e>
                        <m:r>
                          <a:rPr lang="en-US" sz="2000" b="1" i="1">
                            <a:latin typeface="Cambria Math" panose="02040503050406030204" pitchFamily="18" charset="0"/>
                            <a:ea typeface="Cambria Math" panose="02040503050406030204" pitchFamily="18" charset="0"/>
                          </a:rPr>
                          <m:t>𝝁</m:t>
                        </m:r>
                      </m:e>
                      <m:sub>
                        <m:acc>
                          <m:accPr>
                            <m:chr m:val="̂"/>
                            <m:ctrlPr>
                              <a:rPr lang="en-US" sz="2000" b="1" i="1">
                                <a:latin typeface="Cambria Math" charset="0"/>
                              </a:rPr>
                            </m:ctrlPr>
                          </m:accPr>
                          <m:e>
                            <m:r>
                              <a:rPr lang="en-US" sz="2000" b="1" i="1">
                                <a:latin typeface="Cambria Math" panose="02040503050406030204" pitchFamily="18" charset="0"/>
                              </a:rPr>
                              <m:t>𝒑</m:t>
                            </m:r>
                          </m:e>
                        </m:acc>
                      </m:sub>
                    </m:sSub>
                    <m:r>
                      <a:rPr lang="en-US" sz="2000" b="1" i="1">
                        <a:latin typeface="Cambria Math" panose="02040503050406030204" pitchFamily="18" charset="0"/>
                      </a:rPr>
                      <m:t>=</m:t>
                    </m:r>
                    <m:r>
                      <a:rPr lang="en-US" sz="2000" b="1" i="1">
                        <a:latin typeface="Cambria Math" panose="02040503050406030204" pitchFamily="18" charset="0"/>
                      </a:rPr>
                      <m:t>𝒑</m:t>
                    </m:r>
                  </m:oMath>
                </a14:m>
                <a:r>
                  <a:rPr lang="en-US" sz="2000" b="1" dirty="0"/>
                  <a:t> </a:t>
                </a:r>
                <a:r>
                  <a:rPr lang="en-US" sz="2000" dirty="0"/>
                  <a:t>and </a:t>
                </a:r>
                <a14:m>
                  <m:oMath xmlns:m="http://schemas.openxmlformats.org/officeDocument/2006/math">
                    <m:sSub>
                      <m:sSubPr>
                        <m:ctrlPr>
                          <a:rPr lang="en-US" sz="2000" b="1" i="1">
                            <a:latin typeface="Cambria Math" charset="0"/>
                          </a:rPr>
                        </m:ctrlPr>
                      </m:sSubPr>
                      <m:e>
                        <m:r>
                          <a:rPr lang="en-US" sz="2000" b="1" i="1">
                            <a:latin typeface="Cambria Math" panose="02040503050406030204" pitchFamily="18" charset="0"/>
                            <a:ea typeface="Cambria Math" panose="02040503050406030204" pitchFamily="18" charset="0"/>
                          </a:rPr>
                          <m:t>𝝈</m:t>
                        </m:r>
                      </m:e>
                      <m:sub>
                        <m:acc>
                          <m:accPr>
                            <m:chr m:val="̂"/>
                            <m:ctrlPr>
                              <a:rPr lang="en-US" sz="2000" b="1" i="1">
                                <a:latin typeface="Cambria Math" charset="0"/>
                              </a:rPr>
                            </m:ctrlPr>
                          </m:accPr>
                          <m:e>
                            <m:r>
                              <a:rPr lang="en-US" sz="2000" b="1" i="1">
                                <a:latin typeface="Cambria Math" panose="02040503050406030204" pitchFamily="18" charset="0"/>
                              </a:rPr>
                              <m:t>𝒑</m:t>
                            </m:r>
                          </m:e>
                        </m:acc>
                      </m:sub>
                    </m:sSub>
                    <m:r>
                      <a:rPr lang="en-US" sz="2000" b="1" i="1">
                        <a:latin typeface="Cambria Math" panose="02040503050406030204" pitchFamily="18" charset="0"/>
                      </a:rPr>
                      <m:t>=</m:t>
                    </m:r>
                    <m:rad>
                      <m:radPr>
                        <m:degHide m:val="on"/>
                        <m:ctrlPr>
                          <a:rPr lang="en-US" sz="2000" b="1" i="1">
                            <a:latin typeface="Cambria Math" charset="0"/>
                          </a:rPr>
                        </m:ctrlPr>
                      </m:radPr>
                      <m:deg/>
                      <m:e>
                        <m:f>
                          <m:fPr>
                            <m:ctrlPr>
                              <a:rPr lang="en-US" sz="2000" b="1" i="1">
                                <a:latin typeface="Cambria Math" charset="0"/>
                              </a:rPr>
                            </m:ctrlPr>
                          </m:fPr>
                          <m:num>
                            <m:r>
                              <a:rPr lang="en-US" sz="2000" b="1" i="1">
                                <a:latin typeface="Cambria Math" panose="02040503050406030204" pitchFamily="18" charset="0"/>
                              </a:rPr>
                              <m:t>𝒑</m:t>
                            </m:r>
                            <m:r>
                              <a:rPr lang="en-US" sz="2000" b="1" i="1">
                                <a:latin typeface="Cambria Math" panose="02040503050406030204" pitchFamily="18" charset="0"/>
                              </a:rPr>
                              <m:t>(</m:t>
                            </m:r>
                            <m:r>
                              <a:rPr lang="en-US" sz="2000" b="1" i="1">
                                <a:latin typeface="Cambria Math" panose="02040503050406030204" pitchFamily="18" charset="0"/>
                              </a:rPr>
                              <m:t>𝟏</m:t>
                            </m:r>
                            <m:r>
                              <a:rPr lang="en-US" sz="2000" b="1" i="1">
                                <a:latin typeface="Cambria Math" panose="02040503050406030204" pitchFamily="18" charset="0"/>
                              </a:rPr>
                              <m:t>−</m:t>
                            </m:r>
                            <m:r>
                              <a:rPr lang="en-US" sz="2000" b="1" i="1">
                                <a:latin typeface="Cambria Math" panose="02040503050406030204" pitchFamily="18" charset="0"/>
                              </a:rPr>
                              <m:t>𝒑</m:t>
                            </m:r>
                            <m:r>
                              <a:rPr lang="en-US" sz="2000" b="1" i="1">
                                <a:latin typeface="Cambria Math" panose="02040503050406030204" pitchFamily="18" charset="0"/>
                              </a:rPr>
                              <m:t>)</m:t>
                            </m:r>
                          </m:num>
                          <m:den>
                            <m:r>
                              <a:rPr lang="en-US" sz="2000" b="1" i="1">
                                <a:latin typeface="Cambria Math" panose="02040503050406030204" pitchFamily="18" charset="0"/>
                              </a:rPr>
                              <m:t>𝒏</m:t>
                            </m:r>
                          </m:den>
                        </m:f>
                      </m:e>
                    </m:rad>
                  </m:oMath>
                </a14:m>
                <a:r>
                  <a:rPr lang="en-US" sz="2000" b="1" dirty="0"/>
                  <a:t/>
                </a:r>
                <a:br>
                  <a:rPr lang="en-US" sz="2000" b="1" dirty="0"/>
                </a:br>
                <a:r>
                  <a:rPr lang="en-US" sz="2000" dirty="0"/>
                  <a:t>where </a:t>
                </a:r>
                <a:r>
                  <a:rPr lang="en-US" sz="2000" b="1" i="1" dirty="0"/>
                  <a:t>p</a:t>
                </a:r>
                <a:r>
                  <a:rPr lang="en-US" sz="2000" dirty="0"/>
                  <a:t> is the population </a:t>
                </a:r>
                <a:r>
                  <a:rPr lang="en-US" sz="2000" dirty="0" smtClean="0"/>
                  <a:t>proportion</a:t>
                </a:r>
              </a:p>
              <a:p>
                <a:pPr lvl="1"/>
                <a14:m>
                  <m:oMath xmlns:m="http://schemas.openxmlformats.org/officeDocument/2006/math">
                    <m:r>
                      <a:rPr lang="en-US" sz="2000" i="1">
                        <a:latin typeface="Cambria Math" panose="02040503050406030204" pitchFamily="18" charset="0"/>
                      </a:rPr>
                      <m:t>𝑍</m:t>
                    </m:r>
                    <m:r>
                      <a:rPr lang="en-US" sz="2000" i="1">
                        <a:latin typeface="Cambria Math" panose="02040503050406030204" pitchFamily="18" charset="0"/>
                      </a:rPr>
                      <m:t>=</m:t>
                    </m:r>
                    <m:f>
                      <m:fPr>
                        <m:ctrlPr>
                          <a:rPr lang="en-US" sz="2000" i="1">
                            <a:latin typeface="Cambria Math" charset="0"/>
                          </a:rPr>
                        </m:ctrlPr>
                      </m:fPr>
                      <m:num>
                        <m:acc>
                          <m:accPr>
                            <m:chr m:val="̂"/>
                            <m:ctrlPr>
                              <a:rPr lang="en-US" sz="2000" i="1">
                                <a:latin typeface="Cambria Math" charset="0"/>
                              </a:rPr>
                            </m:ctrlPr>
                          </m:accPr>
                          <m:e>
                            <m:r>
                              <a:rPr lang="en-US" sz="2000" b="1" i="1">
                                <a:latin typeface="Cambria Math" panose="02040503050406030204" pitchFamily="18" charset="0"/>
                              </a:rPr>
                              <m:t>𝒑</m:t>
                            </m:r>
                          </m:e>
                        </m:acc>
                        <m:r>
                          <a:rPr lang="en-US" sz="2000" i="1">
                            <a:latin typeface="Cambria Math" panose="02040503050406030204" pitchFamily="18" charset="0"/>
                          </a:rPr>
                          <m:t>−</m:t>
                        </m:r>
                        <m:r>
                          <a:rPr lang="en-US" sz="2000" b="1" i="1" smtClean="0">
                            <a:latin typeface="Cambria Math" panose="02040503050406030204" pitchFamily="18" charset="0"/>
                          </a:rPr>
                          <m:t>𝒑</m:t>
                        </m:r>
                      </m:num>
                      <m:den>
                        <m:rad>
                          <m:radPr>
                            <m:degHide m:val="on"/>
                            <m:ctrlPr>
                              <a:rPr lang="en-US" sz="2000" b="1" i="1" smtClean="0">
                                <a:latin typeface="Cambria Math" charset="0"/>
                              </a:rPr>
                            </m:ctrlPr>
                          </m:radPr>
                          <m:deg/>
                          <m:e>
                            <m:f>
                              <m:fPr>
                                <m:ctrlPr>
                                  <a:rPr lang="en-US" sz="2000" b="1" i="1" smtClean="0">
                                    <a:latin typeface="Cambria Math" charset="0"/>
                                  </a:rPr>
                                </m:ctrlPr>
                              </m:fPr>
                              <m:num>
                                <m:r>
                                  <a:rPr lang="en-US" sz="2000" b="1" i="1" smtClean="0">
                                    <a:latin typeface="Cambria Math" panose="02040503050406030204" pitchFamily="18" charset="0"/>
                                  </a:rPr>
                                  <m:t>𝒑</m:t>
                                </m:r>
                                <m:r>
                                  <a:rPr lang="en-US" sz="2000" b="1" i="1" smtClean="0">
                                    <a:latin typeface="Cambria Math" panose="02040503050406030204" pitchFamily="18" charset="0"/>
                                  </a:rPr>
                                  <m:t>(</m:t>
                                </m:r>
                                <m:r>
                                  <a:rPr lang="en-US" sz="2000" b="1" i="1" smtClean="0">
                                    <a:latin typeface="Cambria Math" panose="02040503050406030204" pitchFamily="18" charset="0"/>
                                  </a:rPr>
                                  <m:t>𝟏</m:t>
                                </m:r>
                                <m:r>
                                  <a:rPr lang="en-US" sz="2000" b="1" i="1" smtClean="0">
                                    <a:latin typeface="Cambria Math" panose="02040503050406030204" pitchFamily="18" charset="0"/>
                                  </a:rPr>
                                  <m:t>−</m:t>
                                </m:r>
                                <m:r>
                                  <a:rPr lang="en-US" sz="2000" b="1" i="1" smtClean="0">
                                    <a:latin typeface="Cambria Math" panose="02040503050406030204" pitchFamily="18" charset="0"/>
                                  </a:rPr>
                                  <m:t>𝒑</m:t>
                                </m:r>
                                <m:r>
                                  <a:rPr lang="en-US" sz="2000" b="1" i="1" smtClean="0">
                                    <a:latin typeface="Cambria Math" panose="02040503050406030204" pitchFamily="18" charset="0"/>
                                  </a:rPr>
                                  <m:t>)</m:t>
                                </m:r>
                              </m:num>
                              <m:den>
                                <m:r>
                                  <a:rPr lang="en-US" sz="2000" b="1" i="1" smtClean="0">
                                    <a:latin typeface="Cambria Math" panose="02040503050406030204" pitchFamily="18" charset="0"/>
                                  </a:rPr>
                                  <m:t>𝒏</m:t>
                                </m:r>
                              </m:den>
                            </m:f>
                          </m:e>
                        </m:rad>
                      </m:den>
                    </m:f>
                  </m:oMath>
                </a14:m>
                <a:endParaRPr lang="en-US" sz="2000" dirty="0"/>
              </a:p>
              <a:p>
                <a:pPr lvl="1"/>
                <a:r>
                  <a:rPr lang="en-US" sz="2000" dirty="0"/>
                  <a:t>Calculation of normal probabilities are determined in the same way using the Normal Probability Table (E2</a:t>
                </a:r>
                <a:r>
                  <a:rPr lang="en-US" sz="2000" dirty="0" smtClean="0"/>
                  <a:t>)</a:t>
                </a:r>
                <a:endParaRPr lang="en-US" sz="2000" dirty="0"/>
              </a:p>
              <a:p>
                <a:endParaRPr lang="en-US"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0" y="584200"/>
                <a:ext cx="9144000" cy="6273800"/>
              </a:xfrm>
              <a:blipFill rotWithShape="0">
                <a:blip r:embed="rId3"/>
                <a:stretch>
                  <a:fillRect l="-733" t="-2138"/>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8D75822C-2030-4887-9512-2AC67AD2736F}" type="slidenum">
              <a:rPr lang="en-US" smtClean="0"/>
              <a:t>31</a:t>
            </a:fld>
            <a:endParaRPr lang="en-US" dirty="0"/>
          </a:p>
        </p:txBody>
      </p:sp>
    </p:spTree>
    <p:extLst>
      <p:ext uri="{BB962C8B-B14F-4D97-AF65-F5344CB8AC3E}">
        <p14:creationId xmlns:p14="http://schemas.microsoft.com/office/powerpoint/2010/main" val="41098349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19444" y="2759"/>
            <a:ext cx="8564603" cy="817912"/>
          </a:xfrm>
        </p:spPr>
        <p:txBody>
          <a:bodyPr>
            <a:normAutofit fontScale="90000"/>
          </a:bodyPr>
          <a:lstStyle/>
          <a:p>
            <a:r>
              <a:rPr lang="en-US" sz="3600" dirty="0" smtClean="0"/>
              <a:t>Central Limit Theorem: Proportions AND Means</a:t>
            </a:r>
            <a:endParaRPr lang="en-US" sz="3600" dirty="0"/>
          </a:p>
        </p:txBody>
      </p:sp>
      <p:sp>
        <p:nvSpPr>
          <p:cNvPr id="10" name="Text Placeholder 9"/>
          <p:cNvSpPr>
            <a:spLocks noGrp="1"/>
          </p:cNvSpPr>
          <p:nvPr>
            <p:ph type="body" idx="1"/>
          </p:nvPr>
        </p:nvSpPr>
        <p:spPr>
          <a:xfrm>
            <a:off x="319445" y="761453"/>
            <a:ext cx="8564602" cy="1037938"/>
          </a:xfrm>
        </p:spPr>
        <p:txBody>
          <a:bodyPr>
            <a:normAutofit lnSpcReduction="10000"/>
          </a:bodyPr>
          <a:lstStyle/>
          <a:p>
            <a:r>
              <a:rPr lang="en-US" dirty="0"/>
              <a:t>RULE:  </a:t>
            </a:r>
            <a:r>
              <a:rPr lang="en-US" b="0" dirty="0"/>
              <a:t>If </a:t>
            </a:r>
            <a:r>
              <a:rPr lang="en-US" b="0" dirty="0" smtClean="0"/>
              <a:t>many </a:t>
            </a:r>
            <a:r>
              <a:rPr lang="en-US" b="0" dirty="0"/>
              <a:t>samples or repetitions of the </a:t>
            </a:r>
            <a:r>
              <a:rPr lang="en-US" b="0" dirty="0" smtClean="0"/>
              <a:t>SAME SIZE are </a:t>
            </a:r>
            <a:r>
              <a:rPr lang="en-US" b="0" dirty="0"/>
              <a:t>taken, the frequency curve made from STATISTICS from the </a:t>
            </a:r>
            <a:r>
              <a:rPr lang="en-US" b="0" dirty="0" smtClean="0"/>
              <a:t>SAMPLES will </a:t>
            </a:r>
            <a:r>
              <a:rPr lang="en-US" b="0" dirty="0"/>
              <a:t>be approximately </a:t>
            </a:r>
            <a:r>
              <a:rPr lang="en-US" b="0" dirty="0" smtClean="0"/>
              <a:t>normally distributed</a:t>
            </a:r>
            <a:endParaRPr lang="en-US" b="0" dirty="0"/>
          </a:p>
        </p:txBody>
      </p:sp>
      <mc:AlternateContent xmlns:mc="http://schemas.openxmlformats.org/markup-compatibility/2006" xmlns:a14="http://schemas.microsoft.com/office/drawing/2010/main">
        <mc:Choice Requires="a14">
          <p:sp>
            <p:nvSpPr>
              <p:cNvPr id="4" name="Content Placeholder 3"/>
              <p:cNvSpPr>
                <a:spLocks noGrp="1"/>
              </p:cNvSpPr>
              <p:nvPr>
                <p:ph sz="half" idx="2"/>
              </p:nvPr>
            </p:nvSpPr>
            <p:spPr>
              <a:xfrm>
                <a:off x="105124" y="1816084"/>
                <a:ext cx="4379790" cy="3935992"/>
              </a:xfrm>
            </p:spPr>
            <p:txBody>
              <a:bodyPr>
                <a:normAutofit fontScale="92500" lnSpcReduction="10000"/>
              </a:bodyPr>
              <a:lstStyle/>
              <a:p>
                <a:pPr marL="0" indent="0" algn="ctr">
                  <a:buNone/>
                </a:pPr>
                <a:r>
                  <a:rPr lang="en-US" sz="2400" b="1" i="1" u="sng" dirty="0" smtClean="0"/>
                  <a:t>Categorical (2 outcomes)</a:t>
                </a:r>
              </a:p>
              <a:p>
                <a:pPr marL="0" indent="0">
                  <a:buNone/>
                </a:pPr>
                <a:r>
                  <a:rPr lang="en-US" sz="2400" b="1" dirty="0" smtClean="0"/>
                  <a:t>PROPORTIONS </a:t>
                </a:r>
                <a:r>
                  <a:rPr lang="en-US" sz="2400" dirty="0"/>
                  <a:t>(</a:t>
                </a:r>
                <a14:m>
                  <m:oMath xmlns:m="http://schemas.openxmlformats.org/officeDocument/2006/math">
                    <m:acc>
                      <m:accPr>
                        <m:chr m:val="̂"/>
                        <m:ctrlPr>
                          <a:rPr lang="en-US" sz="2400" b="1" i="1">
                            <a:latin typeface="Cambria Math" charset="0"/>
                          </a:rPr>
                        </m:ctrlPr>
                      </m:accPr>
                      <m:e>
                        <m:r>
                          <a:rPr lang="en-US" sz="2400" b="1" i="1">
                            <a:latin typeface="Cambria Math" panose="02040503050406030204" pitchFamily="18" charset="0"/>
                          </a:rPr>
                          <m:t>𝒑</m:t>
                        </m:r>
                      </m:e>
                    </m:acc>
                  </m:oMath>
                </a14:m>
                <a:r>
                  <a:rPr lang="en-US" sz="2400" dirty="0"/>
                  <a:t>’s</a:t>
                </a:r>
                <a:r>
                  <a:rPr lang="en-US" sz="2400" dirty="0" smtClean="0"/>
                  <a:t>): </a:t>
                </a:r>
                <a:endParaRPr lang="en-US" sz="2400" b="1" dirty="0" smtClean="0"/>
              </a:p>
              <a:p>
                <a:r>
                  <a:rPr lang="en-US" sz="2400" b="1" dirty="0" smtClean="0"/>
                  <a:t>Assumptions</a:t>
                </a:r>
                <a:r>
                  <a:rPr lang="en-US" sz="2400" dirty="0" smtClean="0"/>
                  <a:t>:</a:t>
                </a:r>
              </a:p>
              <a:p>
                <a:pPr marL="457200" lvl="1">
                  <a:buFont typeface="+mj-lt"/>
                  <a:buAutoNum type="arabicPeriod"/>
                </a:pPr>
                <a:r>
                  <a:rPr lang="en-US" sz="2000" dirty="0" smtClean="0"/>
                  <a:t>Population w/fixed proportion</a:t>
                </a:r>
              </a:p>
              <a:p>
                <a:pPr marL="457200" lvl="1">
                  <a:buFont typeface="+mj-lt"/>
                  <a:buAutoNum type="arabicPeriod"/>
                </a:pPr>
                <a:r>
                  <a:rPr lang="en-US" sz="2000" dirty="0" smtClean="0"/>
                  <a:t>Random sample from population </a:t>
                </a:r>
              </a:p>
              <a:p>
                <a:pPr marL="457200" lvl="1">
                  <a:buFont typeface="+mj-lt"/>
                  <a:buAutoNum type="arabicPeriod"/>
                </a:pPr>
                <a:r>
                  <a:rPr lang="en-US" sz="2000" dirty="0" smtClean="0"/>
                  <a:t>np</a:t>
                </a:r>
                <a:r>
                  <a:rPr lang="en-US" sz="2000" dirty="0" smtClean="0">
                    <a:sym typeface="Symbol" panose="05050102010706020507" pitchFamily="18" charset="2"/>
                  </a:rPr>
                  <a:t>5 and n(1-p)5 (“large” samples)</a:t>
                </a:r>
                <a:endParaRPr lang="en-US" sz="2000" dirty="0" smtClean="0"/>
              </a:p>
              <a:p>
                <a:r>
                  <a:rPr lang="en-US" sz="2400" b="1" dirty="0"/>
                  <a:t>MEAN</a:t>
                </a:r>
                <a:r>
                  <a:rPr lang="en-US" sz="2400" dirty="0"/>
                  <a:t> of </a:t>
                </a:r>
                <a:r>
                  <a:rPr lang="en-US" sz="2400" dirty="0" smtClean="0"/>
                  <a:t>samples </a:t>
                </a:r>
                <a14:m>
                  <m:oMath xmlns:m="http://schemas.openxmlformats.org/officeDocument/2006/math">
                    <m:acc>
                      <m:accPr>
                        <m:chr m:val="̂"/>
                        <m:ctrlPr>
                          <a:rPr lang="en-US" sz="2400" b="1" i="1">
                            <a:latin typeface="Cambria Math" charset="0"/>
                          </a:rPr>
                        </m:ctrlPr>
                      </m:accPr>
                      <m:e>
                        <m:r>
                          <a:rPr lang="en-US" sz="2400" b="1" i="1">
                            <a:latin typeface="Cambria Math" panose="02040503050406030204" pitchFamily="18" charset="0"/>
                          </a:rPr>
                          <m:t>𝒑</m:t>
                        </m:r>
                      </m:e>
                    </m:acc>
                  </m:oMath>
                </a14:m>
                <a:r>
                  <a:rPr lang="en-US" sz="2400" dirty="0" smtClean="0"/>
                  <a:t>’s </a:t>
                </a:r>
                <a:r>
                  <a:rPr lang="en-US" sz="2400" dirty="0"/>
                  <a:t>will </a:t>
                </a:r>
                <a:r>
                  <a:rPr lang="en-US" sz="2400" dirty="0" smtClean="0"/>
                  <a:t>be</a:t>
                </a:r>
                <a:r>
                  <a:rPr lang="en-US" sz="2400" dirty="0"/>
                  <a:t> </a:t>
                </a:r>
                <a:br>
                  <a:rPr lang="en-US" sz="2400" dirty="0"/>
                </a:br>
                <a:r>
                  <a:rPr lang="en-US" sz="2400" dirty="0" smtClean="0"/>
                  <a:t>population </a:t>
                </a:r>
                <a:r>
                  <a:rPr lang="en-US" sz="2400" dirty="0"/>
                  <a:t>proportion </a:t>
                </a:r>
                <a:r>
                  <a:rPr lang="en-US" sz="2400" dirty="0" smtClean="0"/>
                  <a:t>(</a:t>
                </a:r>
                <a:r>
                  <a:rPr lang="en-US" sz="2400" b="1" i="1" dirty="0"/>
                  <a:t>p</a:t>
                </a:r>
                <a:r>
                  <a:rPr lang="en-US" sz="2400" dirty="0" smtClean="0"/>
                  <a:t>)</a:t>
                </a:r>
                <a:br>
                  <a:rPr lang="en-US" sz="2400" dirty="0" smtClean="0"/>
                </a:br>
                <a:r>
                  <a:rPr lang="en-US" sz="2400" dirty="0" smtClean="0"/>
                  <a:t/>
                </a:r>
                <a:br>
                  <a:rPr lang="en-US" sz="2400" dirty="0" smtClean="0"/>
                </a:br>
                <a:endParaRPr lang="en-US" sz="2400" dirty="0" smtClean="0"/>
              </a:p>
              <a:p>
                <a:r>
                  <a:rPr lang="en-US" sz="2400" b="1" dirty="0"/>
                  <a:t>STANDARD DEVIATION</a:t>
                </a:r>
                <a:r>
                  <a:rPr lang="en-US" sz="2400" dirty="0"/>
                  <a:t> of the sample proportions (</a:t>
                </a:r>
                <a14:m>
                  <m:oMath xmlns:m="http://schemas.openxmlformats.org/officeDocument/2006/math">
                    <m:acc>
                      <m:accPr>
                        <m:chr m:val="̂"/>
                        <m:ctrlPr>
                          <a:rPr lang="en-US" sz="2400" b="1" i="1">
                            <a:latin typeface="Cambria Math" charset="0"/>
                          </a:rPr>
                        </m:ctrlPr>
                      </m:accPr>
                      <m:e>
                        <m:r>
                          <a:rPr lang="en-US" sz="2400" b="1" i="1">
                            <a:latin typeface="Cambria Math" panose="02040503050406030204" pitchFamily="18" charset="0"/>
                          </a:rPr>
                          <m:t>𝒑</m:t>
                        </m:r>
                      </m:e>
                    </m:acc>
                    <m:r>
                      <a:rPr lang="en-US" sz="2400">
                        <a:latin typeface="Cambria Math" panose="02040503050406030204" pitchFamily="18" charset="0"/>
                      </a:rPr>
                      <m:t>′</m:t>
                    </m:r>
                  </m:oMath>
                </a14:m>
                <a:r>
                  <a:rPr lang="en-US" sz="2400" b="1" i="1" dirty="0"/>
                  <a:t>s</a:t>
                </a:r>
                <a:r>
                  <a:rPr lang="en-US" sz="2400" dirty="0"/>
                  <a:t>) will be:</a:t>
                </a:r>
              </a:p>
              <a:p>
                <a:endParaRPr lang="en-US" sz="2400" dirty="0"/>
              </a:p>
            </p:txBody>
          </p:sp>
        </mc:Choice>
        <mc:Fallback xmlns="">
          <p:sp>
            <p:nvSpPr>
              <p:cNvPr id="4" name="Content Placeholder 3"/>
              <p:cNvSpPr>
                <a:spLocks noGrp="1" noRot="1" noChangeAspect="1" noMove="1" noResize="1" noEditPoints="1" noAdjustHandles="1" noChangeArrowheads="1" noChangeShapeType="1" noTextEdit="1"/>
              </p:cNvSpPr>
              <p:nvPr>
                <p:ph sz="half" idx="2"/>
              </p:nvPr>
            </p:nvSpPr>
            <p:spPr>
              <a:xfrm>
                <a:off x="105124" y="1816084"/>
                <a:ext cx="4379790" cy="3935992"/>
              </a:xfrm>
              <a:blipFill rotWithShape="0">
                <a:blip r:embed="rId2"/>
                <a:stretch>
                  <a:fillRect l="-1808" t="-2632" b="-23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Content Placeholder 11"/>
              <p:cNvSpPr>
                <a:spLocks noGrp="1"/>
              </p:cNvSpPr>
              <p:nvPr>
                <p:ph sz="quarter" idx="4"/>
              </p:nvPr>
            </p:nvSpPr>
            <p:spPr>
              <a:xfrm>
                <a:off x="4609649" y="1816084"/>
                <a:ext cx="4496622" cy="4039370"/>
              </a:xfrm>
            </p:spPr>
            <p:txBody>
              <a:bodyPr>
                <a:normAutofit fontScale="92500" lnSpcReduction="10000"/>
              </a:bodyPr>
              <a:lstStyle/>
              <a:p>
                <a:pPr marL="0" indent="0" algn="ctr">
                  <a:buNone/>
                </a:pPr>
                <a:r>
                  <a:rPr lang="en-US" sz="2400" b="1" i="1" u="sng" dirty="0" smtClean="0"/>
                  <a:t>Quantitative (Measurement)</a:t>
                </a:r>
              </a:p>
              <a:p>
                <a:pPr marL="0" indent="0">
                  <a:buNone/>
                </a:pPr>
                <a:r>
                  <a:rPr lang="en-US" sz="2400" b="1" dirty="0" smtClean="0"/>
                  <a:t>MEANS </a:t>
                </a:r>
                <a:r>
                  <a:rPr lang="en-US" sz="2400" dirty="0" smtClean="0"/>
                  <a:t>(</a:t>
                </a:r>
                <a14:m>
                  <m:oMath xmlns:m="http://schemas.openxmlformats.org/officeDocument/2006/math">
                    <m:acc>
                      <m:accPr>
                        <m:chr m:val="̅"/>
                        <m:ctrlPr>
                          <a:rPr lang="en-US" sz="2400" b="1" i="1" smtClean="0">
                            <a:latin typeface="Cambria Math" charset="0"/>
                          </a:rPr>
                        </m:ctrlPr>
                      </m:accPr>
                      <m:e>
                        <m:r>
                          <a:rPr lang="en-US" sz="2400" b="1" i="1" smtClean="0">
                            <a:latin typeface="Cambria Math" panose="02040503050406030204" pitchFamily="18" charset="0"/>
                          </a:rPr>
                          <m:t>𝑿</m:t>
                        </m:r>
                      </m:e>
                    </m:acc>
                  </m:oMath>
                </a14:m>
                <a:r>
                  <a:rPr lang="en-US" sz="2400" dirty="0" smtClean="0"/>
                  <a:t>’s ):</a:t>
                </a:r>
                <a:endParaRPr lang="en-US" sz="2400" b="1" dirty="0" smtClean="0"/>
              </a:p>
              <a:p>
                <a:r>
                  <a:rPr lang="en-US" sz="2400" b="1" i="1" dirty="0"/>
                  <a:t>Conditions/Assumptions</a:t>
                </a:r>
                <a:endParaRPr lang="en-US" sz="2400" dirty="0"/>
              </a:p>
              <a:p>
                <a:pPr marL="577850" lvl="1" indent="-349250">
                  <a:buFont typeface="+mj-lt"/>
                  <a:buAutoNum type="arabicPeriod"/>
                </a:pPr>
                <a:r>
                  <a:rPr lang="en-US" sz="2100" dirty="0"/>
                  <a:t>If population </a:t>
                </a:r>
                <a:r>
                  <a:rPr lang="en-US" sz="2100" dirty="0" smtClean="0"/>
                  <a:t>bell-shaped </a:t>
                </a:r>
                <a:r>
                  <a:rPr lang="en-US" sz="2100" dirty="0"/>
                  <a:t>(normal), random sample of any </a:t>
                </a:r>
                <a:r>
                  <a:rPr lang="en-US" sz="2100" dirty="0" smtClean="0"/>
                  <a:t>size</a:t>
                </a:r>
              </a:p>
              <a:p>
                <a:pPr marL="577850" lvl="1" indent="-349250">
                  <a:buFont typeface="+mj-lt"/>
                  <a:buAutoNum type="arabicPeriod"/>
                </a:pPr>
                <a:r>
                  <a:rPr lang="en-US" sz="2100" dirty="0" smtClean="0"/>
                  <a:t>If </a:t>
                </a:r>
                <a:r>
                  <a:rPr lang="en-US" sz="2100" dirty="0"/>
                  <a:t>population </a:t>
                </a:r>
                <a:r>
                  <a:rPr lang="en-US" sz="2100" dirty="0" smtClean="0"/>
                  <a:t>not </a:t>
                </a:r>
                <a:r>
                  <a:rPr lang="en-US" sz="2100" dirty="0"/>
                  <a:t>bell-shaped, a </a:t>
                </a:r>
                <a:r>
                  <a:rPr lang="en-US" sz="2100" b="1" i="1" dirty="0"/>
                  <a:t>large</a:t>
                </a:r>
                <a:r>
                  <a:rPr lang="en-US" sz="2100" dirty="0"/>
                  <a:t> random sample </a:t>
                </a:r>
                <a:r>
                  <a:rPr lang="en-US" sz="2100" dirty="0" smtClean="0"/>
                  <a:t>(</a:t>
                </a:r>
                <a:r>
                  <a:rPr lang="en-US" sz="2100" dirty="0" smtClean="0">
                    <a:sym typeface="Symbol" panose="05050102010706020507" pitchFamily="18" charset="2"/>
                  </a:rPr>
                  <a:t> 30)</a:t>
                </a:r>
              </a:p>
              <a:p>
                <a:pPr marL="228600" lvl="1"/>
                <a:r>
                  <a:rPr lang="en-US" b="1" dirty="0" smtClean="0"/>
                  <a:t>MEAN</a:t>
                </a:r>
                <a:r>
                  <a:rPr lang="en-US" dirty="0"/>
                  <a:t> of sample</a:t>
                </a:r>
                <a:r>
                  <a:rPr lang="en-US" dirty="0" smtClean="0"/>
                  <a:t> mean</a:t>
                </a:r>
                <a:r>
                  <a:rPr lang="en-US" dirty="0"/>
                  <a:t>s</a:t>
                </a:r>
                <a14:m>
                  <m:oMath xmlns:m="http://schemas.openxmlformats.org/officeDocument/2006/math">
                    <m:r>
                      <a:rPr lang="en-US" b="0" i="0" smtClean="0">
                        <a:latin typeface="Cambria Math" panose="02040503050406030204" pitchFamily="18" charset="0"/>
                      </a:rPr>
                      <m:t> (</m:t>
                    </m:r>
                    <m:acc>
                      <m:accPr>
                        <m:chr m:val="̅"/>
                        <m:ctrlPr>
                          <a:rPr lang="en-US" b="1" i="1">
                            <a:latin typeface="Cambria Math" charset="0"/>
                          </a:rPr>
                        </m:ctrlPr>
                      </m:accPr>
                      <m:e>
                        <m:r>
                          <a:rPr lang="en-US" b="1" i="1" smtClean="0">
                            <a:latin typeface="Cambria Math" panose="02040503050406030204" pitchFamily="18" charset="0"/>
                          </a:rPr>
                          <m:t>𝑿</m:t>
                        </m:r>
                      </m:e>
                    </m:acc>
                  </m:oMath>
                </a14:m>
                <a:r>
                  <a:rPr lang="en-US" dirty="0" smtClean="0"/>
                  <a:t>’s) </a:t>
                </a:r>
                <a:r>
                  <a:rPr lang="en-US" dirty="0"/>
                  <a:t>will be </a:t>
                </a:r>
                <a:r>
                  <a:rPr lang="en-US" dirty="0" smtClean="0"/>
                  <a:t>population mean </a:t>
                </a:r>
                <a:r>
                  <a:rPr lang="en-US" dirty="0"/>
                  <a:t>(</a:t>
                </a:r>
                <a14:m>
                  <m:oMath xmlns:m="http://schemas.openxmlformats.org/officeDocument/2006/math">
                    <m:r>
                      <a:rPr lang="en-US" b="1" i="1" dirty="0" smtClean="0">
                        <a:latin typeface="Cambria Math" panose="02040503050406030204" pitchFamily="18" charset="0"/>
                        <a:ea typeface="Cambria Math" panose="02040503050406030204" pitchFamily="18" charset="0"/>
                      </a:rPr>
                      <m:t>𝝁</m:t>
                    </m:r>
                  </m:oMath>
                </a14:m>
                <a:r>
                  <a:rPr lang="en-US" dirty="0"/>
                  <a:t>)</a:t>
                </a:r>
                <a:br>
                  <a:rPr lang="en-US" dirty="0"/>
                </a:br>
                <a:r>
                  <a:rPr lang="en-US" dirty="0"/>
                  <a:t/>
                </a:r>
                <a:br>
                  <a:rPr lang="en-US" dirty="0"/>
                </a:br>
                <a:endParaRPr lang="en-US" sz="1500" dirty="0"/>
              </a:p>
              <a:p>
                <a:pPr marL="228600" lvl="1"/>
                <a:r>
                  <a:rPr lang="en-US" b="1" dirty="0"/>
                  <a:t>STANDARD DEVIATION</a:t>
                </a:r>
                <a:r>
                  <a:rPr lang="en-US" dirty="0"/>
                  <a:t> of the sample </a:t>
                </a:r>
                <a:r>
                  <a:rPr lang="en-US" dirty="0" smtClean="0"/>
                  <a:t>means </a:t>
                </a:r>
                <a14:m>
                  <m:oMath xmlns:m="http://schemas.openxmlformats.org/officeDocument/2006/math">
                    <m:r>
                      <a:rPr lang="en-US">
                        <a:latin typeface="Cambria Math" panose="02040503050406030204" pitchFamily="18" charset="0"/>
                      </a:rPr>
                      <m:t>(</m:t>
                    </m:r>
                    <m:acc>
                      <m:accPr>
                        <m:chr m:val="̅"/>
                        <m:ctrlPr>
                          <a:rPr lang="en-US" b="1" i="1">
                            <a:latin typeface="Cambria Math" charset="0"/>
                          </a:rPr>
                        </m:ctrlPr>
                      </m:accPr>
                      <m:e>
                        <m:r>
                          <a:rPr lang="en-US" b="1" i="1" smtClean="0">
                            <a:latin typeface="Cambria Math" panose="02040503050406030204" pitchFamily="18" charset="0"/>
                          </a:rPr>
                          <m:t>𝑿</m:t>
                        </m:r>
                      </m:e>
                    </m:acc>
                  </m:oMath>
                </a14:m>
                <a:r>
                  <a:rPr lang="en-US" dirty="0"/>
                  <a:t>’s) will be:</a:t>
                </a:r>
              </a:p>
              <a:p>
                <a:pPr marL="577850" lvl="1" indent="-349250"/>
                <a:endParaRPr lang="en-US" dirty="0"/>
              </a:p>
            </p:txBody>
          </p:sp>
        </mc:Choice>
        <mc:Fallback xmlns="">
          <p:sp>
            <p:nvSpPr>
              <p:cNvPr id="12" name="Content Placeholder 11"/>
              <p:cNvSpPr>
                <a:spLocks noGrp="1" noRot="1" noChangeAspect="1" noMove="1" noResize="1" noEditPoints="1" noAdjustHandles="1" noChangeArrowheads="1" noChangeShapeType="1" noTextEdit="1"/>
              </p:cNvSpPr>
              <p:nvPr>
                <p:ph sz="quarter" idx="4"/>
              </p:nvPr>
            </p:nvSpPr>
            <p:spPr>
              <a:xfrm>
                <a:off x="4609649" y="1816084"/>
                <a:ext cx="4496622" cy="4039370"/>
              </a:xfrm>
              <a:blipFill rotWithShape="0">
                <a:blip r:embed="rId3"/>
                <a:stretch>
                  <a:fillRect l="-1762" t="-2564"/>
                </a:stretch>
              </a:blipFill>
            </p:spPr>
            <p:txBody>
              <a:bodyPr/>
              <a:lstStyle/>
              <a:p>
                <a:r>
                  <a:rPr lang="en-US">
                    <a:noFill/>
                  </a:rPr>
                  <a:t> </a:t>
                </a:r>
              </a:p>
            </p:txBody>
          </p:sp>
        </mc:Fallback>
      </mc:AlternateContent>
      <p:sp>
        <p:nvSpPr>
          <p:cNvPr id="5" name="Content Placeholder 3"/>
          <p:cNvSpPr txBox="1">
            <a:spLocks/>
          </p:cNvSpPr>
          <p:nvPr/>
        </p:nvSpPr>
        <p:spPr>
          <a:xfrm>
            <a:off x="319445" y="761453"/>
            <a:ext cx="8564603" cy="10379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2300" dirty="0" smtClean="0"/>
          </a:p>
        </p:txBody>
      </p:sp>
      <p:sp>
        <p:nvSpPr>
          <p:cNvPr id="7" name="Content Placeholder 3"/>
          <p:cNvSpPr txBox="1">
            <a:spLocks/>
          </p:cNvSpPr>
          <p:nvPr/>
        </p:nvSpPr>
        <p:spPr>
          <a:xfrm>
            <a:off x="323396" y="5556756"/>
            <a:ext cx="8564603" cy="50412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2300" dirty="0" smtClean="0"/>
          </a:p>
        </p:txBody>
      </p:sp>
      <p:pic>
        <p:nvPicPr>
          <p:cNvPr id="8" name="Picture 2"/>
          <p:cNvPicPr>
            <a:picLocks noChangeAspect="1" noChangeArrowheads="1"/>
          </p:cNvPicPr>
          <p:nvPr/>
        </p:nvPicPr>
        <p:blipFill>
          <a:blip r:embed="rId4" cstate="print"/>
          <a:srcRect/>
          <a:stretch>
            <a:fillRect/>
          </a:stretch>
        </p:blipFill>
        <p:spPr bwMode="auto">
          <a:xfrm>
            <a:off x="618964" y="5693195"/>
            <a:ext cx="1917407" cy="785321"/>
          </a:xfrm>
          <a:prstGeom prst="rect">
            <a:avLst/>
          </a:prstGeom>
          <a:solidFill>
            <a:schemeClr val="bg1">
              <a:lumMod val="85000"/>
            </a:schemeClr>
          </a:solidFill>
          <a:ln w="9525">
            <a:noFill/>
            <a:miter lim="800000"/>
            <a:headEnd/>
            <a:tailEnd/>
          </a:ln>
        </p:spPr>
      </p:pic>
      <mc:AlternateContent xmlns:mc="http://schemas.openxmlformats.org/markup-compatibility/2006" xmlns:a14="http://schemas.microsoft.com/office/drawing/2010/main">
        <mc:Choice Requires="a14">
          <p:sp>
            <p:nvSpPr>
              <p:cNvPr id="3" name="Rectangle 2"/>
              <p:cNvSpPr/>
              <p:nvPr/>
            </p:nvSpPr>
            <p:spPr>
              <a:xfrm>
                <a:off x="736231" y="6049969"/>
                <a:ext cx="380232"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n-US" b="1" i="1">
                              <a:latin typeface="Cambria Math" charset="0"/>
                            </a:rPr>
                          </m:ctrlPr>
                        </m:accPr>
                        <m:e>
                          <m:r>
                            <a:rPr lang="en-US" b="1" i="1">
                              <a:latin typeface="Cambria Math" panose="02040503050406030204" pitchFamily="18" charset="0"/>
                            </a:rPr>
                            <m:t>𝒑</m:t>
                          </m:r>
                        </m:e>
                      </m:acc>
                    </m:oMath>
                  </m:oMathPara>
                </a14:m>
                <a:endParaRPr lang="en-US" dirty="0"/>
              </a:p>
            </p:txBody>
          </p:sp>
        </mc:Choice>
        <mc:Fallback xmlns="">
          <p:sp>
            <p:nvSpPr>
              <p:cNvPr id="3" name="Rectangle 2"/>
              <p:cNvSpPr>
                <a:spLocks noRot="1" noChangeAspect="1" noMove="1" noResize="1" noEditPoints="1" noAdjustHandles="1" noChangeArrowheads="1" noChangeShapeType="1" noTextEdit="1"/>
              </p:cNvSpPr>
              <p:nvPr/>
            </p:nvSpPr>
            <p:spPr>
              <a:xfrm>
                <a:off x="736231" y="6049969"/>
                <a:ext cx="380232" cy="369332"/>
              </a:xfrm>
              <a:prstGeom prst="rect">
                <a:avLst/>
              </a:prstGeom>
              <a:blipFill rotWithShape="0">
                <a:blip r:embed="rId5"/>
                <a:stretch>
                  <a:fillRect t="-6557" r="-8065" b="-655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537716" y="4463063"/>
                <a:ext cx="1476366" cy="461665"/>
              </a:xfrm>
              <a:prstGeom prst="rect">
                <a:avLst/>
              </a:prstGeom>
            </p:spPr>
            <p:txBody>
              <a:bodyPr wrap="none">
                <a:spAutoFit/>
              </a:bodyPr>
              <a:lstStyle/>
              <a:p>
                <a:r>
                  <a:rPr lang="en-US" sz="2400" dirty="0">
                    <a:sym typeface="Wingdings" panose="05000000000000000000" pitchFamily="2" charset="2"/>
                  </a:rPr>
                  <a:t> </a:t>
                </a:r>
                <a14:m>
                  <m:oMath xmlns:m="http://schemas.openxmlformats.org/officeDocument/2006/math">
                    <m:r>
                      <a:rPr lang="en-US" sz="2400" i="1">
                        <a:latin typeface="Cambria Math" panose="02040503050406030204" pitchFamily="18" charset="0"/>
                        <a:ea typeface="Cambria Math" panose="02040503050406030204" pitchFamily="18" charset="0"/>
                        <a:sym typeface="Wingdings" panose="05000000000000000000" pitchFamily="2" charset="2"/>
                      </a:rPr>
                      <m:t>𝜇</m:t>
                    </m:r>
                    <m:acc>
                      <m:accPr>
                        <m:chr m:val="̂"/>
                        <m:ctrlPr>
                          <a:rPr lang="en-US" sz="2400" b="1" i="1" baseline="-25000">
                            <a:latin typeface="Cambria Math" charset="0"/>
                          </a:rPr>
                        </m:ctrlPr>
                      </m:accPr>
                      <m:e>
                        <m:r>
                          <a:rPr lang="en-US" sz="2400" b="1" i="1" baseline="-25000">
                            <a:latin typeface="Cambria Math" panose="02040503050406030204" pitchFamily="18" charset="0"/>
                          </a:rPr>
                          <m:t>𝒑</m:t>
                        </m:r>
                      </m:e>
                    </m:acc>
                    <m:r>
                      <a:rPr lang="en-US" sz="2400" b="1" i="1">
                        <a:latin typeface="Cambria Math" panose="02040503050406030204" pitchFamily="18" charset="0"/>
                      </a:rPr>
                      <m:t>=</m:t>
                    </m:r>
                    <m:r>
                      <a:rPr lang="en-US" sz="2400" b="1" i="1">
                        <a:latin typeface="Cambria Math" panose="02040503050406030204" pitchFamily="18" charset="0"/>
                      </a:rPr>
                      <m:t>𝒑</m:t>
                    </m:r>
                  </m:oMath>
                </a14:m>
                <a:endParaRPr lang="en-US" sz="2400" dirty="0"/>
              </a:p>
            </p:txBody>
          </p:sp>
        </mc:Choice>
        <mc:Fallback xmlns="">
          <p:sp>
            <p:nvSpPr>
              <p:cNvPr id="9" name="Rectangle 8"/>
              <p:cNvSpPr>
                <a:spLocks noRot="1" noChangeAspect="1" noMove="1" noResize="1" noEditPoints="1" noAdjustHandles="1" noChangeArrowheads="1" noChangeShapeType="1" noTextEdit="1"/>
              </p:cNvSpPr>
              <p:nvPr/>
            </p:nvSpPr>
            <p:spPr>
              <a:xfrm>
                <a:off x="537716" y="4463063"/>
                <a:ext cx="1476366" cy="461665"/>
              </a:xfrm>
              <a:prstGeom prst="rect">
                <a:avLst/>
              </a:prstGeom>
              <a:blipFill rotWithShape="0">
                <a:blip r:embed="rId6"/>
                <a:stretch>
                  <a:fillRect l="-6198" t="-11842" r="-826" b="-289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4859346" y="4452651"/>
                <a:ext cx="1574111" cy="461665"/>
              </a:xfrm>
              <a:prstGeom prst="rect">
                <a:avLst/>
              </a:prstGeom>
            </p:spPr>
            <p:txBody>
              <a:bodyPr wrap="square">
                <a:spAutoFit/>
              </a:bodyPr>
              <a:lstStyle/>
              <a:p>
                <a:r>
                  <a:rPr lang="en-US" sz="2400" dirty="0">
                    <a:sym typeface="Wingdings" panose="05000000000000000000" pitchFamily="2" charset="2"/>
                  </a:rPr>
                  <a:t> </a:t>
                </a:r>
                <a14:m>
                  <m:oMath xmlns:m="http://schemas.openxmlformats.org/officeDocument/2006/math">
                    <m:r>
                      <a:rPr lang="en-US" sz="2000" i="1">
                        <a:latin typeface="Cambria Math" panose="02040503050406030204" pitchFamily="18" charset="0"/>
                        <a:ea typeface="Cambria Math" panose="02040503050406030204" pitchFamily="18" charset="0"/>
                        <a:sym typeface="Wingdings" panose="05000000000000000000" pitchFamily="2" charset="2"/>
                      </a:rPr>
                      <m:t>𝜇</m:t>
                    </m:r>
                    <m:acc>
                      <m:accPr>
                        <m:chr m:val="̅"/>
                        <m:ctrlPr>
                          <a:rPr lang="en-US" sz="2000" b="1" i="1" baseline="-25000">
                            <a:latin typeface="Cambria Math" charset="0"/>
                          </a:rPr>
                        </m:ctrlPr>
                      </m:accPr>
                      <m:e>
                        <m:r>
                          <a:rPr lang="en-US" sz="2000" b="1" i="1" baseline="-25000">
                            <a:latin typeface="Cambria Math" panose="02040503050406030204" pitchFamily="18" charset="0"/>
                          </a:rPr>
                          <m:t>𝒙</m:t>
                        </m:r>
                      </m:e>
                    </m:acc>
                    <m:r>
                      <a:rPr lang="en-US" sz="2000" b="1" i="1">
                        <a:latin typeface="Cambria Math" panose="02040503050406030204" pitchFamily="18" charset="0"/>
                      </a:rPr>
                      <m:t>=</m:t>
                    </m:r>
                    <m:r>
                      <a:rPr lang="en-US" sz="2000" b="1" i="1" dirty="0">
                        <a:latin typeface="Cambria Math" panose="02040503050406030204" pitchFamily="18" charset="0"/>
                        <a:ea typeface="Cambria Math" panose="02040503050406030204" pitchFamily="18" charset="0"/>
                      </a:rPr>
                      <m:t>𝝁</m:t>
                    </m:r>
                  </m:oMath>
                </a14:m>
                <a:endParaRPr lang="en-US" sz="2400" dirty="0"/>
              </a:p>
            </p:txBody>
          </p:sp>
        </mc:Choice>
        <mc:Fallback xmlns="">
          <p:sp>
            <p:nvSpPr>
              <p:cNvPr id="13" name="Rectangle 12"/>
              <p:cNvSpPr>
                <a:spLocks noRot="1" noChangeAspect="1" noMove="1" noResize="1" noEditPoints="1" noAdjustHandles="1" noChangeArrowheads="1" noChangeShapeType="1" noTextEdit="1"/>
              </p:cNvSpPr>
              <p:nvPr/>
            </p:nvSpPr>
            <p:spPr>
              <a:xfrm>
                <a:off x="4859346" y="4452651"/>
                <a:ext cx="1574111" cy="461665"/>
              </a:xfrm>
              <a:prstGeom prst="rect">
                <a:avLst/>
              </a:prstGeom>
              <a:blipFill rotWithShape="0">
                <a:blip r:embed="rId7"/>
                <a:stretch>
                  <a:fillRect l="-5814" t="-11842" b="-27632"/>
                </a:stretch>
              </a:blipFill>
            </p:spPr>
            <p:txBody>
              <a:bodyPr/>
              <a:lstStyle/>
              <a:p>
                <a:r>
                  <a:rPr lang="en-US">
                    <a:noFill/>
                  </a:rPr>
                  <a:t> </a:t>
                </a:r>
              </a:p>
            </p:txBody>
          </p:sp>
        </mc:Fallback>
      </mc:AlternateContent>
      <p:pic>
        <p:nvPicPr>
          <p:cNvPr id="14" name="Picture 4"/>
          <p:cNvPicPr>
            <a:picLocks noChangeAspect="1" noChangeArrowheads="1"/>
          </p:cNvPicPr>
          <p:nvPr/>
        </p:nvPicPr>
        <p:blipFill>
          <a:blip r:embed="rId8" cstate="print"/>
          <a:srcRect/>
          <a:stretch>
            <a:fillRect/>
          </a:stretch>
        </p:blipFill>
        <p:spPr bwMode="auto">
          <a:xfrm>
            <a:off x="4973409" y="5711879"/>
            <a:ext cx="1079047" cy="740522"/>
          </a:xfrm>
          <a:prstGeom prst="rect">
            <a:avLst/>
          </a:prstGeom>
          <a:solidFill>
            <a:schemeClr val="bg1">
              <a:lumMod val="85000"/>
            </a:schemeClr>
          </a:solidFill>
          <a:ln w="9525">
            <a:noFill/>
            <a:miter lim="800000"/>
            <a:headEnd/>
            <a:tailEnd/>
          </a:ln>
        </p:spPr>
      </p:pic>
    </p:spTree>
    <p:extLst>
      <p:ext uri="{BB962C8B-B14F-4D97-AF65-F5344CB8AC3E}">
        <p14:creationId xmlns:p14="http://schemas.microsoft.com/office/powerpoint/2010/main" val="2619398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2"/>
          <p:cNvSpPr>
            <a:spLocks noGrp="1" noChangeArrowheads="1"/>
          </p:cNvSpPr>
          <p:nvPr>
            <p:ph type="title" idx="4294967295"/>
          </p:nvPr>
        </p:nvSpPr>
        <p:spPr>
          <a:xfrm>
            <a:off x="381000" y="128330"/>
            <a:ext cx="8382000" cy="685800"/>
          </a:xfrm>
        </p:spPr>
        <p:txBody>
          <a:bodyPr>
            <a:normAutofit/>
          </a:bodyPr>
          <a:lstStyle/>
          <a:p>
            <a:pPr eaLnBrk="1" hangingPunct="1">
              <a:lnSpc>
                <a:spcPct val="80000"/>
              </a:lnSpc>
            </a:pPr>
            <a:r>
              <a:rPr lang="en-US" altLang="en-US" sz="3600" dirty="0" smtClean="0"/>
              <a:t>Developing a Sampling Distribution</a:t>
            </a:r>
          </a:p>
        </p:txBody>
      </p:sp>
      <p:sp>
        <p:nvSpPr>
          <p:cNvPr id="1030" name="Rectangle 3"/>
          <p:cNvSpPr>
            <a:spLocks noGrp="1" noChangeArrowheads="1"/>
          </p:cNvSpPr>
          <p:nvPr>
            <p:ph type="body" idx="4294967295"/>
          </p:nvPr>
        </p:nvSpPr>
        <p:spPr>
          <a:xfrm>
            <a:off x="430030" y="784874"/>
            <a:ext cx="7886700" cy="2310149"/>
          </a:xfrm>
        </p:spPr>
        <p:txBody>
          <a:bodyPr>
            <a:normAutofit/>
          </a:bodyPr>
          <a:lstStyle/>
          <a:p>
            <a:pPr eaLnBrk="1" hangingPunct="1">
              <a:lnSpc>
                <a:spcPct val="100000"/>
              </a:lnSpc>
              <a:spcBef>
                <a:spcPts val="0"/>
              </a:spcBef>
            </a:pPr>
            <a:r>
              <a:rPr lang="en-US" altLang="en-US" sz="2400" b="1" dirty="0" smtClean="0"/>
              <a:t>Assume there is a population …</a:t>
            </a:r>
          </a:p>
          <a:p>
            <a:pPr lvl="1">
              <a:lnSpc>
                <a:spcPct val="100000"/>
              </a:lnSpc>
              <a:spcBef>
                <a:spcPts val="0"/>
              </a:spcBef>
            </a:pPr>
            <a:r>
              <a:rPr lang="en-US" altLang="en-US" dirty="0" smtClean="0"/>
              <a:t>Population size N=4</a:t>
            </a:r>
          </a:p>
          <a:p>
            <a:pPr lvl="1">
              <a:lnSpc>
                <a:spcPct val="100000"/>
              </a:lnSpc>
              <a:spcBef>
                <a:spcPts val="0"/>
              </a:spcBef>
            </a:pPr>
            <a:r>
              <a:rPr lang="en-US" altLang="en-US" dirty="0" smtClean="0"/>
              <a:t>Random variable, X,</a:t>
            </a:r>
            <a:br>
              <a:rPr lang="en-US" altLang="en-US" dirty="0" smtClean="0"/>
            </a:br>
            <a:r>
              <a:rPr lang="en-US" altLang="en-US" dirty="0" smtClean="0"/>
              <a:t>is age of individuals</a:t>
            </a:r>
          </a:p>
          <a:p>
            <a:pPr lvl="1">
              <a:lnSpc>
                <a:spcPct val="100000"/>
              </a:lnSpc>
              <a:spcBef>
                <a:spcPts val="0"/>
              </a:spcBef>
            </a:pPr>
            <a:r>
              <a:rPr lang="en-US" altLang="en-US" dirty="0" smtClean="0"/>
              <a:t>Values of X: </a:t>
            </a:r>
            <a:br>
              <a:rPr lang="en-US" altLang="en-US" dirty="0" smtClean="0"/>
            </a:br>
            <a:r>
              <a:rPr lang="en-US" altLang="en-US" dirty="0" smtClean="0"/>
              <a:t>18, 20, 22, 24 (years)</a:t>
            </a:r>
          </a:p>
        </p:txBody>
      </p:sp>
      <p:sp>
        <p:nvSpPr>
          <p:cNvPr id="12" name="TextBox 6"/>
          <p:cNvSpPr txBox="1">
            <a:spLocks noChangeArrowheads="1"/>
          </p:cNvSpPr>
          <p:nvPr/>
        </p:nvSpPr>
        <p:spPr bwMode="auto">
          <a:xfrm>
            <a:off x="4518249" y="6073204"/>
            <a:ext cx="4344459"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en-US" altLang="en-US" sz="2000" dirty="0" smtClean="0"/>
              <a:t>Pearson slide (Chapter 7, slides 4-5)</a:t>
            </a:r>
            <a:endParaRPr lang="en-US" altLang="en-US" sz="2000" u="sng" dirty="0">
              <a:solidFill>
                <a:srgbClr val="FF0000"/>
              </a:solidFill>
            </a:endParaRPr>
          </a:p>
        </p:txBody>
      </p:sp>
      <p:grpSp>
        <p:nvGrpSpPr>
          <p:cNvPr id="3" name="Group 2"/>
          <p:cNvGrpSpPr/>
          <p:nvPr/>
        </p:nvGrpSpPr>
        <p:grpSpPr>
          <a:xfrm>
            <a:off x="5265738" y="1009809"/>
            <a:ext cx="3878262" cy="4724400"/>
            <a:chOff x="5582015" y="742424"/>
            <a:chExt cx="3878262" cy="4724400"/>
          </a:xfrm>
        </p:grpSpPr>
        <p:sp>
          <p:nvSpPr>
            <p:cNvPr id="1034" name="Rectangle 7"/>
            <p:cNvSpPr>
              <a:spLocks noChangeArrowheads="1"/>
            </p:cNvSpPr>
            <p:nvPr/>
          </p:nvSpPr>
          <p:spPr bwMode="auto">
            <a:xfrm>
              <a:off x="8056927" y="742424"/>
              <a:ext cx="644525" cy="454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8" tIns="44450" rIns="90488" bIns="44450">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b="1">
                  <a:solidFill>
                    <a:srgbClr val="993300"/>
                  </a:solidFill>
                </a:rPr>
                <a:t>D</a:t>
              </a:r>
            </a:p>
          </p:txBody>
        </p:sp>
        <p:graphicFrame>
          <p:nvGraphicFramePr>
            <p:cNvPr id="1026" name="Object 9">
              <a:hlinkClick r:id="" action="ppaction://ole?verb=0"/>
            </p:cNvPr>
            <p:cNvGraphicFramePr>
              <a:graphicFrameLocks/>
            </p:cNvGraphicFramePr>
            <p:nvPr>
              <p:extLst>
                <p:ext uri="{D42A27DB-BD31-4B8C-83A1-F6EECF244321}">
                  <p14:modId xmlns:p14="http://schemas.microsoft.com/office/powerpoint/2010/main" val="1111450170"/>
                </p:ext>
              </p:extLst>
            </p:nvPr>
          </p:nvGraphicFramePr>
          <p:xfrm>
            <a:off x="7788640" y="1132949"/>
            <a:ext cx="1671637" cy="4273550"/>
          </p:xfrm>
          <a:graphic>
            <a:graphicData uri="http://schemas.openxmlformats.org/presentationml/2006/ole">
              <mc:AlternateContent xmlns:mc="http://schemas.openxmlformats.org/markup-compatibility/2006">
                <mc:Choice xmlns:v="urn:schemas-microsoft-com:vml" Requires="v">
                  <p:oleObj spid="_x0000_s36518" name="Clip" r:id="rId4" imgW="1671638" imgH="4273550" progId="">
                    <p:embed/>
                  </p:oleObj>
                </mc:Choice>
                <mc:Fallback>
                  <p:oleObj name="Clip" r:id="rId4" imgW="1671638" imgH="4273550" progId="">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88640" y="1132949"/>
                          <a:ext cx="1671637" cy="4273550"/>
                        </a:xfrm>
                        <a:prstGeom prst="rect">
                          <a:avLst/>
                        </a:prstGeom>
                        <a:noFill/>
                        <a:ln>
                          <a:noFill/>
                        </a:ln>
                        <a:effectLst/>
                      </p:spPr>
                    </p:pic>
                  </p:oleObj>
                </mc:Fallback>
              </mc:AlternateContent>
            </a:graphicData>
          </a:graphic>
        </p:graphicFrame>
        <p:sp>
          <p:nvSpPr>
            <p:cNvPr id="1031" name="Rectangle 4"/>
            <p:cNvSpPr>
              <a:spLocks noChangeArrowheads="1"/>
            </p:cNvSpPr>
            <p:nvPr/>
          </p:nvSpPr>
          <p:spPr bwMode="auto">
            <a:xfrm>
              <a:off x="5847127" y="894824"/>
              <a:ext cx="568325" cy="454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8" tIns="44450" rIns="90488" bIns="44450">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b="1">
                  <a:solidFill>
                    <a:srgbClr val="006600"/>
                  </a:solidFill>
                </a:rPr>
                <a:t>A</a:t>
              </a:r>
            </a:p>
          </p:txBody>
        </p:sp>
        <p:sp>
          <p:nvSpPr>
            <p:cNvPr id="1032" name="Rectangle 5"/>
            <p:cNvSpPr>
              <a:spLocks noChangeArrowheads="1"/>
            </p:cNvSpPr>
            <p:nvPr/>
          </p:nvSpPr>
          <p:spPr bwMode="auto">
            <a:xfrm>
              <a:off x="6650402" y="963087"/>
              <a:ext cx="492125" cy="454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8" tIns="44450" rIns="90488" bIns="44450">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b="1">
                  <a:solidFill>
                    <a:schemeClr val="folHlink"/>
                  </a:solidFill>
                </a:rPr>
                <a:t>B</a:t>
              </a:r>
            </a:p>
          </p:txBody>
        </p:sp>
        <p:sp>
          <p:nvSpPr>
            <p:cNvPr id="1033" name="Rectangle 6"/>
            <p:cNvSpPr>
              <a:spLocks noChangeArrowheads="1"/>
            </p:cNvSpPr>
            <p:nvPr/>
          </p:nvSpPr>
          <p:spPr bwMode="auto">
            <a:xfrm>
              <a:off x="7336202" y="886887"/>
              <a:ext cx="492125" cy="454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8" tIns="44450" rIns="90488" bIns="44450">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b="1">
                  <a:solidFill>
                    <a:schemeClr val="hlink"/>
                  </a:solidFill>
                </a:rPr>
                <a:t>C</a:t>
              </a:r>
            </a:p>
          </p:txBody>
        </p:sp>
        <p:graphicFrame>
          <p:nvGraphicFramePr>
            <p:cNvPr id="1027" name="Object 8">
              <a:hlinkClick r:id="" action="ppaction://ole?verb=0"/>
            </p:cNvPr>
            <p:cNvGraphicFramePr>
              <a:graphicFrameLocks/>
            </p:cNvGraphicFramePr>
            <p:nvPr>
              <p:extLst>
                <p:ext uri="{D42A27DB-BD31-4B8C-83A1-F6EECF244321}">
                  <p14:modId xmlns:p14="http://schemas.microsoft.com/office/powerpoint/2010/main" val="64049216"/>
                </p:ext>
              </p:extLst>
            </p:nvPr>
          </p:nvGraphicFramePr>
          <p:xfrm>
            <a:off x="5582015" y="1325037"/>
            <a:ext cx="2981325" cy="4141787"/>
          </p:xfrm>
          <a:graphic>
            <a:graphicData uri="http://schemas.openxmlformats.org/presentationml/2006/ole">
              <mc:AlternateContent xmlns:mc="http://schemas.openxmlformats.org/markup-compatibility/2006">
                <mc:Choice xmlns:v="urn:schemas-microsoft-com:vml" Requires="v">
                  <p:oleObj spid="_x0000_s36519" name="Clip" r:id="rId6" imgW="2981325" imgH="4141788" progId="">
                    <p:embed/>
                  </p:oleObj>
                </mc:Choice>
                <mc:Fallback>
                  <p:oleObj name="Clip" r:id="rId6" imgW="2981325" imgH="4141788" progId="">
                    <p:embed/>
                    <p:pic>
                      <p:nvPicPr>
                        <p:cNvPr id="0" name=""/>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82015" y="1325037"/>
                          <a:ext cx="2981325" cy="4141787"/>
                        </a:xfrm>
                        <a:prstGeom prst="rect">
                          <a:avLst/>
                        </a:prstGeom>
                        <a:noFill/>
                        <a:ln>
                          <a:noFill/>
                        </a:ln>
                        <a:effectLst/>
                      </p:spPr>
                    </p:pic>
                  </p:oleObj>
                </mc:Fallback>
              </mc:AlternateContent>
            </a:graphicData>
          </a:graphic>
        </p:graphicFrame>
        <p:graphicFrame>
          <p:nvGraphicFramePr>
            <p:cNvPr id="1028" name="Object 10">
              <a:hlinkClick r:id="" action="ppaction://ole?verb=0"/>
            </p:cNvPr>
            <p:cNvGraphicFramePr>
              <a:graphicFrameLocks/>
            </p:cNvGraphicFramePr>
            <p:nvPr>
              <p:extLst>
                <p:ext uri="{D42A27DB-BD31-4B8C-83A1-F6EECF244321}">
                  <p14:modId xmlns:p14="http://schemas.microsoft.com/office/powerpoint/2010/main" val="1565629165"/>
                </p:ext>
              </p:extLst>
            </p:nvPr>
          </p:nvGraphicFramePr>
          <p:xfrm>
            <a:off x="6291627" y="1412349"/>
            <a:ext cx="1760538" cy="3937000"/>
          </p:xfrm>
          <a:graphic>
            <a:graphicData uri="http://schemas.openxmlformats.org/presentationml/2006/ole">
              <mc:AlternateContent xmlns:mc="http://schemas.openxmlformats.org/markup-compatibility/2006">
                <mc:Choice xmlns:v="urn:schemas-microsoft-com:vml" Requires="v">
                  <p:oleObj spid="_x0000_s36520" name="Clip" r:id="rId8" imgW="1760538" imgH="3937000" progId="">
                    <p:embed/>
                  </p:oleObj>
                </mc:Choice>
                <mc:Fallback>
                  <p:oleObj name="Clip" r:id="rId8" imgW="1760538" imgH="3937000" progId="">
                    <p:embed/>
                    <p:pic>
                      <p:nvPicPr>
                        <p:cNvPr id="0" name=""/>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291627" y="1412349"/>
                          <a:ext cx="1760538" cy="3937000"/>
                        </a:xfrm>
                        <a:prstGeom prst="rect">
                          <a:avLst/>
                        </a:prstGeom>
                        <a:noFill/>
                        <a:ln>
                          <a:noFill/>
                        </a:ln>
                        <a:effectLst/>
                      </p:spPr>
                    </p:pic>
                  </p:oleObj>
                </mc:Fallback>
              </mc:AlternateContent>
            </a:graphicData>
          </a:graphic>
        </p:graphicFrame>
      </p:grpSp>
      <p:grpSp>
        <p:nvGrpSpPr>
          <p:cNvPr id="4" name="Group 3"/>
          <p:cNvGrpSpPr/>
          <p:nvPr/>
        </p:nvGrpSpPr>
        <p:grpSpPr>
          <a:xfrm>
            <a:off x="31751" y="4252386"/>
            <a:ext cx="4665662" cy="2660651"/>
            <a:chOff x="31751" y="4252386"/>
            <a:chExt cx="4665662" cy="2660651"/>
          </a:xfrm>
        </p:grpSpPr>
        <p:sp>
          <p:nvSpPr>
            <p:cNvPr id="25" name="Rectangle 14"/>
            <p:cNvSpPr>
              <a:spLocks noChangeArrowheads="1"/>
            </p:cNvSpPr>
            <p:nvPr/>
          </p:nvSpPr>
          <p:spPr bwMode="auto">
            <a:xfrm>
              <a:off x="786380" y="6075363"/>
              <a:ext cx="3387725" cy="782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8" tIns="44450" rIns="90488" bIns="44450">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b="1" dirty="0"/>
                <a:t> </a:t>
              </a:r>
              <a:r>
                <a:rPr lang="en-US" altLang="en-US" sz="1800" b="1" dirty="0"/>
                <a:t>  18         20          22         24</a:t>
              </a:r>
            </a:p>
            <a:p>
              <a:pPr>
                <a:lnSpc>
                  <a:spcPct val="40000"/>
                </a:lnSpc>
                <a:spcBef>
                  <a:spcPct val="50000"/>
                </a:spcBef>
              </a:pPr>
              <a:r>
                <a:rPr lang="en-US" altLang="en-US" sz="1800" b="1" dirty="0"/>
                <a:t>   </a:t>
              </a:r>
              <a:r>
                <a:rPr lang="en-US" altLang="en-US" b="1" dirty="0"/>
                <a:t>A        B        C       D</a:t>
              </a:r>
            </a:p>
          </p:txBody>
        </p:sp>
        <p:grpSp>
          <p:nvGrpSpPr>
            <p:cNvPr id="2" name="Group 1"/>
            <p:cNvGrpSpPr/>
            <p:nvPr/>
          </p:nvGrpSpPr>
          <p:grpSpPr>
            <a:xfrm>
              <a:off x="31751" y="4252386"/>
              <a:ext cx="4665662" cy="2660651"/>
              <a:chOff x="31751" y="4252386"/>
              <a:chExt cx="4665662" cy="2660651"/>
            </a:xfrm>
          </p:grpSpPr>
          <p:sp>
            <p:nvSpPr>
              <p:cNvPr id="13" name="Rectangle 2"/>
              <p:cNvSpPr>
                <a:spLocks noChangeArrowheads="1"/>
              </p:cNvSpPr>
              <p:nvPr/>
            </p:nvSpPr>
            <p:spPr bwMode="auto">
              <a:xfrm>
                <a:off x="658813" y="4339699"/>
                <a:ext cx="3733800" cy="2133600"/>
              </a:xfrm>
              <a:prstGeom prst="rect">
                <a:avLst/>
              </a:prstGeom>
              <a:solidFill>
                <a:srgbClr val="C0C0C0"/>
              </a:solidFill>
              <a:ln w="12700">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endParaRPr lang="en-US" altLang="en-US"/>
              </a:p>
            </p:txBody>
          </p:sp>
          <p:sp>
            <p:nvSpPr>
              <p:cNvPr id="14" name="Line 3"/>
              <p:cNvSpPr>
                <a:spLocks noChangeShapeType="1"/>
              </p:cNvSpPr>
              <p:nvPr/>
            </p:nvSpPr>
            <p:spPr bwMode="auto">
              <a:xfrm>
                <a:off x="669926" y="5406499"/>
                <a:ext cx="1587"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5" name="Line 4"/>
              <p:cNvSpPr>
                <a:spLocks noChangeShapeType="1"/>
              </p:cNvSpPr>
              <p:nvPr/>
            </p:nvSpPr>
            <p:spPr bwMode="auto">
              <a:xfrm>
                <a:off x="669926" y="5939899"/>
                <a:ext cx="1587"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6" name="Line 5"/>
              <p:cNvSpPr>
                <a:spLocks noChangeShapeType="1"/>
              </p:cNvSpPr>
              <p:nvPr/>
            </p:nvSpPr>
            <p:spPr bwMode="auto">
              <a:xfrm>
                <a:off x="669926" y="4873099"/>
                <a:ext cx="1587"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7" name="Rectangle 6"/>
              <p:cNvSpPr>
                <a:spLocks noChangeArrowheads="1"/>
              </p:cNvSpPr>
              <p:nvPr/>
            </p:nvSpPr>
            <p:spPr bwMode="auto">
              <a:xfrm>
                <a:off x="1039813" y="5177899"/>
                <a:ext cx="457200" cy="1295400"/>
              </a:xfrm>
              <a:prstGeom prst="rect">
                <a:avLst/>
              </a:prstGeom>
              <a:solidFill>
                <a:schemeClr val="tx2"/>
              </a:solidFill>
              <a:ln w="12700">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endParaRPr lang="en-US" altLang="en-US"/>
              </a:p>
            </p:txBody>
          </p:sp>
          <p:sp>
            <p:nvSpPr>
              <p:cNvPr id="18" name="Rectangle 7"/>
              <p:cNvSpPr>
                <a:spLocks noChangeArrowheads="1"/>
              </p:cNvSpPr>
              <p:nvPr/>
            </p:nvSpPr>
            <p:spPr bwMode="auto">
              <a:xfrm>
                <a:off x="1878013" y="5177899"/>
                <a:ext cx="457200" cy="1295400"/>
              </a:xfrm>
              <a:prstGeom prst="rect">
                <a:avLst/>
              </a:prstGeom>
              <a:solidFill>
                <a:schemeClr val="tx2"/>
              </a:solidFill>
              <a:ln w="12700">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endParaRPr lang="en-US" altLang="en-US"/>
              </a:p>
            </p:txBody>
          </p:sp>
          <p:sp>
            <p:nvSpPr>
              <p:cNvPr id="19" name="Rectangle 8"/>
              <p:cNvSpPr>
                <a:spLocks noChangeArrowheads="1"/>
              </p:cNvSpPr>
              <p:nvPr/>
            </p:nvSpPr>
            <p:spPr bwMode="auto">
              <a:xfrm>
                <a:off x="2716213" y="5177899"/>
                <a:ext cx="457200" cy="1295400"/>
              </a:xfrm>
              <a:prstGeom prst="rect">
                <a:avLst/>
              </a:prstGeom>
              <a:solidFill>
                <a:schemeClr val="tx2"/>
              </a:solidFill>
              <a:ln w="12700">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endParaRPr lang="en-US" altLang="en-US"/>
              </a:p>
            </p:txBody>
          </p:sp>
          <p:sp>
            <p:nvSpPr>
              <p:cNvPr id="20" name="Rectangle 9"/>
              <p:cNvSpPr>
                <a:spLocks noChangeArrowheads="1"/>
              </p:cNvSpPr>
              <p:nvPr/>
            </p:nvSpPr>
            <p:spPr bwMode="auto">
              <a:xfrm>
                <a:off x="3554413" y="5177899"/>
                <a:ext cx="457200" cy="1295400"/>
              </a:xfrm>
              <a:prstGeom prst="rect">
                <a:avLst/>
              </a:prstGeom>
              <a:solidFill>
                <a:schemeClr val="tx2"/>
              </a:solidFill>
              <a:ln w="12700">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endParaRPr lang="en-US" altLang="en-US"/>
              </a:p>
            </p:txBody>
          </p:sp>
          <p:sp>
            <p:nvSpPr>
              <p:cNvPr id="21" name="Rectangle 10"/>
              <p:cNvSpPr>
                <a:spLocks noChangeArrowheads="1"/>
              </p:cNvSpPr>
              <p:nvPr/>
            </p:nvSpPr>
            <p:spPr bwMode="auto">
              <a:xfrm>
                <a:off x="49213" y="4720699"/>
                <a:ext cx="492125" cy="454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8" tIns="44450" rIns="90488" bIns="44450">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b="1"/>
                  <a:t>.3</a:t>
                </a:r>
              </a:p>
            </p:txBody>
          </p:sp>
          <p:sp>
            <p:nvSpPr>
              <p:cNvPr id="22" name="Rectangle 11"/>
              <p:cNvSpPr>
                <a:spLocks noChangeArrowheads="1"/>
              </p:cNvSpPr>
              <p:nvPr/>
            </p:nvSpPr>
            <p:spPr bwMode="auto">
              <a:xfrm>
                <a:off x="49213" y="5254099"/>
                <a:ext cx="492125" cy="454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8" tIns="44450" rIns="90488" bIns="44450">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b="1"/>
                  <a:t>.2</a:t>
                </a:r>
              </a:p>
            </p:txBody>
          </p:sp>
          <p:sp>
            <p:nvSpPr>
              <p:cNvPr id="23" name="Rectangle 12"/>
              <p:cNvSpPr>
                <a:spLocks noChangeArrowheads="1"/>
              </p:cNvSpPr>
              <p:nvPr/>
            </p:nvSpPr>
            <p:spPr bwMode="auto">
              <a:xfrm>
                <a:off x="31751" y="5693837"/>
                <a:ext cx="492125" cy="454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8" tIns="44450" rIns="90488" bIns="44450">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b="1"/>
                  <a:t>.1</a:t>
                </a:r>
              </a:p>
            </p:txBody>
          </p:sp>
          <p:sp>
            <p:nvSpPr>
              <p:cNvPr id="24" name="Rectangle 13"/>
              <p:cNvSpPr>
                <a:spLocks noChangeArrowheads="1"/>
              </p:cNvSpPr>
              <p:nvPr/>
            </p:nvSpPr>
            <p:spPr bwMode="auto">
              <a:xfrm>
                <a:off x="31751" y="6227237"/>
                <a:ext cx="492125" cy="454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8" tIns="44450" rIns="90488" bIns="44450">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b="1"/>
                  <a:t> 0</a:t>
                </a:r>
              </a:p>
            </p:txBody>
          </p:sp>
          <p:sp>
            <p:nvSpPr>
              <p:cNvPr id="27" name="Rectangle 16"/>
              <p:cNvSpPr>
                <a:spLocks noChangeArrowheads="1"/>
              </p:cNvSpPr>
              <p:nvPr/>
            </p:nvSpPr>
            <p:spPr bwMode="auto">
              <a:xfrm>
                <a:off x="72139" y="4252386"/>
                <a:ext cx="949325" cy="3667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8" tIns="44450" rIns="90488" bIns="44450">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1800" dirty="0"/>
                  <a:t>P(x)</a:t>
                </a:r>
              </a:p>
            </p:txBody>
          </p:sp>
          <p:sp>
            <p:nvSpPr>
              <p:cNvPr id="28" name="Rectangle 17"/>
              <p:cNvSpPr>
                <a:spLocks noChangeArrowheads="1"/>
              </p:cNvSpPr>
              <p:nvPr/>
            </p:nvSpPr>
            <p:spPr bwMode="auto">
              <a:xfrm>
                <a:off x="4240213" y="6397099"/>
                <a:ext cx="457200" cy="515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8" tIns="44450" rIns="90488" bIns="44450">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2800"/>
                  <a:t>x</a:t>
                </a:r>
              </a:p>
            </p:txBody>
          </p:sp>
          <p:sp>
            <p:nvSpPr>
              <p:cNvPr id="30" name="Line 21"/>
              <p:cNvSpPr>
                <a:spLocks noChangeShapeType="1"/>
              </p:cNvSpPr>
              <p:nvPr/>
            </p:nvSpPr>
            <p:spPr bwMode="auto">
              <a:xfrm>
                <a:off x="658813" y="5939899"/>
                <a:ext cx="3733800" cy="1588"/>
              </a:xfrm>
              <a:prstGeom prst="line">
                <a:avLst/>
              </a:prstGeom>
              <a:noFill/>
              <a:ln w="9525" cap="rnd">
                <a:solidFill>
                  <a:schemeClr val="tx1"/>
                </a:solidFill>
                <a:prstDash val="sysDot"/>
                <a:miter lim="800000"/>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31" name="Line 22"/>
              <p:cNvSpPr>
                <a:spLocks noChangeShapeType="1"/>
              </p:cNvSpPr>
              <p:nvPr/>
            </p:nvSpPr>
            <p:spPr bwMode="auto">
              <a:xfrm>
                <a:off x="658813" y="5482699"/>
                <a:ext cx="3733800" cy="1588"/>
              </a:xfrm>
              <a:prstGeom prst="line">
                <a:avLst/>
              </a:prstGeom>
              <a:noFill/>
              <a:ln w="9525" cap="rnd">
                <a:solidFill>
                  <a:schemeClr val="tx1"/>
                </a:solidFill>
                <a:prstDash val="sysDot"/>
                <a:miter lim="800000"/>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32" name="Line 23"/>
              <p:cNvSpPr>
                <a:spLocks noChangeShapeType="1"/>
              </p:cNvSpPr>
              <p:nvPr/>
            </p:nvSpPr>
            <p:spPr bwMode="auto">
              <a:xfrm>
                <a:off x="658813" y="4949299"/>
                <a:ext cx="3733800" cy="1588"/>
              </a:xfrm>
              <a:prstGeom prst="line">
                <a:avLst/>
              </a:prstGeom>
              <a:noFill/>
              <a:ln w="9525" cap="rnd">
                <a:solidFill>
                  <a:schemeClr val="tx1"/>
                </a:solidFill>
                <a:prstDash val="sysDot"/>
                <a:miter lim="800000"/>
                <a:headEnd/>
                <a:tailEnd/>
              </a:ln>
              <a:extLst>
                <a:ext uri="{909E8E84-426E-40dd-AFC4-6F175D3DCCD1}">
                  <a14:hiddenFill xmlns:a14="http://schemas.microsoft.com/office/drawing/2010/main" xmlns="">
                    <a:noFill/>
                  </a14:hiddenFill>
                </a:ext>
              </a:extLst>
            </p:spPr>
            <p:txBody>
              <a:bodyPr wrap="none"/>
              <a:lstStyle/>
              <a:p>
                <a:endParaRPr lang="en-US"/>
              </a:p>
            </p:txBody>
          </p:sp>
        </p:grpSp>
      </p:grpSp>
      <p:graphicFrame>
        <p:nvGraphicFramePr>
          <p:cNvPr id="33" name="Object 6"/>
          <p:cNvGraphicFramePr>
            <a:graphicFrameLocks noChangeAspect="1"/>
          </p:cNvGraphicFramePr>
          <p:nvPr>
            <p:extLst>
              <p:ext uri="{D42A27DB-BD31-4B8C-83A1-F6EECF244321}">
                <p14:modId xmlns:p14="http://schemas.microsoft.com/office/powerpoint/2010/main" val="4040309478"/>
              </p:ext>
            </p:extLst>
          </p:nvPr>
        </p:nvGraphicFramePr>
        <p:xfrm>
          <a:off x="423028" y="3153533"/>
          <a:ext cx="2009776" cy="1070460"/>
        </p:xfrm>
        <a:graphic>
          <a:graphicData uri="http://schemas.openxmlformats.org/presentationml/2006/ole">
            <mc:AlternateContent xmlns:mc="http://schemas.openxmlformats.org/markup-compatibility/2006">
              <mc:Choice xmlns:v="urn:schemas-microsoft-com:vml" Requires="v">
                <p:oleObj spid="_x0000_s36521" name="Equation" r:id="rId10" imgW="1612800" imgH="838080" progId="Equation.3">
                  <p:embed/>
                </p:oleObj>
              </mc:Choice>
              <mc:Fallback>
                <p:oleObj name="Equation" r:id="rId10" imgW="1612800" imgH="838080" progId="Equation.3">
                  <p:embed/>
                  <p:pic>
                    <p:nvPicPr>
                      <p:cNvPr id="0" name=""/>
                      <p:cNvPicPr>
                        <a:picLocks noChangeAspect="1" noChangeArrowheads="1"/>
                      </p:cNvPicPr>
                      <p:nvPr/>
                    </p:nvPicPr>
                    <p:blipFill>
                      <a:blip r:embed="rId11"/>
                      <a:srcRect/>
                      <a:stretch>
                        <a:fillRect/>
                      </a:stretch>
                    </p:blipFill>
                    <p:spPr bwMode="auto">
                      <a:xfrm>
                        <a:off x="423028" y="3153533"/>
                        <a:ext cx="2009776" cy="1070460"/>
                      </a:xfrm>
                      <a:prstGeom prst="rect">
                        <a:avLst/>
                      </a:prstGeom>
                      <a:solidFill>
                        <a:srgbClr val="FDE0BD"/>
                      </a:solidFill>
                      <a:ln w="9525">
                        <a:solidFill>
                          <a:schemeClr val="tx1"/>
                        </a:solidFill>
                        <a:miter lim="800000"/>
                        <a:headEnd/>
                        <a:tailEnd/>
                      </a:ln>
                    </p:spPr>
                  </p:pic>
                </p:oleObj>
              </mc:Fallback>
            </mc:AlternateContent>
          </a:graphicData>
        </a:graphic>
      </p:graphicFrame>
      <p:graphicFrame>
        <p:nvGraphicFramePr>
          <p:cNvPr id="34" name="Object 7"/>
          <p:cNvGraphicFramePr>
            <a:graphicFrameLocks noChangeAspect="1"/>
          </p:cNvGraphicFramePr>
          <p:nvPr>
            <p:extLst>
              <p:ext uri="{D42A27DB-BD31-4B8C-83A1-F6EECF244321}">
                <p14:modId xmlns:p14="http://schemas.microsoft.com/office/powerpoint/2010/main" val="2296988469"/>
              </p:ext>
            </p:extLst>
          </p:nvPr>
        </p:nvGraphicFramePr>
        <p:xfrm>
          <a:off x="2838203" y="3151466"/>
          <a:ext cx="1905117" cy="540608"/>
        </p:xfrm>
        <a:graphic>
          <a:graphicData uri="http://schemas.openxmlformats.org/presentationml/2006/ole">
            <mc:AlternateContent xmlns:mc="http://schemas.openxmlformats.org/markup-compatibility/2006">
              <mc:Choice xmlns:v="urn:schemas-microsoft-com:vml" Requires="v">
                <p:oleObj spid="_x0000_s36522" name="Equation" r:id="rId12" imgW="1701800" imgH="482600" progId="Equation.3">
                  <p:embed/>
                </p:oleObj>
              </mc:Choice>
              <mc:Fallback>
                <p:oleObj name="Equation" r:id="rId12" imgW="1701800" imgH="482600"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838203" y="3151466"/>
                        <a:ext cx="1905117" cy="540608"/>
                      </a:xfrm>
                      <a:prstGeom prst="rect">
                        <a:avLst/>
                      </a:prstGeom>
                      <a:solidFill>
                        <a:srgbClr val="FDE0BD"/>
                      </a:solidFill>
                      <a:ln w="9525">
                        <a:solidFill>
                          <a:schemeClr val="tx1"/>
                        </a:solidFill>
                        <a:miter lim="800000"/>
                        <a:headEnd/>
                        <a:tailEnd/>
                      </a:ln>
                    </p:spPr>
                  </p:pic>
                </p:oleObj>
              </mc:Fallback>
            </mc:AlternateContent>
          </a:graphicData>
        </a:graphic>
      </p:graphicFrame>
    </p:spTree>
    <p:extLst>
      <p:ext uri="{BB962C8B-B14F-4D97-AF65-F5344CB8AC3E}">
        <p14:creationId xmlns:p14="http://schemas.microsoft.com/office/powerpoint/2010/main" val="795898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0" name="Rectangle 9"/>
          <p:cNvSpPr>
            <a:spLocks noChangeArrowheads="1"/>
          </p:cNvSpPr>
          <p:nvPr/>
        </p:nvSpPr>
        <p:spPr bwMode="auto">
          <a:xfrm>
            <a:off x="152400" y="20696"/>
            <a:ext cx="8631238"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5342" tIns="42672" rIns="85342" bIns="42672" anchor="b"/>
          <a:lstStyle>
            <a:lvl1pPr defTabSz="852488" eaLnBrk="0" hangingPunct="0">
              <a:defRPr sz="2400">
                <a:solidFill>
                  <a:schemeClr val="tx1"/>
                </a:solidFill>
                <a:latin typeface="Arial" panose="020B0604020202020204" pitchFamily="34" charset="0"/>
                <a:cs typeface="Arial" panose="020B0604020202020204" pitchFamily="34" charset="0"/>
              </a:defRPr>
            </a:lvl1pPr>
            <a:lvl2pPr marL="742950" indent="-285750" defTabSz="852488" eaLnBrk="0" hangingPunct="0">
              <a:defRPr sz="2400">
                <a:solidFill>
                  <a:schemeClr val="tx1"/>
                </a:solidFill>
                <a:latin typeface="Arial" panose="020B0604020202020204" pitchFamily="34" charset="0"/>
                <a:cs typeface="Arial" panose="020B0604020202020204" pitchFamily="34" charset="0"/>
              </a:defRPr>
            </a:lvl2pPr>
            <a:lvl3pPr marL="1143000" indent="-228600" defTabSz="852488" eaLnBrk="0" hangingPunct="0">
              <a:defRPr sz="2400">
                <a:solidFill>
                  <a:schemeClr val="tx1"/>
                </a:solidFill>
                <a:latin typeface="Arial" panose="020B0604020202020204" pitchFamily="34" charset="0"/>
                <a:cs typeface="Arial" panose="020B0604020202020204" pitchFamily="34" charset="0"/>
              </a:defRPr>
            </a:lvl3pPr>
            <a:lvl4pPr marL="1600200" indent="-228600" defTabSz="852488" eaLnBrk="0" hangingPunct="0">
              <a:defRPr sz="2400">
                <a:solidFill>
                  <a:schemeClr val="tx1"/>
                </a:solidFill>
                <a:latin typeface="Arial" panose="020B0604020202020204" pitchFamily="34" charset="0"/>
                <a:cs typeface="Arial" panose="020B0604020202020204" pitchFamily="34" charset="0"/>
              </a:defRPr>
            </a:lvl4pPr>
            <a:lvl5pPr marL="2057400" indent="-228600" defTabSz="852488" eaLnBrk="0" hangingPunct="0">
              <a:defRPr sz="2400">
                <a:solidFill>
                  <a:schemeClr val="tx1"/>
                </a:solidFill>
                <a:latin typeface="Arial" panose="020B0604020202020204" pitchFamily="34" charset="0"/>
                <a:cs typeface="Arial" panose="020B0604020202020204" pitchFamily="34" charset="0"/>
              </a:defRPr>
            </a:lvl5pPr>
            <a:lvl6pPr marL="2514600" indent="-228600" defTabSz="852488"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defTabSz="852488"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defTabSz="852488"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defTabSz="852488"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lnSpc>
                <a:spcPct val="80000"/>
              </a:lnSpc>
            </a:pPr>
            <a:r>
              <a:rPr lang="en-US" altLang="en-US" sz="3600" dirty="0"/>
              <a:t>Developing a Sampling Distribution</a:t>
            </a:r>
          </a:p>
        </p:txBody>
      </p:sp>
      <mc:AlternateContent xmlns:mc="http://schemas.openxmlformats.org/markup-compatibility/2006" xmlns:a14="http://schemas.microsoft.com/office/drawing/2010/main">
        <mc:Choice Requires="a14">
          <p:sp>
            <p:nvSpPr>
              <p:cNvPr id="5" name="TextBox 4"/>
              <p:cNvSpPr txBox="1"/>
              <p:nvPr/>
            </p:nvSpPr>
            <p:spPr>
              <a:xfrm>
                <a:off x="152400" y="1087581"/>
                <a:ext cx="8298872" cy="3247556"/>
              </a:xfrm>
              <a:prstGeom prst="rect">
                <a:avLst/>
              </a:prstGeom>
              <a:noFill/>
            </p:spPr>
            <p:txBody>
              <a:bodyPr wrap="square" rtlCol="0">
                <a:spAutoFit/>
              </a:bodyPr>
              <a:lstStyle/>
              <a:p>
                <a:r>
                  <a:rPr lang="en-US" altLang="en-US" sz="2400" dirty="0" smtClean="0"/>
                  <a:t>Now we want to consider all possible samples of size n=2</a:t>
                </a:r>
              </a:p>
              <a:p>
                <a:r>
                  <a:rPr lang="en-US" sz="2400" dirty="0" smtClean="0"/>
                  <a:t>How many outcomes of size 2 are there is we are sampling with replacement?</a:t>
                </a:r>
                <a:br>
                  <a:rPr lang="en-US" sz="2400" dirty="0" smtClean="0"/>
                </a:br>
                <a:endParaRPr lang="en-US" sz="2400" dirty="0" smtClean="0"/>
              </a:p>
              <a:p>
                <a:pPr marL="800100" lvl="1" indent="-342900">
                  <a:buFont typeface="+mj-lt"/>
                  <a:buAutoNum type="alphaUcPeriod"/>
                </a:pPr>
                <a:r>
                  <a:rPr lang="en-US" altLang="en-US" sz="2400" dirty="0" smtClean="0"/>
                  <a:t>2*4=8 outcomes</a:t>
                </a:r>
                <a:endParaRPr lang="en-US" altLang="en-US" sz="2400" dirty="0"/>
              </a:p>
              <a:p>
                <a:pPr marL="800100" lvl="1" indent="-342900">
                  <a:buFont typeface="+mj-lt"/>
                  <a:buAutoNum type="alphaUcPeriod"/>
                </a:pPr>
                <a:r>
                  <a:rPr lang="en-US" sz="2400" dirty="0" smtClean="0"/>
                  <a:t> </a:t>
                </a:r>
                <a14:m>
                  <m:oMath xmlns:m="http://schemas.openxmlformats.org/officeDocument/2006/math">
                    <m:f>
                      <m:fPr>
                        <m:ctrlPr>
                          <a:rPr lang="en-US" sz="2400" i="1">
                            <a:latin typeface="Cambria Math" charset="0"/>
                          </a:rPr>
                        </m:ctrlPr>
                      </m:fPr>
                      <m:num>
                        <m:r>
                          <a:rPr lang="en-US" sz="2400" i="1">
                            <a:latin typeface="Cambria Math" panose="02040503050406030204" pitchFamily="18" charset="0"/>
                          </a:rPr>
                          <m:t>𝑛</m:t>
                        </m:r>
                        <m:r>
                          <a:rPr lang="en-US" sz="2400" i="1">
                            <a:latin typeface="Cambria Math" panose="02040503050406030204" pitchFamily="18" charset="0"/>
                          </a:rPr>
                          <m:t>!</m:t>
                        </m:r>
                      </m:num>
                      <m:den>
                        <m:d>
                          <m:dPr>
                            <m:ctrlPr>
                              <a:rPr lang="en-US" sz="2400" i="1">
                                <a:latin typeface="Cambria Math" charset="0"/>
                              </a:rPr>
                            </m:ctrlPr>
                          </m:dPr>
                          <m:e>
                            <m:r>
                              <a:rPr lang="en-US" sz="2400" i="1">
                                <a:latin typeface="Cambria Math" panose="02040503050406030204" pitchFamily="18" charset="0"/>
                              </a:rPr>
                              <m:t>𝑛</m:t>
                            </m:r>
                            <m:r>
                              <a:rPr lang="en-US" sz="2400" i="1">
                                <a:latin typeface="Cambria Math" panose="02040503050406030204" pitchFamily="18" charset="0"/>
                              </a:rPr>
                              <m:t>−</m:t>
                            </m:r>
                            <m:r>
                              <a:rPr lang="en-US" sz="2400" i="1">
                                <a:latin typeface="Cambria Math" panose="02040503050406030204" pitchFamily="18" charset="0"/>
                              </a:rPr>
                              <m:t>𝑥</m:t>
                            </m:r>
                          </m:e>
                        </m:d>
                        <m:r>
                          <a:rPr lang="en-US" sz="2400" i="1">
                            <a:latin typeface="Cambria Math" panose="02040503050406030204" pitchFamily="18" charset="0"/>
                          </a:rPr>
                          <m:t>!</m:t>
                        </m:r>
                      </m:den>
                    </m:f>
                    <m:r>
                      <a:rPr lang="en-US" sz="2400" b="0" i="1" smtClean="0">
                        <a:latin typeface="Cambria Math" panose="02040503050406030204" pitchFamily="18" charset="0"/>
                      </a:rPr>
                      <m:t>=12</m:t>
                    </m:r>
                  </m:oMath>
                </a14:m>
                <a:r>
                  <a:rPr lang="en-US" altLang="en-US" sz="2400" dirty="0" smtClean="0"/>
                  <a:t> outcomes</a:t>
                </a:r>
              </a:p>
              <a:p>
                <a:pPr marL="800100" lvl="1" indent="-342900">
                  <a:buFont typeface="+mj-lt"/>
                  <a:buAutoNum type="alphaUcPeriod"/>
                </a:pPr>
                <a:r>
                  <a:rPr lang="en-US" altLang="en-US" sz="2400" dirty="0" err="1" smtClean="0"/>
                  <a:t>k</a:t>
                </a:r>
                <a:r>
                  <a:rPr lang="en-US" altLang="en-US" sz="2400" baseline="30000" dirty="0" err="1" smtClean="0"/>
                  <a:t>n</a:t>
                </a:r>
                <a:r>
                  <a:rPr lang="en-US" altLang="en-US" sz="2400" dirty="0" smtClean="0"/>
                  <a:t> </a:t>
                </a:r>
                <a:r>
                  <a:rPr lang="en-US" altLang="en-US" sz="2400" dirty="0"/>
                  <a:t>= 4</a:t>
                </a:r>
                <a:r>
                  <a:rPr lang="en-US" altLang="en-US" sz="2400" baseline="30000" dirty="0"/>
                  <a:t>2</a:t>
                </a:r>
                <a:r>
                  <a:rPr lang="en-US" altLang="en-US" sz="2400" dirty="0"/>
                  <a:t> = 16 outcomes</a:t>
                </a:r>
              </a:p>
              <a:p>
                <a:pPr marL="800100" lvl="1" indent="-342900">
                  <a:buFont typeface="+mj-lt"/>
                  <a:buAutoNum type="alphaUcPeriod"/>
                </a:pPr>
                <a:endParaRPr lang="en-US" sz="2400" dirty="0"/>
              </a:p>
            </p:txBody>
          </p:sp>
        </mc:Choice>
        <mc:Fallback xmlns="">
          <p:sp>
            <p:nvSpPr>
              <p:cNvPr id="5" name="TextBox 4"/>
              <p:cNvSpPr txBox="1">
                <a:spLocks noRot="1" noChangeAspect="1" noMove="1" noResize="1" noEditPoints="1" noAdjustHandles="1" noChangeArrowheads="1" noChangeShapeType="1" noTextEdit="1"/>
              </p:cNvSpPr>
              <p:nvPr/>
            </p:nvSpPr>
            <p:spPr>
              <a:xfrm>
                <a:off x="152400" y="1087581"/>
                <a:ext cx="8298872" cy="3247556"/>
              </a:xfrm>
              <a:prstGeom prst="rect">
                <a:avLst/>
              </a:prstGeom>
              <a:blipFill rotWithShape="0">
                <a:blip r:embed="rId3"/>
                <a:stretch>
                  <a:fillRect l="-1102" t="-1501"/>
                </a:stretch>
              </a:blipFill>
            </p:spPr>
            <p:txBody>
              <a:bodyPr/>
              <a:lstStyle/>
              <a:p>
                <a:r>
                  <a:rPr lang="en-US">
                    <a:noFill/>
                  </a:rPr>
                  <a:t> </a:t>
                </a:r>
              </a:p>
            </p:txBody>
          </p:sp>
        </mc:Fallback>
      </mc:AlternateContent>
      <p:sp>
        <p:nvSpPr>
          <p:cNvPr id="7" name="Rectangle 6"/>
          <p:cNvSpPr/>
          <p:nvPr/>
        </p:nvSpPr>
        <p:spPr>
          <a:xfrm>
            <a:off x="491836" y="3505204"/>
            <a:ext cx="3449782" cy="436418"/>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a:t>
            </a:r>
            <a:endParaRPr lang="en-US" dirty="0"/>
          </a:p>
        </p:txBody>
      </p:sp>
    </p:spTree>
    <p:extLst>
      <p:ext uri="{BB962C8B-B14F-4D97-AF65-F5344CB8AC3E}">
        <p14:creationId xmlns:p14="http://schemas.microsoft.com/office/powerpoint/2010/main" val="92976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624254" y="4403515"/>
            <a:ext cx="2743200" cy="1244600"/>
            <a:chOff x="1524000" y="5105400"/>
            <a:chExt cx="2743200" cy="1244600"/>
          </a:xfrm>
        </p:grpSpPr>
        <p:sp>
          <p:nvSpPr>
            <p:cNvPr id="3075" name="Line 2"/>
            <p:cNvSpPr>
              <a:spLocks noChangeShapeType="1"/>
            </p:cNvSpPr>
            <p:nvPr/>
          </p:nvSpPr>
          <p:spPr bwMode="auto">
            <a:xfrm>
              <a:off x="1524000" y="5105400"/>
              <a:ext cx="0" cy="762000"/>
            </a:xfrm>
            <a:prstGeom prst="line">
              <a:avLst/>
            </a:prstGeom>
            <a:noFill/>
            <a:ln w="28575">
              <a:solidFill>
                <a:schemeClr val="tx1"/>
              </a:solidFill>
              <a:miter lim="800000"/>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3076" name="Rectangle 4"/>
            <p:cNvSpPr>
              <a:spLocks noChangeArrowheads="1"/>
            </p:cNvSpPr>
            <p:nvPr/>
          </p:nvSpPr>
          <p:spPr bwMode="auto">
            <a:xfrm>
              <a:off x="1676400" y="5334000"/>
              <a:ext cx="2590800" cy="1016000"/>
            </a:xfrm>
            <a:prstGeom prst="rect">
              <a:avLst/>
            </a:prstGeom>
            <a:solidFill>
              <a:srgbClr val="FDE0BD"/>
            </a:solidFill>
            <a:ln w="12700">
              <a:solidFill>
                <a:schemeClr val="tx1"/>
              </a:solidFill>
              <a:miter lim="800000"/>
              <a:headEnd/>
              <a:tailEnd/>
            </a:ln>
          </p:spPr>
          <p:txBody>
            <a:bodyPr lIns="90488" tIns="44450" rIns="90488" bIns="44450">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a:spcBef>
                  <a:spcPct val="50000"/>
                </a:spcBef>
              </a:pPr>
              <a:r>
                <a:rPr lang="en-US" altLang="en-US" sz="2000" dirty="0"/>
                <a:t>16 possible samples (sampling with replacement)</a:t>
              </a:r>
            </a:p>
          </p:txBody>
        </p:sp>
        <p:sp>
          <p:nvSpPr>
            <p:cNvPr id="3077" name="Line 5"/>
            <p:cNvSpPr>
              <a:spLocks noChangeShapeType="1"/>
            </p:cNvSpPr>
            <p:nvPr/>
          </p:nvSpPr>
          <p:spPr bwMode="auto">
            <a:xfrm>
              <a:off x="1524000" y="5867400"/>
              <a:ext cx="152400" cy="0"/>
            </a:xfrm>
            <a:prstGeom prst="line">
              <a:avLst/>
            </a:prstGeom>
            <a:noFill/>
            <a:ln w="28575">
              <a:solidFill>
                <a:schemeClr val="tx1"/>
              </a:solidFill>
              <a:miter lim="800000"/>
              <a:headEnd/>
              <a:tailEnd/>
            </a:ln>
            <a:extLst>
              <a:ext uri="{909E8E84-426E-40dd-AFC4-6F175D3DCCD1}">
                <a14:hiddenFill xmlns:a14="http://schemas.microsoft.com/office/drawing/2010/main" xmlns="">
                  <a:noFill/>
                </a14:hiddenFill>
              </a:ext>
            </a:extLst>
          </p:spPr>
          <p:txBody>
            <a:bodyPr wrap="none"/>
            <a:lstStyle/>
            <a:p>
              <a:endParaRPr lang="en-US"/>
            </a:p>
          </p:txBody>
        </p:sp>
      </p:grpSp>
      <p:sp>
        <p:nvSpPr>
          <p:cNvPr id="3078" name="Rectangle 6"/>
          <p:cNvSpPr>
            <a:spLocks noGrp="1" noChangeArrowheads="1"/>
          </p:cNvSpPr>
          <p:nvPr>
            <p:ph type="title" idx="4294967295"/>
          </p:nvPr>
        </p:nvSpPr>
        <p:spPr>
          <a:xfrm>
            <a:off x="266787" y="1072789"/>
            <a:ext cx="6629400" cy="533400"/>
          </a:xfrm>
        </p:spPr>
        <p:txBody>
          <a:bodyPr/>
          <a:lstStyle/>
          <a:p>
            <a:pPr eaLnBrk="1" hangingPunct="1">
              <a:lnSpc>
                <a:spcPct val="120000"/>
              </a:lnSpc>
            </a:pPr>
            <a:r>
              <a:rPr lang="en-US" altLang="en-US" sz="2300" dirty="0" smtClean="0">
                <a:latin typeface="+mn-lt"/>
              </a:rPr>
              <a:t>Now consider all possible samples of size n=2</a:t>
            </a:r>
          </a:p>
        </p:txBody>
      </p:sp>
      <p:sp>
        <p:nvSpPr>
          <p:cNvPr id="3080" name="Rectangle 9"/>
          <p:cNvSpPr>
            <a:spLocks noChangeArrowheads="1"/>
          </p:cNvSpPr>
          <p:nvPr/>
        </p:nvSpPr>
        <p:spPr bwMode="auto">
          <a:xfrm>
            <a:off x="152400" y="20696"/>
            <a:ext cx="8631238"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5342" tIns="42672" rIns="85342" bIns="42672" anchor="b"/>
          <a:lstStyle>
            <a:lvl1pPr defTabSz="852488" eaLnBrk="0" hangingPunct="0">
              <a:defRPr sz="2400">
                <a:solidFill>
                  <a:schemeClr val="tx1"/>
                </a:solidFill>
                <a:latin typeface="Arial" panose="020B0604020202020204" pitchFamily="34" charset="0"/>
                <a:cs typeface="Arial" panose="020B0604020202020204" pitchFamily="34" charset="0"/>
              </a:defRPr>
            </a:lvl1pPr>
            <a:lvl2pPr marL="742950" indent="-285750" defTabSz="852488" eaLnBrk="0" hangingPunct="0">
              <a:defRPr sz="2400">
                <a:solidFill>
                  <a:schemeClr val="tx1"/>
                </a:solidFill>
                <a:latin typeface="Arial" panose="020B0604020202020204" pitchFamily="34" charset="0"/>
                <a:cs typeface="Arial" panose="020B0604020202020204" pitchFamily="34" charset="0"/>
              </a:defRPr>
            </a:lvl2pPr>
            <a:lvl3pPr marL="1143000" indent="-228600" defTabSz="852488" eaLnBrk="0" hangingPunct="0">
              <a:defRPr sz="2400">
                <a:solidFill>
                  <a:schemeClr val="tx1"/>
                </a:solidFill>
                <a:latin typeface="Arial" panose="020B0604020202020204" pitchFamily="34" charset="0"/>
                <a:cs typeface="Arial" panose="020B0604020202020204" pitchFamily="34" charset="0"/>
              </a:defRPr>
            </a:lvl3pPr>
            <a:lvl4pPr marL="1600200" indent="-228600" defTabSz="852488" eaLnBrk="0" hangingPunct="0">
              <a:defRPr sz="2400">
                <a:solidFill>
                  <a:schemeClr val="tx1"/>
                </a:solidFill>
                <a:latin typeface="Arial" panose="020B0604020202020204" pitchFamily="34" charset="0"/>
                <a:cs typeface="Arial" panose="020B0604020202020204" pitchFamily="34" charset="0"/>
              </a:defRPr>
            </a:lvl4pPr>
            <a:lvl5pPr marL="2057400" indent="-228600" defTabSz="852488" eaLnBrk="0" hangingPunct="0">
              <a:defRPr sz="2400">
                <a:solidFill>
                  <a:schemeClr val="tx1"/>
                </a:solidFill>
                <a:latin typeface="Arial" panose="020B0604020202020204" pitchFamily="34" charset="0"/>
                <a:cs typeface="Arial" panose="020B0604020202020204" pitchFamily="34" charset="0"/>
              </a:defRPr>
            </a:lvl5pPr>
            <a:lvl6pPr marL="2514600" indent="-228600" defTabSz="852488"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defTabSz="852488"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defTabSz="852488"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defTabSz="852488"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lnSpc>
                <a:spcPct val="80000"/>
              </a:lnSpc>
            </a:pPr>
            <a:r>
              <a:rPr lang="en-US" altLang="en-US" sz="3600" dirty="0"/>
              <a:t>Developing a Sampling Distribution</a:t>
            </a:r>
          </a:p>
        </p:txBody>
      </p:sp>
      <p:grpSp>
        <p:nvGrpSpPr>
          <p:cNvPr id="4" name="Group 3"/>
          <p:cNvGrpSpPr/>
          <p:nvPr/>
        </p:nvGrpSpPr>
        <p:grpSpPr>
          <a:xfrm>
            <a:off x="4611685" y="925007"/>
            <a:ext cx="3642562" cy="3336437"/>
            <a:chOff x="3690898" y="2362200"/>
            <a:chExt cx="5453102" cy="4343400"/>
          </a:xfrm>
        </p:grpSpPr>
        <p:graphicFrame>
          <p:nvGraphicFramePr>
            <p:cNvPr id="3074" name="Object 4">
              <a:hlinkClick r:id="" action="ppaction://ole?verb=0"/>
            </p:cNvPr>
            <p:cNvGraphicFramePr>
              <a:graphicFrameLocks/>
            </p:cNvGraphicFramePr>
            <p:nvPr>
              <p:extLst>
                <p:ext uri="{D42A27DB-BD31-4B8C-83A1-F6EECF244321}">
                  <p14:modId xmlns:p14="http://schemas.microsoft.com/office/powerpoint/2010/main" val="2847677471"/>
                </p:ext>
              </p:extLst>
            </p:nvPr>
          </p:nvGraphicFramePr>
          <p:xfrm>
            <a:off x="5638800" y="3352800"/>
            <a:ext cx="3505200" cy="3352800"/>
          </p:xfrm>
          <a:graphic>
            <a:graphicData uri="http://schemas.openxmlformats.org/presentationml/2006/ole">
              <mc:AlternateContent xmlns:mc="http://schemas.openxmlformats.org/markup-compatibility/2006">
                <mc:Choice xmlns:v="urn:schemas-microsoft-com:vml" Requires="v">
                  <p:oleObj spid="_x0000_s38030" name="Document" r:id="rId4" imgW="4184904" imgH="3877056" progId="Word.Document.8">
                    <p:embed/>
                  </p:oleObj>
                </mc:Choice>
                <mc:Fallback>
                  <p:oleObj name="Document" r:id="rId4" imgW="4184904" imgH="3877056" progId="Word.Documen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38800" y="3352800"/>
                          <a:ext cx="3505200" cy="3352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oleObj>
                </mc:Fallback>
              </mc:AlternateContent>
            </a:graphicData>
          </a:graphic>
        </p:graphicFrame>
        <p:sp>
          <p:nvSpPr>
            <p:cNvPr id="3081" name="Rectangle 10"/>
            <p:cNvSpPr>
              <a:spLocks noChangeArrowheads="1"/>
            </p:cNvSpPr>
            <p:nvPr/>
          </p:nvSpPr>
          <p:spPr bwMode="auto">
            <a:xfrm>
              <a:off x="6934200" y="2362200"/>
              <a:ext cx="2003425" cy="831850"/>
            </a:xfrm>
            <a:prstGeom prst="rect">
              <a:avLst/>
            </a:prstGeom>
            <a:solidFill>
              <a:srgbClr val="FDE0BD"/>
            </a:solidFill>
            <a:ln w="12700">
              <a:solidFill>
                <a:schemeClr val="tx1"/>
              </a:solidFill>
              <a:miter lim="800000"/>
              <a:headEnd/>
              <a:tailEnd/>
            </a:ln>
          </p:spPr>
          <p:txBody>
            <a:bodyPr lIns="90488" tIns="44450" rIns="90488" bIns="44450">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a:spcBef>
                  <a:spcPct val="50000"/>
                </a:spcBef>
              </a:pPr>
              <a:r>
                <a:rPr lang="en-US" altLang="en-US" sz="1800" dirty="0"/>
                <a:t>16 Sample Means</a:t>
              </a:r>
            </a:p>
          </p:txBody>
        </p:sp>
        <p:sp>
          <p:nvSpPr>
            <p:cNvPr id="3082" name="AutoShape 11"/>
            <p:cNvSpPr>
              <a:spLocks noChangeArrowheads="1"/>
            </p:cNvSpPr>
            <p:nvPr/>
          </p:nvSpPr>
          <p:spPr bwMode="auto">
            <a:xfrm>
              <a:off x="3690898" y="4343401"/>
              <a:ext cx="2024102" cy="404230"/>
            </a:xfrm>
            <a:prstGeom prst="rightArrow">
              <a:avLst>
                <a:gd name="adj1" fmla="val 50000"/>
                <a:gd name="adj2" fmla="val 40000"/>
              </a:avLst>
            </a:prstGeom>
            <a:solidFill>
              <a:srgbClr val="00CA95"/>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endParaRPr lang="en-US" altLang="en-US"/>
            </a:p>
          </p:txBody>
        </p:sp>
        <p:sp>
          <p:nvSpPr>
            <p:cNvPr id="3083" name="Line 12"/>
            <p:cNvSpPr>
              <a:spLocks noChangeShapeType="1"/>
            </p:cNvSpPr>
            <p:nvPr/>
          </p:nvSpPr>
          <p:spPr bwMode="auto">
            <a:xfrm flipV="1">
              <a:off x="6629400" y="2819400"/>
              <a:ext cx="0" cy="533400"/>
            </a:xfrm>
            <a:prstGeom prst="line">
              <a:avLst/>
            </a:prstGeom>
            <a:noFill/>
            <a:ln w="28575">
              <a:solidFill>
                <a:schemeClr val="tx1"/>
              </a:solidFill>
              <a:miter lim="800000"/>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3084" name="Line 13"/>
            <p:cNvSpPr>
              <a:spLocks noChangeShapeType="1"/>
            </p:cNvSpPr>
            <p:nvPr/>
          </p:nvSpPr>
          <p:spPr bwMode="auto">
            <a:xfrm>
              <a:off x="6629400" y="2819400"/>
              <a:ext cx="304800" cy="0"/>
            </a:xfrm>
            <a:prstGeom prst="line">
              <a:avLst/>
            </a:prstGeom>
            <a:noFill/>
            <a:ln w="28575">
              <a:solidFill>
                <a:schemeClr val="tx1"/>
              </a:solidFill>
              <a:miter lim="800000"/>
              <a:headEnd/>
              <a:tailEnd/>
            </a:ln>
            <a:extLst>
              <a:ext uri="{909E8E84-426E-40dd-AFC4-6F175D3DCCD1}">
                <a14:hiddenFill xmlns:a14="http://schemas.microsoft.com/office/drawing/2010/main" xmlns="">
                  <a:noFill/>
                </a14:hiddenFill>
              </a:ext>
            </a:extLst>
          </p:spPr>
          <p:txBody>
            <a:bodyPr wrap="none"/>
            <a:lstStyle/>
            <a:p>
              <a:endParaRPr lang="en-US"/>
            </a:p>
          </p:txBody>
        </p:sp>
      </p:grpSp>
      <p:graphicFrame>
        <p:nvGraphicFramePr>
          <p:cNvPr id="307467" name="Group 267"/>
          <p:cNvGraphicFramePr>
            <a:graphicFrameLocks noGrp="1"/>
          </p:cNvGraphicFramePr>
          <p:nvPr>
            <p:extLst>
              <p:ext uri="{D42A27DB-BD31-4B8C-83A1-F6EECF244321}">
                <p14:modId xmlns:p14="http://schemas.microsoft.com/office/powerpoint/2010/main" val="422316876"/>
              </p:ext>
            </p:extLst>
          </p:nvPr>
        </p:nvGraphicFramePr>
        <p:xfrm>
          <a:off x="486580" y="2189214"/>
          <a:ext cx="4125104" cy="2194560"/>
        </p:xfrm>
        <a:graphic>
          <a:graphicData uri="http://schemas.openxmlformats.org/drawingml/2006/table">
            <a:tbl>
              <a:tblPr/>
              <a:tblGrid>
                <a:gridCol w="875510">
                  <a:extLst>
                    <a:ext uri="{9D8B030D-6E8A-4147-A177-3AD203B41FA5}">
                      <a16:colId xmlns:a16="http://schemas.microsoft.com/office/drawing/2014/main" xmlns="" val="20000"/>
                    </a:ext>
                  </a:extLst>
                </a:gridCol>
                <a:gridCol w="800313">
                  <a:extLst>
                    <a:ext uri="{9D8B030D-6E8A-4147-A177-3AD203B41FA5}">
                      <a16:colId xmlns:a16="http://schemas.microsoft.com/office/drawing/2014/main" xmlns="" val="20001"/>
                    </a:ext>
                  </a:extLst>
                </a:gridCol>
                <a:gridCol w="837912">
                  <a:extLst>
                    <a:ext uri="{9D8B030D-6E8A-4147-A177-3AD203B41FA5}">
                      <a16:colId xmlns:a16="http://schemas.microsoft.com/office/drawing/2014/main" xmlns="" val="20002"/>
                    </a:ext>
                  </a:extLst>
                </a:gridCol>
                <a:gridCol w="837912">
                  <a:extLst>
                    <a:ext uri="{9D8B030D-6E8A-4147-A177-3AD203B41FA5}">
                      <a16:colId xmlns:a16="http://schemas.microsoft.com/office/drawing/2014/main" xmlns="" val="20003"/>
                    </a:ext>
                  </a:extLst>
                </a:gridCol>
                <a:gridCol w="773457">
                  <a:extLst>
                    <a:ext uri="{9D8B030D-6E8A-4147-A177-3AD203B41FA5}">
                      <a16:colId xmlns:a16="http://schemas.microsoft.com/office/drawing/2014/main" xmlns="" val="20004"/>
                    </a:ext>
                  </a:extLst>
                </a:gridCol>
              </a:tblGrid>
              <a:tr h="337313">
                <a:tc rowSpan="2">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n-US" sz="1800" b="1" i="0" u="none" strike="noStrike" cap="none" normalizeH="0" baseline="0" dirty="0" smtClean="0">
                          <a:ln>
                            <a:noFill/>
                          </a:ln>
                          <a:solidFill>
                            <a:schemeClr val="tx1"/>
                          </a:solidFill>
                          <a:effectLst/>
                          <a:latin typeface="Arial" charset="0"/>
                          <a:cs typeface="Arial" charset="0"/>
                        </a:rPr>
                        <a:t>1</a:t>
                      </a:r>
                      <a:r>
                        <a:rPr kumimoji="0" lang="en-US" sz="1800" b="1" i="0" u="none" strike="noStrike" cap="none" normalizeH="0" baseline="30000" dirty="0" smtClean="0">
                          <a:ln>
                            <a:noFill/>
                          </a:ln>
                          <a:solidFill>
                            <a:schemeClr val="tx1"/>
                          </a:solidFill>
                          <a:effectLst/>
                          <a:latin typeface="Arial" charset="0"/>
                          <a:cs typeface="Arial" charset="0"/>
                        </a:rPr>
                        <a:t>st</a:t>
                      </a:r>
                      <a:endParaRPr kumimoji="0" lang="en-US" sz="1800" b="0" i="0" u="none" strike="noStrike" cap="none" normalizeH="0" baseline="0" dirty="0" smtClean="0">
                        <a:ln>
                          <a:noFill/>
                        </a:ln>
                        <a:solidFill>
                          <a:schemeClr val="tx1"/>
                        </a:solidFill>
                        <a:effectLst/>
                        <a:latin typeface="Arial" charset="0"/>
                        <a:cs typeface="Arial" charset="0"/>
                      </a:endParaRPr>
                    </a:p>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n-US" sz="1800" b="1" i="0" u="none" strike="noStrike" cap="none" normalizeH="0" baseline="0" dirty="0" err="1" smtClean="0">
                          <a:ln>
                            <a:noFill/>
                          </a:ln>
                          <a:solidFill>
                            <a:schemeClr val="tx1"/>
                          </a:solidFill>
                          <a:effectLst/>
                          <a:latin typeface="Arial" charset="0"/>
                          <a:cs typeface="Arial" charset="0"/>
                        </a:rPr>
                        <a:t>Obs</a:t>
                      </a:r>
                      <a:endParaRPr kumimoji="0" lang="en-US" sz="1800" b="0" i="0" u="none" strike="noStrike" cap="none" normalizeH="0" baseline="0" dirty="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FFFFB7"/>
                    </a:solidFill>
                  </a:tcPr>
                </a:tc>
                <a:tc gridSpan="4">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n-US" sz="1800" b="1" i="0" u="none" strike="noStrike" cap="none" normalizeH="0" baseline="0" smtClean="0">
                          <a:ln>
                            <a:noFill/>
                          </a:ln>
                          <a:solidFill>
                            <a:schemeClr val="tx1"/>
                          </a:solidFill>
                          <a:effectLst/>
                          <a:latin typeface="Arial" charset="0"/>
                          <a:cs typeface="Arial" charset="0"/>
                        </a:rPr>
                        <a:t>2</a:t>
                      </a:r>
                      <a:r>
                        <a:rPr kumimoji="0" lang="en-US" sz="1800" b="1" i="0" u="none" strike="noStrike" cap="none" normalizeH="0" baseline="30000" smtClean="0">
                          <a:ln>
                            <a:noFill/>
                          </a:ln>
                          <a:solidFill>
                            <a:schemeClr val="tx1"/>
                          </a:solidFill>
                          <a:effectLst/>
                          <a:latin typeface="Arial" charset="0"/>
                          <a:cs typeface="Arial" charset="0"/>
                        </a:rPr>
                        <a:t>nd</a:t>
                      </a:r>
                      <a:r>
                        <a:rPr kumimoji="0" lang="en-US" sz="1800" b="1" i="0" u="none" strike="noStrike" cap="none" normalizeH="0" baseline="0" smtClean="0">
                          <a:ln>
                            <a:noFill/>
                          </a:ln>
                          <a:solidFill>
                            <a:schemeClr val="tx1"/>
                          </a:solidFill>
                          <a:effectLst/>
                          <a:latin typeface="Arial" charset="0"/>
                          <a:cs typeface="Arial" charset="0"/>
                        </a:rPr>
                        <a:t> Observation</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B7"/>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308531">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n-US" sz="1800" b="0" i="0" u="none" strike="noStrike" cap="none" normalizeH="0" baseline="0" smtClean="0">
                          <a:ln>
                            <a:noFill/>
                          </a:ln>
                          <a:solidFill>
                            <a:schemeClr val="tx1"/>
                          </a:solidFill>
                          <a:effectLst/>
                          <a:latin typeface="Arial" charset="0"/>
                          <a:cs typeface="Arial" charset="0"/>
                        </a:rPr>
                        <a:t>18</a:t>
                      </a:r>
                    </a:p>
                  </a:txBody>
                  <a:tcP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FFFFB7"/>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n-US" sz="1800" b="0" i="0" u="none" strike="noStrike" cap="none" normalizeH="0" baseline="0" smtClean="0">
                          <a:ln>
                            <a:noFill/>
                          </a:ln>
                          <a:solidFill>
                            <a:schemeClr val="tx1"/>
                          </a:solidFill>
                          <a:effectLst/>
                          <a:latin typeface="Arial" charset="0"/>
                          <a:cs typeface="Arial" charset="0"/>
                        </a:rPr>
                        <a:t>20</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FFFFB7"/>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n-US" sz="1800" b="0" i="0" u="none" strike="noStrike" cap="none" normalizeH="0" baseline="0" smtClean="0">
                          <a:ln>
                            <a:noFill/>
                          </a:ln>
                          <a:solidFill>
                            <a:schemeClr val="tx1"/>
                          </a:solidFill>
                          <a:effectLst/>
                          <a:latin typeface="Arial" charset="0"/>
                          <a:cs typeface="Arial" charset="0"/>
                        </a:rPr>
                        <a:t>22</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FFFFB7"/>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n-US" sz="1800" b="0" i="0" u="none" strike="noStrike" cap="none" normalizeH="0" baseline="0" dirty="0" smtClean="0">
                          <a:ln>
                            <a:noFill/>
                          </a:ln>
                          <a:solidFill>
                            <a:schemeClr val="tx1"/>
                          </a:solidFill>
                          <a:effectLst/>
                          <a:latin typeface="Arial" charset="0"/>
                          <a:cs typeface="Arial" charset="0"/>
                        </a:rPr>
                        <a:t>24</a:t>
                      </a:r>
                    </a:p>
                  </a:txBody>
                  <a:tcPr horzOverflow="overflow">
                    <a:lnL w="9525"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FFFFB7"/>
                    </a:solidFill>
                  </a:tcPr>
                </a:tc>
                <a:extLst>
                  <a:ext uri="{0D108BD9-81ED-4DB2-BD59-A6C34878D82A}">
                    <a16:rowId xmlns:a16="http://schemas.microsoft.com/office/drawing/2014/main" xmlns="" val="10001"/>
                  </a:ext>
                </a:extLst>
              </a:tr>
              <a:tr h="327043">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n-US" sz="1800" b="0" i="0" u="none" strike="noStrike" cap="none" normalizeH="0" baseline="0" smtClean="0">
                          <a:ln>
                            <a:noFill/>
                          </a:ln>
                          <a:solidFill>
                            <a:schemeClr val="tx1"/>
                          </a:solidFill>
                          <a:effectLst/>
                          <a:latin typeface="Arial" charset="0"/>
                          <a:cs typeface="Arial" charset="0"/>
                        </a:rPr>
                        <a:t>18</a:t>
                      </a:r>
                    </a:p>
                  </a:txBody>
                  <a:tcPr horzOverflow="overflow">
                    <a:lnL w="2857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FFFFB7"/>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n-US" sz="1800" b="0" i="0" u="none" strike="noStrike" cap="none" normalizeH="0" baseline="0" smtClean="0">
                          <a:ln>
                            <a:noFill/>
                          </a:ln>
                          <a:solidFill>
                            <a:schemeClr val="tx1"/>
                          </a:solidFill>
                          <a:effectLst/>
                          <a:latin typeface="Arial" charset="0"/>
                          <a:cs typeface="Arial" charset="0"/>
                        </a:rPr>
                        <a:t>18,18</a:t>
                      </a:r>
                    </a:p>
                  </a:txBody>
                  <a:tcPr horzOverflow="overflow">
                    <a:lnL w="19050" cap="flat" cmpd="sng" algn="ctr">
                      <a:solidFill>
                        <a:schemeClr val="tx1"/>
                      </a:solidFill>
                      <a:prstDash val="solid"/>
                      <a:round/>
                      <a:headEnd type="none" w="med" len="med"/>
                      <a:tailEnd type="none" w="med" len="med"/>
                    </a:lnL>
                    <a:lnR w="9525"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n-US" sz="1800" b="0" i="0" u="none" strike="noStrike" cap="none" normalizeH="0" baseline="0" smtClean="0">
                          <a:ln>
                            <a:noFill/>
                          </a:ln>
                          <a:solidFill>
                            <a:schemeClr val="tx1"/>
                          </a:solidFill>
                          <a:effectLst/>
                          <a:latin typeface="Arial" charset="0"/>
                          <a:cs typeface="Arial" charset="0"/>
                        </a:rPr>
                        <a:t>18,20</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n-US" sz="1800" b="0" i="0" u="none" strike="noStrike" cap="none" normalizeH="0" baseline="0" smtClean="0">
                          <a:ln>
                            <a:noFill/>
                          </a:ln>
                          <a:solidFill>
                            <a:schemeClr val="tx1"/>
                          </a:solidFill>
                          <a:effectLst/>
                          <a:latin typeface="Arial" charset="0"/>
                          <a:cs typeface="Arial" charset="0"/>
                        </a:rPr>
                        <a:t>18,22</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n-US" sz="1800" b="0" i="0" u="none" strike="noStrike" cap="none" normalizeH="0" baseline="0" smtClean="0">
                          <a:ln>
                            <a:noFill/>
                          </a:ln>
                          <a:solidFill>
                            <a:schemeClr val="tx1"/>
                          </a:solidFill>
                          <a:effectLst/>
                          <a:latin typeface="Arial" charset="0"/>
                          <a:cs typeface="Arial" charset="0"/>
                        </a:rPr>
                        <a:t>18,24</a:t>
                      </a:r>
                    </a:p>
                  </a:txBody>
                  <a:tcPr horzOverflow="overflow">
                    <a:lnL w="952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xmlns="" val="10002"/>
                  </a:ext>
                </a:extLst>
              </a:tr>
              <a:tr h="327043">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n-US" sz="1800" b="0" i="0" u="none" strike="noStrike" cap="none" normalizeH="0" baseline="0" smtClean="0">
                          <a:ln>
                            <a:noFill/>
                          </a:ln>
                          <a:solidFill>
                            <a:schemeClr val="tx1"/>
                          </a:solidFill>
                          <a:effectLst/>
                          <a:latin typeface="Arial" charset="0"/>
                          <a:cs typeface="Arial" charset="0"/>
                        </a:rPr>
                        <a:t>20</a:t>
                      </a:r>
                    </a:p>
                  </a:txBody>
                  <a:tcPr horzOverflow="overflow">
                    <a:lnL w="2857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FFFFB7"/>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n-US" sz="1800" b="0" i="0" u="none" strike="noStrike" cap="none" normalizeH="0" baseline="0" smtClean="0">
                          <a:ln>
                            <a:noFill/>
                          </a:ln>
                          <a:solidFill>
                            <a:schemeClr val="tx1"/>
                          </a:solidFill>
                          <a:effectLst/>
                          <a:latin typeface="Arial" charset="0"/>
                          <a:cs typeface="Arial" charset="0"/>
                        </a:rPr>
                        <a:t>20,18</a:t>
                      </a:r>
                    </a:p>
                  </a:txBody>
                  <a:tcPr horzOverflow="overflow">
                    <a:lnL w="19050" cap="flat" cmpd="sng" algn="ctr">
                      <a:solidFill>
                        <a:schemeClr val="tx1"/>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n-US" sz="1800" b="0" i="0" u="none" strike="noStrike" cap="none" normalizeH="0" baseline="0" smtClean="0">
                          <a:ln>
                            <a:noFill/>
                          </a:ln>
                          <a:solidFill>
                            <a:schemeClr val="tx1"/>
                          </a:solidFill>
                          <a:effectLst/>
                          <a:latin typeface="Arial" charset="0"/>
                          <a:cs typeface="Arial" charset="0"/>
                        </a:rPr>
                        <a:t>20,20</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n-US" sz="1800" b="0" i="0" u="none" strike="noStrike" cap="none" normalizeH="0" baseline="0" smtClean="0">
                          <a:ln>
                            <a:noFill/>
                          </a:ln>
                          <a:solidFill>
                            <a:schemeClr val="tx1"/>
                          </a:solidFill>
                          <a:effectLst/>
                          <a:latin typeface="Arial" charset="0"/>
                          <a:cs typeface="Arial" charset="0"/>
                        </a:rPr>
                        <a:t>20,22</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n-US" sz="1800" b="0" i="0" u="none" strike="noStrike" cap="none" normalizeH="0" baseline="0" smtClean="0">
                          <a:ln>
                            <a:noFill/>
                          </a:ln>
                          <a:solidFill>
                            <a:schemeClr val="tx1"/>
                          </a:solidFill>
                          <a:effectLst/>
                          <a:latin typeface="Arial" charset="0"/>
                          <a:cs typeface="Arial" charset="0"/>
                        </a:rPr>
                        <a:t>20,24</a:t>
                      </a:r>
                    </a:p>
                  </a:txBody>
                  <a:tcPr horzOverflow="overflow">
                    <a:lnL w="952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xmlns="" val="10003"/>
                  </a:ext>
                </a:extLst>
              </a:tr>
              <a:tr h="328277">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n-US" sz="1800" b="0" i="0" u="none" strike="noStrike" cap="none" normalizeH="0" baseline="0" smtClean="0">
                          <a:ln>
                            <a:noFill/>
                          </a:ln>
                          <a:solidFill>
                            <a:schemeClr val="tx1"/>
                          </a:solidFill>
                          <a:effectLst/>
                          <a:latin typeface="Arial" charset="0"/>
                          <a:cs typeface="Arial" charset="0"/>
                        </a:rPr>
                        <a:t>22</a:t>
                      </a:r>
                    </a:p>
                  </a:txBody>
                  <a:tcPr horzOverflow="overflow">
                    <a:lnL w="2857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FFFFB7"/>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n-US" sz="1800" b="0" i="0" u="none" strike="noStrike" cap="none" normalizeH="0" baseline="0" smtClean="0">
                          <a:ln>
                            <a:noFill/>
                          </a:ln>
                          <a:solidFill>
                            <a:schemeClr val="tx1"/>
                          </a:solidFill>
                          <a:effectLst/>
                          <a:latin typeface="Arial" charset="0"/>
                          <a:cs typeface="Arial" charset="0"/>
                        </a:rPr>
                        <a:t>22,18</a:t>
                      </a:r>
                    </a:p>
                  </a:txBody>
                  <a:tcPr horzOverflow="overflow">
                    <a:lnL w="19050" cap="flat" cmpd="sng" algn="ctr">
                      <a:solidFill>
                        <a:schemeClr val="tx1"/>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n-US" sz="1800" b="0" i="0" u="none" strike="noStrike" cap="none" normalizeH="0" baseline="0" smtClean="0">
                          <a:ln>
                            <a:noFill/>
                          </a:ln>
                          <a:solidFill>
                            <a:schemeClr val="tx1"/>
                          </a:solidFill>
                          <a:effectLst/>
                          <a:latin typeface="Arial" charset="0"/>
                          <a:cs typeface="Arial" charset="0"/>
                        </a:rPr>
                        <a:t>22,20</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n-US" sz="1800" b="0" i="0" u="none" strike="noStrike" cap="none" normalizeH="0" baseline="0" dirty="0" smtClean="0">
                          <a:ln>
                            <a:noFill/>
                          </a:ln>
                          <a:solidFill>
                            <a:schemeClr val="tx1"/>
                          </a:solidFill>
                          <a:effectLst/>
                          <a:latin typeface="Arial" charset="0"/>
                          <a:cs typeface="Arial" charset="0"/>
                        </a:rPr>
                        <a:t>22,22</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n-US" sz="1800" b="0" i="0" u="none" strike="noStrike" cap="none" normalizeH="0" baseline="0" smtClean="0">
                          <a:ln>
                            <a:noFill/>
                          </a:ln>
                          <a:solidFill>
                            <a:schemeClr val="tx1"/>
                          </a:solidFill>
                          <a:effectLst/>
                          <a:latin typeface="Arial" charset="0"/>
                          <a:cs typeface="Arial" charset="0"/>
                        </a:rPr>
                        <a:t>22,24</a:t>
                      </a:r>
                    </a:p>
                  </a:txBody>
                  <a:tcPr horzOverflow="overflow">
                    <a:lnL w="952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xmlns="" val="10004"/>
                  </a:ext>
                </a:extLst>
              </a:tr>
              <a:tr h="327043">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n-US" sz="1800" b="0" i="0" u="none" strike="noStrike" cap="none" normalizeH="0" baseline="0" smtClean="0">
                          <a:ln>
                            <a:noFill/>
                          </a:ln>
                          <a:solidFill>
                            <a:schemeClr val="tx1"/>
                          </a:solidFill>
                          <a:effectLst/>
                          <a:latin typeface="Arial" charset="0"/>
                          <a:cs typeface="Arial" charset="0"/>
                        </a:rPr>
                        <a:t>24</a:t>
                      </a:r>
                    </a:p>
                  </a:txBody>
                  <a:tcPr horzOverflow="overflow">
                    <a:lnL w="2857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C0C0C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FFFFB7"/>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n-US" sz="1800" b="0" i="0" u="none" strike="noStrike" cap="none" normalizeH="0" baseline="0" smtClean="0">
                          <a:ln>
                            <a:noFill/>
                          </a:ln>
                          <a:solidFill>
                            <a:schemeClr val="tx1"/>
                          </a:solidFill>
                          <a:effectLst/>
                          <a:latin typeface="Arial" charset="0"/>
                          <a:cs typeface="Arial" charset="0"/>
                        </a:rPr>
                        <a:t>24,18</a:t>
                      </a:r>
                    </a:p>
                  </a:txBody>
                  <a:tcPr horzOverflow="overflow">
                    <a:lnL w="19050" cap="flat" cmpd="sng" algn="ctr">
                      <a:solidFill>
                        <a:schemeClr val="tx1"/>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n-US" sz="1800" b="0" i="0" u="none" strike="noStrike" cap="none" normalizeH="0" baseline="0" smtClean="0">
                          <a:ln>
                            <a:noFill/>
                          </a:ln>
                          <a:solidFill>
                            <a:schemeClr val="tx1"/>
                          </a:solidFill>
                          <a:effectLst/>
                          <a:latin typeface="Arial" charset="0"/>
                          <a:cs typeface="Arial" charset="0"/>
                        </a:rPr>
                        <a:t>24,20</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n-US" sz="1800" b="0" i="0" u="none" strike="noStrike" cap="none" normalizeH="0" baseline="0" smtClean="0">
                          <a:ln>
                            <a:noFill/>
                          </a:ln>
                          <a:solidFill>
                            <a:schemeClr val="tx1"/>
                          </a:solidFill>
                          <a:effectLst/>
                          <a:latin typeface="Arial" charset="0"/>
                          <a:cs typeface="Arial" charset="0"/>
                        </a:rPr>
                        <a:t>24,22</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n-US" sz="1800" b="0" i="0" u="none" strike="noStrike" cap="none" normalizeH="0" baseline="0" dirty="0" smtClean="0">
                          <a:ln>
                            <a:noFill/>
                          </a:ln>
                          <a:solidFill>
                            <a:schemeClr val="tx1"/>
                          </a:solidFill>
                          <a:effectLst/>
                          <a:latin typeface="Arial" charset="0"/>
                          <a:cs typeface="Arial" charset="0"/>
                        </a:rPr>
                        <a:t>24,24</a:t>
                      </a:r>
                    </a:p>
                  </a:txBody>
                  <a:tcPr horzOverflow="overflow">
                    <a:lnL w="952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xmlns="" val="10005"/>
                  </a:ext>
                </a:extLst>
              </a:tr>
            </a:tbl>
          </a:graphicData>
        </a:graphic>
      </p:graphicFrame>
      <p:sp>
        <p:nvSpPr>
          <p:cNvPr id="16" name="TextBox 6"/>
          <p:cNvSpPr txBox="1">
            <a:spLocks noChangeArrowheads="1"/>
          </p:cNvSpPr>
          <p:nvPr/>
        </p:nvSpPr>
        <p:spPr bwMode="auto">
          <a:xfrm>
            <a:off x="0" y="6273742"/>
            <a:ext cx="4333188"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en-US" altLang="en-US" sz="2000" dirty="0" smtClean="0"/>
              <a:t>Pearson slide (Chapter 7, slides 6-7)</a:t>
            </a:r>
            <a:endParaRPr lang="en-US" altLang="en-US" sz="2000" u="sng" dirty="0"/>
          </a:p>
        </p:txBody>
      </p:sp>
      <p:sp>
        <p:nvSpPr>
          <p:cNvPr id="17" name="Rectangle 6"/>
          <p:cNvSpPr txBox="1">
            <a:spLocks noChangeArrowheads="1"/>
          </p:cNvSpPr>
          <p:nvPr/>
        </p:nvSpPr>
        <p:spPr>
          <a:xfrm>
            <a:off x="352351" y="1637731"/>
            <a:ext cx="6629400" cy="421665"/>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20000"/>
              </a:lnSpc>
            </a:pPr>
            <a:r>
              <a:rPr lang="en-US" altLang="en-US" sz="2300" dirty="0" smtClean="0">
                <a:latin typeface="+mn-lt"/>
              </a:rPr>
              <a:t>Counting Rule 1:  </a:t>
            </a:r>
            <a:r>
              <a:rPr lang="en-US" altLang="en-US" sz="2300" dirty="0" err="1" smtClean="0">
                <a:latin typeface="+mn-lt"/>
              </a:rPr>
              <a:t>k</a:t>
            </a:r>
            <a:r>
              <a:rPr lang="en-US" altLang="en-US" sz="2300" baseline="30000" dirty="0" err="1" smtClean="0">
                <a:latin typeface="+mn-lt"/>
              </a:rPr>
              <a:t>n</a:t>
            </a:r>
            <a:r>
              <a:rPr lang="en-US" altLang="en-US" sz="2300" dirty="0" smtClean="0">
                <a:latin typeface="+mn-lt"/>
              </a:rPr>
              <a:t> = 4</a:t>
            </a:r>
            <a:r>
              <a:rPr lang="en-US" altLang="en-US" sz="2300" baseline="30000" dirty="0" smtClean="0">
                <a:latin typeface="+mn-lt"/>
              </a:rPr>
              <a:t>2</a:t>
            </a:r>
            <a:r>
              <a:rPr lang="en-US" altLang="en-US" sz="2300" dirty="0" smtClean="0">
                <a:latin typeface="+mn-lt"/>
              </a:rPr>
              <a:t> = 16 outcomes</a:t>
            </a:r>
          </a:p>
        </p:txBody>
      </p:sp>
      <p:sp>
        <p:nvSpPr>
          <p:cNvPr id="69" name="Rectangle 23"/>
          <p:cNvSpPr>
            <a:spLocks noChangeArrowheads="1"/>
          </p:cNvSpPr>
          <p:nvPr/>
        </p:nvSpPr>
        <p:spPr bwMode="auto">
          <a:xfrm>
            <a:off x="8379554" y="6257888"/>
            <a:ext cx="354491" cy="3359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8" tIns="44450" rIns="90488" bIns="44450">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500" b="1"/>
              <a:t> </a:t>
            </a:r>
            <a:r>
              <a:rPr lang="en-US" altLang="en-US" sz="1600" b="1"/>
              <a:t>X</a:t>
            </a:r>
          </a:p>
        </p:txBody>
      </p:sp>
      <p:sp>
        <p:nvSpPr>
          <p:cNvPr id="72" name="Text Box 31"/>
          <p:cNvSpPr txBox="1">
            <a:spLocks noChangeArrowheads="1"/>
          </p:cNvSpPr>
          <p:nvPr/>
        </p:nvSpPr>
        <p:spPr bwMode="auto">
          <a:xfrm>
            <a:off x="6318931" y="6550223"/>
            <a:ext cx="1811335"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1400">
                <a:solidFill>
                  <a:schemeClr val="folHlink"/>
                </a:solidFill>
              </a:rPr>
              <a:t>(no longer uniform)</a:t>
            </a:r>
          </a:p>
        </p:txBody>
      </p:sp>
      <p:grpSp>
        <p:nvGrpSpPr>
          <p:cNvPr id="8" name="Group 7"/>
          <p:cNvGrpSpPr/>
          <p:nvPr/>
        </p:nvGrpSpPr>
        <p:grpSpPr>
          <a:xfrm>
            <a:off x="5550486" y="4015658"/>
            <a:ext cx="3238448" cy="2508136"/>
            <a:chOff x="5550486" y="4015658"/>
            <a:chExt cx="3238448" cy="2508136"/>
          </a:xfrm>
        </p:grpSpPr>
        <p:sp>
          <p:nvSpPr>
            <p:cNvPr id="48" name="Rectangle 25"/>
            <p:cNvSpPr>
              <a:spLocks noChangeArrowheads="1"/>
            </p:cNvSpPr>
            <p:nvPr/>
          </p:nvSpPr>
          <p:spPr bwMode="auto">
            <a:xfrm>
              <a:off x="5712560" y="4015658"/>
              <a:ext cx="3076374" cy="335989"/>
            </a:xfrm>
            <a:prstGeom prst="rect">
              <a:avLst/>
            </a:prstGeom>
            <a:solidFill>
              <a:srgbClr val="FDE0BD"/>
            </a:solidFill>
            <a:ln w="12700">
              <a:solidFill>
                <a:schemeClr val="tx1"/>
              </a:solidFill>
              <a:miter lim="800000"/>
              <a:headEnd/>
              <a:tailEnd/>
            </a:ln>
          </p:spPr>
          <p:txBody>
            <a:bodyPr wrap="square" lIns="90488" tIns="44450" rIns="90488" bIns="44450">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a:spcBef>
                  <a:spcPct val="50000"/>
                </a:spcBef>
              </a:pPr>
              <a:r>
                <a:rPr lang="en-US" altLang="en-US" sz="1600" dirty="0"/>
                <a:t>Sample Means Distribution</a:t>
              </a:r>
            </a:p>
          </p:txBody>
        </p:sp>
        <p:sp>
          <p:nvSpPr>
            <p:cNvPr id="50" name="Line 4"/>
            <p:cNvSpPr>
              <a:spLocks noChangeShapeType="1"/>
            </p:cNvSpPr>
            <p:nvPr/>
          </p:nvSpPr>
          <p:spPr bwMode="auto">
            <a:xfrm>
              <a:off x="5934709" y="4802300"/>
              <a:ext cx="0" cy="1319164"/>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sz="1200"/>
            </a:p>
          </p:txBody>
        </p:sp>
        <p:sp>
          <p:nvSpPr>
            <p:cNvPr id="51" name="Line 5"/>
            <p:cNvSpPr>
              <a:spLocks noChangeShapeType="1"/>
            </p:cNvSpPr>
            <p:nvPr/>
          </p:nvSpPr>
          <p:spPr bwMode="auto">
            <a:xfrm>
              <a:off x="6100519" y="6262760"/>
              <a:ext cx="2445988"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sz="1200"/>
            </a:p>
          </p:txBody>
        </p:sp>
        <p:sp>
          <p:nvSpPr>
            <p:cNvPr id="52" name="Line 6"/>
            <p:cNvSpPr>
              <a:spLocks noChangeShapeType="1"/>
            </p:cNvSpPr>
            <p:nvPr/>
          </p:nvSpPr>
          <p:spPr bwMode="auto">
            <a:xfrm flipV="1">
              <a:off x="5934709" y="5790150"/>
              <a:ext cx="2524892" cy="0"/>
            </a:xfrm>
            <a:prstGeom prst="line">
              <a:avLst/>
            </a:prstGeom>
            <a:noFill/>
            <a:ln w="12700" cap="rnd">
              <a:solidFill>
                <a:schemeClr val="tx1"/>
              </a:solidFill>
              <a:prstDash val="sysDot"/>
              <a:round/>
              <a:headEnd/>
              <a:tailEnd/>
            </a:ln>
            <a:extLst>
              <a:ext uri="{909E8E84-426E-40dd-AFC4-6F175D3DCCD1}">
                <a14:hiddenFill xmlns:a14="http://schemas.microsoft.com/office/drawing/2010/main" xmlns="">
                  <a:noFill/>
                </a14:hiddenFill>
              </a:ext>
            </a:extLst>
          </p:spPr>
          <p:txBody>
            <a:bodyPr wrap="none" anchor="ctr"/>
            <a:lstStyle/>
            <a:p>
              <a:endParaRPr lang="en-US" sz="1200"/>
            </a:p>
          </p:txBody>
        </p:sp>
        <p:sp>
          <p:nvSpPr>
            <p:cNvPr id="53" name="Line 7"/>
            <p:cNvSpPr>
              <a:spLocks noChangeShapeType="1"/>
            </p:cNvSpPr>
            <p:nvPr/>
          </p:nvSpPr>
          <p:spPr bwMode="auto">
            <a:xfrm flipV="1">
              <a:off x="5934709" y="5322414"/>
              <a:ext cx="2524892" cy="0"/>
            </a:xfrm>
            <a:prstGeom prst="line">
              <a:avLst/>
            </a:prstGeom>
            <a:noFill/>
            <a:ln w="12700" cap="rnd">
              <a:solidFill>
                <a:schemeClr val="tx1"/>
              </a:solidFill>
              <a:prstDash val="sysDot"/>
              <a:round/>
              <a:headEnd/>
              <a:tailEnd/>
            </a:ln>
            <a:extLst>
              <a:ext uri="{909E8E84-426E-40dd-AFC4-6F175D3DCCD1}">
                <a14:hiddenFill xmlns:a14="http://schemas.microsoft.com/office/drawing/2010/main" xmlns="">
                  <a:noFill/>
                </a14:hiddenFill>
              </a:ext>
            </a:extLst>
          </p:spPr>
          <p:txBody>
            <a:bodyPr wrap="none" anchor="ctr"/>
            <a:lstStyle/>
            <a:p>
              <a:endParaRPr lang="en-US" sz="1200"/>
            </a:p>
          </p:txBody>
        </p:sp>
        <p:sp>
          <p:nvSpPr>
            <p:cNvPr id="54" name="Line 8"/>
            <p:cNvSpPr>
              <a:spLocks noChangeShapeType="1"/>
            </p:cNvSpPr>
            <p:nvPr/>
          </p:nvSpPr>
          <p:spPr bwMode="auto">
            <a:xfrm>
              <a:off x="5934709" y="4854677"/>
              <a:ext cx="2524892" cy="0"/>
            </a:xfrm>
            <a:prstGeom prst="line">
              <a:avLst/>
            </a:prstGeom>
            <a:noFill/>
            <a:ln w="12700" cap="rnd">
              <a:solidFill>
                <a:schemeClr val="tx1"/>
              </a:solidFill>
              <a:prstDash val="sysDot"/>
              <a:round/>
              <a:headEnd/>
              <a:tailEnd/>
            </a:ln>
            <a:extLst>
              <a:ext uri="{909E8E84-426E-40dd-AFC4-6F175D3DCCD1}">
                <a14:hiddenFill xmlns:a14="http://schemas.microsoft.com/office/drawing/2010/main" xmlns="">
                  <a:noFill/>
                </a14:hiddenFill>
              </a:ext>
            </a:extLst>
          </p:spPr>
          <p:txBody>
            <a:bodyPr wrap="none" anchor="ctr"/>
            <a:lstStyle/>
            <a:p>
              <a:endParaRPr lang="en-US" sz="1200"/>
            </a:p>
          </p:txBody>
        </p:sp>
        <p:sp>
          <p:nvSpPr>
            <p:cNvPr id="55" name="Rectangle 9"/>
            <p:cNvSpPr>
              <a:spLocks noChangeArrowheads="1"/>
            </p:cNvSpPr>
            <p:nvPr/>
          </p:nvSpPr>
          <p:spPr bwMode="auto">
            <a:xfrm>
              <a:off x="6264042" y="5678088"/>
              <a:ext cx="274445" cy="584671"/>
            </a:xfrm>
            <a:prstGeom prst="rect">
              <a:avLst/>
            </a:prstGeom>
            <a:solidFill>
              <a:schemeClr val="hlink"/>
            </a:solidFill>
            <a:ln w="12700">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endParaRPr lang="en-US" altLang="en-US" sz="1600"/>
            </a:p>
          </p:txBody>
        </p:sp>
        <p:sp>
          <p:nvSpPr>
            <p:cNvPr id="56" name="Rectangle 10"/>
            <p:cNvSpPr>
              <a:spLocks noChangeArrowheads="1"/>
            </p:cNvSpPr>
            <p:nvPr/>
          </p:nvSpPr>
          <p:spPr bwMode="auto">
            <a:xfrm>
              <a:off x="6593376" y="5385753"/>
              <a:ext cx="274445" cy="877007"/>
            </a:xfrm>
            <a:prstGeom prst="rect">
              <a:avLst/>
            </a:prstGeom>
            <a:solidFill>
              <a:schemeClr val="hlink"/>
            </a:solidFill>
            <a:ln w="12700">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endParaRPr lang="en-US" altLang="en-US" sz="1600"/>
            </a:p>
          </p:txBody>
        </p:sp>
        <p:sp>
          <p:nvSpPr>
            <p:cNvPr id="57" name="Rectangle 11"/>
            <p:cNvSpPr>
              <a:spLocks noChangeArrowheads="1"/>
            </p:cNvSpPr>
            <p:nvPr/>
          </p:nvSpPr>
          <p:spPr bwMode="auto">
            <a:xfrm>
              <a:off x="6922710" y="5093417"/>
              <a:ext cx="274445" cy="1169342"/>
            </a:xfrm>
            <a:prstGeom prst="rect">
              <a:avLst/>
            </a:prstGeom>
            <a:solidFill>
              <a:schemeClr val="hlink"/>
            </a:solidFill>
            <a:ln w="12700">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endParaRPr lang="en-US" altLang="en-US" sz="1600"/>
            </a:p>
          </p:txBody>
        </p:sp>
        <p:sp>
          <p:nvSpPr>
            <p:cNvPr id="58" name="Rectangle 12"/>
            <p:cNvSpPr>
              <a:spLocks noChangeArrowheads="1"/>
            </p:cNvSpPr>
            <p:nvPr/>
          </p:nvSpPr>
          <p:spPr bwMode="auto">
            <a:xfrm>
              <a:off x="7252043" y="5385753"/>
              <a:ext cx="274445" cy="877007"/>
            </a:xfrm>
            <a:prstGeom prst="rect">
              <a:avLst/>
            </a:prstGeom>
            <a:solidFill>
              <a:schemeClr val="hlink"/>
            </a:solidFill>
            <a:ln w="12700">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endParaRPr lang="en-US" altLang="en-US" sz="1600"/>
            </a:p>
          </p:txBody>
        </p:sp>
        <p:sp>
          <p:nvSpPr>
            <p:cNvPr id="59" name="Rectangle 13"/>
            <p:cNvSpPr>
              <a:spLocks noChangeArrowheads="1"/>
            </p:cNvSpPr>
            <p:nvPr/>
          </p:nvSpPr>
          <p:spPr bwMode="auto">
            <a:xfrm>
              <a:off x="7581377" y="5678088"/>
              <a:ext cx="274445" cy="584671"/>
            </a:xfrm>
            <a:prstGeom prst="rect">
              <a:avLst/>
            </a:prstGeom>
            <a:solidFill>
              <a:schemeClr val="hlink"/>
            </a:solidFill>
            <a:ln w="12700">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endParaRPr lang="en-US" altLang="en-US" sz="1600"/>
            </a:p>
          </p:txBody>
        </p:sp>
        <p:sp>
          <p:nvSpPr>
            <p:cNvPr id="60" name="Rectangle 14"/>
            <p:cNvSpPr>
              <a:spLocks noChangeArrowheads="1"/>
            </p:cNvSpPr>
            <p:nvPr/>
          </p:nvSpPr>
          <p:spPr bwMode="auto">
            <a:xfrm>
              <a:off x="7910711" y="5970424"/>
              <a:ext cx="274445" cy="292336"/>
            </a:xfrm>
            <a:prstGeom prst="rect">
              <a:avLst/>
            </a:prstGeom>
            <a:solidFill>
              <a:schemeClr val="hlink"/>
            </a:solidFill>
            <a:ln w="12700">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endParaRPr lang="en-US" altLang="en-US" sz="1600"/>
            </a:p>
          </p:txBody>
        </p:sp>
        <p:sp>
          <p:nvSpPr>
            <p:cNvPr id="61" name="Rectangle 15"/>
            <p:cNvSpPr>
              <a:spLocks noChangeArrowheads="1"/>
            </p:cNvSpPr>
            <p:nvPr/>
          </p:nvSpPr>
          <p:spPr bwMode="auto">
            <a:xfrm>
              <a:off x="5922130" y="6249360"/>
              <a:ext cx="2550049" cy="2744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8" tIns="44450" rIns="90488" bIns="44450">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1200" dirty="0"/>
                <a:t>18   19    20 </a:t>
              </a:r>
              <a:r>
                <a:rPr lang="en-US" altLang="en-US" sz="1200" dirty="0" smtClean="0"/>
                <a:t>   </a:t>
              </a:r>
              <a:r>
                <a:rPr lang="en-US" altLang="en-US" sz="1200" dirty="0"/>
                <a:t>21 </a:t>
              </a:r>
              <a:r>
                <a:rPr lang="en-US" altLang="en-US" sz="1200" dirty="0" smtClean="0"/>
                <a:t>   </a:t>
              </a:r>
              <a:r>
                <a:rPr lang="en-US" altLang="en-US" sz="1200" dirty="0"/>
                <a:t>22 </a:t>
              </a:r>
              <a:r>
                <a:rPr lang="en-US" altLang="en-US" sz="1200" dirty="0" smtClean="0"/>
                <a:t>   </a:t>
              </a:r>
              <a:r>
                <a:rPr lang="en-US" altLang="en-US" sz="1200" dirty="0"/>
                <a:t>23    24</a:t>
              </a:r>
            </a:p>
          </p:txBody>
        </p:sp>
        <p:sp>
          <p:nvSpPr>
            <p:cNvPr id="62" name="Rectangle 16"/>
            <p:cNvSpPr>
              <a:spLocks noChangeArrowheads="1"/>
            </p:cNvSpPr>
            <p:nvPr/>
          </p:nvSpPr>
          <p:spPr bwMode="auto">
            <a:xfrm>
              <a:off x="5647686" y="6073960"/>
              <a:ext cx="299602" cy="3359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8" tIns="44450" rIns="90488" bIns="44450">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1600"/>
                <a:t>0 </a:t>
              </a:r>
            </a:p>
          </p:txBody>
        </p:sp>
        <p:sp>
          <p:nvSpPr>
            <p:cNvPr id="63" name="Rectangle 17"/>
            <p:cNvSpPr>
              <a:spLocks noChangeArrowheads="1"/>
            </p:cNvSpPr>
            <p:nvPr/>
          </p:nvSpPr>
          <p:spPr bwMode="auto">
            <a:xfrm>
              <a:off x="5592797" y="5606223"/>
              <a:ext cx="409380" cy="3359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8" tIns="44450" rIns="90488" bIns="44450">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1600"/>
                <a:t>.1 </a:t>
              </a:r>
            </a:p>
          </p:txBody>
        </p:sp>
        <p:sp>
          <p:nvSpPr>
            <p:cNvPr id="64" name="Rectangle 18"/>
            <p:cNvSpPr>
              <a:spLocks noChangeArrowheads="1"/>
            </p:cNvSpPr>
            <p:nvPr/>
          </p:nvSpPr>
          <p:spPr bwMode="auto">
            <a:xfrm>
              <a:off x="5592797" y="5138486"/>
              <a:ext cx="409380" cy="3359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8" tIns="44450" rIns="90488" bIns="44450">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1600"/>
                <a:t>.2 </a:t>
              </a:r>
            </a:p>
          </p:txBody>
        </p:sp>
        <p:sp>
          <p:nvSpPr>
            <p:cNvPr id="65" name="Rectangle 19"/>
            <p:cNvSpPr>
              <a:spLocks noChangeArrowheads="1"/>
            </p:cNvSpPr>
            <p:nvPr/>
          </p:nvSpPr>
          <p:spPr bwMode="auto">
            <a:xfrm>
              <a:off x="5934709" y="5970424"/>
              <a:ext cx="274445" cy="292336"/>
            </a:xfrm>
            <a:prstGeom prst="rect">
              <a:avLst/>
            </a:prstGeom>
            <a:solidFill>
              <a:schemeClr val="hlink"/>
            </a:solidFill>
            <a:ln w="12700">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endParaRPr lang="en-US" altLang="en-US" sz="1600"/>
            </a:p>
          </p:txBody>
        </p:sp>
        <p:sp>
          <p:nvSpPr>
            <p:cNvPr id="66" name="Rectangle 20"/>
            <p:cNvSpPr>
              <a:spLocks noChangeArrowheads="1"/>
            </p:cNvSpPr>
            <p:nvPr/>
          </p:nvSpPr>
          <p:spPr bwMode="auto">
            <a:xfrm>
              <a:off x="5592797" y="4670749"/>
              <a:ext cx="409380" cy="3359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8" tIns="44450" rIns="90488" bIns="44450">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1600"/>
                <a:t>.3 </a:t>
              </a:r>
            </a:p>
          </p:txBody>
        </p:sp>
        <p:sp>
          <p:nvSpPr>
            <p:cNvPr id="67" name="Rectangle 21"/>
            <p:cNvSpPr>
              <a:spLocks noChangeArrowheads="1"/>
            </p:cNvSpPr>
            <p:nvPr/>
          </p:nvSpPr>
          <p:spPr bwMode="auto">
            <a:xfrm>
              <a:off x="5550486" y="4386940"/>
              <a:ext cx="683825" cy="3359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8" tIns="44450" rIns="90488" bIns="44450">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1600" b="1" dirty="0"/>
                <a:t>P(X)</a:t>
              </a:r>
              <a:r>
                <a:rPr lang="en-US" altLang="en-US" sz="1600" dirty="0"/>
                <a:t> </a:t>
              </a:r>
            </a:p>
          </p:txBody>
        </p:sp>
        <p:sp>
          <p:nvSpPr>
            <p:cNvPr id="68" name="Line 22"/>
            <p:cNvSpPr>
              <a:spLocks noChangeShapeType="1"/>
            </p:cNvSpPr>
            <p:nvPr/>
          </p:nvSpPr>
          <p:spPr bwMode="auto">
            <a:xfrm>
              <a:off x="6244603" y="4333345"/>
              <a:ext cx="1143"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sz="1200"/>
            </a:p>
          </p:txBody>
        </p:sp>
        <p:sp>
          <p:nvSpPr>
            <p:cNvPr id="70" name="Line 24"/>
            <p:cNvSpPr>
              <a:spLocks noChangeShapeType="1"/>
            </p:cNvSpPr>
            <p:nvPr/>
          </p:nvSpPr>
          <p:spPr bwMode="auto">
            <a:xfrm>
              <a:off x="8604828" y="6321227"/>
              <a:ext cx="1143"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sz="1200"/>
            </a:p>
          </p:txBody>
        </p:sp>
        <p:sp>
          <p:nvSpPr>
            <p:cNvPr id="71" name="Rectangle 27"/>
            <p:cNvSpPr>
              <a:spLocks noChangeArrowheads="1"/>
            </p:cNvSpPr>
            <p:nvPr/>
          </p:nvSpPr>
          <p:spPr bwMode="auto">
            <a:xfrm>
              <a:off x="8397850" y="5995663"/>
              <a:ext cx="281306" cy="3667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8" tIns="44450" rIns="90488" bIns="44450">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1800" b="1" dirty="0"/>
                <a:t>_</a:t>
              </a:r>
            </a:p>
          </p:txBody>
        </p:sp>
        <p:sp>
          <p:nvSpPr>
            <p:cNvPr id="73" name="Rectangle 32"/>
            <p:cNvSpPr>
              <a:spLocks noChangeArrowheads="1"/>
            </p:cNvSpPr>
            <p:nvPr/>
          </p:nvSpPr>
          <p:spPr bwMode="auto">
            <a:xfrm>
              <a:off x="5755033" y="4152726"/>
              <a:ext cx="281306" cy="3667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square" lIns="90488" tIns="44450" rIns="90488" bIns="44450">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1800" b="1" dirty="0"/>
                <a:t>_</a:t>
              </a:r>
            </a:p>
          </p:txBody>
        </p:sp>
      </p:grpSp>
      <p:cxnSp>
        <p:nvCxnSpPr>
          <p:cNvPr id="6" name="Elbow Connector 5"/>
          <p:cNvCxnSpPr>
            <a:stCxn id="3081" idx="3"/>
          </p:cNvCxnSpPr>
          <p:nvPr/>
        </p:nvCxnSpPr>
        <p:spPr>
          <a:xfrm>
            <a:off x="8116392" y="1244505"/>
            <a:ext cx="338362" cy="2782977"/>
          </a:xfrm>
          <a:prstGeom prst="bentConnector2">
            <a:avLst/>
          </a:prstGeom>
          <a:ln w="762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6900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6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2"/>
          <p:cNvSpPr>
            <a:spLocks noGrp="1" noChangeArrowheads="1"/>
          </p:cNvSpPr>
          <p:nvPr>
            <p:ph type="title" idx="4294967295"/>
          </p:nvPr>
        </p:nvSpPr>
        <p:spPr>
          <a:xfrm>
            <a:off x="254760" y="731200"/>
            <a:ext cx="6819900" cy="609600"/>
          </a:xfrm>
        </p:spPr>
        <p:txBody>
          <a:bodyPr>
            <a:normAutofit/>
          </a:bodyPr>
          <a:lstStyle/>
          <a:p>
            <a:pPr eaLnBrk="1" hangingPunct="1">
              <a:lnSpc>
                <a:spcPct val="120000"/>
              </a:lnSpc>
            </a:pPr>
            <a:r>
              <a:rPr lang="en-US" altLang="en-US" sz="2400" dirty="0" smtClean="0">
                <a:solidFill>
                  <a:schemeClr val="tx1"/>
                </a:solidFill>
                <a:latin typeface="+mn-lt"/>
              </a:rPr>
              <a:t>Summary Measures of this Sampling Distribution:</a:t>
            </a:r>
          </a:p>
        </p:txBody>
      </p:sp>
      <p:sp>
        <p:nvSpPr>
          <p:cNvPr id="5125" name="Rectangle 3"/>
          <p:cNvSpPr>
            <a:spLocks noChangeArrowheads="1"/>
          </p:cNvSpPr>
          <p:nvPr/>
        </p:nvSpPr>
        <p:spPr bwMode="auto">
          <a:xfrm>
            <a:off x="152400" y="18704"/>
            <a:ext cx="8783638"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5342" tIns="42672" rIns="85342" bIns="42672" anchor="b"/>
          <a:lstStyle>
            <a:lvl1pPr defTabSz="852488" eaLnBrk="0" hangingPunct="0">
              <a:defRPr sz="2400">
                <a:solidFill>
                  <a:schemeClr val="tx1"/>
                </a:solidFill>
                <a:latin typeface="Arial" panose="020B0604020202020204" pitchFamily="34" charset="0"/>
                <a:cs typeface="Arial" panose="020B0604020202020204" pitchFamily="34" charset="0"/>
              </a:defRPr>
            </a:lvl1pPr>
            <a:lvl2pPr marL="742950" indent="-285750" defTabSz="852488" eaLnBrk="0" hangingPunct="0">
              <a:defRPr sz="2400">
                <a:solidFill>
                  <a:schemeClr val="tx1"/>
                </a:solidFill>
                <a:latin typeface="Arial" panose="020B0604020202020204" pitchFamily="34" charset="0"/>
                <a:cs typeface="Arial" panose="020B0604020202020204" pitchFamily="34" charset="0"/>
              </a:defRPr>
            </a:lvl2pPr>
            <a:lvl3pPr marL="1143000" indent="-228600" defTabSz="852488" eaLnBrk="0" hangingPunct="0">
              <a:defRPr sz="2400">
                <a:solidFill>
                  <a:schemeClr val="tx1"/>
                </a:solidFill>
                <a:latin typeface="Arial" panose="020B0604020202020204" pitchFamily="34" charset="0"/>
                <a:cs typeface="Arial" panose="020B0604020202020204" pitchFamily="34" charset="0"/>
              </a:defRPr>
            </a:lvl3pPr>
            <a:lvl4pPr marL="1600200" indent="-228600" defTabSz="852488" eaLnBrk="0" hangingPunct="0">
              <a:defRPr sz="2400">
                <a:solidFill>
                  <a:schemeClr val="tx1"/>
                </a:solidFill>
                <a:latin typeface="Arial" panose="020B0604020202020204" pitchFamily="34" charset="0"/>
                <a:cs typeface="Arial" panose="020B0604020202020204" pitchFamily="34" charset="0"/>
              </a:defRPr>
            </a:lvl4pPr>
            <a:lvl5pPr marL="2057400" indent="-228600" defTabSz="852488" eaLnBrk="0" hangingPunct="0">
              <a:defRPr sz="2400">
                <a:solidFill>
                  <a:schemeClr val="tx1"/>
                </a:solidFill>
                <a:latin typeface="Arial" panose="020B0604020202020204" pitchFamily="34" charset="0"/>
                <a:cs typeface="Arial" panose="020B0604020202020204" pitchFamily="34" charset="0"/>
              </a:defRPr>
            </a:lvl5pPr>
            <a:lvl6pPr marL="2514600" indent="-228600" defTabSz="852488"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defTabSz="852488"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defTabSz="852488"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defTabSz="852488"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lnSpc>
                <a:spcPct val="80000"/>
              </a:lnSpc>
            </a:pPr>
            <a:r>
              <a:rPr lang="en-US" altLang="en-US" sz="3600" dirty="0">
                <a:solidFill>
                  <a:srgbClr val="000000"/>
                </a:solidFill>
              </a:rPr>
              <a:t>Developing A Sampling Distribution</a:t>
            </a:r>
          </a:p>
        </p:txBody>
      </p:sp>
      <p:sp>
        <p:nvSpPr>
          <p:cNvPr id="11" name="TextBox 10"/>
          <p:cNvSpPr txBox="1"/>
          <p:nvPr/>
        </p:nvSpPr>
        <p:spPr>
          <a:xfrm>
            <a:off x="657200" y="2067890"/>
            <a:ext cx="7240063" cy="707886"/>
          </a:xfrm>
          <a:prstGeom prst="rect">
            <a:avLst/>
          </a:prstGeom>
          <a:solidFill>
            <a:schemeClr val="accent2">
              <a:lumMod val="20000"/>
              <a:lumOff val="80000"/>
            </a:schemeClr>
          </a:solidFill>
          <a:ln>
            <a:solidFill>
              <a:srgbClr val="FFDE53"/>
            </a:solidFill>
          </a:ln>
        </p:spPr>
        <p:txBody>
          <a:bodyPr wrap="square">
            <a:spAutoFit/>
          </a:bodyPr>
          <a:lstStyle/>
          <a:p>
            <a:pPr>
              <a:defRPr/>
            </a:pPr>
            <a:r>
              <a:rPr lang="en-US" sz="2000" dirty="0" smtClean="0">
                <a:cs typeface="+mn-cs"/>
              </a:rPr>
              <a:t>Note:  Here </a:t>
            </a:r>
            <a:r>
              <a:rPr lang="en-US" sz="2000" dirty="0">
                <a:cs typeface="+mn-cs"/>
              </a:rPr>
              <a:t>we divide by 16 because there are </a:t>
            </a:r>
            <a:r>
              <a:rPr lang="en-US" sz="2000" dirty="0" smtClean="0">
                <a:cs typeface="+mn-cs"/>
              </a:rPr>
              <a:t>16 different </a:t>
            </a:r>
            <a:r>
              <a:rPr lang="en-US" sz="2000" dirty="0">
                <a:cs typeface="+mn-cs"/>
              </a:rPr>
              <a:t>samples </a:t>
            </a:r>
            <a:r>
              <a:rPr lang="en-US" sz="2000" dirty="0" smtClean="0">
                <a:cs typeface="+mn-cs"/>
              </a:rPr>
              <a:t> </a:t>
            </a:r>
            <a:br>
              <a:rPr lang="en-US" sz="2000" dirty="0" smtClean="0">
                <a:cs typeface="+mn-cs"/>
              </a:rPr>
            </a:br>
            <a:r>
              <a:rPr lang="en-US" sz="2000" dirty="0" smtClean="0">
                <a:cs typeface="+mn-cs"/>
              </a:rPr>
              <a:t>(i.e. population) of n=2</a:t>
            </a:r>
            <a:endParaRPr lang="en-US" sz="2000" dirty="0">
              <a:cs typeface="+mn-cs"/>
            </a:endParaRPr>
          </a:p>
        </p:txBody>
      </p:sp>
      <p:sp>
        <p:nvSpPr>
          <p:cNvPr id="9" name="TextBox 6"/>
          <p:cNvSpPr txBox="1">
            <a:spLocks noChangeArrowheads="1"/>
          </p:cNvSpPr>
          <p:nvPr/>
        </p:nvSpPr>
        <p:spPr bwMode="auto">
          <a:xfrm>
            <a:off x="0" y="6273742"/>
            <a:ext cx="4347339"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en-US" altLang="en-US" sz="2000" dirty="0" smtClean="0"/>
              <a:t>Pearson slide (Chapter 7, slides 8-9)</a:t>
            </a:r>
            <a:endParaRPr lang="en-US" altLang="en-US" sz="2000" u="sng" dirty="0"/>
          </a:p>
        </p:txBody>
      </p:sp>
      <p:pic>
        <p:nvPicPr>
          <p:cNvPr id="2" name="Picture 1"/>
          <p:cNvPicPr>
            <a:picLocks noChangeAspect="1"/>
          </p:cNvPicPr>
          <p:nvPr/>
        </p:nvPicPr>
        <p:blipFill>
          <a:blip r:embed="rId4"/>
          <a:stretch>
            <a:fillRect/>
          </a:stretch>
        </p:blipFill>
        <p:spPr>
          <a:xfrm>
            <a:off x="329231" y="1301311"/>
            <a:ext cx="357412" cy="672776"/>
          </a:xfrm>
          <a:prstGeom prst="rect">
            <a:avLst/>
          </a:prstGeom>
        </p:spPr>
      </p:pic>
      <p:pic>
        <p:nvPicPr>
          <p:cNvPr id="3" name="Picture 2"/>
          <p:cNvPicPr>
            <a:picLocks noChangeAspect="1"/>
          </p:cNvPicPr>
          <p:nvPr/>
        </p:nvPicPr>
        <p:blipFill>
          <a:blip r:embed="rId5"/>
          <a:stretch>
            <a:fillRect/>
          </a:stretch>
        </p:blipFill>
        <p:spPr>
          <a:xfrm>
            <a:off x="678014" y="1284600"/>
            <a:ext cx="2176010" cy="662264"/>
          </a:xfrm>
          <a:prstGeom prst="rect">
            <a:avLst/>
          </a:prstGeom>
        </p:spPr>
      </p:pic>
      <p:pic>
        <p:nvPicPr>
          <p:cNvPr id="4" name="Picture 3"/>
          <p:cNvPicPr>
            <a:picLocks noChangeAspect="1"/>
          </p:cNvPicPr>
          <p:nvPr/>
        </p:nvPicPr>
        <p:blipFill>
          <a:blip r:embed="rId6"/>
          <a:stretch>
            <a:fillRect/>
          </a:stretch>
        </p:blipFill>
        <p:spPr>
          <a:xfrm>
            <a:off x="2834235" y="1297299"/>
            <a:ext cx="515094" cy="641240"/>
          </a:xfrm>
          <a:prstGeom prst="rect">
            <a:avLst/>
          </a:prstGeom>
        </p:spPr>
      </p:pic>
      <p:pic>
        <p:nvPicPr>
          <p:cNvPr id="5" name="Picture 4"/>
          <p:cNvPicPr>
            <a:picLocks noChangeAspect="1"/>
          </p:cNvPicPr>
          <p:nvPr/>
        </p:nvPicPr>
        <p:blipFill>
          <a:blip r:embed="rId7"/>
          <a:stretch>
            <a:fillRect/>
          </a:stretch>
        </p:blipFill>
        <p:spPr>
          <a:xfrm>
            <a:off x="3692171" y="1279923"/>
            <a:ext cx="318424" cy="708751"/>
          </a:xfrm>
          <a:prstGeom prst="rect">
            <a:avLst/>
          </a:prstGeom>
        </p:spPr>
      </p:pic>
      <p:pic>
        <p:nvPicPr>
          <p:cNvPr id="6" name="Picture 5"/>
          <p:cNvPicPr>
            <a:picLocks noChangeAspect="1"/>
          </p:cNvPicPr>
          <p:nvPr/>
        </p:nvPicPr>
        <p:blipFill>
          <a:blip r:embed="rId8"/>
          <a:stretch>
            <a:fillRect/>
          </a:stretch>
        </p:blipFill>
        <p:spPr>
          <a:xfrm>
            <a:off x="4007854" y="1288610"/>
            <a:ext cx="3605388" cy="677936"/>
          </a:xfrm>
          <a:prstGeom prst="rect">
            <a:avLst/>
          </a:prstGeom>
        </p:spPr>
      </p:pic>
      <p:pic>
        <p:nvPicPr>
          <p:cNvPr id="7" name="Picture 6"/>
          <p:cNvPicPr>
            <a:picLocks noChangeAspect="1"/>
          </p:cNvPicPr>
          <p:nvPr/>
        </p:nvPicPr>
        <p:blipFill>
          <a:blip r:embed="rId9"/>
          <a:stretch>
            <a:fillRect/>
          </a:stretch>
        </p:blipFill>
        <p:spPr>
          <a:xfrm>
            <a:off x="7575281" y="1266766"/>
            <a:ext cx="616305" cy="708751"/>
          </a:xfrm>
          <a:prstGeom prst="rect">
            <a:avLst/>
          </a:prstGeom>
        </p:spPr>
      </p:pic>
      <p:sp>
        <p:nvSpPr>
          <p:cNvPr id="16" name="Rectangle 39"/>
          <p:cNvSpPr>
            <a:spLocks noChangeArrowheads="1"/>
          </p:cNvSpPr>
          <p:nvPr/>
        </p:nvSpPr>
        <p:spPr bwMode="auto">
          <a:xfrm>
            <a:off x="1048584" y="3060553"/>
            <a:ext cx="2320925" cy="397545"/>
          </a:xfrm>
          <a:prstGeom prst="rect">
            <a:avLst/>
          </a:prstGeom>
          <a:solidFill>
            <a:srgbClr val="FDE0BD"/>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lIns="90488" tIns="44450" rIns="90488" bIns="44450">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a:spcBef>
                <a:spcPct val="50000"/>
              </a:spcBef>
            </a:pPr>
            <a:r>
              <a:rPr lang="en-US" altLang="en-US" sz="2000" dirty="0" smtClean="0">
                <a:latin typeface="+mn-lt"/>
              </a:rPr>
              <a:t>Population, N </a:t>
            </a:r>
            <a:r>
              <a:rPr lang="en-US" altLang="en-US" sz="2000" dirty="0">
                <a:latin typeface="+mn-lt"/>
              </a:rPr>
              <a:t>= 4</a:t>
            </a:r>
          </a:p>
        </p:txBody>
      </p:sp>
      <p:graphicFrame>
        <p:nvGraphicFramePr>
          <p:cNvPr id="17" name="Object 7"/>
          <p:cNvGraphicFramePr>
            <a:graphicFrameLocks noChangeAspect="1"/>
          </p:cNvGraphicFramePr>
          <p:nvPr>
            <p:extLst>
              <p:ext uri="{D42A27DB-BD31-4B8C-83A1-F6EECF244321}">
                <p14:modId xmlns:p14="http://schemas.microsoft.com/office/powerpoint/2010/main" val="2954395595"/>
              </p:ext>
            </p:extLst>
          </p:nvPr>
        </p:nvGraphicFramePr>
        <p:xfrm>
          <a:off x="1169630" y="3452940"/>
          <a:ext cx="2122044" cy="338426"/>
        </p:xfrm>
        <a:graphic>
          <a:graphicData uri="http://schemas.openxmlformats.org/presentationml/2006/ole">
            <mc:AlternateContent xmlns:mc="http://schemas.openxmlformats.org/markup-compatibility/2006">
              <mc:Choice xmlns:v="urn:schemas-microsoft-com:vml" Requires="v">
                <p:oleObj spid="_x0000_s40214" name="Equation" r:id="rId10" imgW="1269449" imgH="203112" progId="Equation.3">
                  <p:embed/>
                </p:oleObj>
              </mc:Choice>
              <mc:Fallback>
                <p:oleObj name="Equation" r:id="rId10" imgW="1269449" imgH="203112"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169630" y="3452940"/>
                        <a:ext cx="2122044" cy="338426"/>
                      </a:xfrm>
                      <a:prstGeom prst="rect">
                        <a:avLst/>
                      </a:prstGeom>
                      <a:solidFill>
                        <a:srgbClr val="FDE0BD"/>
                      </a:solidFill>
                      <a:ln>
                        <a:noFill/>
                      </a:ln>
                      <a:extLst/>
                    </p:spPr>
                  </p:pic>
                </p:oleObj>
              </mc:Fallback>
            </mc:AlternateContent>
          </a:graphicData>
        </a:graphic>
      </p:graphicFrame>
      <p:graphicFrame>
        <p:nvGraphicFramePr>
          <p:cNvPr id="18" name="Object 6"/>
          <p:cNvGraphicFramePr>
            <a:graphicFrameLocks noChangeAspect="1"/>
          </p:cNvGraphicFramePr>
          <p:nvPr>
            <p:extLst>
              <p:ext uri="{D42A27DB-BD31-4B8C-83A1-F6EECF244321}">
                <p14:modId xmlns:p14="http://schemas.microsoft.com/office/powerpoint/2010/main" val="786731697"/>
              </p:ext>
            </p:extLst>
          </p:nvPr>
        </p:nvGraphicFramePr>
        <p:xfrm>
          <a:off x="5420934" y="3438398"/>
          <a:ext cx="2281916" cy="408270"/>
        </p:xfrm>
        <a:graphic>
          <a:graphicData uri="http://schemas.openxmlformats.org/presentationml/2006/ole">
            <mc:AlternateContent xmlns:mc="http://schemas.openxmlformats.org/markup-compatibility/2006">
              <mc:Choice xmlns:v="urn:schemas-microsoft-com:vml" Requires="v">
                <p:oleObj spid="_x0000_s40215" name="Equation" r:id="rId12" imgW="1346200" imgH="241300" progId="Equation.3">
                  <p:embed/>
                </p:oleObj>
              </mc:Choice>
              <mc:Fallback>
                <p:oleObj name="Equation" r:id="rId12" imgW="1346200" imgH="241300"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420934" y="3438398"/>
                        <a:ext cx="2281916" cy="408270"/>
                      </a:xfrm>
                      <a:prstGeom prst="rect">
                        <a:avLst/>
                      </a:prstGeom>
                      <a:solidFill>
                        <a:srgbClr val="C7DAF7"/>
                      </a:solidFill>
                      <a:ln>
                        <a:noFill/>
                      </a:ln>
                      <a:extLst/>
                    </p:spPr>
                  </p:pic>
                </p:oleObj>
              </mc:Fallback>
            </mc:AlternateContent>
          </a:graphicData>
        </a:graphic>
      </p:graphicFrame>
      <p:sp>
        <p:nvSpPr>
          <p:cNvPr id="19" name="Rectangle 45"/>
          <p:cNvSpPr>
            <a:spLocks noChangeArrowheads="1"/>
          </p:cNvSpPr>
          <p:nvPr/>
        </p:nvSpPr>
        <p:spPr bwMode="auto">
          <a:xfrm>
            <a:off x="4376818" y="3043841"/>
            <a:ext cx="4530725" cy="397545"/>
          </a:xfrm>
          <a:prstGeom prst="rect">
            <a:avLst/>
          </a:prstGeom>
          <a:solidFill>
            <a:srgbClr val="C7DAF7"/>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lIns="90488" tIns="44450" rIns="90488" bIns="44450">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a:spcBef>
                <a:spcPct val="50000"/>
              </a:spcBef>
            </a:pPr>
            <a:r>
              <a:rPr lang="en-US" altLang="en-US" sz="2000" dirty="0">
                <a:latin typeface="+mn-lt"/>
              </a:rPr>
              <a:t>Sample Means </a:t>
            </a:r>
            <a:r>
              <a:rPr lang="en-US" altLang="en-US" sz="2000" dirty="0" smtClean="0">
                <a:latin typeface="+mn-lt"/>
              </a:rPr>
              <a:t>Distribution, n </a:t>
            </a:r>
            <a:r>
              <a:rPr lang="en-US" altLang="en-US" sz="2000" dirty="0">
                <a:latin typeface="+mn-lt"/>
              </a:rPr>
              <a:t>= 2</a:t>
            </a:r>
          </a:p>
        </p:txBody>
      </p:sp>
      <p:grpSp>
        <p:nvGrpSpPr>
          <p:cNvPr id="20" name="Group 19"/>
          <p:cNvGrpSpPr/>
          <p:nvPr/>
        </p:nvGrpSpPr>
        <p:grpSpPr>
          <a:xfrm>
            <a:off x="536708" y="3984539"/>
            <a:ext cx="4074832" cy="2225511"/>
            <a:chOff x="72139" y="4252386"/>
            <a:chExt cx="4625274" cy="2822358"/>
          </a:xfrm>
        </p:grpSpPr>
        <p:sp>
          <p:nvSpPr>
            <p:cNvPr id="21" name="Rectangle 14"/>
            <p:cNvSpPr>
              <a:spLocks noChangeArrowheads="1"/>
            </p:cNvSpPr>
            <p:nvPr/>
          </p:nvSpPr>
          <p:spPr bwMode="auto">
            <a:xfrm>
              <a:off x="786380" y="6414457"/>
              <a:ext cx="3387725" cy="6602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8" tIns="44450" rIns="90488" bIns="44450">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1400" b="1" dirty="0"/>
                <a:t> </a:t>
              </a:r>
              <a:r>
                <a:rPr lang="en-US" altLang="en-US" sz="1400" b="1" dirty="0" smtClean="0"/>
                <a:t>    </a:t>
              </a:r>
              <a:r>
                <a:rPr lang="en-US" altLang="en-US" sz="1400" b="1" dirty="0"/>
                <a:t>18     </a:t>
              </a:r>
              <a:r>
                <a:rPr lang="en-US" altLang="en-US" sz="1400" b="1" dirty="0" smtClean="0"/>
                <a:t>      </a:t>
              </a:r>
              <a:r>
                <a:rPr lang="en-US" altLang="en-US" sz="1400" b="1" dirty="0"/>
                <a:t>20     </a:t>
              </a:r>
              <a:r>
                <a:rPr lang="en-US" altLang="en-US" sz="1400" b="1" dirty="0" smtClean="0"/>
                <a:t>       </a:t>
              </a:r>
              <a:r>
                <a:rPr lang="en-US" altLang="en-US" sz="1400" b="1" dirty="0"/>
                <a:t>22     </a:t>
              </a:r>
              <a:r>
                <a:rPr lang="en-US" altLang="en-US" sz="1400" b="1" dirty="0" smtClean="0"/>
                <a:t>     </a:t>
              </a:r>
              <a:r>
                <a:rPr lang="en-US" altLang="en-US" sz="1400" b="1" dirty="0"/>
                <a:t>24</a:t>
              </a:r>
            </a:p>
            <a:p>
              <a:pPr>
                <a:lnSpc>
                  <a:spcPct val="40000"/>
                </a:lnSpc>
                <a:spcBef>
                  <a:spcPct val="50000"/>
                </a:spcBef>
              </a:pPr>
              <a:r>
                <a:rPr lang="en-US" altLang="en-US" sz="1400" b="1" dirty="0"/>
                <a:t>   </a:t>
              </a:r>
              <a:r>
                <a:rPr lang="en-US" altLang="en-US" sz="1400" b="1" dirty="0" smtClean="0"/>
                <a:t>   A             </a:t>
              </a:r>
              <a:r>
                <a:rPr lang="en-US" altLang="en-US" sz="1400" b="1" dirty="0"/>
                <a:t>B     </a:t>
              </a:r>
              <a:r>
                <a:rPr lang="en-US" altLang="en-US" sz="1400" b="1" dirty="0" smtClean="0"/>
                <a:t>        </a:t>
              </a:r>
              <a:r>
                <a:rPr lang="en-US" altLang="en-US" sz="1400" b="1" dirty="0"/>
                <a:t>C    </a:t>
              </a:r>
              <a:r>
                <a:rPr lang="en-US" altLang="en-US" sz="1400" b="1" dirty="0" smtClean="0"/>
                <a:t>       </a:t>
              </a:r>
              <a:r>
                <a:rPr lang="en-US" altLang="en-US" sz="1400" b="1" dirty="0"/>
                <a:t>D</a:t>
              </a:r>
            </a:p>
          </p:txBody>
        </p:sp>
        <p:grpSp>
          <p:nvGrpSpPr>
            <p:cNvPr id="22" name="Group 21"/>
            <p:cNvGrpSpPr/>
            <p:nvPr/>
          </p:nvGrpSpPr>
          <p:grpSpPr>
            <a:xfrm>
              <a:off x="72139" y="4252386"/>
              <a:ext cx="4625274" cy="2660651"/>
              <a:chOff x="72139" y="4252386"/>
              <a:chExt cx="4625274" cy="2660651"/>
            </a:xfrm>
          </p:grpSpPr>
          <p:sp>
            <p:nvSpPr>
              <p:cNvPr id="23" name="Rectangle 2"/>
              <p:cNvSpPr>
                <a:spLocks noChangeArrowheads="1"/>
              </p:cNvSpPr>
              <p:nvPr/>
            </p:nvSpPr>
            <p:spPr bwMode="auto">
              <a:xfrm>
                <a:off x="658813" y="4339699"/>
                <a:ext cx="3733800" cy="2133600"/>
              </a:xfrm>
              <a:prstGeom prst="rect">
                <a:avLst/>
              </a:prstGeom>
              <a:solidFill>
                <a:srgbClr val="C0C0C0"/>
              </a:solidFill>
              <a:ln w="12700">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endParaRPr lang="en-US" altLang="en-US">
                  <a:solidFill>
                    <a:schemeClr val="accent2">
                      <a:lumMod val="20000"/>
                      <a:lumOff val="80000"/>
                    </a:schemeClr>
                  </a:solidFill>
                </a:endParaRPr>
              </a:p>
            </p:txBody>
          </p:sp>
          <p:sp>
            <p:nvSpPr>
              <p:cNvPr id="24" name="Line 3"/>
              <p:cNvSpPr>
                <a:spLocks noChangeShapeType="1"/>
              </p:cNvSpPr>
              <p:nvPr/>
            </p:nvSpPr>
            <p:spPr bwMode="auto">
              <a:xfrm>
                <a:off x="669926" y="5406499"/>
                <a:ext cx="1587"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5" name="Line 4"/>
              <p:cNvSpPr>
                <a:spLocks noChangeShapeType="1"/>
              </p:cNvSpPr>
              <p:nvPr/>
            </p:nvSpPr>
            <p:spPr bwMode="auto">
              <a:xfrm>
                <a:off x="669926" y="5939899"/>
                <a:ext cx="1587"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6" name="Line 5"/>
              <p:cNvSpPr>
                <a:spLocks noChangeShapeType="1"/>
              </p:cNvSpPr>
              <p:nvPr/>
            </p:nvSpPr>
            <p:spPr bwMode="auto">
              <a:xfrm>
                <a:off x="669926" y="4873099"/>
                <a:ext cx="1587"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7" name="Rectangle 6"/>
              <p:cNvSpPr>
                <a:spLocks noChangeArrowheads="1"/>
              </p:cNvSpPr>
              <p:nvPr/>
            </p:nvSpPr>
            <p:spPr bwMode="auto">
              <a:xfrm>
                <a:off x="1039813" y="5177899"/>
                <a:ext cx="457200" cy="1295400"/>
              </a:xfrm>
              <a:prstGeom prst="rect">
                <a:avLst/>
              </a:prstGeom>
              <a:solidFill>
                <a:schemeClr val="tx2"/>
              </a:solidFill>
              <a:ln w="12700">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endParaRPr lang="en-US" altLang="en-US"/>
              </a:p>
            </p:txBody>
          </p:sp>
          <p:sp>
            <p:nvSpPr>
              <p:cNvPr id="28" name="Rectangle 7"/>
              <p:cNvSpPr>
                <a:spLocks noChangeArrowheads="1"/>
              </p:cNvSpPr>
              <p:nvPr/>
            </p:nvSpPr>
            <p:spPr bwMode="auto">
              <a:xfrm>
                <a:off x="1878013" y="5177899"/>
                <a:ext cx="457200" cy="1295400"/>
              </a:xfrm>
              <a:prstGeom prst="rect">
                <a:avLst/>
              </a:prstGeom>
              <a:solidFill>
                <a:schemeClr val="tx2"/>
              </a:solidFill>
              <a:ln w="12700">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endParaRPr lang="en-US" altLang="en-US"/>
              </a:p>
            </p:txBody>
          </p:sp>
          <p:sp>
            <p:nvSpPr>
              <p:cNvPr id="29" name="Rectangle 8"/>
              <p:cNvSpPr>
                <a:spLocks noChangeArrowheads="1"/>
              </p:cNvSpPr>
              <p:nvPr/>
            </p:nvSpPr>
            <p:spPr bwMode="auto">
              <a:xfrm>
                <a:off x="2716213" y="5177899"/>
                <a:ext cx="457200" cy="1295400"/>
              </a:xfrm>
              <a:prstGeom prst="rect">
                <a:avLst/>
              </a:prstGeom>
              <a:solidFill>
                <a:schemeClr val="tx2"/>
              </a:solidFill>
              <a:ln w="12700">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endParaRPr lang="en-US" altLang="en-US"/>
              </a:p>
            </p:txBody>
          </p:sp>
          <p:sp>
            <p:nvSpPr>
              <p:cNvPr id="30" name="Rectangle 9"/>
              <p:cNvSpPr>
                <a:spLocks noChangeArrowheads="1"/>
              </p:cNvSpPr>
              <p:nvPr/>
            </p:nvSpPr>
            <p:spPr bwMode="auto">
              <a:xfrm>
                <a:off x="3554413" y="5177899"/>
                <a:ext cx="457200" cy="1295400"/>
              </a:xfrm>
              <a:prstGeom prst="rect">
                <a:avLst/>
              </a:prstGeom>
              <a:solidFill>
                <a:schemeClr val="tx2"/>
              </a:solidFill>
              <a:ln w="12700">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endParaRPr lang="en-US" altLang="en-US"/>
              </a:p>
            </p:txBody>
          </p:sp>
          <p:sp>
            <p:nvSpPr>
              <p:cNvPr id="31" name="Rectangle 10"/>
              <p:cNvSpPr>
                <a:spLocks noChangeArrowheads="1"/>
              </p:cNvSpPr>
              <p:nvPr/>
            </p:nvSpPr>
            <p:spPr bwMode="auto">
              <a:xfrm>
                <a:off x="96098" y="4666339"/>
                <a:ext cx="607421" cy="4651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square" lIns="90488" tIns="44450" rIns="90488" bIns="44450">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1800" b="1" dirty="0"/>
                  <a:t>.3</a:t>
                </a:r>
              </a:p>
            </p:txBody>
          </p:sp>
          <p:sp>
            <p:nvSpPr>
              <p:cNvPr id="32" name="Rectangle 11"/>
              <p:cNvSpPr>
                <a:spLocks noChangeArrowheads="1"/>
              </p:cNvSpPr>
              <p:nvPr/>
            </p:nvSpPr>
            <p:spPr bwMode="auto">
              <a:xfrm>
                <a:off x="111588" y="5181620"/>
                <a:ext cx="575712" cy="4651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square" lIns="90488" tIns="44450" rIns="90488" bIns="44450">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1800" b="1" dirty="0"/>
                  <a:t>.2</a:t>
                </a:r>
              </a:p>
            </p:txBody>
          </p:sp>
          <p:sp>
            <p:nvSpPr>
              <p:cNvPr id="33" name="Rectangle 12"/>
              <p:cNvSpPr>
                <a:spLocks noChangeArrowheads="1"/>
              </p:cNvSpPr>
              <p:nvPr/>
            </p:nvSpPr>
            <p:spPr bwMode="auto">
              <a:xfrm>
                <a:off x="127805" y="5657598"/>
                <a:ext cx="558251" cy="4651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square" lIns="90488" tIns="44450" rIns="90488" bIns="44450">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1800" b="1" dirty="0"/>
                  <a:t>.1</a:t>
                </a:r>
              </a:p>
            </p:txBody>
          </p:sp>
          <p:sp>
            <p:nvSpPr>
              <p:cNvPr id="34" name="Rectangle 13"/>
              <p:cNvSpPr>
                <a:spLocks noChangeArrowheads="1"/>
              </p:cNvSpPr>
              <p:nvPr/>
            </p:nvSpPr>
            <p:spPr bwMode="auto">
              <a:xfrm>
                <a:off x="127803" y="6154758"/>
                <a:ext cx="558252" cy="4651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square" lIns="90488" tIns="44450" rIns="90488" bIns="44450">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1800" b="1" dirty="0"/>
                  <a:t> 0</a:t>
                </a:r>
              </a:p>
            </p:txBody>
          </p:sp>
          <p:sp>
            <p:nvSpPr>
              <p:cNvPr id="35" name="Rectangle 16"/>
              <p:cNvSpPr>
                <a:spLocks noChangeArrowheads="1"/>
              </p:cNvSpPr>
              <p:nvPr/>
            </p:nvSpPr>
            <p:spPr bwMode="auto">
              <a:xfrm>
                <a:off x="72139" y="4252386"/>
                <a:ext cx="949325" cy="3667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8" tIns="44450" rIns="90488" bIns="44450">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1800" dirty="0"/>
                  <a:t>P(x)</a:t>
                </a:r>
              </a:p>
            </p:txBody>
          </p:sp>
          <p:sp>
            <p:nvSpPr>
              <p:cNvPr id="36" name="Rectangle 17"/>
              <p:cNvSpPr>
                <a:spLocks noChangeArrowheads="1"/>
              </p:cNvSpPr>
              <p:nvPr/>
            </p:nvSpPr>
            <p:spPr bwMode="auto">
              <a:xfrm>
                <a:off x="4240213" y="6397099"/>
                <a:ext cx="457200" cy="515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8" tIns="44450" rIns="90488" bIns="44450">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2800"/>
                  <a:t>x</a:t>
                </a:r>
              </a:p>
            </p:txBody>
          </p:sp>
          <p:sp>
            <p:nvSpPr>
              <p:cNvPr id="37" name="Line 21"/>
              <p:cNvSpPr>
                <a:spLocks noChangeShapeType="1"/>
              </p:cNvSpPr>
              <p:nvPr/>
            </p:nvSpPr>
            <p:spPr bwMode="auto">
              <a:xfrm>
                <a:off x="658813" y="5939899"/>
                <a:ext cx="3733800" cy="1588"/>
              </a:xfrm>
              <a:prstGeom prst="line">
                <a:avLst/>
              </a:prstGeom>
              <a:noFill/>
              <a:ln w="9525" cap="rnd">
                <a:solidFill>
                  <a:schemeClr val="tx1"/>
                </a:solidFill>
                <a:prstDash val="sysDot"/>
                <a:miter lim="800000"/>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38" name="Line 22"/>
              <p:cNvSpPr>
                <a:spLocks noChangeShapeType="1"/>
              </p:cNvSpPr>
              <p:nvPr/>
            </p:nvSpPr>
            <p:spPr bwMode="auto">
              <a:xfrm>
                <a:off x="658813" y="5482699"/>
                <a:ext cx="3733800" cy="1588"/>
              </a:xfrm>
              <a:prstGeom prst="line">
                <a:avLst/>
              </a:prstGeom>
              <a:noFill/>
              <a:ln w="9525" cap="rnd">
                <a:solidFill>
                  <a:schemeClr val="tx1"/>
                </a:solidFill>
                <a:prstDash val="sysDot"/>
                <a:miter lim="800000"/>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39" name="Line 23"/>
              <p:cNvSpPr>
                <a:spLocks noChangeShapeType="1"/>
              </p:cNvSpPr>
              <p:nvPr/>
            </p:nvSpPr>
            <p:spPr bwMode="auto">
              <a:xfrm>
                <a:off x="658813" y="4949299"/>
                <a:ext cx="3733800" cy="1588"/>
              </a:xfrm>
              <a:prstGeom prst="line">
                <a:avLst/>
              </a:prstGeom>
              <a:noFill/>
              <a:ln w="9525" cap="rnd">
                <a:solidFill>
                  <a:schemeClr val="tx1"/>
                </a:solidFill>
                <a:prstDash val="sysDot"/>
                <a:miter lim="800000"/>
                <a:headEnd/>
                <a:tailEnd/>
              </a:ln>
              <a:extLst>
                <a:ext uri="{909E8E84-426E-40dd-AFC4-6F175D3DCCD1}">
                  <a14:hiddenFill xmlns:a14="http://schemas.microsoft.com/office/drawing/2010/main" xmlns="">
                    <a:noFill/>
                  </a14:hiddenFill>
                </a:ext>
              </a:extLst>
            </p:spPr>
            <p:txBody>
              <a:bodyPr wrap="none"/>
              <a:lstStyle/>
              <a:p>
                <a:endParaRPr lang="en-US"/>
              </a:p>
            </p:txBody>
          </p:sp>
        </p:grpSp>
      </p:grpSp>
      <p:grpSp>
        <p:nvGrpSpPr>
          <p:cNvPr id="8" name="Group 7"/>
          <p:cNvGrpSpPr/>
          <p:nvPr/>
        </p:nvGrpSpPr>
        <p:grpSpPr>
          <a:xfrm>
            <a:off x="4848708" y="3746274"/>
            <a:ext cx="3438956" cy="2419524"/>
            <a:chOff x="4848708" y="3330640"/>
            <a:chExt cx="3438956" cy="2419524"/>
          </a:xfrm>
        </p:grpSpPr>
        <p:sp>
          <p:nvSpPr>
            <p:cNvPr id="43" name="Line 4"/>
            <p:cNvSpPr>
              <a:spLocks noChangeShapeType="1"/>
            </p:cNvSpPr>
            <p:nvPr/>
          </p:nvSpPr>
          <p:spPr bwMode="auto">
            <a:xfrm>
              <a:off x="5263754" y="3832579"/>
              <a:ext cx="0" cy="1411946"/>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sz="1200"/>
            </a:p>
          </p:txBody>
        </p:sp>
        <p:sp>
          <p:nvSpPr>
            <p:cNvPr id="44" name="Line 5"/>
            <p:cNvSpPr>
              <a:spLocks noChangeShapeType="1"/>
            </p:cNvSpPr>
            <p:nvPr/>
          </p:nvSpPr>
          <p:spPr bwMode="auto">
            <a:xfrm>
              <a:off x="5442867" y="5395758"/>
              <a:ext cx="2642215"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sz="1200"/>
            </a:p>
          </p:txBody>
        </p:sp>
        <p:sp>
          <p:nvSpPr>
            <p:cNvPr id="45" name="Line 6"/>
            <p:cNvSpPr>
              <a:spLocks noChangeShapeType="1"/>
            </p:cNvSpPr>
            <p:nvPr/>
          </p:nvSpPr>
          <p:spPr bwMode="auto">
            <a:xfrm flipV="1">
              <a:off x="5263754" y="4889908"/>
              <a:ext cx="2727448" cy="0"/>
            </a:xfrm>
            <a:prstGeom prst="line">
              <a:avLst/>
            </a:prstGeom>
            <a:noFill/>
            <a:ln w="12700" cap="rnd">
              <a:solidFill>
                <a:schemeClr val="tx1"/>
              </a:solidFill>
              <a:prstDash val="sysDot"/>
              <a:round/>
              <a:headEnd/>
              <a:tailEnd/>
            </a:ln>
            <a:extLst>
              <a:ext uri="{909E8E84-426E-40dd-AFC4-6F175D3DCCD1}">
                <a14:hiddenFill xmlns:a14="http://schemas.microsoft.com/office/drawing/2010/main" xmlns="">
                  <a:noFill/>
                </a14:hiddenFill>
              </a:ext>
            </a:extLst>
          </p:spPr>
          <p:txBody>
            <a:bodyPr wrap="none" anchor="ctr"/>
            <a:lstStyle/>
            <a:p>
              <a:endParaRPr lang="en-US" sz="1200"/>
            </a:p>
          </p:txBody>
        </p:sp>
        <p:sp>
          <p:nvSpPr>
            <p:cNvPr id="46" name="Line 7"/>
            <p:cNvSpPr>
              <a:spLocks noChangeShapeType="1"/>
            </p:cNvSpPr>
            <p:nvPr/>
          </p:nvSpPr>
          <p:spPr bwMode="auto">
            <a:xfrm flipV="1">
              <a:off x="5263754" y="4389274"/>
              <a:ext cx="2727448" cy="0"/>
            </a:xfrm>
            <a:prstGeom prst="line">
              <a:avLst/>
            </a:prstGeom>
            <a:noFill/>
            <a:ln w="12700" cap="rnd">
              <a:solidFill>
                <a:schemeClr val="tx1"/>
              </a:solidFill>
              <a:prstDash val="sysDot"/>
              <a:round/>
              <a:headEnd/>
              <a:tailEnd/>
            </a:ln>
            <a:extLst>
              <a:ext uri="{909E8E84-426E-40dd-AFC4-6F175D3DCCD1}">
                <a14:hiddenFill xmlns:a14="http://schemas.microsoft.com/office/drawing/2010/main" xmlns="">
                  <a:noFill/>
                </a14:hiddenFill>
              </a:ext>
            </a:extLst>
          </p:spPr>
          <p:txBody>
            <a:bodyPr wrap="none" anchor="ctr"/>
            <a:lstStyle/>
            <a:p>
              <a:endParaRPr lang="en-US" sz="1200"/>
            </a:p>
          </p:txBody>
        </p:sp>
        <p:sp>
          <p:nvSpPr>
            <p:cNvPr id="47" name="Line 8"/>
            <p:cNvSpPr>
              <a:spLocks noChangeShapeType="1"/>
            </p:cNvSpPr>
            <p:nvPr/>
          </p:nvSpPr>
          <p:spPr bwMode="auto">
            <a:xfrm>
              <a:off x="5263754" y="3888639"/>
              <a:ext cx="2727448" cy="0"/>
            </a:xfrm>
            <a:prstGeom prst="line">
              <a:avLst/>
            </a:prstGeom>
            <a:noFill/>
            <a:ln w="12700" cap="rnd">
              <a:solidFill>
                <a:schemeClr val="tx1"/>
              </a:solidFill>
              <a:prstDash val="sysDot"/>
              <a:round/>
              <a:headEnd/>
              <a:tailEnd/>
            </a:ln>
            <a:extLst>
              <a:ext uri="{909E8E84-426E-40dd-AFC4-6F175D3DCCD1}">
                <a14:hiddenFill xmlns:a14="http://schemas.microsoft.com/office/drawing/2010/main" xmlns="">
                  <a:noFill/>
                </a14:hiddenFill>
              </a:ext>
            </a:extLst>
          </p:spPr>
          <p:txBody>
            <a:bodyPr wrap="none" anchor="ctr"/>
            <a:lstStyle/>
            <a:p>
              <a:endParaRPr lang="en-US" sz="1200"/>
            </a:p>
          </p:txBody>
        </p:sp>
        <p:sp>
          <p:nvSpPr>
            <p:cNvPr id="48" name="Rectangle 9"/>
            <p:cNvSpPr>
              <a:spLocks noChangeArrowheads="1"/>
            </p:cNvSpPr>
            <p:nvPr/>
          </p:nvSpPr>
          <p:spPr bwMode="auto">
            <a:xfrm>
              <a:off x="5619508" y="4769965"/>
              <a:ext cx="296462" cy="625793"/>
            </a:xfrm>
            <a:prstGeom prst="rect">
              <a:avLst/>
            </a:prstGeom>
            <a:solidFill>
              <a:schemeClr val="hlink"/>
            </a:solidFill>
            <a:ln w="12700">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endParaRPr lang="en-US" altLang="en-US" sz="1600"/>
            </a:p>
          </p:txBody>
        </p:sp>
        <p:sp>
          <p:nvSpPr>
            <p:cNvPr id="49" name="Rectangle 10"/>
            <p:cNvSpPr>
              <a:spLocks noChangeArrowheads="1"/>
            </p:cNvSpPr>
            <p:nvPr/>
          </p:nvSpPr>
          <p:spPr bwMode="auto">
            <a:xfrm>
              <a:off x="5975263" y="4457068"/>
              <a:ext cx="296462" cy="938690"/>
            </a:xfrm>
            <a:prstGeom prst="rect">
              <a:avLst/>
            </a:prstGeom>
            <a:solidFill>
              <a:schemeClr val="hlink"/>
            </a:solidFill>
            <a:ln w="12700">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endParaRPr lang="en-US" altLang="en-US" sz="1600"/>
            </a:p>
          </p:txBody>
        </p:sp>
        <p:sp>
          <p:nvSpPr>
            <p:cNvPr id="50" name="Rectangle 11"/>
            <p:cNvSpPr>
              <a:spLocks noChangeArrowheads="1"/>
            </p:cNvSpPr>
            <p:nvPr/>
          </p:nvSpPr>
          <p:spPr bwMode="auto">
            <a:xfrm>
              <a:off x="6331017" y="4144171"/>
              <a:ext cx="296462" cy="1251587"/>
            </a:xfrm>
            <a:prstGeom prst="rect">
              <a:avLst/>
            </a:prstGeom>
            <a:solidFill>
              <a:schemeClr val="hlink"/>
            </a:solidFill>
            <a:ln w="12700">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endParaRPr lang="en-US" altLang="en-US" sz="1600"/>
            </a:p>
          </p:txBody>
        </p:sp>
        <p:sp>
          <p:nvSpPr>
            <p:cNvPr id="51" name="Rectangle 12"/>
            <p:cNvSpPr>
              <a:spLocks noChangeArrowheads="1"/>
            </p:cNvSpPr>
            <p:nvPr/>
          </p:nvSpPr>
          <p:spPr bwMode="auto">
            <a:xfrm>
              <a:off x="6686771" y="4457068"/>
              <a:ext cx="296462" cy="938690"/>
            </a:xfrm>
            <a:prstGeom prst="rect">
              <a:avLst/>
            </a:prstGeom>
            <a:solidFill>
              <a:schemeClr val="hlink"/>
            </a:solidFill>
            <a:ln w="12700">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endParaRPr lang="en-US" altLang="en-US" sz="1600"/>
            </a:p>
          </p:txBody>
        </p:sp>
        <p:sp>
          <p:nvSpPr>
            <p:cNvPr id="52" name="Rectangle 13"/>
            <p:cNvSpPr>
              <a:spLocks noChangeArrowheads="1"/>
            </p:cNvSpPr>
            <p:nvPr/>
          </p:nvSpPr>
          <p:spPr bwMode="auto">
            <a:xfrm>
              <a:off x="7042525" y="4769965"/>
              <a:ext cx="296462" cy="625793"/>
            </a:xfrm>
            <a:prstGeom prst="rect">
              <a:avLst/>
            </a:prstGeom>
            <a:solidFill>
              <a:schemeClr val="hlink"/>
            </a:solidFill>
            <a:ln w="12700">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endParaRPr lang="en-US" altLang="en-US" sz="1600"/>
            </a:p>
          </p:txBody>
        </p:sp>
        <p:sp>
          <p:nvSpPr>
            <p:cNvPr id="53" name="Rectangle 14"/>
            <p:cNvSpPr>
              <a:spLocks noChangeArrowheads="1"/>
            </p:cNvSpPr>
            <p:nvPr/>
          </p:nvSpPr>
          <p:spPr bwMode="auto">
            <a:xfrm>
              <a:off x="7398279" y="5082861"/>
              <a:ext cx="296462" cy="312897"/>
            </a:xfrm>
            <a:prstGeom prst="rect">
              <a:avLst/>
            </a:prstGeom>
            <a:solidFill>
              <a:schemeClr val="hlink"/>
            </a:solidFill>
            <a:ln w="12700">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endParaRPr lang="en-US" altLang="en-US" sz="1600"/>
            </a:p>
          </p:txBody>
        </p:sp>
        <p:sp>
          <p:nvSpPr>
            <p:cNvPr id="54" name="Rectangle 15"/>
            <p:cNvSpPr>
              <a:spLocks noChangeArrowheads="1"/>
            </p:cNvSpPr>
            <p:nvPr/>
          </p:nvSpPr>
          <p:spPr bwMode="auto">
            <a:xfrm>
              <a:off x="5250167" y="5381416"/>
              <a:ext cx="2754624" cy="2937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8" tIns="44450" rIns="90488" bIns="44450">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1200" dirty="0"/>
                <a:t>18   19    20 </a:t>
              </a:r>
              <a:r>
                <a:rPr lang="en-US" altLang="en-US" sz="1200" dirty="0" smtClean="0"/>
                <a:t>   </a:t>
              </a:r>
              <a:r>
                <a:rPr lang="en-US" altLang="en-US" sz="1200" dirty="0"/>
                <a:t>21 </a:t>
              </a:r>
              <a:r>
                <a:rPr lang="en-US" altLang="en-US" sz="1200" dirty="0" smtClean="0"/>
                <a:t>   </a:t>
              </a:r>
              <a:r>
                <a:rPr lang="en-US" altLang="en-US" sz="1200" dirty="0"/>
                <a:t>22 </a:t>
              </a:r>
              <a:r>
                <a:rPr lang="en-US" altLang="en-US" sz="1200" dirty="0" smtClean="0"/>
                <a:t>   </a:t>
              </a:r>
              <a:r>
                <a:rPr lang="en-US" altLang="en-US" sz="1200" dirty="0"/>
                <a:t>23    24</a:t>
              </a:r>
            </a:p>
          </p:txBody>
        </p:sp>
        <p:sp>
          <p:nvSpPr>
            <p:cNvPr id="55" name="Rectangle 16"/>
            <p:cNvSpPr>
              <a:spLocks noChangeArrowheads="1"/>
            </p:cNvSpPr>
            <p:nvPr/>
          </p:nvSpPr>
          <p:spPr bwMode="auto">
            <a:xfrm>
              <a:off x="4953706" y="5193679"/>
              <a:ext cx="323637" cy="3596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8" tIns="44450" rIns="90488" bIns="44450">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1600"/>
                <a:t>0 </a:t>
              </a:r>
            </a:p>
          </p:txBody>
        </p:sp>
        <p:sp>
          <p:nvSpPr>
            <p:cNvPr id="56" name="Rectangle 17"/>
            <p:cNvSpPr>
              <a:spLocks noChangeArrowheads="1"/>
            </p:cNvSpPr>
            <p:nvPr/>
          </p:nvSpPr>
          <p:spPr bwMode="auto">
            <a:xfrm>
              <a:off x="4894414" y="4693045"/>
              <a:ext cx="442222" cy="3596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8" tIns="44450" rIns="90488" bIns="44450">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1600"/>
                <a:t>.1 </a:t>
              </a:r>
            </a:p>
          </p:txBody>
        </p:sp>
        <p:sp>
          <p:nvSpPr>
            <p:cNvPr id="57" name="Rectangle 18"/>
            <p:cNvSpPr>
              <a:spLocks noChangeArrowheads="1"/>
            </p:cNvSpPr>
            <p:nvPr/>
          </p:nvSpPr>
          <p:spPr bwMode="auto">
            <a:xfrm>
              <a:off x="4894414" y="4192410"/>
              <a:ext cx="442222" cy="3596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8" tIns="44450" rIns="90488" bIns="44450">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1600"/>
                <a:t>.2 </a:t>
              </a:r>
            </a:p>
          </p:txBody>
        </p:sp>
        <p:sp>
          <p:nvSpPr>
            <p:cNvPr id="58" name="Rectangle 19"/>
            <p:cNvSpPr>
              <a:spLocks noChangeArrowheads="1"/>
            </p:cNvSpPr>
            <p:nvPr/>
          </p:nvSpPr>
          <p:spPr bwMode="auto">
            <a:xfrm>
              <a:off x="5263754" y="5082861"/>
              <a:ext cx="296462" cy="312897"/>
            </a:xfrm>
            <a:prstGeom prst="rect">
              <a:avLst/>
            </a:prstGeom>
            <a:solidFill>
              <a:schemeClr val="hlink"/>
            </a:solidFill>
            <a:ln w="12700">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endParaRPr lang="en-US" altLang="en-US" sz="1600"/>
            </a:p>
          </p:txBody>
        </p:sp>
        <p:sp>
          <p:nvSpPr>
            <p:cNvPr id="59" name="Rectangle 20"/>
            <p:cNvSpPr>
              <a:spLocks noChangeArrowheads="1"/>
            </p:cNvSpPr>
            <p:nvPr/>
          </p:nvSpPr>
          <p:spPr bwMode="auto">
            <a:xfrm>
              <a:off x="4894414" y="3691775"/>
              <a:ext cx="442222" cy="3596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8" tIns="44450" rIns="90488" bIns="44450">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1600"/>
                <a:t>.3 </a:t>
              </a:r>
            </a:p>
          </p:txBody>
        </p:sp>
        <p:sp>
          <p:nvSpPr>
            <p:cNvPr id="60" name="Rectangle 21"/>
            <p:cNvSpPr>
              <a:spLocks noChangeArrowheads="1"/>
            </p:cNvSpPr>
            <p:nvPr/>
          </p:nvSpPr>
          <p:spPr bwMode="auto">
            <a:xfrm>
              <a:off x="4848708" y="3388004"/>
              <a:ext cx="738684" cy="3596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8" tIns="44450" rIns="90488" bIns="44450">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1600" b="1" dirty="0"/>
                <a:t>P(X)</a:t>
              </a:r>
              <a:r>
                <a:rPr lang="en-US" altLang="en-US" sz="1600" dirty="0"/>
                <a:t> </a:t>
              </a:r>
            </a:p>
          </p:txBody>
        </p:sp>
        <p:sp>
          <p:nvSpPr>
            <p:cNvPr id="61" name="Line 22"/>
            <p:cNvSpPr>
              <a:spLocks noChangeShapeType="1"/>
            </p:cNvSpPr>
            <p:nvPr/>
          </p:nvSpPr>
          <p:spPr bwMode="auto">
            <a:xfrm>
              <a:off x="5598509" y="3330640"/>
              <a:ext cx="1235"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sz="1200"/>
            </a:p>
          </p:txBody>
        </p:sp>
        <p:sp>
          <p:nvSpPr>
            <p:cNvPr id="62" name="Rectangle 23"/>
            <p:cNvSpPr>
              <a:spLocks noChangeArrowheads="1"/>
            </p:cNvSpPr>
            <p:nvPr/>
          </p:nvSpPr>
          <p:spPr bwMode="auto">
            <a:xfrm>
              <a:off x="7904734" y="5390544"/>
              <a:ext cx="382930" cy="3596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8" tIns="44450" rIns="90488" bIns="44450">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500" b="1"/>
                <a:t> </a:t>
              </a:r>
              <a:r>
                <a:rPr lang="en-US" altLang="en-US" sz="1600" b="1"/>
                <a:t>X</a:t>
              </a:r>
            </a:p>
          </p:txBody>
        </p:sp>
        <p:sp>
          <p:nvSpPr>
            <p:cNvPr id="63" name="Line 24"/>
            <p:cNvSpPr>
              <a:spLocks noChangeShapeType="1"/>
            </p:cNvSpPr>
            <p:nvPr/>
          </p:nvSpPr>
          <p:spPr bwMode="auto">
            <a:xfrm>
              <a:off x="8148080" y="5458337"/>
              <a:ext cx="1235"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sz="1200"/>
            </a:p>
          </p:txBody>
        </p:sp>
        <p:sp>
          <p:nvSpPr>
            <p:cNvPr id="64" name="Rectangle 27"/>
            <p:cNvSpPr>
              <a:spLocks noChangeArrowheads="1"/>
            </p:cNvSpPr>
            <p:nvPr/>
          </p:nvSpPr>
          <p:spPr bwMode="auto">
            <a:xfrm>
              <a:off x="7924498" y="5091988"/>
              <a:ext cx="303873" cy="392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8" tIns="44450" rIns="90488" bIns="44450">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1800" b="1"/>
                <a:t>_</a:t>
              </a:r>
            </a:p>
          </p:txBody>
        </p:sp>
      </p:grpSp>
    </p:spTree>
    <p:extLst>
      <p:ext uri="{BB962C8B-B14F-4D97-AF65-F5344CB8AC3E}">
        <p14:creationId xmlns:p14="http://schemas.microsoft.com/office/powerpoint/2010/main" val="1107494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1648" y="-633"/>
            <a:ext cx="8717280" cy="722086"/>
          </a:xfrm>
        </p:spPr>
        <p:txBody>
          <a:bodyPr/>
          <a:lstStyle/>
          <a:p>
            <a:r>
              <a:rPr lang="en-US" dirty="0" smtClean="0"/>
              <a:t>7.2 Sampling Distributions of the Mean</a:t>
            </a:r>
            <a:endParaRPr lang="en-US" dirty="0"/>
          </a:p>
        </p:txBody>
      </p:sp>
      <p:sp>
        <p:nvSpPr>
          <p:cNvPr id="3" name="Content Placeholder 2"/>
          <p:cNvSpPr>
            <a:spLocks noGrp="1"/>
          </p:cNvSpPr>
          <p:nvPr>
            <p:ph idx="1"/>
          </p:nvPr>
        </p:nvSpPr>
        <p:spPr>
          <a:xfrm>
            <a:off x="231648" y="721453"/>
            <a:ext cx="8791212" cy="4693087"/>
          </a:xfrm>
        </p:spPr>
        <p:txBody>
          <a:bodyPr>
            <a:normAutofit lnSpcReduction="10000"/>
          </a:bodyPr>
          <a:lstStyle/>
          <a:p>
            <a:r>
              <a:rPr lang="en-US" sz="2400" b="1" dirty="0" smtClean="0"/>
              <a:t>SAMPLING DISTRIBUTION</a:t>
            </a:r>
            <a:r>
              <a:rPr lang="en-US" sz="2400" dirty="0" smtClean="0"/>
              <a:t> </a:t>
            </a:r>
            <a:r>
              <a:rPr lang="en-US" sz="2400" dirty="0"/>
              <a:t>is a distribution of all of the possible values of a </a:t>
            </a:r>
            <a:r>
              <a:rPr lang="en-US" sz="2400" b="1" dirty="0"/>
              <a:t>sample statistic</a:t>
            </a:r>
            <a:r>
              <a:rPr lang="en-US" sz="2400" dirty="0"/>
              <a:t> for a given sample size selected from a </a:t>
            </a:r>
            <a:r>
              <a:rPr lang="en-US" sz="2400" dirty="0" smtClean="0"/>
              <a:t>population. We’re going to look at the statistic – SAMPLE MEAN</a:t>
            </a:r>
          </a:p>
          <a:p>
            <a:r>
              <a:rPr lang="en-US" sz="2400" dirty="0"/>
              <a:t>Different samples of the </a:t>
            </a:r>
            <a:r>
              <a:rPr lang="en-US" sz="2400" dirty="0" smtClean="0"/>
              <a:t>SAME SIZE </a:t>
            </a:r>
            <a:r>
              <a:rPr lang="en-US" sz="2400" dirty="0"/>
              <a:t>from the </a:t>
            </a:r>
            <a:r>
              <a:rPr lang="en-US" sz="2400" dirty="0" smtClean="0"/>
              <a:t>SAME POPULATION </a:t>
            </a:r>
            <a:r>
              <a:rPr lang="en-US" sz="2400" dirty="0"/>
              <a:t>will yield different </a:t>
            </a:r>
            <a:r>
              <a:rPr lang="en-US" sz="2400" dirty="0" smtClean="0"/>
              <a:t>SAMPLE MEANS (that is, there is sampling error due to </a:t>
            </a:r>
            <a:r>
              <a:rPr lang="en-US" sz="2400" b="1" i="1" dirty="0" smtClean="0"/>
              <a:t>chance</a:t>
            </a:r>
            <a:r>
              <a:rPr lang="en-US" sz="2400" dirty="0" smtClean="0"/>
              <a:t> involved in choosing the different samples)</a:t>
            </a:r>
          </a:p>
          <a:p>
            <a:r>
              <a:rPr lang="en-US" sz="2400" dirty="0" smtClean="0"/>
              <a:t>Mean of all possible sample means (same sample size=n) is </a:t>
            </a:r>
            <a:r>
              <a:rPr lang="en-US" sz="2400" b="1" i="1" dirty="0" smtClean="0"/>
              <a:t>μ</a:t>
            </a:r>
            <a:r>
              <a:rPr lang="en-US" sz="2400" dirty="0" smtClean="0"/>
              <a:t>, which is the population mean (that is,              )</a:t>
            </a:r>
          </a:p>
          <a:p>
            <a:r>
              <a:rPr lang="en-US" sz="2400" dirty="0" smtClean="0"/>
              <a:t>Since we have sampling error for our many calculated means, we are able to calculate the standard deviation of the sample means, called STANDARD ERROR OF THE MEAN</a:t>
            </a:r>
            <a:br>
              <a:rPr lang="en-US" sz="2400" dirty="0" smtClean="0"/>
            </a:br>
            <a:r>
              <a:rPr lang="en-US" sz="2400" dirty="0" smtClean="0"/>
              <a:t/>
            </a:r>
            <a:br>
              <a:rPr lang="en-US" sz="2400" dirty="0" smtClean="0"/>
            </a:br>
            <a:endParaRPr lang="en-US" sz="2400" dirty="0" smtClean="0"/>
          </a:p>
        </p:txBody>
      </p:sp>
      <p:sp>
        <p:nvSpPr>
          <p:cNvPr id="4" name="Slide Number Placeholder 3"/>
          <p:cNvSpPr>
            <a:spLocks noGrp="1"/>
          </p:cNvSpPr>
          <p:nvPr>
            <p:ph type="sldNum" sz="quarter" idx="12"/>
          </p:nvPr>
        </p:nvSpPr>
        <p:spPr>
          <a:xfrm>
            <a:off x="6991782" y="6492875"/>
            <a:ext cx="2057400" cy="365125"/>
          </a:xfrm>
        </p:spPr>
        <p:txBody>
          <a:bodyPr/>
          <a:lstStyle/>
          <a:p>
            <a:fld id="{8D75822C-2030-4887-9512-2AC67AD2736F}" type="slidenum">
              <a:rPr lang="en-US" smtClean="0"/>
              <a:t>8</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1408679483"/>
              </p:ext>
            </p:extLst>
          </p:nvPr>
        </p:nvGraphicFramePr>
        <p:xfrm>
          <a:off x="5312522" y="2980460"/>
          <a:ext cx="924218" cy="462109"/>
        </p:xfrm>
        <a:graphic>
          <a:graphicData uri="http://schemas.openxmlformats.org/presentationml/2006/ole">
            <mc:AlternateContent xmlns:mc="http://schemas.openxmlformats.org/markup-compatibility/2006">
              <mc:Choice xmlns:v="urn:schemas-microsoft-com:vml" Requires="v">
                <p:oleObj spid="_x0000_s1302" name="Equation" r:id="rId4" imgW="457200" imgH="228600" progId="Equation.3">
                  <p:embed/>
                </p:oleObj>
              </mc:Choice>
              <mc:Fallback>
                <p:oleObj name="Equation" r:id="rId4" imgW="457200" imgH="228600" progId="Equation.3">
                  <p:embed/>
                  <p:pic>
                    <p:nvPicPr>
                      <p:cNvPr id="0" name=""/>
                      <p:cNvPicPr/>
                      <p:nvPr/>
                    </p:nvPicPr>
                    <p:blipFill>
                      <a:blip r:embed="rId5"/>
                      <a:stretch>
                        <a:fillRect/>
                      </a:stretch>
                    </p:blipFill>
                    <p:spPr>
                      <a:xfrm>
                        <a:off x="5312522" y="2980460"/>
                        <a:ext cx="924218" cy="462109"/>
                      </a:xfrm>
                      <a:prstGeom prst="rect">
                        <a:avLst/>
                      </a:prstGeom>
                    </p:spPr>
                  </p:pic>
                </p:oleObj>
              </mc:Fallback>
            </mc:AlternateContent>
          </a:graphicData>
        </a:graphic>
      </p:graphicFrame>
      <p:grpSp>
        <p:nvGrpSpPr>
          <p:cNvPr id="12" name="Group 11"/>
          <p:cNvGrpSpPr/>
          <p:nvPr/>
        </p:nvGrpSpPr>
        <p:grpSpPr>
          <a:xfrm>
            <a:off x="233926" y="4695938"/>
            <a:ext cx="8421336" cy="2028056"/>
            <a:chOff x="233926" y="4695938"/>
            <a:chExt cx="8421336" cy="2028056"/>
          </a:xfrm>
        </p:grpSpPr>
        <mc:AlternateContent xmlns:mc="http://schemas.openxmlformats.org/markup-compatibility/2006" xmlns:a14="http://schemas.microsoft.com/office/drawing/2010/main">
          <mc:Choice Requires="a14">
            <p:sp>
              <p:nvSpPr>
                <p:cNvPr id="7" name="TextBox 6"/>
                <p:cNvSpPr txBox="1"/>
                <p:nvPr/>
              </p:nvSpPr>
              <p:spPr>
                <a:xfrm>
                  <a:off x="233926" y="4695938"/>
                  <a:ext cx="8421336" cy="2028056"/>
                </a:xfrm>
                <a:prstGeom prst="rect">
                  <a:avLst/>
                </a:prstGeom>
                <a:solidFill>
                  <a:schemeClr val="accent1">
                    <a:lumMod val="40000"/>
                    <a:lumOff val="60000"/>
                  </a:schemeClr>
                </a:solidFill>
                <a:ln w="28575" cmpd="sng">
                  <a:solidFill>
                    <a:schemeClr val="accent1">
                      <a:lumMod val="50000"/>
                    </a:schemeClr>
                  </a:solidFill>
                </a:ln>
              </p:spPr>
              <p:txBody>
                <a:bodyPr wrap="square" rtlCol="0">
                  <a:spAutoFit/>
                </a:bodyPr>
                <a:lstStyle/>
                <a:p>
                  <a:pPr marL="233363" indent="-233363">
                    <a:buFont typeface="Arial"/>
                    <a:buChar char="•"/>
                  </a:pPr>
                  <a:r>
                    <a:rPr lang="en-US" sz="2400" dirty="0" smtClean="0"/>
                    <a:t>If a </a:t>
                  </a:r>
                  <a:r>
                    <a:rPr lang="en-US" sz="2400" b="1" dirty="0"/>
                    <a:t>population is normal </a:t>
                  </a:r>
                  <a:r>
                    <a:rPr lang="en-US" sz="2400" dirty="0"/>
                    <a:t>with mean </a:t>
                  </a:r>
                  <a:r>
                    <a:rPr lang="en-US" sz="2400" b="1" dirty="0"/>
                    <a:t>μ</a:t>
                  </a:r>
                  <a:r>
                    <a:rPr lang="en-US" sz="2400" dirty="0"/>
                    <a:t> and standard deviation </a:t>
                  </a:r>
                  <a:r>
                    <a:rPr lang="en-US" sz="2400" b="1" dirty="0"/>
                    <a:t>σ</a:t>
                  </a:r>
                  <a:r>
                    <a:rPr lang="en-US" sz="2400" dirty="0"/>
                    <a:t>, the sampling distribution of        is also </a:t>
                  </a:r>
                  <a:r>
                    <a:rPr lang="en-US" sz="2400" dirty="0" smtClean="0"/>
                    <a:t>normally distributed with mean </a:t>
                  </a:r>
                  <a:r>
                    <a:rPr lang="en-US" sz="3200" dirty="0" smtClean="0"/>
                    <a:t>= </a:t>
                  </a:r>
                  <a14:m>
                    <m:oMath xmlns:m="http://schemas.openxmlformats.org/officeDocument/2006/math">
                      <m:sSub>
                        <m:sSubPr>
                          <m:ctrlPr>
                            <a:rPr lang="en-US" sz="3200" i="1" smtClean="0">
                              <a:latin typeface="Cambria Math" charset="0"/>
                            </a:rPr>
                          </m:ctrlPr>
                        </m:sSubPr>
                        <m:e>
                          <m:r>
                            <a:rPr lang="en-US" sz="3200" i="1" smtClean="0">
                              <a:latin typeface="Cambria Math" panose="02040503050406030204" pitchFamily="18" charset="0"/>
                              <a:ea typeface="Cambria Math" panose="02040503050406030204" pitchFamily="18" charset="0"/>
                            </a:rPr>
                            <m:t>𝜇</m:t>
                          </m:r>
                        </m:e>
                        <m:sub>
                          <m:acc>
                            <m:accPr>
                              <m:chr m:val="̅"/>
                              <m:ctrlPr>
                                <a:rPr lang="en-US" sz="3200" i="1" smtClean="0">
                                  <a:latin typeface="Cambria Math" charset="0"/>
                                </a:rPr>
                              </m:ctrlPr>
                            </m:accPr>
                            <m:e>
                              <m:r>
                                <a:rPr lang="en-US" sz="3200" b="0" i="1" smtClean="0">
                                  <a:latin typeface="Cambria Math" panose="02040503050406030204" pitchFamily="18" charset="0"/>
                                </a:rPr>
                                <m:t>𝑋</m:t>
                              </m:r>
                            </m:e>
                          </m:acc>
                        </m:sub>
                      </m:sSub>
                      <m:r>
                        <a:rPr lang="en-US" sz="3200" b="0" i="1" smtClean="0">
                          <a:latin typeface="Cambria Math" panose="02040503050406030204" pitchFamily="18" charset="0"/>
                        </a:rPr>
                        <m:t>=</m:t>
                      </m:r>
                      <m:r>
                        <a:rPr lang="en-US" sz="3200" b="0" i="1" smtClean="0">
                          <a:latin typeface="Cambria Math" panose="02040503050406030204" pitchFamily="18" charset="0"/>
                          <a:ea typeface="Cambria Math" panose="02040503050406030204" pitchFamily="18" charset="0"/>
                        </a:rPr>
                        <m:t>𝜇</m:t>
                      </m:r>
                    </m:oMath>
                  </a14:m>
                  <a:r>
                    <a:rPr lang="en-US" sz="2800" dirty="0" smtClean="0"/>
                    <a:t>        </a:t>
                  </a:r>
                  <a:r>
                    <a:rPr lang="en-US" sz="2400" dirty="0" smtClean="0"/>
                    <a:t>and </a:t>
                  </a:r>
                  <a:br>
                    <a:rPr lang="en-US" sz="2400" dirty="0" smtClean="0"/>
                  </a:br>
                  <a:r>
                    <a:rPr lang="en-US" sz="2400" dirty="0" smtClean="0"/>
                    <a:t>standard deviation (standard error of the mean) </a:t>
                  </a:r>
                  <a:r>
                    <a:rPr lang="en-US" sz="2800" dirty="0" smtClean="0"/>
                    <a:t>=</a:t>
                  </a:r>
                  <a:r>
                    <a:rPr lang="en-US" sz="2400" dirty="0" smtClean="0"/>
                    <a:t> </a:t>
                  </a:r>
                  <a14:m>
                    <m:oMath xmlns:m="http://schemas.openxmlformats.org/officeDocument/2006/math">
                      <m:sSub>
                        <m:sSubPr>
                          <m:ctrlPr>
                            <a:rPr lang="en-US" sz="3200" i="1" smtClean="0">
                              <a:latin typeface="Cambria Math" charset="0"/>
                            </a:rPr>
                          </m:ctrlPr>
                        </m:sSubPr>
                        <m:e>
                          <m:r>
                            <a:rPr lang="en-US" sz="3200" i="1" smtClean="0">
                              <a:latin typeface="Cambria Math" panose="02040503050406030204" pitchFamily="18" charset="0"/>
                              <a:ea typeface="Cambria Math" panose="02040503050406030204" pitchFamily="18" charset="0"/>
                            </a:rPr>
                            <m:t>𝜎</m:t>
                          </m:r>
                        </m:e>
                        <m:sub>
                          <m:acc>
                            <m:accPr>
                              <m:chr m:val="̅"/>
                              <m:ctrlPr>
                                <a:rPr lang="en-US" sz="3200" i="1" smtClean="0">
                                  <a:latin typeface="Cambria Math" charset="0"/>
                                </a:rPr>
                              </m:ctrlPr>
                            </m:accPr>
                            <m:e>
                              <m:r>
                                <a:rPr lang="en-US" sz="3200" b="0" i="1" smtClean="0">
                                  <a:latin typeface="Cambria Math" panose="02040503050406030204" pitchFamily="18" charset="0"/>
                                </a:rPr>
                                <m:t>𝑋</m:t>
                              </m:r>
                            </m:e>
                          </m:acc>
                        </m:sub>
                      </m:sSub>
                      <m:r>
                        <a:rPr lang="en-US" sz="3200" b="0" i="1" smtClean="0">
                          <a:latin typeface="Cambria Math" panose="02040503050406030204" pitchFamily="18" charset="0"/>
                        </a:rPr>
                        <m:t>=</m:t>
                      </m:r>
                      <m:f>
                        <m:fPr>
                          <m:ctrlPr>
                            <a:rPr lang="en-US" sz="3200" b="0" i="1" smtClean="0">
                              <a:latin typeface="Cambria Math" charset="0"/>
                            </a:rPr>
                          </m:ctrlPr>
                        </m:fPr>
                        <m:num>
                          <m:r>
                            <a:rPr lang="en-US" sz="3200" b="0" i="1" smtClean="0">
                              <a:latin typeface="Cambria Math" panose="02040503050406030204" pitchFamily="18" charset="0"/>
                              <a:ea typeface="Cambria Math" panose="02040503050406030204" pitchFamily="18" charset="0"/>
                            </a:rPr>
                            <m:t>𝜎</m:t>
                          </m:r>
                        </m:num>
                        <m:den>
                          <m:rad>
                            <m:radPr>
                              <m:degHide m:val="on"/>
                              <m:ctrlPr>
                                <a:rPr lang="en-US" sz="3200" b="0" i="1" smtClean="0">
                                  <a:latin typeface="Cambria Math" charset="0"/>
                                </a:rPr>
                              </m:ctrlPr>
                            </m:radPr>
                            <m:deg/>
                            <m:e>
                              <m:r>
                                <a:rPr lang="en-US" sz="3200" b="0" i="1" smtClean="0">
                                  <a:latin typeface="Cambria Math" panose="02040503050406030204" pitchFamily="18" charset="0"/>
                                </a:rPr>
                                <m:t>𝑛</m:t>
                              </m:r>
                            </m:e>
                          </m:rad>
                        </m:den>
                      </m:f>
                    </m:oMath>
                  </a14:m>
                  <a:endParaRPr lang="en-US" sz="2400" b="1" dirty="0">
                    <a:solidFill>
                      <a:srgbClr val="FF0000"/>
                    </a:solidFill>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233926" y="4695938"/>
                  <a:ext cx="8421336" cy="2028056"/>
                </a:xfrm>
                <a:prstGeom prst="rect">
                  <a:avLst/>
                </a:prstGeom>
                <a:blipFill rotWithShape="0">
                  <a:blip r:embed="rId6"/>
                  <a:stretch>
                    <a:fillRect l="-793" t="-1775" r="-793"/>
                  </a:stretch>
                </a:blipFill>
                <a:ln w="28575" cmpd="sng">
                  <a:solidFill>
                    <a:schemeClr val="accent1">
                      <a:lumMod val="50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11" name="Object 10"/>
                <p:cNvGraphicFramePr>
                  <a:graphicFrameLocks noChangeAspect="1"/>
                </p:cNvGraphicFramePr>
                <p:nvPr>
                  <p:extLst>
                    <p:ext uri="{D42A27DB-BD31-4B8C-83A1-F6EECF244321}">
                      <p14:modId xmlns:p14="http://schemas.microsoft.com/office/powerpoint/2010/main" val="2552964829"/>
                    </p:ext>
                  </p:extLst>
                </p:nvPr>
              </p:nvGraphicFramePr>
              <p:xfrm>
                <a:off x="4043149" y="4984881"/>
                <a:ext cx="400434" cy="492841"/>
              </p:xfrm>
              <a:graphic>
                <a:graphicData uri="http://schemas.openxmlformats.org/presentationml/2006/ole">
                  <mc:AlternateContent>
                    <mc:Choice xmlns:v="urn:schemas-microsoft-com:vml" Requires="v">
                      <p:oleObj spid="_x0000_s1303" name="Equation" r:id="rId7" imgW="165100" imgH="203200" progId="Equation.3">
                        <p:embed/>
                      </p:oleObj>
                    </mc:Choice>
                    <mc:Fallback>
                      <p:oleObj name="Equation" r:id="rId7" imgW="165100" imgH="203200" progId="Equation.3">
                        <p:embed/>
                        <p:pic>
                          <p:nvPicPr>
                            <p:cNvPr id="0" name=""/>
                            <p:cNvPicPr/>
                            <p:nvPr/>
                          </p:nvPicPr>
                          <p:blipFill>
                            <a:blip r:embed="rId8"/>
                            <a:stretch>
                              <a:fillRect/>
                            </a:stretch>
                          </p:blipFill>
                          <p:spPr>
                            <a:xfrm>
                              <a:off x="4043149" y="4984881"/>
                              <a:ext cx="400434" cy="492841"/>
                            </a:xfrm>
                            <a:prstGeom prst="rect">
                              <a:avLst/>
                            </a:prstGeom>
                          </p:spPr>
                        </p:pic>
                      </p:oleObj>
                    </mc:Fallback>
                  </mc:AlternateContent>
                </a:graphicData>
              </a:graphic>
            </p:graphicFrame>
          </mc:Choice>
          <mc:Fallback xmlns="">
            <p:graphicFrame>
              <p:nvGraphicFramePr>
                <p:cNvPr id="11" name="Object 10"/>
                <p:cNvGraphicFramePr>
                  <a:graphicFrameLocks noChangeAspect="1"/>
                </p:cNvGraphicFramePr>
                <p:nvPr>
                  <p:extLst>
                    <p:ext uri="{D42A27DB-BD31-4B8C-83A1-F6EECF244321}">
                      <p14:modId xmlns:p14="http://schemas.microsoft.com/office/powerpoint/2010/main" val="2552964829"/>
                    </p:ext>
                  </p:extLst>
                </p:nvPr>
              </p:nvGraphicFramePr>
              <p:xfrm>
                <a:off x="4043149" y="4984881"/>
                <a:ext cx="400434" cy="492841"/>
              </p:xfrm>
              <a:graphic>
                <a:graphicData uri="http://schemas.openxmlformats.org/presentationml/2006/ole">
                  <mc:AlternateContent>
                    <mc:Choice xmlns:v="urn:schemas-microsoft-com:vml" Requires="v">
                      <p:oleObj spid="_x0000_s1105" name="Equation" r:id="rId9" imgW="165100" imgH="203200" progId="Equation.3">
                        <p:embed/>
                      </p:oleObj>
                    </mc:Choice>
                    <mc:Fallback>
                      <p:oleObj name="Equation" r:id="rId9" imgW="165100" imgH="203200" progId="Equation.3">
                        <p:embed/>
                        <p:pic>
                          <p:nvPicPr>
                            <p:cNvPr id="0" name=""/>
                            <p:cNvPicPr/>
                            <p:nvPr/>
                          </p:nvPicPr>
                          <p:blipFill>
                            <a:blip r:embed="rId10"/>
                            <a:stretch>
                              <a:fillRect/>
                            </a:stretch>
                          </p:blipFill>
                          <p:spPr>
                            <a:xfrm>
                              <a:off x="4043149" y="4984881"/>
                              <a:ext cx="400434" cy="492841"/>
                            </a:xfrm>
                            <a:prstGeom prst="rect">
                              <a:avLst/>
                            </a:prstGeom>
                          </p:spPr>
                        </p:pic>
                      </p:oleObj>
                    </mc:Fallback>
                  </mc:AlternateContent>
                </a:graphicData>
              </a:graphic>
            </p:graphicFrame>
          </mc:Fallback>
        </mc:AlternateContent>
      </p:grpSp>
    </p:spTree>
    <p:extLst>
      <p:ext uri="{BB962C8B-B14F-4D97-AF65-F5344CB8AC3E}">
        <p14:creationId xmlns:p14="http://schemas.microsoft.com/office/powerpoint/2010/main" val="1787062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4" name="Rectangle 2"/>
          <p:cNvSpPr>
            <a:spLocks noGrp="1" noChangeArrowheads="1"/>
          </p:cNvSpPr>
          <p:nvPr>
            <p:ph type="title" idx="4294967295"/>
          </p:nvPr>
        </p:nvSpPr>
        <p:spPr>
          <a:xfrm>
            <a:off x="233926" y="228600"/>
            <a:ext cx="8755516" cy="790804"/>
          </a:xfrm>
        </p:spPr>
        <p:txBody>
          <a:bodyPr>
            <a:normAutofit/>
          </a:bodyPr>
          <a:lstStyle/>
          <a:p>
            <a:pPr eaLnBrk="1" hangingPunct="1">
              <a:lnSpc>
                <a:spcPct val="80000"/>
              </a:lnSpc>
            </a:pPr>
            <a:r>
              <a:rPr lang="en-US" sz="3600" dirty="0">
                <a:latin typeface="+mn-lt"/>
                <a:cs typeface="Arial" charset="0"/>
              </a:rPr>
              <a:t>Z-value for Sampling </a:t>
            </a:r>
            <a:r>
              <a:rPr lang="en-US" sz="3600" dirty="0" smtClean="0">
                <a:latin typeface="+mn-lt"/>
                <a:cs typeface="Arial" charset="0"/>
              </a:rPr>
              <a:t>Distribution of </a:t>
            </a:r>
            <a:r>
              <a:rPr lang="en-US" sz="3600" dirty="0">
                <a:latin typeface="+mn-lt"/>
                <a:cs typeface="Arial" charset="0"/>
              </a:rPr>
              <a:t>the Mean</a:t>
            </a:r>
          </a:p>
        </p:txBody>
      </p:sp>
      <p:sp>
        <p:nvSpPr>
          <p:cNvPr id="9225" name="Rectangle 3"/>
          <p:cNvSpPr>
            <a:spLocks noGrp="1" noChangeArrowheads="1"/>
          </p:cNvSpPr>
          <p:nvPr>
            <p:ph type="body" idx="4294967295"/>
          </p:nvPr>
        </p:nvSpPr>
        <p:spPr>
          <a:xfrm>
            <a:off x="0" y="941092"/>
            <a:ext cx="8077200" cy="4532313"/>
          </a:xfrm>
        </p:spPr>
        <p:txBody>
          <a:bodyPr/>
          <a:lstStyle/>
          <a:p>
            <a:pPr eaLnBrk="1" hangingPunct="1">
              <a:lnSpc>
                <a:spcPct val="110000"/>
              </a:lnSpc>
            </a:pPr>
            <a:r>
              <a:rPr lang="en-US" dirty="0">
                <a:cs typeface="Arial" charset="0"/>
              </a:rPr>
              <a:t>Z-value for the sampling distribution of     :</a:t>
            </a:r>
          </a:p>
        </p:txBody>
      </p:sp>
      <p:sp>
        <p:nvSpPr>
          <p:cNvPr id="9226" name="Rectangle 4"/>
          <p:cNvSpPr>
            <a:spLocks noChangeArrowheads="1"/>
          </p:cNvSpPr>
          <p:nvPr/>
        </p:nvSpPr>
        <p:spPr bwMode="auto">
          <a:xfrm>
            <a:off x="3484279" y="1537853"/>
            <a:ext cx="7239000" cy="1676400"/>
          </a:xfrm>
          <a:prstGeom prst="rect">
            <a:avLst/>
          </a:prstGeom>
          <a:solidFill>
            <a:srgbClr val="FFFFFF"/>
          </a:solidFill>
          <a:ln>
            <a:noFill/>
          </a:ln>
          <a:extLst>
            <a:ext uri="{91240B29-F687-4f45-9708-019B960494DF}">
              <a14:hiddenLine xmlns:a14="http://schemas.microsoft.com/office/drawing/2010/main" xmlns="" w="28575">
                <a:solidFill>
                  <a:srgbClr val="000000"/>
                </a:solidFill>
                <a:miter lim="800000"/>
                <a:headEnd/>
                <a:tailEnd/>
              </a14:hiddenLine>
            </a:ext>
          </a:extLst>
        </p:spPr>
        <p:txBody>
          <a:bodyPr/>
          <a:lstStyle/>
          <a:p>
            <a:pPr>
              <a:spcBef>
                <a:spcPct val="20000"/>
              </a:spcBef>
              <a:buClr>
                <a:schemeClr val="folHlink"/>
              </a:buClr>
              <a:buSzPct val="60000"/>
              <a:buFont typeface="Wingdings" charset="0"/>
              <a:buNone/>
            </a:pPr>
            <a:r>
              <a:rPr lang="en-US" sz="2100" dirty="0"/>
              <a:t>where:		= sample mean</a:t>
            </a:r>
          </a:p>
          <a:p>
            <a:pPr>
              <a:spcBef>
                <a:spcPct val="20000"/>
              </a:spcBef>
              <a:buClr>
                <a:schemeClr val="folHlink"/>
              </a:buClr>
              <a:buSzPct val="60000"/>
              <a:buFont typeface="Wingdings" charset="0"/>
              <a:buNone/>
            </a:pPr>
            <a:r>
              <a:rPr lang="en-US" sz="2100" dirty="0"/>
              <a:t>		= population mean</a:t>
            </a:r>
          </a:p>
          <a:p>
            <a:pPr>
              <a:spcBef>
                <a:spcPct val="20000"/>
              </a:spcBef>
              <a:buClr>
                <a:schemeClr val="folHlink"/>
              </a:buClr>
              <a:buSzPct val="60000"/>
              <a:buFont typeface="Wingdings" charset="0"/>
              <a:buNone/>
            </a:pPr>
            <a:r>
              <a:rPr lang="en-US" sz="2100" dirty="0"/>
              <a:t>		= population standard deviation</a:t>
            </a:r>
            <a:r>
              <a:rPr lang="en-US" sz="2100" dirty="0">
                <a:solidFill>
                  <a:srgbClr val="000000"/>
                </a:solidFill>
              </a:rPr>
              <a:t>	</a:t>
            </a:r>
          </a:p>
          <a:p>
            <a:pPr>
              <a:spcBef>
                <a:spcPct val="20000"/>
              </a:spcBef>
              <a:buClr>
                <a:schemeClr val="folHlink"/>
              </a:buClr>
              <a:buSzPct val="60000"/>
              <a:buFont typeface="Wingdings" charset="0"/>
              <a:buNone/>
            </a:pPr>
            <a:r>
              <a:rPr lang="en-US" sz="2100" dirty="0">
                <a:solidFill>
                  <a:srgbClr val="000000"/>
                </a:solidFill>
              </a:rPr>
              <a:t>	    </a:t>
            </a:r>
            <a:r>
              <a:rPr lang="en-US" sz="2100" dirty="0" smtClean="0">
                <a:solidFill>
                  <a:srgbClr val="000000"/>
                </a:solidFill>
              </a:rPr>
              <a:t>       </a:t>
            </a:r>
            <a:r>
              <a:rPr lang="en-US" sz="2400" dirty="0" smtClean="0">
                <a:solidFill>
                  <a:srgbClr val="000000"/>
                </a:solidFill>
              </a:rPr>
              <a:t>n</a:t>
            </a:r>
            <a:r>
              <a:rPr lang="en-US" sz="2000" dirty="0" smtClean="0">
                <a:solidFill>
                  <a:srgbClr val="000000"/>
                </a:solidFill>
              </a:rPr>
              <a:t>  </a:t>
            </a:r>
            <a:r>
              <a:rPr lang="en-US" sz="2100" dirty="0" smtClean="0">
                <a:solidFill>
                  <a:srgbClr val="000000"/>
                </a:solidFill>
              </a:rPr>
              <a:t>= sample </a:t>
            </a:r>
            <a:r>
              <a:rPr lang="en-US" sz="2100" dirty="0">
                <a:solidFill>
                  <a:srgbClr val="000000"/>
                </a:solidFill>
              </a:rPr>
              <a:t>size</a:t>
            </a:r>
          </a:p>
        </p:txBody>
      </p:sp>
      <p:graphicFrame>
        <p:nvGraphicFramePr>
          <p:cNvPr id="9218" name="Object 14"/>
          <p:cNvGraphicFramePr>
            <a:graphicFrameLocks noChangeAspect="1"/>
          </p:cNvGraphicFramePr>
          <p:nvPr>
            <p:extLst>
              <p:ext uri="{D42A27DB-BD31-4B8C-83A1-F6EECF244321}">
                <p14:modId xmlns:p14="http://schemas.microsoft.com/office/powerpoint/2010/main" val="1171191097"/>
              </p:ext>
            </p:extLst>
          </p:nvPr>
        </p:nvGraphicFramePr>
        <p:xfrm>
          <a:off x="5055904" y="1494991"/>
          <a:ext cx="322263" cy="423862"/>
        </p:xfrm>
        <a:graphic>
          <a:graphicData uri="http://schemas.openxmlformats.org/presentationml/2006/ole">
            <mc:AlternateContent xmlns:mc="http://schemas.openxmlformats.org/markup-compatibility/2006">
              <mc:Choice xmlns:v="urn:schemas-microsoft-com:vml" Requires="v">
                <p:oleObj spid="_x0000_s58781" name="Equation" r:id="rId4" imgW="4866840" imgH="6482520" progId="Equation.3">
                  <p:embed/>
                </p:oleObj>
              </mc:Choice>
              <mc:Fallback>
                <p:oleObj name="Equation" r:id="rId4" imgW="4866840" imgH="648252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55904" y="1494991"/>
                        <a:ext cx="322263" cy="4238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graphicFrame>
        <p:nvGraphicFramePr>
          <p:cNvPr id="9219" name="Object 15"/>
          <p:cNvGraphicFramePr>
            <a:graphicFrameLocks noChangeAspect="1"/>
          </p:cNvGraphicFramePr>
          <p:nvPr>
            <p:extLst>
              <p:ext uri="{D42A27DB-BD31-4B8C-83A1-F6EECF244321}">
                <p14:modId xmlns:p14="http://schemas.microsoft.com/office/powerpoint/2010/main" val="2814918569"/>
              </p:ext>
            </p:extLst>
          </p:nvPr>
        </p:nvGraphicFramePr>
        <p:xfrm>
          <a:off x="5086067" y="1972828"/>
          <a:ext cx="244475" cy="341313"/>
        </p:xfrm>
        <a:graphic>
          <a:graphicData uri="http://schemas.openxmlformats.org/presentationml/2006/ole">
            <mc:AlternateContent xmlns:mc="http://schemas.openxmlformats.org/markup-compatibility/2006">
              <mc:Choice xmlns:v="urn:schemas-microsoft-com:vml" Requires="v">
                <p:oleObj spid="_x0000_s58782" name="Equation" r:id="rId6" imgW="126725" imgH="177415" progId="Equation.3">
                  <p:embed/>
                </p:oleObj>
              </mc:Choice>
              <mc:Fallback>
                <p:oleObj name="Equation" r:id="rId6" imgW="126725" imgH="177415"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86067" y="1972828"/>
                        <a:ext cx="244475" cy="341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graphicFrame>
        <p:nvGraphicFramePr>
          <p:cNvPr id="9220" name="Object 16"/>
          <p:cNvGraphicFramePr>
            <a:graphicFrameLocks noChangeAspect="1"/>
          </p:cNvGraphicFramePr>
          <p:nvPr>
            <p:extLst>
              <p:ext uri="{D42A27DB-BD31-4B8C-83A1-F6EECF244321}">
                <p14:modId xmlns:p14="http://schemas.microsoft.com/office/powerpoint/2010/main" val="3950094936"/>
              </p:ext>
            </p:extLst>
          </p:nvPr>
        </p:nvGraphicFramePr>
        <p:xfrm>
          <a:off x="7305253" y="1399218"/>
          <a:ext cx="112713" cy="214313"/>
        </p:xfrm>
        <a:graphic>
          <a:graphicData uri="http://schemas.openxmlformats.org/presentationml/2006/ole">
            <mc:AlternateContent xmlns:mc="http://schemas.openxmlformats.org/markup-compatibility/2006">
              <mc:Choice xmlns:v="urn:schemas-microsoft-com:vml" Requires="v">
                <p:oleObj spid="_x0000_s58783" name="Equation" r:id="rId8" imgW="114151" imgH="215619" progId="Equation.3">
                  <p:embed/>
                </p:oleObj>
              </mc:Choice>
              <mc:Fallback>
                <p:oleObj name="Equation" r:id="rId8" imgW="114151" imgH="215619"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305253" y="1399218"/>
                        <a:ext cx="112713" cy="214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graphicFrame>
        <p:nvGraphicFramePr>
          <p:cNvPr id="9221" name="Object 17"/>
          <p:cNvGraphicFramePr>
            <a:graphicFrameLocks noChangeAspect="1"/>
          </p:cNvGraphicFramePr>
          <p:nvPr>
            <p:extLst>
              <p:ext uri="{D42A27DB-BD31-4B8C-83A1-F6EECF244321}">
                <p14:modId xmlns:p14="http://schemas.microsoft.com/office/powerpoint/2010/main" val="3733605400"/>
              </p:ext>
            </p:extLst>
          </p:nvPr>
        </p:nvGraphicFramePr>
        <p:xfrm>
          <a:off x="5081304" y="2347478"/>
          <a:ext cx="290513" cy="320675"/>
        </p:xfrm>
        <a:graphic>
          <a:graphicData uri="http://schemas.openxmlformats.org/presentationml/2006/ole">
            <mc:AlternateContent xmlns:mc="http://schemas.openxmlformats.org/markup-compatibility/2006">
              <mc:Choice xmlns:v="urn:schemas-microsoft-com:vml" Requires="v">
                <p:oleObj spid="_x0000_s58784" name="Equation" r:id="rId10" imgW="139639" imgH="152334" progId="Equation.3">
                  <p:embed/>
                </p:oleObj>
              </mc:Choice>
              <mc:Fallback>
                <p:oleObj name="Equation" r:id="rId10" imgW="139639" imgH="152334"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081304" y="2347478"/>
                        <a:ext cx="290513" cy="320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graphicFrame>
        <p:nvGraphicFramePr>
          <p:cNvPr id="9222" name="Object 18"/>
          <p:cNvGraphicFramePr>
            <a:graphicFrameLocks noChangeAspect="1"/>
          </p:cNvGraphicFramePr>
          <p:nvPr>
            <p:extLst>
              <p:ext uri="{D42A27DB-BD31-4B8C-83A1-F6EECF244321}">
                <p14:modId xmlns:p14="http://schemas.microsoft.com/office/powerpoint/2010/main" val="1510835352"/>
              </p:ext>
            </p:extLst>
          </p:nvPr>
        </p:nvGraphicFramePr>
        <p:xfrm>
          <a:off x="184150" y="1658938"/>
          <a:ext cx="2957513" cy="1216025"/>
        </p:xfrm>
        <a:graphic>
          <a:graphicData uri="http://schemas.openxmlformats.org/presentationml/2006/ole">
            <mc:AlternateContent xmlns:mc="http://schemas.openxmlformats.org/markup-compatibility/2006">
              <mc:Choice xmlns:v="urn:schemas-microsoft-com:vml" Requires="v">
                <p:oleObj spid="_x0000_s58785" name="Equation" r:id="rId12" imgW="1447800" imgH="660400" progId="Equation.3">
                  <p:embed/>
                </p:oleObj>
              </mc:Choice>
              <mc:Fallback>
                <p:oleObj name="Equation" r:id="rId12" imgW="1447800" imgH="660400"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84150" y="1658938"/>
                        <a:ext cx="2957513" cy="1216025"/>
                      </a:xfrm>
                      <a:prstGeom prst="rect">
                        <a:avLst/>
                      </a:prstGeom>
                      <a:solidFill>
                        <a:srgbClr val="FDE0BD"/>
                      </a:solidFill>
                      <a:ln w="9525">
                        <a:solidFill>
                          <a:schemeClr val="tx1"/>
                        </a:solidFill>
                        <a:miter lim="800000"/>
                        <a:headEnd/>
                        <a:tailEnd/>
                      </a:ln>
                    </p:spPr>
                  </p:pic>
                </p:oleObj>
              </mc:Fallback>
            </mc:AlternateContent>
          </a:graphicData>
        </a:graphic>
      </p:graphicFrame>
      <p:graphicFrame>
        <p:nvGraphicFramePr>
          <p:cNvPr id="9223" name="Object 19"/>
          <p:cNvGraphicFramePr>
            <a:graphicFrameLocks noChangeAspect="1"/>
          </p:cNvGraphicFramePr>
          <p:nvPr>
            <p:extLst>
              <p:ext uri="{D42A27DB-BD31-4B8C-83A1-F6EECF244321}">
                <p14:modId xmlns:p14="http://schemas.microsoft.com/office/powerpoint/2010/main" val="607952422"/>
              </p:ext>
            </p:extLst>
          </p:nvPr>
        </p:nvGraphicFramePr>
        <p:xfrm>
          <a:off x="5954426" y="924380"/>
          <a:ext cx="395288" cy="517525"/>
        </p:xfrm>
        <a:graphic>
          <a:graphicData uri="http://schemas.openxmlformats.org/presentationml/2006/ole">
            <mc:AlternateContent xmlns:mc="http://schemas.openxmlformats.org/markup-compatibility/2006">
              <mc:Choice xmlns:v="urn:schemas-microsoft-com:vml" Requires="v">
                <p:oleObj spid="_x0000_s58786" name="Equation" r:id="rId14" imgW="4866840" imgH="6482520" progId="Equation.3">
                  <p:embed/>
                </p:oleObj>
              </mc:Choice>
              <mc:Fallback>
                <p:oleObj name="Equation" r:id="rId14" imgW="4866840" imgH="6482520" progId="Equation.3">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954426" y="924380"/>
                        <a:ext cx="395288" cy="517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sp>
        <p:nvSpPr>
          <p:cNvPr id="12" name="TextBox 6"/>
          <p:cNvSpPr txBox="1">
            <a:spLocks noChangeArrowheads="1"/>
          </p:cNvSpPr>
          <p:nvPr/>
        </p:nvSpPr>
        <p:spPr bwMode="auto">
          <a:xfrm>
            <a:off x="4985515" y="0"/>
            <a:ext cx="4158485"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en-US" altLang="en-US" sz="2000" dirty="0" smtClean="0">
                <a:latin typeface="+mn-lt"/>
              </a:rPr>
              <a:t>Pearson slide (Chapter 7, slides 12-13)</a:t>
            </a:r>
            <a:endParaRPr lang="en-US" altLang="en-US" sz="2000" u="sng" dirty="0">
              <a:latin typeface="+mn-lt"/>
            </a:endParaRPr>
          </a:p>
        </p:txBody>
      </p:sp>
      <p:sp>
        <p:nvSpPr>
          <p:cNvPr id="50" name="Text Box 2"/>
          <p:cNvSpPr txBox="1">
            <a:spLocks noChangeArrowheads="1"/>
          </p:cNvSpPr>
          <p:nvPr/>
        </p:nvSpPr>
        <p:spPr bwMode="auto">
          <a:xfrm>
            <a:off x="0" y="4483831"/>
            <a:ext cx="2362200" cy="701675"/>
          </a:xfrm>
          <a:prstGeom prst="rect">
            <a:avLst/>
          </a:prstGeom>
          <a:solidFill>
            <a:srgbClr val="FDE0B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spcBef>
                <a:spcPct val="50000"/>
              </a:spcBef>
            </a:pPr>
            <a:r>
              <a:rPr lang="en-US" sz="2000" dirty="0"/>
              <a:t>Normal Population Distribution</a:t>
            </a:r>
          </a:p>
        </p:txBody>
      </p:sp>
      <p:sp>
        <p:nvSpPr>
          <p:cNvPr id="51" name="Text Box 3"/>
          <p:cNvSpPr txBox="1">
            <a:spLocks noChangeArrowheads="1"/>
          </p:cNvSpPr>
          <p:nvPr/>
        </p:nvSpPr>
        <p:spPr bwMode="auto">
          <a:xfrm>
            <a:off x="4142380" y="3886821"/>
            <a:ext cx="2667000" cy="976313"/>
          </a:xfrm>
          <a:prstGeom prst="rect">
            <a:avLst/>
          </a:prstGeom>
          <a:solidFill>
            <a:srgbClr val="FDE0B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spcBef>
                <a:spcPct val="50000"/>
              </a:spcBef>
            </a:pPr>
            <a:r>
              <a:rPr lang="en-US" sz="2000" dirty="0"/>
              <a:t>Normal Sampling Distribution </a:t>
            </a:r>
          </a:p>
          <a:p>
            <a:pPr eaLnBrk="1" hangingPunct="1">
              <a:lnSpc>
                <a:spcPct val="40000"/>
              </a:lnSpc>
              <a:spcBef>
                <a:spcPct val="50000"/>
              </a:spcBef>
            </a:pPr>
            <a:r>
              <a:rPr lang="en-US" sz="2000" dirty="0"/>
              <a:t>(has the same mean)</a:t>
            </a:r>
          </a:p>
        </p:txBody>
      </p:sp>
      <p:sp>
        <p:nvSpPr>
          <p:cNvPr id="52" name="Line 5"/>
          <p:cNvSpPr>
            <a:spLocks noChangeShapeType="1"/>
          </p:cNvSpPr>
          <p:nvPr/>
        </p:nvSpPr>
        <p:spPr bwMode="auto">
          <a:xfrm>
            <a:off x="2365298" y="5199062"/>
            <a:ext cx="0" cy="1143000"/>
          </a:xfrm>
          <a:prstGeom prst="line">
            <a:avLst/>
          </a:prstGeom>
          <a:noFill/>
          <a:ln w="12700">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53" name="Freeform 6"/>
          <p:cNvSpPr>
            <a:spLocks/>
          </p:cNvSpPr>
          <p:nvPr/>
        </p:nvSpPr>
        <p:spPr bwMode="auto">
          <a:xfrm>
            <a:off x="688898" y="5199062"/>
            <a:ext cx="1638300" cy="1039813"/>
          </a:xfrm>
          <a:custGeom>
            <a:avLst/>
            <a:gdLst>
              <a:gd name="T0" fmla="*/ 0 w 1032"/>
              <a:gd name="T1" fmla="*/ 2147483647 h 991"/>
              <a:gd name="T2" fmla="*/ 2147483647 w 1032"/>
              <a:gd name="T3" fmla="*/ 2147483647 h 991"/>
              <a:gd name="T4" fmla="*/ 2147483647 w 1032"/>
              <a:gd name="T5" fmla="*/ 2147483647 h 991"/>
              <a:gd name="T6" fmla="*/ 2147483647 w 1032"/>
              <a:gd name="T7" fmla="*/ 2147483647 h 991"/>
              <a:gd name="T8" fmla="*/ 2147483647 w 1032"/>
              <a:gd name="T9" fmla="*/ 2147483647 h 991"/>
              <a:gd name="T10" fmla="*/ 2147483647 w 1032"/>
              <a:gd name="T11" fmla="*/ 2147483647 h 991"/>
              <a:gd name="T12" fmla="*/ 2147483647 w 1032"/>
              <a:gd name="T13" fmla="*/ 2147483647 h 991"/>
              <a:gd name="T14" fmla="*/ 2147483647 w 1032"/>
              <a:gd name="T15" fmla="*/ 2147483647 h 991"/>
              <a:gd name="T16" fmla="*/ 2147483647 w 1032"/>
              <a:gd name="T17" fmla="*/ 2147483647 h 991"/>
              <a:gd name="T18" fmla="*/ 2147483647 w 1032"/>
              <a:gd name="T19" fmla="*/ 2147483647 h 991"/>
              <a:gd name="T20" fmla="*/ 2147483647 w 1032"/>
              <a:gd name="T21" fmla="*/ 2147483647 h 991"/>
              <a:gd name="T22" fmla="*/ 2147483647 w 1032"/>
              <a:gd name="T23" fmla="*/ 2147483647 h 991"/>
              <a:gd name="T24" fmla="*/ 2147483647 w 1032"/>
              <a:gd name="T25" fmla="*/ 2147483647 h 991"/>
              <a:gd name="T26" fmla="*/ 2147483647 w 1032"/>
              <a:gd name="T27" fmla="*/ 2147483647 h 991"/>
              <a:gd name="T28" fmla="*/ 2147483647 w 1032"/>
              <a:gd name="T29" fmla="*/ 2147483647 h 991"/>
              <a:gd name="T30" fmla="*/ 2147483647 w 1032"/>
              <a:gd name="T31" fmla="*/ 0 h 99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32"/>
              <a:gd name="T49" fmla="*/ 0 h 991"/>
              <a:gd name="T50" fmla="*/ 1032 w 1032"/>
              <a:gd name="T51" fmla="*/ 991 h 99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32" h="991">
                <a:moveTo>
                  <a:pt x="0" y="990"/>
                </a:moveTo>
                <a:lnTo>
                  <a:pt x="108" y="980"/>
                </a:lnTo>
                <a:lnTo>
                  <a:pt x="163" y="967"/>
                </a:lnTo>
                <a:lnTo>
                  <a:pt x="218" y="952"/>
                </a:lnTo>
                <a:lnTo>
                  <a:pt x="271" y="929"/>
                </a:lnTo>
                <a:lnTo>
                  <a:pt x="326" y="897"/>
                </a:lnTo>
                <a:lnTo>
                  <a:pt x="381" y="857"/>
                </a:lnTo>
                <a:lnTo>
                  <a:pt x="488" y="743"/>
                </a:lnTo>
                <a:lnTo>
                  <a:pt x="596" y="581"/>
                </a:lnTo>
                <a:lnTo>
                  <a:pt x="706" y="386"/>
                </a:lnTo>
                <a:lnTo>
                  <a:pt x="759" y="287"/>
                </a:lnTo>
                <a:lnTo>
                  <a:pt x="814" y="196"/>
                </a:lnTo>
                <a:lnTo>
                  <a:pt x="868" y="116"/>
                </a:lnTo>
                <a:lnTo>
                  <a:pt x="921" y="53"/>
                </a:lnTo>
                <a:lnTo>
                  <a:pt x="976" y="13"/>
                </a:lnTo>
                <a:lnTo>
                  <a:pt x="1031" y="0"/>
                </a:lnTo>
              </a:path>
            </a:pathLst>
          </a:custGeom>
          <a:noFill/>
          <a:ln w="50800" cap="rnd">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54" name="Freeform 7"/>
          <p:cNvSpPr>
            <a:spLocks/>
          </p:cNvSpPr>
          <p:nvPr/>
        </p:nvSpPr>
        <p:spPr bwMode="auto">
          <a:xfrm>
            <a:off x="2365298" y="5199062"/>
            <a:ext cx="1635125" cy="1039813"/>
          </a:xfrm>
          <a:custGeom>
            <a:avLst/>
            <a:gdLst>
              <a:gd name="T0" fmla="*/ 2147483647 w 1030"/>
              <a:gd name="T1" fmla="*/ 2147483647 h 991"/>
              <a:gd name="T2" fmla="*/ 2147483647 w 1030"/>
              <a:gd name="T3" fmla="*/ 2147483647 h 991"/>
              <a:gd name="T4" fmla="*/ 2147483647 w 1030"/>
              <a:gd name="T5" fmla="*/ 2147483647 h 991"/>
              <a:gd name="T6" fmla="*/ 2147483647 w 1030"/>
              <a:gd name="T7" fmla="*/ 2147483647 h 991"/>
              <a:gd name="T8" fmla="*/ 2147483647 w 1030"/>
              <a:gd name="T9" fmla="*/ 2147483647 h 991"/>
              <a:gd name="T10" fmla="*/ 2147483647 w 1030"/>
              <a:gd name="T11" fmla="*/ 2147483647 h 991"/>
              <a:gd name="T12" fmla="*/ 2147483647 w 1030"/>
              <a:gd name="T13" fmla="*/ 2147483647 h 991"/>
              <a:gd name="T14" fmla="*/ 2147483647 w 1030"/>
              <a:gd name="T15" fmla="*/ 2147483647 h 991"/>
              <a:gd name="T16" fmla="*/ 2147483647 w 1030"/>
              <a:gd name="T17" fmla="*/ 2147483647 h 991"/>
              <a:gd name="T18" fmla="*/ 2147483647 w 1030"/>
              <a:gd name="T19" fmla="*/ 2147483647 h 991"/>
              <a:gd name="T20" fmla="*/ 2147483647 w 1030"/>
              <a:gd name="T21" fmla="*/ 2147483647 h 991"/>
              <a:gd name="T22" fmla="*/ 2147483647 w 1030"/>
              <a:gd name="T23" fmla="*/ 2147483647 h 991"/>
              <a:gd name="T24" fmla="*/ 2147483647 w 1030"/>
              <a:gd name="T25" fmla="*/ 2147483647 h 991"/>
              <a:gd name="T26" fmla="*/ 2147483647 w 1030"/>
              <a:gd name="T27" fmla="*/ 2147483647 h 991"/>
              <a:gd name="T28" fmla="*/ 2147483647 w 1030"/>
              <a:gd name="T29" fmla="*/ 2147483647 h 991"/>
              <a:gd name="T30" fmla="*/ 0 w 1030"/>
              <a:gd name="T31" fmla="*/ 0 h 99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30"/>
              <a:gd name="T49" fmla="*/ 0 h 991"/>
              <a:gd name="T50" fmla="*/ 1030 w 1030"/>
              <a:gd name="T51" fmla="*/ 991 h 99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30" h="991">
                <a:moveTo>
                  <a:pt x="1029" y="990"/>
                </a:moveTo>
                <a:lnTo>
                  <a:pt x="921" y="980"/>
                </a:lnTo>
                <a:lnTo>
                  <a:pt x="866" y="967"/>
                </a:lnTo>
                <a:lnTo>
                  <a:pt x="813" y="952"/>
                </a:lnTo>
                <a:lnTo>
                  <a:pt x="758" y="929"/>
                </a:lnTo>
                <a:lnTo>
                  <a:pt x="703" y="897"/>
                </a:lnTo>
                <a:lnTo>
                  <a:pt x="651" y="857"/>
                </a:lnTo>
                <a:lnTo>
                  <a:pt x="541" y="743"/>
                </a:lnTo>
                <a:lnTo>
                  <a:pt x="433" y="581"/>
                </a:lnTo>
                <a:lnTo>
                  <a:pt x="325" y="386"/>
                </a:lnTo>
                <a:lnTo>
                  <a:pt x="270" y="287"/>
                </a:lnTo>
                <a:lnTo>
                  <a:pt x="215" y="196"/>
                </a:lnTo>
                <a:lnTo>
                  <a:pt x="163" y="116"/>
                </a:lnTo>
                <a:lnTo>
                  <a:pt x="108" y="53"/>
                </a:lnTo>
                <a:lnTo>
                  <a:pt x="53" y="13"/>
                </a:lnTo>
                <a:lnTo>
                  <a:pt x="0" y="0"/>
                </a:lnTo>
              </a:path>
            </a:pathLst>
          </a:custGeom>
          <a:noFill/>
          <a:ln w="50800" cap="rnd">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55" name="Line 8"/>
          <p:cNvSpPr>
            <a:spLocks noChangeShapeType="1"/>
          </p:cNvSpPr>
          <p:nvPr/>
        </p:nvSpPr>
        <p:spPr bwMode="auto">
          <a:xfrm>
            <a:off x="688898" y="6342062"/>
            <a:ext cx="3252788" cy="0"/>
          </a:xfrm>
          <a:prstGeom prst="line">
            <a:avLst/>
          </a:prstGeom>
          <a:noFill/>
          <a:ln w="19050">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56" name="Line 9"/>
          <p:cNvSpPr>
            <a:spLocks noChangeShapeType="1"/>
          </p:cNvSpPr>
          <p:nvPr/>
        </p:nvSpPr>
        <p:spPr bwMode="auto">
          <a:xfrm>
            <a:off x="7367104" y="4104070"/>
            <a:ext cx="0" cy="1676400"/>
          </a:xfrm>
          <a:prstGeom prst="line">
            <a:avLst/>
          </a:prstGeom>
          <a:noFill/>
          <a:ln w="12700">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57" name="Freeform 10"/>
          <p:cNvSpPr>
            <a:spLocks/>
          </p:cNvSpPr>
          <p:nvPr/>
        </p:nvSpPr>
        <p:spPr bwMode="auto">
          <a:xfrm>
            <a:off x="6605104" y="4104070"/>
            <a:ext cx="723900" cy="1573213"/>
          </a:xfrm>
          <a:custGeom>
            <a:avLst/>
            <a:gdLst>
              <a:gd name="T0" fmla="*/ 0 w 1032"/>
              <a:gd name="T1" fmla="*/ 2147483647 h 991"/>
              <a:gd name="T2" fmla="*/ 2147483647 w 1032"/>
              <a:gd name="T3" fmla="*/ 2147483647 h 991"/>
              <a:gd name="T4" fmla="*/ 2147483647 w 1032"/>
              <a:gd name="T5" fmla="*/ 2147483647 h 991"/>
              <a:gd name="T6" fmla="*/ 2147483647 w 1032"/>
              <a:gd name="T7" fmla="*/ 2147483647 h 991"/>
              <a:gd name="T8" fmla="*/ 2147483647 w 1032"/>
              <a:gd name="T9" fmla="*/ 2147483647 h 991"/>
              <a:gd name="T10" fmla="*/ 2147483647 w 1032"/>
              <a:gd name="T11" fmla="*/ 2147483647 h 991"/>
              <a:gd name="T12" fmla="*/ 2147483647 w 1032"/>
              <a:gd name="T13" fmla="*/ 2147483647 h 991"/>
              <a:gd name="T14" fmla="*/ 2147483647 w 1032"/>
              <a:gd name="T15" fmla="*/ 2147483647 h 991"/>
              <a:gd name="T16" fmla="*/ 2147483647 w 1032"/>
              <a:gd name="T17" fmla="*/ 2147483647 h 991"/>
              <a:gd name="T18" fmla="*/ 2147483647 w 1032"/>
              <a:gd name="T19" fmla="*/ 2147483647 h 991"/>
              <a:gd name="T20" fmla="*/ 2147483647 w 1032"/>
              <a:gd name="T21" fmla="*/ 2147483647 h 991"/>
              <a:gd name="T22" fmla="*/ 2147483647 w 1032"/>
              <a:gd name="T23" fmla="*/ 2147483647 h 991"/>
              <a:gd name="T24" fmla="*/ 2147483647 w 1032"/>
              <a:gd name="T25" fmla="*/ 2147483647 h 991"/>
              <a:gd name="T26" fmla="*/ 2147483647 w 1032"/>
              <a:gd name="T27" fmla="*/ 2147483647 h 991"/>
              <a:gd name="T28" fmla="*/ 2147483647 w 1032"/>
              <a:gd name="T29" fmla="*/ 2147483647 h 991"/>
              <a:gd name="T30" fmla="*/ 2147483647 w 1032"/>
              <a:gd name="T31" fmla="*/ 0 h 99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32"/>
              <a:gd name="T49" fmla="*/ 0 h 991"/>
              <a:gd name="T50" fmla="*/ 1032 w 1032"/>
              <a:gd name="T51" fmla="*/ 991 h 99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32" h="991">
                <a:moveTo>
                  <a:pt x="0" y="990"/>
                </a:moveTo>
                <a:lnTo>
                  <a:pt x="108" y="980"/>
                </a:lnTo>
                <a:lnTo>
                  <a:pt x="163" y="967"/>
                </a:lnTo>
                <a:lnTo>
                  <a:pt x="218" y="952"/>
                </a:lnTo>
                <a:lnTo>
                  <a:pt x="271" y="929"/>
                </a:lnTo>
                <a:lnTo>
                  <a:pt x="326" y="897"/>
                </a:lnTo>
                <a:lnTo>
                  <a:pt x="381" y="857"/>
                </a:lnTo>
                <a:lnTo>
                  <a:pt x="488" y="743"/>
                </a:lnTo>
                <a:lnTo>
                  <a:pt x="596" y="581"/>
                </a:lnTo>
                <a:lnTo>
                  <a:pt x="706" y="386"/>
                </a:lnTo>
                <a:lnTo>
                  <a:pt x="759" y="287"/>
                </a:lnTo>
                <a:lnTo>
                  <a:pt x="814" y="196"/>
                </a:lnTo>
                <a:lnTo>
                  <a:pt x="868" y="116"/>
                </a:lnTo>
                <a:lnTo>
                  <a:pt x="921" y="53"/>
                </a:lnTo>
                <a:lnTo>
                  <a:pt x="976" y="13"/>
                </a:lnTo>
                <a:lnTo>
                  <a:pt x="1031" y="0"/>
                </a:lnTo>
              </a:path>
            </a:pathLst>
          </a:custGeom>
          <a:noFill/>
          <a:ln w="50800" cap="rnd">
            <a:solidFill>
              <a:schemeClr val="accent2"/>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58" name="Freeform 11"/>
          <p:cNvSpPr>
            <a:spLocks/>
          </p:cNvSpPr>
          <p:nvPr/>
        </p:nvSpPr>
        <p:spPr bwMode="auto">
          <a:xfrm>
            <a:off x="7367104" y="4104070"/>
            <a:ext cx="838200" cy="1573213"/>
          </a:xfrm>
          <a:custGeom>
            <a:avLst/>
            <a:gdLst>
              <a:gd name="T0" fmla="*/ 2147483647 w 1030"/>
              <a:gd name="T1" fmla="*/ 2147483647 h 991"/>
              <a:gd name="T2" fmla="*/ 2147483647 w 1030"/>
              <a:gd name="T3" fmla="*/ 2147483647 h 991"/>
              <a:gd name="T4" fmla="*/ 2147483647 w 1030"/>
              <a:gd name="T5" fmla="*/ 2147483647 h 991"/>
              <a:gd name="T6" fmla="*/ 2147483647 w 1030"/>
              <a:gd name="T7" fmla="*/ 2147483647 h 991"/>
              <a:gd name="T8" fmla="*/ 2147483647 w 1030"/>
              <a:gd name="T9" fmla="*/ 2147483647 h 991"/>
              <a:gd name="T10" fmla="*/ 2147483647 w 1030"/>
              <a:gd name="T11" fmla="*/ 2147483647 h 991"/>
              <a:gd name="T12" fmla="*/ 2147483647 w 1030"/>
              <a:gd name="T13" fmla="*/ 2147483647 h 991"/>
              <a:gd name="T14" fmla="*/ 2147483647 w 1030"/>
              <a:gd name="T15" fmla="*/ 2147483647 h 991"/>
              <a:gd name="T16" fmla="*/ 2147483647 w 1030"/>
              <a:gd name="T17" fmla="*/ 2147483647 h 991"/>
              <a:gd name="T18" fmla="*/ 2147483647 w 1030"/>
              <a:gd name="T19" fmla="*/ 2147483647 h 991"/>
              <a:gd name="T20" fmla="*/ 2147483647 w 1030"/>
              <a:gd name="T21" fmla="*/ 2147483647 h 991"/>
              <a:gd name="T22" fmla="*/ 2147483647 w 1030"/>
              <a:gd name="T23" fmla="*/ 2147483647 h 991"/>
              <a:gd name="T24" fmla="*/ 2147483647 w 1030"/>
              <a:gd name="T25" fmla="*/ 2147483647 h 991"/>
              <a:gd name="T26" fmla="*/ 2147483647 w 1030"/>
              <a:gd name="T27" fmla="*/ 2147483647 h 991"/>
              <a:gd name="T28" fmla="*/ 2147483647 w 1030"/>
              <a:gd name="T29" fmla="*/ 2147483647 h 991"/>
              <a:gd name="T30" fmla="*/ 0 w 1030"/>
              <a:gd name="T31" fmla="*/ 0 h 99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30"/>
              <a:gd name="T49" fmla="*/ 0 h 991"/>
              <a:gd name="T50" fmla="*/ 1030 w 1030"/>
              <a:gd name="T51" fmla="*/ 991 h 99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30" h="991">
                <a:moveTo>
                  <a:pt x="1029" y="990"/>
                </a:moveTo>
                <a:lnTo>
                  <a:pt x="921" y="980"/>
                </a:lnTo>
                <a:lnTo>
                  <a:pt x="866" y="967"/>
                </a:lnTo>
                <a:lnTo>
                  <a:pt x="813" y="952"/>
                </a:lnTo>
                <a:lnTo>
                  <a:pt x="758" y="929"/>
                </a:lnTo>
                <a:lnTo>
                  <a:pt x="703" y="897"/>
                </a:lnTo>
                <a:lnTo>
                  <a:pt x="651" y="857"/>
                </a:lnTo>
                <a:lnTo>
                  <a:pt x="541" y="743"/>
                </a:lnTo>
                <a:lnTo>
                  <a:pt x="433" y="581"/>
                </a:lnTo>
                <a:lnTo>
                  <a:pt x="325" y="386"/>
                </a:lnTo>
                <a:lnTo>
                  <a:pt x="270" y="287"/>
                </a:lnTo>
                <a:lnTo>
                  <a:pt x="215" y="196"/>
                </a:lnTo>
                <a:lnTo>
                  <a:pt x="163" y="116"/>
                </a:lnTo>
                <a:lnTo>
                  <a:pt x="108" y="53"/>
                </a:lnTo>
                <a:lnTo>
                  <a:pt x="53" y="13"/>
                </a:lnTo>
                <a:lnTo>
                  <a:pt x="0" y="0"/>
                </a:lnTo>
              </a:path>
            </a:pathLst>
          </a:custGeom>
          <a:noFill/>
          <a:ln w="50800" cap="rnd">
            <a:solidFill>
              <a:schemeClr val="accent2"/>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59" name="Line 12"/>
          <p:cNvSpPr>
            <a:spLocks noChangeShapeType="1"/>
          </p:cNvSpPr>
          <p:nvPr/>
        </p:nvSpPr>
        <p:spPr bwMode="auto">
          <a:xfrm>
            <a:off x="5690704" y="5780470"/>
            <a:ext cx="3252788" cy="0"/>
          </a:xfrm>
          <a:prstGeom prst="line">
            <a:avLst/>
          </a:prstGeom>
          <a:noFill/>
          <a:ln w="19050">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60" name="Rectangle 13"/>
          <p:cNvSpPr txBox="1">
            <a:spLocks noChangeArrowheads="1"/>
          </p:cNvSpPr>
          <p:nvPr/>
        </p:nvSpPr>
        <p:spPr>
          <a:xfrm>
            <a:off x="1988370" y="3058752"/>
            <a:ext cx="3906223" cy="51751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charset="0"/>
              <a:buNone/>
            </a:pPr>
            <a:r>
              <a:rPr lang="en-US" dirty="0" smtClean="0">
                <a:cs typeface="Arial" charset="0"/>
              </a:rPr>
              <a:t>(i.e.      is unbiased</a:t>
            </a:r>
            <a:r>
              <a:rPr lang="en-US" sz="1400" dirty="0" smtClean="0">
                <a:cs typeface="Arial" charset="0"/>
              </a:rPr>
              <a:t> </a:t>
            </a:r>
            <a:r>
              <a:rPr lang="en-US" dirty="0" smtClean="0">
                <a:cs typeface="Arial" charset="0"/>
              </a:rPr>
              <a:t>)</a:t>
            </a:r>
          </a:p>
        </p:txBody>
      </p:sp>
      <p:graphicFrame>
        <p:nvGraphicFramePr>
          <p:cNvPr id="61" name="Object 14"/>
          <p:cNvGraphicFramePr>
            <a:graphicFrameLocks noChangeAspect="1"/>
          </p:cNvGraphicFramePr>
          <p:nvPr>
            <p:extLst>
              <p:ext uri="{D42A27DB-BD31-4B8C-83A1-F6EECF244321}">
                <p14:modId xmlns:p14="http://schemas.microsoft.com/office/powerpoint/2010/main" val="499551969"/>
              </p:ext>
            </p:extLst>
          </p:nvPr>
        </p:nvGraphicFramePr>
        <p:xfrm>
          <a:off x="2670064" y="2948382"/>
          <a:ext cx="427355" cy="548843"/>
        </p:xfrm>
        <a:graphic>
          <a:graphicData uri="http://schemas.openxmlformats.org/presentationml/2006/ole">
            <mc:AlternateContent xmlns:mc="http://schemas.openxmlformats.org/markup-compatibility/2006">
              <mc:Choice xmlns:v="urn:schemas-microsoft-com:vml" Requires="v">
                <p:oleObj spid="_x0000_s58787" name="Equation" r:id="rId16" imgW="4053600" imgH="5264640" progId="Equation.3">
                  <p:embed/>
                </p:oleObj>
              </mc:Choice>
              <mc:Fallback>
                <p:oleObj name="Equation" r:id="rId16" imgW="4053600" imgH="5264640" progId="Equation.3">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670064" y="2948382"/>
                        <a:ext cx="427355" cy="548843"/>
                      </a:xfrm>
                      <a:prstGeom prst="rect">
                        <a:avLst/>
                      </a:prstGeom>
                      <a:noFill/>
                      <a:ln>
                        <a:noFill/>
                      </a:ln>
                    </p:spPr>
                  </p:pic>
                </p:oleObj>
              </mc:Fallback>
            </mc:AlternateContent>
          </a:graphicData>
        </a:graphic>
      </p:graphicFrame>
      <p:graphicFrame>
        <p:nvGraphicFramePr>
          <p:cNvPr id="62" name="Object 15"/>
          <p:cNvGraphicFramePr>
            <a:graphicFrameLocks noChangeAspect="1"/>
          </p:cNvGraphicFramePr>
          <p:nvPr>
            <p:extLst>
              <p:ext uri="{D42A27DB-BD31-4B8C-83A1-F6EECF244321}">
                <p14:modId xmlns:p14="http://schemas.microsoft.com/office/powerpoint/2010/main" val="2280877334"/>
              </p:ext>
            </p:extLst>
          </p:nvPr>
        </p:nvGraphicFramePr>
        <p:xfrm>
          <a:off x="3813098" y="6342062"/>
          <a:ext cx="474663" cy="515938"/>
        </p:xfrm>
        <a:graphic>
          <a:graphicData uri="http://schemas.openxmlformats.org/presentationml/2006/ole">
            <mc:AlternateContent xmlns:mc="http://schemas.openxmlformats.org/markup-compatibility/2006">
              <mc:Choice xmlns:v="urn:schemas-microsoft-com:vml" Requires="v">
                <p:oleObj spid="_x0000_s58788" name="Equation" r:id="rId18" imgW="4053600" imgH="4452840" progId="Equation.3">
                  <p:embed/>
                </p:oleObj>
              </mc:Choice>
              <mc:Fallback>
                <p:oleObj name="Equation" r:id="rId18" imgW="4053600" imgH="4452840" progId="Equation.3">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813098" y="6342062"/>
                        <a:ext cx="474663" cy="515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graphicFrame>
        <p:nvGraphicFramePr>
          <p:cNvPr id="63" name="Object 16"/>
          <p:cNvGraphicFramePr>
            <a:graphicFrameLocks noChangeAspect="1"/>
          </p:cNvGraphicFramePr>
          <p:nvPr>
            <p:extLst>
              <p:ext uri="{D42A27DB-BD31-4B8C-83A1-F6EECF244321}">
                <p14:modId xmlns:p14="http://schemas.microsoft.com/office/powerpoint/2010/main" val="1137858532"/>
              </p:ext>
            </p:extLst>
          </p:nvPr>
        </p:nvGraphicFramePr>
        <p:xfrm>
          <a:off x="8562009" y="5780470"/>
          <a:ext cx="474662" cy="609600"/>
        </p:xfrm>
        <a:graphic>
          <a:graphicData uri="http://schemas.openxmlformats.org/presentationml/2006/ole">
            <mc:AlternateContent xmlns:mc="http://schemas.openxmlformats.org/markup-compatibility/2006">
              <mc:Choice xmlns:v="urn:schemas-microsoft-com:vml" Requires="v">
                <p:oleObj spid="_x0000_s58789" name="Equation" r:id="rId20" imgW="4053600" imgH="5264640" progId="Equation.3">
                  <p:embed/>
                </p:oleObj>
              </mc:Choice>
              <mc:Fallback>
                <p:oleObj name="Equation" r:id="rId20" imgW="4053600" imgH="5264640" progId="Equation.3">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8562009" y="5780470"/>
                        <a:ext cx="474662"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sp>
        <p:nvSpPr>
          <p:cNvPr id="65" name="Rectangle 18"/>
          <p:cNvSpPr>
            <a:spLocks noChangeArrowheads="1"/>
          </p:cNvSpPr>
          <p:nvPr/>
        </p:nvSpPr>
        <p:spPr bwMode="auto">
          <a:xfrm>
            <a:off x="601524" y="2991365"/>
            <a:ext cx="1286593" cy="601615"/>
          </a:xfrm>
          <a:prstGeom prst="rect">
            <a:avLst/>
          </a:prstGeom>
          <a:solidFill>
            <a:srgbClr val="FDE0BD"/>
          </a:solidFill>
          <a:ln w="9525">
            <a:solidFill>
              <a:schemeClr val="tx1"/>
            </a:solidFill>
            <a:miter lim="800000"/>
            <a:headEnd/>
            <a:tailEnd/>
          </a:ln>
        </p:spPr>
        <p:txBody>
          <a:bodyPr wrap="none" anchor="ctr"/>
          <a:lstStyle/>
          <a:p>
            <a:pPr algn="ctr">
              <a:spcBef>
                <a:spcPct val="50000"/>
              </a:spcBef>
            </a:pPr>
            <a:endParaRPr lang="en-US"/>
          </a:p>
        </p:txBody>
      </p:sp>
      <p:graphicFrame>
        <p:nvGraphicFramePr>
          <p:cNvPr id="66" name="Object 17"/>
          <p:cNvGraphicFramePr>
            <a:graphicFrameLocks noChangeAspect="1"/>
          </p:cNvGraphicFramePr>
          <p:nvPr>
            <p:extLst>
              <p:ext uri="{D42A27DB-BD31-4B8C-83A1-F6EECF244321}">
                <p14:modId xmlns:p14="http://schemas.microsoft.com/office/powerpoint/2010/main" val="1381883878"/>
              </p:ext>
            </p:extLst>
          </p:nvPr>
        </p:nvGraphicFramePr>
        <p:xfrm>
          <a:off x="701778" y="2969218"/>
          <a:ext cx="1057610" cy="528805"/>
        </p:xfrm>
        <a:graphic>
          <a:graphicData uri="http://schemas.openxmlformats.org/presentationml/2006/ole">
            <mc:AlternateContent xmlns:mc="http://schemas.openxmlformats.org/markup-compatibility/2006">
              <mc:Choice xmlns:v="urn:schemas-microsoft-com:vml" Requires="v">
                <p:oleObj spid="_x0000_s58790" name="Equation" r:id="rId22" imgW="431613" imgH="215806" progId="Equation.3">
                  <p:embed/>
                </p:oleObj>
              </mc:Choice>
              <mc:Fallback>
                <p:oleObj name="Equation" r:id="rId22" imgW="431613" imgH="215806" progId="Equation.3">
                  <p:embed/>
                  <p:pic>
                    <p:nvPicPr>
                      <p:cNvPr id="0" name=""/>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701778" y="2969218"/>
                        <a:ext cx="1057610" cy="528805"/>
                      </a:xfrm>
                      <a:prstGeom prst="rect">
                        <a:avLst/>
                      </a:prstGeom>
                      <a:noFill/>
                      <a:ln>
                        <a:noFill/>
                      </a:ln>
                    </p:spPr>
                  </p:pic>
                </p:oleObj>
              </mc:Fallback>
            </mc:AlternateContent>
          </a:graphicData>
        </a:graphic>
      </p:graphicFrame>
      <p:graphicFrame>
        <p:nvGraphicFramePr>
          <p:cNvPr id="67" name="Object 18"/>
          <p:cNvGraphicFramePr>
            <a:graphicFrameLocks noChangeAspect="1"/>
          </p:cNvGraphicFramePr>
          <p:nvPr>
            <p:extLst>
              <p:ext uri="{D42A27DB-BD31-4B8C-83A1-F6EECF244321}">
                <p14:modId xmlns:p14="http://schemas.microsoft.com/office/powerpoint/2010/main" val="1937403147"/>
              </p:ext>
            </p:extLst>
          </p:nvPr>
        </p:nvGraphicFramePr>
        <p:xfrm>
          <a:off x="2289098" y="6418262"/>
          <a:ext cx="271463" cy="381000"/>
        </p:xfrm>
        <a:graphic>
          <a:graphicData uri="http://schemas.openxmlformats.org/presentationml/2006/ole">
            <mc:AlternateContent xmlns:mc="http://schemas.openxmlformats.org/markup-compatibility/2006">
              <mc:Choice xmlns:v="urn:schemas-microsoft-com:vml" Requires="v">
                <p:oleObj spid="_x0000_s58791" name="Equation" r:id="rId24" imgW="126725" imgH="177415" progId="Equation.3">
                  <p:embed/>
                </p:oleObj>
              </mc:Choice>
              <mc:Fallback>
                <p:oleObj name="Equation" r:id="rId24" imgW="126725" imgH="177415" progId="Equation.3">
                  <p:embed/>
                  <p:pic>
                    <p:nvPicPr>
                      <p:cNvPr id="0" name=""/>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2289098" y="6418262"/>
                        <a:ext cx="271463"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graphicFrame>
        <p:nvGraphicFramePr>
          <p:cNvPr id="68" name="Object 19"/>
          <p:cNvGraphicFramePr>
            <a:graphicFrameLocks noChangeAspect="1"/>
          </p:cNvGraphicFramePr>
          <p:nvPr>
            <p:extLst>
              <p:ext uri="{D42A27DB-BD31-4B8C-83A1-F6EECF244321}">
                <p14:modId xmlns:p14="http://schemas.microsoft.com/office/powerpoint/2010/main" val="1342577803"/>
              </p:ext>
            </p:extLst>
          </p:nvPr>
        </p:nvGraphicFramePr>
        <p:xfrm>
          <a:off x="7214704" y="5704270"/>
          <a:ext cx="376238" cy="457200"/>
        </p:xfrm>
        <a:graphic>
          <a:graphicData uri="http://schemas.openxmlformats.org/presentationml/2006/ole">
            <mc:AlternateContent xmlns:mc="http://schemas.openxmlformats.org/markup-compatibility/2006">
              <mc:Choice xmlns:v="urn:schemas-microsoft-com:vml" Requires="v">
                <p:oleObj spid="_x0000_s58792" name="Equation" r:id="rId26" imgW="177569" imgH="215619" progId="Equation.3">
                  <p:embed/>
                </p:oleObj>
              </mc:Choice>
              <mc:Fallback>
                <p:oleObj name="Equation" r:id="rId26" imgW="177569" imgH="215619" progId="Equation.3">
                  <p:embed/>
                  <p:pic>
                    <p:nvPicPr>
                      <p:cNvPr id="0" name=""/>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7214704" y="5704270"/>
                        <a:ext cx="376238"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sp>
        <p:nvSpPr>
          <p:cNvPr id="2" name="Bent Arrow 1"/>
          <p:cNvSpPr/>
          <p:nvPr/>
        </p:nvSpPr>
        <p:spPr>
          <a:xfrm>
            <a:off x="3776234" y="4980040"/>
            <a:ext cx="2339260" cy="1119674"/>
          </a:xfrm>
          <a:prstGeom prst="bentArrow">
            <a:avLst>
              <a:gd name="adj1" fmla="val 25000"/>
              <a:gd name="adj2" fmla="val 20833"/>
              <a:gd name="adj3" fmla="val 25000"/>
              <a:gd name="adj4" fmla="val 43750"/>
            </a:avLst>
          </a:prstGeom>
          <a:solidFill>
            <a:schemeClr val="tx1"/>
          </a:solidFill>
          <a:ln>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684617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2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21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21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22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22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22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5"/>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62"/>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6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51"/>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56"/>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57"/>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58"/>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59"/>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63"/>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68"/>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6"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p:bldP spid="65" grpId="0" animBg="1"/>
      <p:bldP spid="2"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7893</TotalTime>
  <Words>2910</Words>
  <Application>Microsoft Macintosh PowerPoint</Application>
  <PresentationFormat>On-screen Show (4:3)</PresentationFormat>
  <Paragraphs>407</Paragraphs>
  <Slides>32</Slides>
  <Notes>27</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4</vt:i4>
      </vt:variant>
      <vt:variant>
        <vt:lpstr>Slide Titles</vt:lpstr>
      </vt:variant>
      <vt:variant>
        <vt:i4>32</vt:i4>
      </vt:variant>
    </vt:vector>
  </HeadingPairs>
  <TitlesOfParts>
    <vt:vector size="46" baseType="lpstr">
      <vt:lpstr>Arial</vt:lpstr>
      <vt:lpstr>Calibri</vt:lpstr>
      <vt:lpstr>Calibri Light</vt:lpstr>
      <vt:lpstr>Cambria Math</vt:lpstr>
      <vt:lpstr>MS PGothic</vt:lpstr>
      <vt:lpstr>ＭＳ Ｐゴシック</vt:lpstr>
      <vt:lpstr>Symbol</vt:lpstr>
      <vt:lpstr>Verdana</vt:lpstr>
      <vt:lpstr>Wingdings</vt:lpstr>
      <vt:lpstr>Office Theme</vt:lpstr>
      <vt:lpstr>Clip</vt:lpstr>
      <vt:lpstr>Equation</vt:lpstr>
      <vt:lpstr>Document</vt:lpstr>
      <vt:lpstr>VISIO</vt:lpstr>
      <vt:lpstr>STAT 206: Chapter 7 </vt:lpstr>
      <vt:lpstr>Ideas in Chapter 7</vt:lpstr>
      <vt:lpstr>7.1 Sampling Distributions</vt:lpstr>
      <vt:lpstr>Developing a Sampling Distribution</vt:lpstr>
      <vt:lpstr>PowerPoint Presentation</vt:lpstr>
      <vt:lpstr>Now consider all possible samples of size n=2</vt:lpstr>
      <vt:lpstr>Summary Measures of this Sampling Distribution:</vt:lpstr>
      <vt:lpstr>7.2 Sampling Distributions of the Mean</vt:lpstr>
      <vt:lpstr>Z-value for Sampling Distribution of the Mean</vt:lpstr>
      <vt:lpstr>EXAMPLE:</vt:lpstr>
      <vt:lpstr>EXAMPLE:</vt:lpstr>
      <vt:lpstr>Question:</vt:lpstr>
      <vt:lpstr>Review:</vt:lpstr>
      <vt:lpstr>Sampling Distribution Properties</vt:lpstr>
      <vt:lpstr>Interval Including A Fixed Proportion of the Sample Means?</vt:lpstr>
      <vt:lpstr>But what if our population is NOT normal?</vt:lpstr>
      <vt:lpstr>Central Limit Theorem</vt:lpstr>
      <vt:lpstr>PowerPoint Presentation</vt:lpstr>
      <vt:lpstr>Show overhead from Agresti and Franklin, Statistics: The Art and Science of Learning from Data, 3rd edition, p. 322 </vt:lpstr>
      <vt:lpstr>How large is “large enough”?</vt:lpstr>
      <vt:lpstr>Example: </vt:lpstr>
      <vt:lpstr>Question:</vt:lpstr>
      <vt:lpstr>Review:</vt:lpstr>
      <vt:lpstr>Excel Can Be Used To Find Normal Probabilities</vt:lpstr>
      <vt:lpstr>Textbook example: </vt:lpstr>
      <vt:lpstr>Proportions</vt:lpstr>
      <vt:lpstr>Z-value for Proportions</vt:lpstr>
      <vt:lpstr>Example: </vt:lpstr>
      <vt:lpstr>Example: </vt:lpstr>
      <vt:lpstr>PowerPoint Presentation</vt:lpstr>
      <vt:lpstr>Review:  CENTRAL LIMIT THEOREM!</vt:lpstr>
      <vt:lpstr>Central Limit Theorem: Proportions AND Means</vt:lpstr>
    </vt:vector>
  </TitlesOfParts>
  <Company>University of South Carolina</Company>
  <LinksUpToDate>false</LinksUpToDate>
  <SharedDoc>false</SharedDoc>
  <HyperlinksChanged>false</HyperlinksChanged>
  <AppVersion>15.0040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 112: Statistics and the Media</dc:title>
  <dc:creator>wardbess</dc:creator>
  <cp:lastModifiedBy>WANG, DEWEI</cp:lastModifiedBy>
  <cp:revision>637</cp:revision>
  <cp:lastPrinted>2016-03-01T16:59:34Z</cp:lastPrinted>
  <dcterms:created xsi:type="dcterms:W3CDTF">2014-01-06T19:00:44Z</dcterms:created>
  <dcterms:modified xsi:type="dcterms:W3CDTF">2017-12-02T04:32:16Z</dcterms:modified>
</cp:coreProperties>
</file>