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6"/>
  </p:handoutMasterIdLst>
  <p:sldIdLst>
    <p:sldId id="489" r:id="rId3"/>
    <p:sldId id="495" r:id="rId5"/>
    <p:sldId id="256" r:id="rId6"/>
    <p:sldId id="354" r:id="rId7"/>
    <p:sldId id="396" r:id="rId8"/>
    <p:sldId id="432" r:id="rId9"/>
    <p:sldId id="427" r:id="rId10"/>
    <p:sldId id="428" r:id="rId11"/>
    <p:sldId id="429" r:id="rId12"/>
    <p:sldId id="430" r:id="rId13"/>
    <p:sldId id="433" r:id="rId14"/>
    <p:sldId id="477" r:id="rId15"/>
    <p:sldId id="492" r:id="rId16"/>
    <p:sldId id="494" r:id="rId17"/>
    <p:sldId id="496" r:id="rId18"/>
    <p:sldId id="434" r:id="rId19"/>
    <p:sldId id="424" r:id="rId20"/>
    <p:sldId id="425" r:id="rId21"/>
    <p:sldId id="426" r:id="rId22"/>
    <p:sldId id="437" r:id="rId23"/>
    <p:sldId id="451" r:id="rId24"/>
    <p:sldId id="452" r:id="rId25"/>
    <p:sldId id="534" r:id="rId26"/>
    <p:sldId id="533" r:id="rId27"/>
    <p:sldId id="535" r:id="rId28"/>
    <p:sldId id="453" r:id="rId29"/>
    <p:sldId id="454" r:id="rId30"/>
    <p:sldId id="456" r:id="rId31"/>
    <p:sldId id="479" r:id="rId32"/>
    <p:sldId id="460" r:id="rId33"/>
    <p:sldId id="461" r:id="rId34"/>
    <p:sldId id="459" r:id="rId35"/>
    <p:sldId id="463" r:id="rId36"/>
    <p:sldId id="464" r:id="rId37"/>
    <p:sldId id="466" r:id="rId38"/>
    <p:sldId id="467" r:id="rId39"/>
    <p:sldId id="468" r:id="rId40"/>
    <p:sldId id="465" r:id="rId41"/>
    <p:sldId id="469" r:id="rId42"/>
    <p:sldId id="470" r:id="rId43"/>
    <p:sldId id="487" r:id="rId44"/>
    <p:sldId id="486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2" autoAdjust="0"/>
    <p:restoredTop sz="94530" autoAdjust="0"/>
  </p:normalViewPr>
  <p:slideViewPr>
    <p:cSldViewPr snapToGrid="0">
      <p:cViewPr varScale="1">
        <p:scale>
          <a:sx n="162" d="100"/>
          <a:sy n="162" d="100"/>
        </p:scale>
        <p:origin x="2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573834-F47D-4A18-A2FE-47458013244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5591CD-863E-4083-9D25-46774A4FCE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2BF8D-DF14-4844-B054-111C5A091AA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FFD12-7F19-4BAD-806C-32A53236DCC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FFDF-B32F-42A2-BC98-7870D91727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FFDF-B32F-42A2-BC98-7870D91727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103695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717280" cy="5352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1528" y="6492875"/>
            <a:ext cx="2057400" cy="365125"/>
          </a:xfrm>
        </p:spPr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wmf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biology.ucsd.edu/labs/rifkin/courses/bieb100/win2012/PracticeProblemCollection/NormalInferencePracticeProblems_ch11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hyperlink" Target="http://www.aapa.org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18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hyperlink" Target="http://ci.columbia.edu/ci/premba_test/c0331/s7/s7_4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wmf"/><Relationship Id="rId1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5848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 </a:t>
            </a:r>
            <a:r>
              <a:rPr lang="en-US" b="1" dirty="0">
                <a:solidFill>
                  <a:srgbClr val="FF0000"/>
                </a:solidFill>
              </a:rPr>
              <a:t>CENTRAL LIMIT THEOREM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84200"/>
                <a:ext cx="9144000" cy="6273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 smtClean="0"/>
                  <a:t>QUANTITATIVE VARIABLES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 MEAN</a:t>
                </a:r>
                <a:endParaRPr lang="en-US" sz="2400" dirty="0" smtClean="0"/>
              </a:p>
              <a:p>
                <a:pPr lvl="1"/>
                <a:r>
                  <a:rPr lang="en-US" sz="2000" dirty="0"/>
                  <a:t>If the underlying data are normally distributed, the sample size </a:t>
                </a:r>
                <a:r>
                  <a:rPr lang="en-US" sz="2000" dirty="0" smtClean="0"/>
                  <a:t>CAN BE ANYTHING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Even </a:t>
                </a:r>
                <a:r>
                  <a:rPr lang="en-US" sz="2000" dirty="0"/>
                  <a:t>if the </a:t>
                </a:r>
                <a:r>
                  <a:rPr lang="en-US" sz="2000" dirty="0" smtClean="0"/>
                  <a:t>underlying population </a:t>
                </a:r>
                <a:r>
                  <a:rPr lang="en-US" sz="2000" dirty="0"/>
                  <a:t>is not </a:t>
                </a:r>
                <a:r>
                  <a:rPr lang="en-US" sz="2000" dirty="0" smtClean="0"/>
                  <a:t>normal, sample </a:t>
                </a:r>
                <a:r>
                  <a:rPr lang="en-US" sz="2000" dirty="0"/>
                  <a:t>means from the population will be </a:t>
                </a:r>
                <a:r>
                  <a:rPr lang="en-US" sz="2000" b="1" i="1" dirty="0"/>
                  <a:t>approximately normal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as long as the sample size is large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enough 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/>
                  <a:t>(Large enough (for means) is 30)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Properties of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000" dirty="0" smtClean="0"/>
                  <a:t> values: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1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Calculation of normal probabilities are determined in the same way using the Normal Probability Table (E2)</a:t>
                </a:r>
              </a:p>
              <a:p>
                <a:r>
                  <a:rPr lang="en-US" sz="2400" dirty="0" smtClean="0"/>
                  <a:t>CATEGORICAL VARIABLES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400" dirty="0" smtClean="0"/>
                  <a:t>PROPORTIONS </a:t>
                </a:r>
                <a:endParaRPr lang="en-US" sz="2400" dirty="0"/>
              </a:p>
              <a:p>
                <a:pPr lvl="1"/>
                <a:r>
                  <a:rPr lang="en-US" sz="2000" b="1" i="1" dirty="0"/>
                  <a:t>p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>proportion </a:t>
                </a:r>
                <a:r>
                  <a:rPr lang="en-US" sz="2000" dirty="0"/>
                  <a:t>of the population (parameter) having some </a:t>
                </a:r>
                <a:r>
                  <a:rPr lang="en-US" sz="2000" dirty="0" smtClean="0"/>
                  <a:t>characteristic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#"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𝒔𝒖𝒄𝒄𝒆𝒔𝒔𝒆𝒔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𝒔𝒂𝒎𝒑𝒍𝒆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𝒔𝒊𝒛𝒆</m:t>
                        </m:r>
                      </m:den>
                    </m:f>
                  </m:oMath>
                </a14:m>
                <a:r>
                  <a:rPr lang="en-US" sz="2000" dirty="0"/>
                  <a:t>= sample </a:t>
                </a:r>
                <a:r>
                  <a:rPr lang="en-US" sz="2000" dirty="0" smtClean="0"/>
                  <a:t>proportion,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 smtClean="0"/>
                  <a:t>, is an </a:t>
                </a:r>
                <a:r>
                  <a:rPr lang="en-US" sz="2000" dirty="0"/>
                  <a:t>estimate of </a:t>
                </a:r>
                <a:r>
                  <a:rPr lang="en-US" sz="2000" dirty="0" smtClean="0"/>
                  <a:t>parameter</a:t>
                </a:r>
                <a:r>
                  <a:rPr lang="en-US" sz="2000" dirty="0"/>
                  <a:t>, p</a:t>
                </a:r>
              </a:p>
              <a:p>
                <a:pPr lvl="1"/>
                <a:r>
                  <a:rPr lang="en-US" sz="2000" dirty="0" smtClean="0"/>
                  <a:t>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dirty="0"/>
                  <a:t> values </a:t>
                </a:r>
                <a:r>
                  <a:rPr lang="en-US" sz="2000" dirty="0" smtClean="0"/>
                  <a:t>for all possible samples of size </a:t>
                </a:r>
                <a:r>
                  <a:rPr lang="en-US" sz="2000" b="1" i="1" dirty="0" smtClean="0"/>
                  <a:t>n</a:t>
                </a:r>
                <a:r>
                  <a:rPr lang="en-US" sz="2000" dirty="0" smtClean="0"/>
                  <a:t>  </a:t>
                </a:r>
                <a:r>
                  <a:rPr lang="en-US" sz="2000" dirty="0"/>
                  <a:t>is approximately </a:t>
                </a:r>
                <a:r>
                  <a:rPr lang="en-US" sz="2000" dirty="0" smtClean="0"/>
                  <a:t>normal when </a:t>
                </a:r>
                <a:r>
                  <a:rPr lang="en-US" sz="2000" dirty="0"/>
                  <a:t>n is </a:t>
                </a:r>
                <a:r>
                  <a:rPr lang="en-US" sz="2000" dirty="0" smtClean="0"/>
                  <a:t>large (n </a:t>
                </a:r>
                <a:r>
                  <a:rPr lang="en-US" sz="2000" dirty="0"/>
                  <a:t>is assumed to be “large”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)≥5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Properties of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dirty="0"/>
                  <a:t>where </a:t>
                </a:r>
                <a:r>
                  <a:rPr lang="en-US" sz="2000" b="1" i="1" dirty="0"/>
                  <a:t>p</a:t>
                </a:r>
                <a:r>
                  <a:rPr lang="en-US" sz="2000" dirty="0"/>
                  <a:t> is the population </a:t>
                </a:r>
                <a:r>
                  <a:rPr lang="en-US" sz="2000" dirty="0" smtClean="0"/>
                  <a:t>proportion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Calculation of normal probabilities are determined in the same way using the Normal Probability Table (E2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84200"/>
                <a:ext cx="9144000" cy="6273800"/>
              </a:xfrm>
              <a:blipFill rotWithShape="0">
                <a:blip r:embed="rId1"/>
                <a:stretch>
                  <a:fillRect l="-73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44" y="2759"/>
            <a:ext cx="8564603" cy="8179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Central Limit Theorem: Proportions AND Means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19445" y="761453"/>
            <a:ext cx="8564602" cy="1037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RULE:  </a:t>
            </a:r>
            <a:r>
              <a:rPr lang="en-US" b="0" dirty="0"/>
              <a:t>If </a:t>
            </a:r>
            <a:r>
              <a:rPr lang="en-US" b="0" dirty="0" smtClean="0"/>
              <a:t>many </a:t>
            </a:r>
            <a:r>
              <a:rPr lang="en-US" b="0" dirty="0"/>
              <a:t>samples or repetitions of the </a:t>
            </a:r>
            <a:r>
              <a:rPr lang="en-US" b="0" dirty="0" smtClean="0"/>
              <a:t>SAME SIZE are </a:t>
            </a:r>
            <a:r>
              <a:rPr lang="en-US" b="0" dirty="0"/>
              <a:t>taken, the frequency curve made from STATISTICS from the </a:t>
            </a:r>
            <a:r>
              <a:rPr lang="en-US" b="0" dirty="0" smtClean="0"/>
              <a:t>SAMPLES will </a:t>
            </a:r>
            <a:r>
              <a:rPr lang="en-US" b="0" dirty="0"/>
              <a:t>be approximately </a:t>
            </a:r>
            <a:r>
              <a:rPr lang="en-US" b="0" dirty="0" smtClean="0"/>
              <a:t>normally distributed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5124" y="1816084"/>
                <a:ext cx="4379790" cy="393599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2400" b="1" i="1" u="sng" dirty="0" smtClean="0"/>
                  <a:t>Categorical (2 outcomes)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PROPORTIONS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dirty="0"/>
                  <a:t>’s</a:t>
                </a:r>
                <a:r>
                  <a:rPr lang="en-US" sz="2400" dirty="0" smtClean="0"/>
                  <a:t>): </a:t>
                </a:r>
                <a:endParaRPr lang="en-US" sz="2400" b="1" dirty="0" smtClean="0"/>
              </a:p>
              <a:p>
                <a:r>
                  <a:rPr lang="en-US" sz="2400" b="1" dirty="0" smtClean="0"/>
                  <a:t>Assumptions</a:t>
                </a:r>
                <a:r>
                  <a:rPr lang="en-US" sz="2400" dirty="0" smtClean="0"/>
                  <a:t>:</a:t>
                </a:r>
              </a:p>
              <a:p>
                <a:pPr marL="457200" lvl="1">
                  <a:buFont typeface="+mj-lt"/>
                  <a:buAutoNum type="arabicPeriod"/>
                </a:pPr>
                <a:r>
                  <a:rPr lang="en-US" sz="2000" dirty="0" smtClean="0"/>
                  <a:t>Population w/fixed proportion</a:t>
                </a:r>
              </a:p>
              <a:p>
                <a:pPr marL="457200" lvl="1">
                  <a:buFont typeface="+mj-lt"/>
                  <a:buAutoNum type="arabicPeriod"/>
                </a:pPr>
                <a:r>
                  <a:rPr lang="en-US" sz="2000" dirty="0" smtClean="0"/>
                  <a:t>Random sample from population </a:t>
                </a:r>
              </a:p>
              <a:p>
                <a:pPr marL="457200" lvl="1">
                  <a:buFont typeface="+mj-lt"/>
                  <a:buAutoNum type="arabicPeriod"/>
                </a:pPr>
                <a:r>
                  <a:rPr lang="en-US" sz="2000" dirty="0" smtClean="0"/>
                  <a:t>np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5 and n(1-p)5 (“large” samples)</a:t>
                </a:r>
                <a:endParaRPr lang="en-US" sz="2000" dirty="0" smtClean="0"/>
              </a:p>
              <a:p>
                <a:r>
                  <a:rPr lang="en-US" sz="2400" b="1" dirty="0"/>
                  <a:t>MEAN</a:t>
                </a:r>
                <a:r>
                  <a:rPr lang="en-US" sz="2400" dirty="0"/>
                  <a:t> of </a:t>
                </a:r>
                <a:r>
                  <a:rPr lang="en-US" sz="2400" dirty="0" smtClean="0"/>
                  <a:t>samples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dirty="0" smtClean="0"/>
                  <a:t>’s </a:t>
                </a:r>
                <a:r>
                  <a:rPr lang="en-US" sz="2400" dirty="0"/>
                  <a:t>will </a:t>
                </a:r>
                <a:r>
                  <a:rPr lang="en-US" sz="2400" dirty="0" smtClean="0"/>
                  <a:t>be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population </a:t>
                </a:r>
                <a:r>
                  <a:rPr lang="en-US" sz="2400" dirty="0"/>
                  <a:t>proportion </a:t>
                </a:r>
                <a:r>
                  <a:rPr lang="en-US" sz="2400" dirty="0" smtClean="0"/>
                  <a:t>(</a:t>
                </a:r>
                <a:r>
                  <a:rPr lang="en-US" sz="2400" b="1" i="1" dirty="0"/>
                  <a:t>p</a:t>
                </a:r>
                <a:r>
                  <a:rPr lang="en-US" sz="2400" dirty="0" smtClean="0"/>
                  <a:t>)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b="1" dirty="0"/>
                  <a:t>STANDARD DEVIATION</a:t>
                </a:r>
                <a:r>
                  <a:rPr lang="en-US" sz="2400" dirty="0"/>
                  <a:t> of the sample proportions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i="1" dirty="0"/>
                  <a:t>s</a:t>
                </a:r>
                <a:r>
                  <a:rPr lang="en-US" sz="2400" dirty="0"/>
                  <a:t>) will be: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5124" y="1816084"/>
                <a:ext cx="4379790" cy="3935992"/>
              </a:xfrm>
              <a:blipFill rotWithShape="0">
                <a:blip r:embed="rId1"/>
                <a:stretch>
                  <a:fillRect l="-1808" t="-2632" b="-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09649" y="1816084"/>
                <a:ext cx="4496622" cy="403937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2400" b="1" i="1" u="sng" dirty="0" smtClean="0"/>
                  <a:t>Quantitative (Measurement)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MEANS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400" dirty="0" smtClean="0"/>
                  <a:t>’s ):</a:t>
                </a:r>
                <a:endParaRPr lang="en-US" sz="2400" b="1" dirty="0" smtClean="0"/>
              </a:p>
              <a:p>
                <a:r>
                  <a:rPr lang="en-US" sz="2400" b="1" i="1" dirty="0"/>
                  <a:t>Conditions/Assumptions</a:t>
                </a:r>
                <a:endParaRPr lang="en-US" sz="2400" dirty="0"/>
              </a:p>
              <a:p>
                <a:pPr marL="577850" lvl="1" indent="-349250">
                  <a:buFont typeface="+mj-lt"/>
                  <a:buAutoNum type="arabicPeriod"/>
                </a:pPr>
                <a:r>
                  <a:rPr lang="en-US" sz="2100" dirty="0"/>
                  <a:t>If population </a:t>
                </a:r>
                <a:r>
                  <a:rPr lang="en-US" sz="2100" dirty="0" smtClean="0"/>
                  <a:t>bell-shaped </a:t>
                </a:r>
                <a:r>
                  <a:rPr lang="en-US" sz="2100" dirty="0"/>
                  <a:t>(normal), random sample of any </a:t>
                </a:r>
                <a:r>
                  <a:rPr lang="en-US" sz="2100" dirty="0" smtClean="0"/>
                  <a:t>size</a:t>
                </a:r>
              </a:p>
              <a:p>
                <a:pPr marL="577850" lvl="1" indent="-349250">
                  <a:buFont typeface="+mj-lt"/>
                  <a:buAutoNum type="arabicPeriod"/>
                </a:pPr>
                <a:r>
                  <a:rPr lang="en-US" sz="2100" dirty="0" smtClean="0"/>
                  <a:t>If </a:t>
                </a:r>
                <a:r>
                  <a:rPr lang="en-US" sz="2100" dirty="0"/>
                  <a:t>population </a:t>
                </a:r>
                <a:r>
                  <a:rPr lang="en-US" sz="2100" dirty="0" smtClean="0"/>
                  <a:t>not </a:t>
                </a:r>
                <a:r>
                  <a:rPr lang="en-US" sz="2100" dirty="0"/>
                  <a:t>bell-shaped, a </a:t>
                </a:r>
                <a:r>
                  <a:rPr lang="en-US" sz="2100" b="1" i="1" dirty="0"/>
                  <a:t>large</a:t>
                </a:r>
                <a:r>
                  <a:rPr lang="en-US" sz="2100" dirty="0"/>
                  <a:t> random sample </a:t>
                </a:r>
                <a:r>
                  <a:rPr lang="en-US" sz="2100" dirty="0" smtClean="0"/>
                  <a:t>(</a:t>
                </a:r>
                <a:r>
                  <a:rPr lang="en-US" sz="2100" dirty="0" smtClean="0">
                    <a:sym typeface="Symbol" panose="05050102010706020507" pitchFamily="18" charset="2"/>
                  </a:rPr>
                  <a:t> 30)</a:t>
                </a:r>
              </a:p>
              <a:p>
                <a:pPr marL="228600" lvl="1"/>
                <a:r>
                  <a:rPr lang="en-US" b="1" dirty="0" smtClean="0"/>
                  <a:t>MEAN</a:t>
                </a:r>
                <a:r>
                  <a:rPr lang="en-US" dirty="0"/>
                  <a:t> of sample</a:t>
                </a:r>
                <a:r>
                  <a:rPr lang="en-US" dirty="0" smtClean="0"/>
                  <a:t> mean</a:t>
                </a:r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 smtClean="0"/>
                  <a:t>’s) </a:t>
                </a:r>
                <a:r>
                  <a:rPr lang="en-US" dirty="0"/>
                  <a:t>will be </a:t>
                </a:r>
                <a:r>
                  <a:rPr lang="en-US" dirty="0" smtClean="0"/>
                  <a:t>population mean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sz="1500" dirty="0"/>
              </a:p>
              <a:p>
                <a:pPr marL="228600" lvl="1"/>
                <a:r>
                  <a:rPr lang="en-US" b="1" dirty="0"/>
                  <a:t>STANDARD DEVIATION</a:t>
                </a:r>
                <a:r>
                  <a:rPr lang="en-US" dirty="0"/>
                  <a:t> of the sample </a:t>
                </a:r>
                <a:r>
                  <a:rPr lang="en-US" dirty="0" smtClean="0"/>
                  <a:t>means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/>
                  <a:t>’s) will be:</a:t>
                </a:r>
              </a:p>
              <a:p>
                <a:pPr marL="577850" lvl="1" indent="-349250"/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09649" y="1816084"/>
                <a:ext cx="4496622" cy="4039370"/>
              </a:xfrm>
              <a:blipFill rotWithShape="0">
                <a:blip r:embed="rId2"/>
                <a:stretch>
                  <a:fillRect l="-1762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Content Placeholder 3"/>
          <p:cNvSpPr txBox="1"/>
          <p:nvPr/>
        </p:nvSpPr>
        <p:spPr>
          <a:xfrm>
            <a:off x="319445" y="761453"/>
            <a:ext cx="8564603" cy="103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 smtClean="0"/>
          </a:p>
        </p:txBody>
      </p:sp>
      <p:sp>
        <p:nvSpPr>
          <p:cNvPr id="7" name="Content Placeholder 3"/>
          <p:cNvSpPr txBox="1"/>
          <p:nvPr/>
        </p:nvSpPr>
        <p:spPr>
          <a:xfrm>
            <a:off x="323396" y="5556756"/>
            <a:ext cx="8564603" cy="504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64" y="5693195"/>
            <a:ext cx="1917407" cy="7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36231" y="60499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31" y="6049969"/>
                <a:ext cx="38023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557" r="-806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7716" y="4463063"/>
                <a:ext cx="14763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acc>
                      <m:accPr>
                        <m:chr m:val="̂"/>
                        <m:ctrlPr>
                          <a:rPr lang="en-US" sz="2400" b="1" i="1" baseline="-2500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 baseline="-2500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6" y="4463063"/>
                <a:ext cx="147636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198" t="-11842" r="-8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859346" y="4452651"/>
                <a:ext cx="15741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acc>
                      <m:accPr>
                        <m:chr m:val="̅"/>
                        <m:ctrlPr>
                          <a:rPr lang="en-US" sz="2000" b="1" i="1" baseline="-2500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 baseline="-250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46" y="4452651"/>
                <a:ext cx="157411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81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3409" y="5711879"/>
            <a:ext cx="1079047" cy="74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974" y="1022447"/>
                <a:ext cx="8681884" cy="349597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CI for population proportion: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What are usual values of z?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b="1" dirty="0" smtClean="0"/>
                  <a:t>Assumption</a:t>
                </a:r>
                <a:r>
                  <a:rPr lang="en-US" sz="2400" dirty="0" smtClean="0"/>
                  <a:t>: Sampling </a:t>
                </a:r>
                <a:r>
                  <a:rPr lang="en-US" sz="2400" dirty="0"/>
                  <a:t>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bell-shaped</a:t>
                </a:r>
              </a:p>
              <a:p>
                <a:pPr lvl="1"/>
                <a:r>
                  <a:rPr lang="en-US" sz="2000" dirty="0" smtClean="0"/>
                  <a:t>To </a:t>
                </a:r>
                <a:r>
                  <a:rPr lang="en-US" sz="2000" dirty="0"/>
                  <a:t>ensure </a:t>
                </a:r>
                <a:r>
                  <a:rPr lang="en-US" sz="2000" dirty="0" smtClean="0"/>
                  <a:t>assumption </a:t>
                </a:r>
                <a:r>
                  <a:rPr lang="en-US" sz="2000" dirty="0"/>
                  <a:t>is met, </a:t>
                </a:r>
                <a:r>
                  <a:rPr lang="en-US" sz="2000" dirty="0" smtClean="0"/>
                  <a:t>need                and                   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974" y="1022447"/>
                <a:ext cx="8681884" cy="3495977"/>
              </a:xfrm>
              <a:blipFill rotWithShape="0">
                <a:blip r:embed="rId1"/>
                <a:stretch>
                  <a:fillRect l="-983" t="-2443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4549" y="1362981"/>
            <a:ext cx="2047875" cy="695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5974" y="132799"/>
                <a:ext cx="8681884" cy="907709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3200" dirty="0"/>
                  <a:t>8.3 CIs for the Population Proportion,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5974" y="132799"/>
                <a:ext cx="8681884" cy="907709"/>
              </a:xfrm>
              <a:blipFill rotWithShape="0">
                <a:blip r:embed="rId3"/>
                <a:stretch>
                  <a:fillRect l="-1826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426" y="11531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9875" y="1413049"/>
          <a:ext cx="2027233" cy="902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9" name="Equation" r:id="rId4" imgW="1002665" imgH="444500" progId="Equation.3">
                  <p:embed/>
                </p:oleObj>
              </mc:Choice>
              <mc:Fallback>
                <p:oleObj name="Equation" r:id="rId4" imgW="1002665" imgH="444500" progId="Equation.3">
                  <p:embed/>
                  <p:pic>
                    <p:nvPicPr>
                      <p:cNvPr id="0" name="Picture 55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75" y="1413049"/>
                        <a:ext cx="2027233" cy="902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63230" y="2789051"/>
            <a:ext cx="5488627" cy="9100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89935" y="2770945"/>
            <a:ext cx="9833" cy="910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79755" y="2770945"/>
            <a:ext cx="9833" cy="910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2550916" y="3641160"/>
            <a:ext cx="117182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686443" y="4145105"/>
          <a:ext cx="735484" cy="35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0" name="Equation" r:id="rId7" imgW="10058400" imgH="4876800" progId="Equation.3">
                  <p:embed/>
                </p:oleObj>
              </mc:Choice>
              <mc:Fallback>
                <p:oleObj name="Equation" r:id="rId7" imgW="10058400" imgH="4876800" progId="Equation.3">
                  <p:embed/>
                  <p:pic>
                    <p:nvPicPr>
                      <p:cNvPr id="0" name="Picture 55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443" y="4145105"/>
                        <a:ext cx="735484" cy="350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3947652" y="3625803"/>
            <a:ext cx="93694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000175" y="4158529"/>
          <a:ext cx="1130099" cy="318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1" name="Equation" r:id="rId9" imgW="17678400" imgH="4876800" progId="Equation.3">
                  <p:embed/>
                </p:oleObj>
              </mc:Choice>
              <mc:Fallback>
                <p:oleObj name="Equation" r:id="rId9" imgW="17678400" imgH="4876800" progId="Equation.3">
                  <p:embed/>
                  <p:pic>
                    <p:nvPicPr>
                      <p:cNvPr id="0" name="Picture 55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175" y="4158529"/>
                        <a:ext cx="1130099" cy="318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ontent Placeholder 2"/>
          <p:cNvSpPr txBox="1"/>
          <p:nvPr/>
        </p:nvSpPr>
        <p:spPr>
          <a:xfrm>
            <a:off x="235974" y="4473161"/>
            <a:ext cx="8681884" cy="253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affects the margin of error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000" i="1" dirty="0"/>
              <a:t>The </a:t>
            </a:r>
            <a:r>
              <a:rPr lang="en-US" sz="2000" b="1" i="1" dirty="0"/>
              <a:t>level of confidence </a:t>
            </a:r>
            <a:r>
              <a:rPr lang="en-US" sz="2000" i="1" dirty="0"/>
              <a:t>which determines the value of z</a:t>
            </a:r>
            <a:endParaRPr lang="en-US" sz="2000" dirty="0"/>
          </a:p>
          <a:p>
            <a:pPr lvl="1"/>
            <a:r>
              <a:rPr lang="en-US" sz="2000" i="1" dirty="0"/>
              <a:t>the standard error which is a function of </a:t>
            </a:r>
            <a:r>
              <a:rPr lang="en-US" sz="2000" b="1" i="1" dirty="0"/>
              <a:t>sample </a:t>
            </a:r>
            <a:r>
              <a:rPr lang="en-US" sz="2000" b="1" i="1" dirty="0" smtClean="0"/>
              <a:t>size</a:t>
            </a:r>
            <a:endParaRPr lang="en-US" sz="2400" b="1" dirty="0"/>
          </a:p>
          <a:p>
            <a:r>
              <a:rPr lang="en-US" sz="2400" dirty="0"/>
              <a:t>How can we achieve </a:t>
            </a:r>
            <a:r>
              <a:rPr lang="en-US" sz="2400" dirty="0" smtClean="0"/>
              <a:t>a narrower </a:t>
            </a:r>
            <a:r>
              <a:rPr lang="en-US" sz="2400" dirty="0"/>
              <a:t>confidence interval?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i="1" dirty="0"/>
              <a:t>1.  Decrease the level of confidence  OR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i="1" dirty="0"/>
              <a:t>2.  Increase the sample size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5477347" y="1316164"/>
            <a:ext cx="1127013" cy="8128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3" idx="2"/>
            <a:endCxn id="46" idx="0"/>
          </p:cNvCxnSpPr>
          <p:nvPr/>
        </p:nvCxnSpPr>
        <p:spPr>
          <a:xfrm flipH="1">
            <a:off x="6033317" y="2129019"/>
            <a:ext cx="7537" cy="296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3797" y="2426008"/>
            <a:ext cx="2819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Standard Error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Standard Deviation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the Sampling Distribution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>
          <a:xfrm flipV="1">
            <a:off x="6859999" y="1722592"/>
            <a:ext cx="304800" cy="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83581" y="1401291"/>
            <a:ext cx="93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 Error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51422" y="1158847"/>
            <a:ext cx="1708577" cy="11307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3" grpId="0" animBg="1"/>
      <p:bldP spid="46" grpId="0"/>
      <p:bldP spid="50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two (2) ways to reduce the width of a confidence interval?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Larger sample size and higher level of confidence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Smaller sample size and lower level of confidence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Larger sample size and lower level of confidence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Unable to determine without seeing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700867"/>
            <a:ext cx="7001933" cy="499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3" y="1133856"/>
            <a:ext cx="8939463" cy="535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Two different researchers measured the weight of two separate samples of ruby-throated hummingbirds from the </a:t>
            </a:r>
            <a:r>
              <a:rPr lang="en-US" sz="2400" b="1" dirty="0"/>
              <a:t>same population</a:t>
            </a:r>
            <a:r>
              <a:rPr lang="en-US" sz="2400" dirty="0"/>
              <a:t>. Each calculated a 95% confidence interval for the mean weight of these birds. </a:t>
            </a:r>
            <a:r>
              <a:rPr lang="en-US" sz="1600" dirty="0"/>
              <a:t>(</a:t>
            </a:r>
            <a:r>
              <a:rPr lang="en-US" sz="1600" dirty="0" err="1" smtClean="0"/>
              <a:t>Source:_</a:t>
            </a:r>
            <a:r>
              <a:rPr lang="en-US" sz="1600" dirty="0" err="1" smtClean="0">
                <a:hlinkClick r:id="rId1"/>
              </a:rPr>
              <a:t>http</a:t>
            </a:r>
            <a:r>
              <a:rPr lang="en-US" sz="1600" dirty="0">
                <a:hlinkClick r:id="rId1"/>
              </a:rPr>
              <a:t>://www.biology.ucsd.edu/labs/rifkin/courses/bieb100/win2012/PracticeProblemCollection/NormalInferencePracticeProblems_ch11.pdf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  <a:endParaRPr lang="en-US" sz="2400" dirty="0"/>
          </a:p>
          <a:p>
            <a:pPr lvl="1"/>
            <a:r>
              <a:rPr lang="en-US" sz="2000" dirty="0"/>
              <a:t>Researcher 1 found the 95% </a:t>
            </a:r>
            <a:r>
              <a:rPr lang="en-US" sz="2000" dirty="0" smtClean="0"/>
              <a:t>CI to </a:t>
            </a:r>
            <a:r>
              <a:rPr lang="en-US" sz="2000" dirty="0"/>
              <a:t>be (3.12 g , 3.48 g), while </a:t>
            </a:r>
            <a:endParaRPr lang="en-US" sz="2000" dirty="0"/>
          </a:p>
          <a:p>
            <a:pPr lvl="1"/>
            <a:r>
              <a:rPr lang="en-US" sz="2000" dirty="0"/>
              <a:t>Researcher 2 found the 95% </a:t>
            </a:r>
            <a:r>
              <a:rPr lang="en-US" sz="2000" dirty="0" smtClean="0"/>
              <a:t>CI to </a:t>
            </a:r>
            <a:r>
              <a:rPr lang="en-US" sz="2000" dirty="0"/>
              <a:t>be (3.05 g , 3.62 g).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If we assume similar means and sample standard deviations, which of the researchers probably had the </a:t>
            </a:r>
            <a:r>
              <a:rPr lang="en-US" sz="2400" b="1" dirty="0" smtClean="0"/>
              <a:t>larger</a:t>
            </a:r>
            <a:r>
              <a:rPr lang="en-US" sz="2400" dirty="0" smtClean="0"/>
              <a:t> sample?</a:t>
            </a: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Researcher 1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Researcher 2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4341" y="4719626"/>
            <a:ext cx="5023748" cy="163121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 interval width = upper limit – lower limit</a:t>
            </a:r>
            <a:endParaRPr lang="en-US" sz="2000" dirty="0" smtClean="0"/>
          </a:p>
          <a:p>
            <a:r>
              <a:rPr lang="en-US" sz="2000" dirty="0" smtClean="0"/>
              <a:t>Width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3.48 – 3.12 = 0.36</a:t>
            </a:r>
            <a:endParaRPr lang="en-US" sz="2000" dirty="0" smtClean="0"/>
          </a:p>
          <a:p>
            <a:r>
              <a:rPr lang="en-US" sz="2000" dirty="0" smtClean="0"/>
              <a:t>Width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3.62 </a:t>
            </a:r>
            <a:r>
              <a:rPr lang="en-US" sz="2000" dirty="0"/>
              <a:t>– </a:t>
            </a:r>
            <a:r>
              <a:rPr lang="en-US" sz="2000" dirty="0" smtClean="0"/>
              <a:t>3.05 </a:t>
            </a:r>
            <a:r>
              <a:rPr lang="en-US" sz="2000" dirty="0"/>
              <a:t>= </a:t>
            </a:r>
            <a:r>
              <a:rPr lang="en-US" sz="2000" dirty="0" smtClean="0"/>
              <a:t>0.57</a:t>
            </a:r>
            <a:endParaRPr lang="en-US" sz="2000" dirty="0" smtClean="0"/>
          </a:p>
          <a:p>
            <a:r>
              <a:rPr lang="en-US" sz="2000" dirty="0" smtClean="0"/>
              <a:t>Larger sample </a:t>
            </a:r>
            <a:r>
              <a:rPr lang="en-US" sz="2000" dirty="0" smtClean="0">
                <a:sym typeface="Wingdings" panose="05000000000000000000" pitchFamily="2" charset="2"/>
              </a:rPr>
              <a:t> Narrower CI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 Research 1 probably had the larger sample.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08000" y="4397829"/>
            <a:ext cx="2510971" cy="4354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6061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605481"/>
            <a:ext cx="8717280" cy="6125328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2400" b="1" dirty="0" smtClean="0"/>
              <a:t>Interpretation</a:t>
            </a:r>
            <a:r>
              <a:rPr lang="en-US" sz="2400" dirty="0"/>
              <a:t>: We are x% confident that the true &lt;statistic&gt; &lt;description of problem&gt; is between</a:t>
            </a:r>
            <a:r>
              <a:rPr lang="en-US" sz="2400" u="sng" dirty="0"/>
              <a:t> </a:t>
            </a:r>
            <a:r>
              <a:rPr lang="en-US" sz="2400" u="sng" dirty="0" smtClean="0"/>
              <a:t>a </a:t>
            </a:r>
            <a:r>
              <a:rPr lang="en-US" sz="2400" dirty="0"/>
              <a:t>and</a:t>
            </a:r>
            <a:r>
              <a:rPr lang="en-US" sz="2400" u="sng" dirty="0"/>
              <a:t> </a:t>
            </a:r>
            <a:r>
              <a:rPr lang="en-US" sz="2400" u="sng" dirty="0" smtClean="0"/>
              <a:t>b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200" dirty="0"/>
              <a:t>Confidence interval interpretations talk about PARAMETERS</a:t>
            </a:r>
            <a:endParaRPr lang="en-US" sz="2200" dirty="0"/>
          </a:p>
          <a:p>
            <a:pPr lvl="1"/>
            <a:r>
              <a:rPr lang="en-US" altLang="en-US" sz="2200" dirty="0"/>
              <a:t>Although the true population values (i.e., parameters) may or may not be in the calculated interval, x% of intervals formed in an appropriate manner will contain the true value.  </a:t>
            </a:r>
            <a:r>
              <a:rPr lang="en-US" altLang="en-US" sz="2200" dirty="0" smtClean="0"/>
              <a:t>HOWEVER, </a:t>
            </a:r>
            <a:r>
              <a:rPr lang="en-US" altLang="en-US" sz="2200" dirty="0"/>
              <a:t>(100 – x)% percent will </a:t>
            </a:r>
            <a:r>
              <a:rPr lang="en-US" altLang="en-US" sz="2200" dirty="0" smtClean="0"/>
              <a:t>NOT </a:t>
            </a:r>
            <a:r>
              <a:rPr lang="en-US" altLang="en-US" sz="2200" dirty="0"/>
              <a:t>contain the true </a:t>
            </a:r>
            <a:r>
              <a:rPr lang="en-US" altLang="en-US" sz="2200" dirty="0" smtClean="0"/>
              <a:t>value </a:t>
            </a:r>
            <a:r>
              <a:rPr lang="en-US" altLang="en-US" sz="2200" dirty="0" smtClean="0">
                <a:sym typeface="Wingdings" panose="05000000000000000000" pitchFamily="2" charset="2"/>
              </a:rPr>
              <a:t> </a:t>
            </a:r>
            <a:r>
              <a:rPr lang="en-US" altLang="en-US" sz="2200" dirty="0" smtClean="0"/>
              <a:t>a </a:t>
            </a:r>
            <a:r>
              <a:rPr lang="en-US" altLang="en-US" sz="2200" dirty="0"/>
              <a:t>mistake due to chance</a:t>
            </a:r>
            <a:r>
              <a:rPr lang="en-US" altLang="en-US" sz="2200" dirty="0" smtClean="0"/>
              <a:t>.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79991"/>
            <a:ext cx="8681884" cy="5984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1: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491846"/>
            <a:ext cx="8681884" cy="8362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en-US" altLang="en-US" sz="2000" dirty="0"/>
              <a:t>A random sample of 100 people shows that 25 are left-handed. </a:t>
            </a:r>
            <a:r>
              <a:rPr lang="en-US" altLang="en-US" sz="2000" dirty="0" smtClean="0"/>
              <a:t>Form </a:t>
            </a:r>
            <a:r>
              <a:rPr lang="en-US" altLang="en-US" sz="2000" dirty="0"/>
              <a:t>a 95% confidence interval for the true proportion of left-handers</a:t>
            </a:r>
            <a:endParaRPr lang="en-US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2004" y="1318230"/>
                <a:ext cx="4912799" cy="2462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r>
                  <a:rPr lang="en-US" sz="2000" b="1" dirty="0" smtClean="0"/>
                  <a:t>What do we know?</a:t>
                </a:r>
              </a:p>
              <a:p>
                <a:r>
                  <a:rPr lang="en-US" sz="2000" dirty="0" smtClean="0"/>
                  <a:t>Left handed/Not left handed </a:t>
                </a:r>
                <a:r>
                  <a:rPr lang="en-US" sz="2000" dirty="0">
                    <a:sym typeface="Wingdings" panose="05000000000000000000" pitchFamily="2" charset="2"/>
                  </a:rPr>
                  <a:t> categorical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(success is left handed)</a:t>
                </a:r>
                <a:br>
                  <a:rPr lang="en-US" sz="2000" dirty="0" smtClean="0"/>
                </a:br>
                <a:r>
                  <a:rPr lang="en-US" sz="2000" dirty="0" smtClean="0"/>
                  <a:t>25 left-handed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 25 successes</a:t>
                </a:r>
                <a:endParaRPr lang="en-US" sz="2000" dirty="0" smtClean="0"/>
              </a:p>
              <a:p>
                <a:pPr>
                  <a:tabLst>
                    <a:tab pos="515938" algn="l"/>
                  </a:tabLst>
                </a:pPr>
                <a:r>
                  <a:rPr lang="en-US" sz="2000" dirty="0" smtClean="0"/>
                  <a:t>n = 100</a:t>
                </a:r>
              </a:p>
              <a:p>
                <a:pPr>
                  <a:tabLst>
                    <a:tab pos="51593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/>
                  <a:t> = # successes/# trials = 25/100 = 0.25</a:t>
                </a:r>
              </a:p>
              <a:p>
                <a:pPr>
                  <a:tabLst>
                    <a:tab pos="515938" algn="l"/>
                  </a:tabLst>
                </a:pPr>
                <a:r>
                  <a:rPr lang="en-US" sz="1800" dirty="0" err="1" smtClean="0"/>
                  <a:t>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dirty="0" smtClean="0"/>
                  <a:t> = 0.25(100)=25 and n(1-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dirty="0" smtClean="0"/>
                  <a:t>)=0.75(100)=75</a:t>
                </a:r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endParaRPr lang="en-US" sz="2000" dirty="0" smtClean="0"/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" y="1318230"/>
                <a:ext cx="4912799" cy="2462936"/>
              </a:xfrm>
              <a:prstGeom prst="rect">
                <a:avLst/>
              </a:prstGeom>
              <a:blipFill rotWithShape="0">
                <a:blip r:embed="rId1"/>
                <a:stretch>
                  <a:fillRect l="-1365" t="-2475" r="-993" b="-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Content Placeholder 5"/>
          <p:cNvSpPr txBox="1"/>
          <p:nvPr/>
        </p:nvSpPr>
        <p:spPr>
          <a:xfrm>
            <a:off x="4766184" y="2657175"/>
            <a:ext cx="4114800" cy="4689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6" name="Content Placeholder 3"/>
          <p:cNvSpPr txBox="1"/>
          <p:nvPr/>
        </p:nvSpPr>
        <p:spPr>
          <a:xfrm>
            <a:off x="5074572" y="2622974"/>
            <a:ext cx="4014008" cy="32635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Interpretation:</a:t>
            </a:r>
            <a:endParaRPr lang="en-US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We are 95% confident that the true proportion of people in the population who are left-handed is between 0.1651 and 0.3349.</a:t>
            </a: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000" b="1" dirty="0" smtClean="0">
                <a:sym typeface="Wingdings" panose="05000000000000000000" pitchFamily="2" charset="2"/>
              </a:rPr>
              <a:t>_OR_</a:t>
            </a:r>
            <a:endParaRPr lang="en-US" sz="20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2000" dirty="0"/>
              <a:t>We are 95% confident that the true percentage of left-handers in the population is between </a:t>
            </a:r>
            <a:r>
              <a:rPr lang="en-US" altLang="en-US" sz="2000" dirty="0" smtClean="0"/>
              <a:t>16.51</a:t>
            </a:r>
            <a:r>
              <a:rPr lang="en-US" altLang="en-US" sz="2000" dirty="0"/>
              <a:t>% and 33.49%.</a:t>
            </a:r>
            <a:endParaRPr lang="en-US" sz="2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5874017"/>
            <a:ext cx="91440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/>
              <a:t>Although the interval from 0.1651 to 0.3349 </a:t>
            </a:r>
            <a:r>
              <a:rPr lang="en-US" altLang="en-US" b="1" dirty="0" smtClean="0"/>
              <a:t>may </a:t>
            </a:r>
            <a:r>
              <a:rPr lang="en-US" altLang="en-US" b="1" dirty="0"/>
              <a:t>or may not contain</a:t>
            </a:r>
            <a:r>
              <a:rPr lang="en-US" altLang="en-US" dirty="0"/>
              <a:t> the true proportion, </a:t>
            </a:r>
            <a:br>
              <a:rPr lang="en-US" altLang="en-US" dirty="0" smtClean="0"/>
            </a:br>
            <a:r>
              <a:rPr lang="en-US" altLang="en-US" dirty="0" smtClean="0"/>
              <a:t>95</a:t>
            </a:r>
            <a:r>
              <a:rPr lang="en-US" altLang="en-US" dirty="0"/>
              <a:t>% of intervals formed from samples of size 100 </a:t>
            </a:r>
            <a:r>
              <a:rPr lang="en-US" altLang="en-US" dirty="0" smtClean="0"/>
              <a:t>in </a:t>
            </a:r>
            <a:r>
              <a:rPr lang="en-US" altLang="en-US" dirty="0"/>
              <a:t>this manner will </a:t>
            </a:r>
            <a:r>
              <a:rPr lang="en-US" altLang="en-US" dirty="0" smtClean="0"/>
              <a:t>cover </a:t>
            </a:r>
            <a:r>
              <a:rPr lang="en-US" altLang="en-US" dirty="0"/>
              <a:t>the true </a:t>
            </a:r>
            <a:r>
              <a:rPr lang="en-US" altLang="en-US" dirty="0" smtClean="0"/>
              <a:t>value.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42004" y="3819541"/>
                <a:ext cx="4912799" cy="1469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tabLst>
                    <a:tab pos="515938" algn="l"/>
                  </a:tabLst>
                </a:pPr>
                <a:r>
                  <a:rPr lang="en-US" sz="2000" dirty="0" smtClean="0"/>
                  <a:t>What is the standard error?</a:t>
                </a:r>
              </a:p>
              <a:p>
                <a:pPr marL="800100" lvl="1" indent="-342900">
                  <a:buFont typeface="+mj-lt"/>
                  <a:buAutoNum type="alphaUcPeriod"/>
                  <a:tabLst>
                    <a:tab pos="5159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acc>
                      </m:sub>
                    </m:sSub>
                    <m:r>
                      <a:rPr lang="en-US" sz="180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dirty="0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4.33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dirty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=0.433</m:t>
                    </m:r>
                  </m:oMath>
                </a14:m>
                <a:endParaRPr lang="en-US" sz="1800" dirty="0" smtClean="0"/>
              </a:p>
              <a:p>
                <a:pPr marL="741363" lvl="1" indent="-284163">
                  <a:buFont typeface="+mj-lt"/>
                  <a:buAutoNum type="alphaUcPeriod"/>
                  <a:tabLst>
                    <a:tab pos="5159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 dirty="0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acc>
                      </m:sub>
                    </m:sSub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 dirty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acc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 dirty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acc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e>
                    </m:ra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0.25(0.75)</m:t>
                            </m:r>
                            <m:r>
                              <a:rPr lang="en-US" sz="180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en-US" sz="1800">
                        <a:latin typeface="Cambria Math" panose="02040503050406030204" pitchFamily="18" charset="0"/>
                      </a:rPr>
                      <m:t>=0.0433</m:t>
                    </m:r>
                  </m:oMath>
                </a14:m>
                <a:endParaRPr lang="en-US" sz="1800" dirty="0" smtClean="0"/>
              </a:p>
              <a:p>
                <a:pPr marL="741363" lvl="1" indent="-284163">
                  <a:buFont typeface="+mj-lt"/>
                  <a:buAutoNum type="alphaUcPeriod"/>
                  <a:tabLst>
                    <a:tab pos="515938" algn="l"/>
                  </a:tabLst>
                </a:pPr>
                <a:endParaRPr lang="en-US" sz="1800" dirty="0" smtClean="0"/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endParaRPr lang="en-US" sz="2000" dirty="0" smtClean="0"/>
              </a:p>
            </p:txBody>
          </p:sp>
        </mc:Choice>
        <mc:Fallback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" y="3819541"/>
                <a:ext cx="4912799" cy="1469143"/>
              </a:xfrm>
              <a:prstGeom prst="rect">
                <a:avLst/>
              </a:prstGeom>
              <a:blipFill rotWithShape="0">
                <a:blip r:embed="rId2"/>
                <a:stretch>
                  <a:fillRect l="-1117" t="-4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0" name="Content Placeholder 3"/>
          <p:cNvSpPr txBox="1"/>
          <p:nvPr/>
        </p:nvSpPr>
        <p:spPr>
          <a:xfrm>
            <a:off x="5074572" y="1600974"/>
            <a:ext cx="4912799" cy="948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69645" algn="l"/>
              </a:tabLst>
            </a:pPr>
            <a:r>
              <a:rPr lang="en-US" sz="2000" dirty="0" smtClean="0">
                <a:sym typeface="Wingdings" panose="05000000000000000000" pitchFamily="2" charset="2"/>
              </a:rPr>
              <a:t>95% CI = 0.25 ± 1.96(0.0433)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 	= 0.25 ± 0.0849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 	=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(0.1651 , 0.3349)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/>
          </a:p>
        </p:txBody>
      </p:sp>
      <p:sp>
        <p:nvSpPr>
          <p:cNvPr id="11" name="Content Placeholder 3"/>
          <p:cNvSpPr txBox="1"/>
          <p:nvPr/>
        </p:nvSpPr>
        <p:spPr>
          <a:xfrm>
            <a:off x="42003" y="5418791"/>
            <a:ext cx="4912799" cy="426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15620" algn="l"/>
              </a:tabLst>
            </a:pPr>
            <a:r>
              <a:rPr lang="en-US" sz="2000" dirty="0" smtClean="0"/>
              <a:t>95% confidence </a:t>
            </a:r>
            <a:r>
              <a:rPr lang="en-US" sz="2000" dirty="0" smtClean="0">
                <a:sym typeface="Wingdings" panose="05000000000000000000" pitchFamily="2" charset="2"/>
              </a:rPr>
              <a:t> z = 1.96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3059" y="4554112"/>
            <a:ext cx="4188941" cy="726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 animBg="1"/>
      <p:bldP spid="9" grpId="0" build="p"/>
      <p:bldP spid="10" grpId="0" build="p"/>
      <p:bldP spid="11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79991"/>
            <a:ext cx="8681884" cy="5984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2: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678428"/>
            <a:ext cx="8681884" cy="2035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 planning committee needs to estimate the percentage of students at a large university who will attend an upcoming event so that they can determine an appropriate location for the event.  80 students are randomly </a:t>
            </a:r>
            <a:r>
              <a:rPr lang="en-US" sz="2000" dirty="0" smtClean="0"/>
              <a:t>selected, and </a:t>
            </a:r>
            <a:r>
              <a:rPr lang="en-US" sz="2000" dirty="0"/>
              <a:t>15 say that they will come to the event.  </a:t>
            </a:r>
            <a:endParaRPr lang="en-US" sz="2000" dirty="0"/>
          </a:p>
          <a:p>
            <a:r>
              <a:rPr lang="en-US" sz="2000" dirty="0"/>
              <a:t>What is a 95% confidence interval for the proportion of all the university’s students who will attend the event?   Interpret the interval.   Is the confidence interval a valid method for this problem?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0" y="2592039"/>
                <a:ext cx="4912799" cy="4200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r>
                  <a:rPr lang="en-US" sz="2000" dirty="0" smtClean="0"/>
                  <a:t>What do we know?</a:t>
                </a:r>
              </a:p>
              <a:p>
                <a:pPr marL="225425" indent="-225425">
                  <a:buFont typeface="Arial" panose="020B0604020202020204" pitchFamily="34" charset="0"/>
                  <a:buNone/>
                </a:pPr>
                <a:r>
                  <a:rPr lang="en-US" sz="2000" dirty="0" smtClean="0"/>
                  <a:t>Attend/not attend (success is ATTEND) </a:t>
                </a:r>
                <a:br>
                  <a:rPr lang="en-US" sz="2000" dirty="0" smtClean="0"/>
                </a:br>
                <a:r>
                  <a:rPr lang="en-US" sz="2000" dirty="0" smtClean="0"/>
                  <a:t>15 say they will attend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 15 successes</a:t>
                </a:r>
                <a:endParaRPr lang="en-US" sz="2000" dirty="0" smtClean="0"/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r>
                  <a:rPr lang="en-US" sz="2000" dirty="0" smtClean="0"/>
                  <a:t>n = 80</a:t>
                </a:r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/>
                  <a:t> = # successes/# trials = 15/80 = 0.1875</a:t>
                </a:r>
              </a:p>
              <a:p>
                <a:pPr marL="515938" indent="-515938">
                  <a:buNone/>
                  <a:tabLst>
                    <a:tab pos="515938" algn="l"/>
                  </a:tabLst>
                </a:pPr>
                <a:r>
                  <a:rPr lang="en-US" sz="1800" dirty="0" err="1" smtClean="0"/>
                  <a:t>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dirty="0" smtClean="0"/>
                  <a:t>=0.1875(80)=15 and n(1-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dirty="0" smtClean="0"/>
                  <a:t>)=0.8125(80)=65</a:t>
                </a:r>
              </a:p>
              <a:p>
                <a:pPr marL="515938" indent="-515938">
                  <a:buNone/>
                  <a:tabLst>
                    <a:tab pos="515938" algn="l"/>
                  </a:tabLst>
                </a:pPr>
                <a:r>
                  <a:rPr lang="en-US" sz="1800" dirty="0" smtClean="0"/>
                  <a:t>Standard error=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0.1875(0.8125)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 smtClean="0"/>
                  <a:t>= 0.0436</a:t>
                </a:r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r>
                  <a:rPr lang="en-US" sz="2000" dirty="0" smtClean="0"/>
                  <a:t>95% confidence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 z = 1.96</a:t>
                </a:r>
              </a:p>
              <a:p>
                <a:pPr marL="515938" indent="-515938">
                  <a:buNone/>
                  <a:tabLst>
                    <a:tab pos="515938" algn="l"/>
                  </a:tabLst>
                </a:pPr>
                <a:r>
                  <a:rPr lang="en-US" sz="2000" dirty="0" smtClean="0">
                    <a:sym typeface="Wingdings" panose="05000000000000000000" pitchFamily="2" charset="2"/>
                  </a:rPr>
                  <a:t>95% CI = 0.1875 ± 1.96(0.0436) =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ym typeface="Wingdings" panose="05000000000000000000" pitchFamily="2" charset="2"/>
                  </a:rPr>
                  <a:t>0.1875 ± 0.085456 =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ym typeface="Wingdings" panose="05000000000000000000" pitchFamily="2" charset="2"/>
                  </a:rPr>
                  <a:t>(0.102044 , 0.272956)</a:t>
                </a:r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515938" indent="-515938">
                  <a:buFont typeface="Arial" panose="020B0604020202020204" pitchFamily="34" charset="0"/>
                  <a:buNone/>
                  <a:tabLst>
                    <a:tab pos="515938" algn="l"/>
                  </a:tabLst>
                </a:pPr>
                <a:endParaRPr lang="en-US" sz="2000" dirty="0" smtClean="0"/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92039"/>
                <a:ext cx="4912799" cy="4200824"/>
              </a:xfrm>
              <a:prstGeom prst="rect">
                <a:avLst/>
              </a:prstGeom>
              <a:blipFill rotWithShape="0">
                <a:blip r:embed="rId1"/>
                <a:stretch>
                  <a:fillRect l="-1241" t="-1451" r="-496"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Content Placeholder 5"/>
          <p:cNvSpPr txBox="1"/>
          <p:nvPr/>
        </p:nvSpPr>
        <p:spPr>
          <a:xfrm>
            <a:off x="4766184" y="2657175"/>
            <a:ext cx="4114800" cy="4689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6" name="Content Placeholder 3"/>
          <p:cNvSpPr txBox="1"/>
          <p:nvPr/>
        </p:nvSpPr>
        <p:spPr>
          <a:xfrm>
            <a:off x="4866977" y="2577288"/>
            <a:ext cx="4014008" cy="1453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r>
              <a:rPr lang="en-US" sz="2000" dirty="0" smtClean="0"/>
              <a:t>90% confidence </a:t>
            </a:r>
            <a:r>
              <a:rPr lang="en-US" sz="2000" dirty="0" smtClean="0">
                <a:sym typeface="Wingdings" panose="05000000000000000000" pitchFamily="2" charset="2"/>
              </a:rPr>
              <a:t> z = 1.645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None/>
              <a:tabLst>
                <a:tab pos="515620" algn="l"/>
              </a:tabLst>
            </a:pPr>
            <a:r>
              <a:rPr lang="en-US" sz="2000" dirty="0" smtClean="0">
                <a:sym typeface="Wingdings" panose="05000000000000000000" pitchFamily="2" charset="2"/>
              </a:rPr>
              <a:t>90% CI = 0.1875 ± 1.645(0.0436) =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0.1875 ± 0.071722 =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(0.115778, 0.259222)</a:t>
            </a:r>
            <a:endParaRPr lang="en-US" sz="2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/>
          </a:p>
        </p:txBody>
      </p:sp>
      <p:sp>
        <p:nvSpPr>
          <p:cNvPr id="7" name="Content Placeholder 3"/>
          <p:cNvSpPr txBox="1"/>
          <p:nvPr/>
        </p:nvSpPr>
        <p:spPr>
          <a:xfrm>
            <a:off x="4903850" y="4111113"/>
            <a:ext cx="4014008" cy="1453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r>
              <a:rPr lang="en-US" sz="2000" dirty="0" smtClean="0"/>
              <a:t>99% confidence </a:t>
            </a:r>
            <a:r>
              <a:rPr lang="en-US" sz="2000" dirty="0" smtClean="0">
                <a:sym typeface="Wingdings" panose="05000000000000000000" pitchFamily="2" charset="2"/>
              </a:rPr>
              <a:t> z = 2.58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None/>
              <a:tabLst>
                <a:tab pos="515620" algn="l"/>
              </a:tabLst>
            </a:pPr>
            <a:r>
              <a:rPr lang="en-US" sz="2000" dirty="0" smtClean="0">
                <a:sym typeface="Wingdings" panose="05000000000000000000" pitchFamily="2" charset="2"/>
              </a:rPr>
              <a:t>99% CI = 0.1875 ± 2.58(0.0436) =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0.1875 ± 0.112488 =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(0.075012 , 0.299988)</a:t>
            </a:r>
            <a:endParaRPr lang="en-US" sz="2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516255" indent="-516255">
              <a:buFont typeface="Arial" panose="020B0604020202020204" pitchFamily="34" charset="0"/>
              <a:buNone/>
              <a:tabLst>
                <a:tab pos="515620" algn="l"/>
              </a:tabLst>
            </a:pPr>
            <a:endParaRPr lang="en-US" sz="20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4444181" y="6037003"/>
            <a:ext cx="4326193" cy="634808"/>
            <a:chOff x="4444181" y="6037003"/>
            <a:chExt cx="4326193" cy="63480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44181" y="6174658"/>
              <a:ext cx="4326193" cy="29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07277" y="6046839"/>
              <a:ext cx="0" cy="275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69393" y="6046838"/>
              <a:ext cx="0" cy="275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551174" y="6056671"/>
              <a:ext cx="0" cy="275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988710" y="6046837"/>
              <a:ext cx="0" cy="275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59911" y="6046839"/>
              <a:ext cx="0" cy="275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633883" y="6056671"/>
              <a:ext cx="0" cy="275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76684" y="6056670"/>
              <a:ext cx="0" cy="275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925566" y="6302479"/>
              <a:ext cx="3443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.05   .10     .15   .20   .25    .30   .35  </a:t>
              </a:r>
              <a:endParaRPr lang="en-US" dirty="0"/>
            </a:p>
          </p:txBody>
        </p:sp>
        <p:sp>
          <p:nvSpPr>
            <p:cNvPr id="20" name="Left Bracket 19"/>
            <p:cNvSpPr/>
            <p:nvPr/>
          </p:nvSpPr>
          <p:spPr>
            <a:xfrm>
              <a:off x="5642637" y="6046837"/>
              <a:ext cx="45719" cy="275303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Bracket 20"/>
            <p:cNvSpPr/>
            <p:nvPr/>
          </p:nvSpPr>
          <p:spPr>
            <a:xfrm>
              <a:off x="7295533" y="6037003"/>
              <a:ext cx="74137" cy="285137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ket 21"/>
            <p:cNvSpPr/>
            <p:nvPr/>
          </p:nvSpPr>
          <p:spPr>
            <a:xfrm>
              <a:off x="5805073" y="6051753"/>
              <a:ext cx="45719" cy="275303"/>
            </a:xfrm>
            <a:prstGeom prst="leftBracket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Bracket 22"/>
            <p:cNvSpPr/>
            <p:nvPr/>
          </p:nvSpPr>
          <p:spPr>
            <a:xfrm>
              <a:off x="7124608" y="6041919"/>
              <a:ext cx="74137" cy="285137"/>
            </a:xfrm>
            <a:prstGeom prst="rightBracket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Bracket 23"/>
            <p:cNvSpPr/>
            <p:nvPr/>
          </p:nvSpPr>
          <p:spPr>
            <a:xfrm>
              <a:off x="5492159" y="6042921"/>
              <a:ext cx="45719" cy="275303"/>
            </a:xfrm>
            <a:prstGeom prst="leftBracket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Bracket 24"/>
            <p:cNvSpPr/>
            <p:nvPr/>
          </p:nvSpPr>
          <p:spPr>
            <a:xfrm>
              <a:off x="7457579" y="6041919"/>
              <a:ext cx="74137" cy="285137"/>
            </a:xfrm>
            <a:prstGeom prst="rightBracket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972" y="1"/>
            <a:ext cx="8694549" cy="502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Source: </a:t>
            </a:r>
            <a:r>
              <a:rPr lang="en-US" sz="2800" dirty="0" err="1" smtClean="0"/>
              <a:t>Utts</a:t>
            </a:r>
            <a:r>
              <a:rPr lang="en-US" sz="2800" dirty="0" smtClean="0"/>
              <a:t>, </a:t>
            </a:r>
            <a:r>
              <a:rPr lang="en-US" sz="2800" b="1" i="1" dirty="0" smtClean="0"/>
              <a:t>Seeing Through Statistics</a:t>
            </a:r>
            <a:r>
              <a:rPr lang="en-US" sz="2800" dirty="0" smtClean="0"/>
              <a:t>, : p. 384, #11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47972" y="2269730"/>
                <a:ext cx="8694549" cy="458827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4340225" algn="l"/>
                  </a:tabLst>
                </a:pPr>
                <a:r>
                  <a:rPr lang="en-US" dirty="0" smtClean="0"/>
                  <a:t>What do we know?</a:t>
                </a:r>
              </a:p>
              <a:p>
                <a:pPr lvl="1">
                  <a:lnSpc>
                    <a:spcPct val="100000"/>
                  </a:lnSpc>
                  <a:tabLst>
                    <a:tab pos="4340225" algn="l"/>
                  </a:tabLst>
                </a:pPr>
                <a:r>
                  <a:rPr lang="en-US" dirty="0" smtClean="0"/>
                  <a:t>n=400; Quarter system versus Semester system </a:t>
                </a:r>
                <a:br>
                  <a:rPr lang="en-US" dirty="0" smtClean="0"/>
                </a:br>
                <a:r>
                  <a:rPr lang="en-US" dirty="0" smtClean="0"/>
                  <a:t>(2 responses </a:t>
                </a:r>
                <a:r>
                  <a:rPr lang="en-US" dirty="0" smtClean="0">
                    <a:sym typeface="Wingdings" panose="05000000000000000000" pitchFamily="2" charset="2"/>
                  </a:rPr>
                  <a:t> define</a:t>
                </a:r>
                <a:r>
                  <a:rPr lang="en-US" dirty="0" smtClean="0"/>
                  <a:t> quarter system = success); z for 95% 1.96</a:t>
                </a:r>
                <a:br>
                  <a:rPr lang="en-US" dirty="0" smtClean="0"/>
                </a:br>
                <a:endParaRPr lang="en-US" dirty="0" smtClean="0"/>
              </a:p>
              <a:p>
                <a:pPr lvl="1">
                  <a:tabLst>
                    <a:tab pos="4340225" algn="l"/>
                  </a:tabLst>
                </a:pPr>
                <a:r>
                  <a:rPr lang="en-US" dirty="0" smtClean="0"/>
                  <a:t>Estimate for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 smtClean="0">
                    <a:ea typeface="Cambria Math" panose="02040503050406030204" pitchFamily="18" charset="0"/>
                  </a:rPr>
                  <a:t>: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𝑠𝑢𝑐𝑐𝑒𝑠𝑠𝑒𝑠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dirty="0" smtClean="0"/>
                  <a:t> = 0.60</a:t>
                </a:r>
                <a:br>
                  <a:rPr lang="en-US" dirty="0" smtClean="0"/>
                </a:br>
                <a:endParaRPr lang="en-US" dirty="0" smtClean="0"/>
              </a:p>
              <a:p>
                <a:pPr lvl="1">
                  <a:tabLst>
                    <a:tab pos="4340225" algn="l"/>
                  </a:tabLst>
                </a:pPr>
                <a:r>
                  <a:rPr lang="en-US" dirty="0" smtClean="0"/>
                  <a:t>95% CI for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± </a:t>
                </a:r>
                <a:r>
                  <a:rPr lang="en-US" dirty="0"/>
                  <a:t>z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0.60 ± </a:t>
                </a:r>
                <a:r>
                  <a:rPr lang="en-US" dirty="0"/>
                  <a:t>1.96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0.60(1−0.60)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marL="2114550" lvl="1" indent="0">
                  <a:buNone/>
                  <a:tabLst>
                    <a:tab pos="4340225" algn="l"/>
                  </a:tabLst>
                </a:pPr>
                <a:r>
                  <a:rPr lang="en-US" dirty="0" smtClean="0"/>
                  <a:t>= </a:t>
                </a:r>
                <a:r>
                  <a:rPr lang="en-US" dirty="0"/>
                  <a:t>0.60 ± 1.96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0.24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0.60 ± </a:t>
                </a:r>
                <a:r>
                  <a:rPr lang="en-US" dirty="0" smtClean="0"/>
                  <a:t>1.96</a:t>
                </a:r>
                <a:r>
                  <a:rPr lang="en-US" dirty="0"/>
                  <a:t> ( 0.024) </a:t>
                </a:r>
                <a:endParaRPr lang="en-US" dirty="0" smtClean="0"/>
              </a:p>
              <a:p>
                <a:pPr marL="2114550" lvl="1" indent="0">
                  <a:buNone/>
                  <a:tabLst>
                    <a:tab pos="4340225" algn="l"/>
                  </a:tabLst>
                </a:pPr>
                <a:r>
                  <a:rPr lang="en-US" dirty="0" smtClean="0"/>
                  <a:t>= 0.60 </a:t>
                </a:r>
                <a:r>
                  <a:rPr lang="en-US" dirty="0"/>
                  <a:t>± </a:t>
                </a:r>
                <a:r>
                  <a:rPr lang="en-US" dirty="0" smtClean="0"/>
                  <a:t>0.05 = (0.55 , 0.65)</a:t>
                </a:r>
              </a:p>
              <a:p>
                <a:pPr marL="457200" indent="-457200">
                  <a:buFont typeface="+mj-lt"/>
                  <a:buAutoNum type="alphaLcPeriod" startAt="2"/>
                  <a:tabLst>
                    <a:tab pos="4340225" algn="l"/>
                  </a:tabLst>
                </a:pPr>
                <a:r>
                  <a:rPr lang="en-US" sz="2600" dirty="0" smtClean="0"/>
                  <a:t>Interpretation: I am 95% confident that the true proportion of students who prefer to remain on the quarter system is between 0.55 and 0.65. That is, I am 95% confident that more than half of students prefer to remain on the quarter system.</a:t>
                </a:r>
                <a:endParaRPr lang="en-US" sz="26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972" y="2269730"/>
                <a:ext cx="8694549" cy="4588270"/>
              </a:xfrm>
              <a:blipFill rotWithShape="0">
                <a:blip r:embed="rId1"/>
                <a:stretch>
                  <a:fillRect l="-1122" t="-3320" r="-1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Content Placeholder 5"/>
          <p:cNvSpPr txBox="1"/>
          <p:nvPr/>
        </p:nvSpPr>
        <p:spPr>
          <a:xfrm>
            <a:off x="247972" y="502921"/>
            <a:ext cx="8694549" cy="1766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Contemplating switch from quarter system to semester system</a:t>
            </a:r>
            <a:endParaRPr lang="en-US" dirty="0" smtClean="0"/>
          </a:p>
          <a:p>
            <a:pPr lvl="1"/>
            <a:r>
              <a:rPr lang="en-US" dirty="0" smtClean="0"/>
              <a:t>Survey – random sample of </a:t>
            </a:r>
            <a:r>
              <a:rPr lang="en-US" b="1" i="1" dirty="0" smtClean="0"/>
              <a:t>n</a:t>
            </a:r>
            <a:r>
              <a:rPr lang="en-US" dirty="0" smtClean="0"/>
              <a:t>=400 students</a:t>
            </a:r>
            <a:endParaRPr lang="en-US" dirty="0" smtClean="0"/>
          </a:p>
          <a:p>
            <a:pPr lvl="1"/>
            <a:r>
              <a:rPr lang="en-US" dirty="0" smtClean="0"/>
              <a:t>240 prefer quarter system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/>
              <a:t>Construct 95% Confidence Interval for true proportion who prefer to remain on the quarter system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3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15636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can I say that more than half of the students prefer to stay on the quarter system versus semester?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10" y="1997395"/>
            <a:ext cx="7886700" cy="422910"/>
          </a:xfrm>
        </p:spPr>
        <p:txBody>
          <a:bodyPr>
            <a:noAutofit/>
          </a:bodyPr>
          <a:lstStyle/>
          <a:p>
            <a:r>
              <a:rPr lang="en-US" dirty="0" smtClean="0"/>
              <a:t>Look at the number 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4499610"/>
            <a:ext cx="8553450" cy="762000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651510" y="2446020"/>
            <a:ext cx="7886700" cy="447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 does ½ appear?</a:t>
            </a:r>
            <a:endParaRPr lang="en-US" dirty="0"/>
          </a:p>
        </p:txBody>
      </p:sp>
      <p:sp>
        <p:nvSpPr>
          <p:cNvPr id="7" name="Content Placeholder 2"/>
          <p:cNvSpPr txBox="1"/>
          <p:nvPr/>
        </p:nvSpPr>
        <p:spPr>
          <a:xfrm>
            <a:off x="628650" y="2867026"/>
            <a:ext cx="7886700" cy="4676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 is the Confidence Interval?</a:t>
            </a:r>
            <a:endParaRPr lang="en-US" dirty="0"/>
          </a:p>
        </p:txBody>
      </p:sp>
      <p:sp>
        <p:nvSpPr>
          <p:cNvPr id="8" name="Content Placeholder 2"/>
          <p:cNvSpPr txBox="1"/>
          <p:nvPr/>
        </p:nvSpPr>
        <p:spPr>
          <a:xfrm>
            <a:off x="651510" y="3296600"/>
            <a:ext cx="7886700" cy="921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Does it cover ½?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NO! Completely above 0.50.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19745" y="4217670"/>
            <a:ext cx="6235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4499610"/>
            <a:ext cx="8553450" cy="952500"/>
          </a:xfrm>
          <a:prstGeom prst="rect">
            <a:avLst/>
          </a:prstGeom>
        </p:spPr>
      </p:pic>
      <p:sp>
        <p:nvSpPr>
          <p:cNvPr id="12" name="Content Placeholder 2"/>
          <p:cNvSpPr txBox="1"/>
          <p:nvPr/>
        </p:nvSpPr>
        <p:spPr>
          <a:xfrm>
            <a:off x="651510" y="5577840"/>
            <a:ext cx="7886700" cy="128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Thus, we are able to say that we are 95% confident that more than half of the students prefer to stay on the quarter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971" y="1"/>
            <a:ext cx="8694549" cy="491490"/>
          </a:xfrm>
        </p:spPr>
        <p:txBody>
          <a:bodyPr>
            <a:normAutofit/>
          </a:bodyPr>
          <a:lstStyle/>
          <a:p>
            <a:r>
              <a:rPr lang="en-US" sz="2800" dirty="0"/>
              <a:t>Source: </a:t>
            </a:r>
            <a:r>
              <a:rPr lang="en-US" sz="2800" dirty="0" err="1"/>
              <a:t>Utts</a:t>
            </a:r>
            <a:r>
              <a:rPr lang="en-US" sz="2800" dirty="0"/>
              <a:t>, </a:t>
            </a:r>
            <a:r>
              <a:rPr lang="en-US" sz="2800" b="1" i="1" dirty="0"/>
              <a:t>Seeing Through Statistics</a:t>
            </a:r>
            <a:r>
              <a:rPr lang="en-US" sz="2800" dirty="0"/>
              <a:t>, : p. 384, #</a:t>
            </a:r>
            <a:r>
              <a:rPr lang="en-US" sz="2800" dirty="0" smtClean="0"/>
              <a:t>11 (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073426"/>
                <a:ext cx="9090337" cy="529074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lphaLcPeriod" startAt="3"/>
                </a:pPr>
                <a:r>
                  <a:rPr lang="en-US" sz="2400" dirty="0" smtClean="0"/>
                  <a:t>But what if only 50 students had been surveyed and 30 preferred the quarter system? </a:t>
                </a:r>
                <a:br>
                  <a:rPr lang="en-US" sz="2400" dirty="0" smtClean="0"/>
                </a:br>
                <a:r>
                  <a:rPr lang="en-US" sz="2400" dirty="0" smtClean="0"/>
                  <a:t>That is, n=50 and #successes=30</a:t>
                </a:r>
              </a:p>
              <a:p>
                <a:pPr lvl="1"/>
                <a:r>
                  <a:rPr lang="en-US" sz="2000" dirty="0" smtClean="0"/>
                  <a:t>Estimate for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:</a:t>
                </a:r>
                <a:r>
                  <a:rPr lang="en-US" sz="2000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𝑠𝑢𝑐𝑐𝑒𝑠𝑠𝑒𝑠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000" dirty="0" smtClean="0"/>
                  <a:t> = 0.60</a:t>
                </a:r>
              </a:p>
              <a:p>
                <a:pPr lvl="1"/>
                <a:r>
                  <a:rPr lang="en-US" sz="2000" dirty="0" smtClean="0"/>
                  <a:t>95% CI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/>
                  <a:t>± </a:t>
                </a:r>
                <a:r>
                  <a:rPr lang="en-US" sz="2000" dirty="0"/>
                  <a:t>z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/>
                  <a:t> = 0.60 ± </a:t>
                </a:r>
                <a:r>
                  <a:rPr lang="en-US" sz="2000" dirty="0"/>
                  <a:t>1.96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0.60(1−0.60)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/>
                  <a:t> </a:t>
                </a:r>
              </a:p>
              <a:p>
                <a:pPr marL="1600200" lvl="1" indent="0">
                  <a:buNone/>
                </a:pPr>
                <a:r>
                  <a:rPr lang="en-US" sz="2000" dirty="0" smtClean="0"/>
                  <a:t>= </a:t>
                </a:r>
                <a:r>
                  <a:rPr lang="en-US" sz="2000" dirty="0"/>
                  <a:t>0.60 ± 1.96 ( 0.069) </a:t>
                </a:r>
                <a:endParaRPr lang="en-US" sz="2000" dirty="0" smtClean="0"/>
              </a:p>
              <a:p>
                <a:pPr marL="1600200" lvl="1" indent="0">
                  <a:buNone/>
                </a:pPr>
                <a:r>
                  <a:rPr lang="en-US" sz="2000" dirty="0" smtClean="0"/>
                  <a:t>= 0.60 </a:t>
                </a:r>
                <a:r>
                  <a:rPr lang="en-US" sz="2000" dirty="0"/>
                  <a:t>± 0.14 </a:t>
                </a:r>
                <a:r>
                  <a:rPr lang="en-US" sz="2000" dirty="0" smtClean="0"/>
                  <a:t>= (0.46 , 0.74)</a:t>
                </a:r>
              </a:p>
              <a:p>
                <a:pPr lvl="1"/>
                <a:r>
                  <a:rPr lang="en-US" sz="2000" dirty="0" smtClean="0"/>
                  <a:t>Interpretation: I am 95% confident that the true proportion of students who prefer the quarter system is between 0.46 and 0.74.</a:t>
                </a:r>
              </a:p>
              <a:p>
                <a:pPr lvl="1"/>
                <a:r>
                  <a:rPr lang="en-US" sz="2000" dirty="0" smtClean="0"/>
                  <a:t>Because the CI for sample size </a:t>
                </a:r>
                <a:r>
                  <a:rPr lang="en-US" sz="2000" b="1" i="1" dirty="0" smtClean="0"/>
                  <a:t>n</a:t>
                </a:r>
                <a:r>
                  <a:rPr lang="en-US" sz="2000" dirty="0" smtClean="0"/>
                  <a:t>=50 covers </a:t>
                </a:r>
                <a:r>
                  <a:rPr lang="en-US" sz="2000" b="1" i="1" dirty="0" smtClean="0"/>
                  <a:t>0.50</a:t>
                </a:r>
                <a:r>
                  <a:rPr lang="en-US" sz="2000" dirty="0" smtClean="0"/>
                  <a:t>, we </a:t>
                </a:r>
                <a:r>
                  <a:rPr lang="en-US" sz="2000" b="1" i="1" dirty="0" smtClean="0"/>
                  <a:t>cannot</a:t>
                </a:r>
                <a:r>
                  <a:rPr lang="en-US" sz="2000" dirty="0" smtClean="0"/>
                  <a:t> say that we are confident that the majority of students prefer the quarter system.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3426"/>
                <a:ext cx="9090337" cy="5290744"/>
              </a:xfrm>
              <a:blipFill rotWithShape="0">
                <a:blip r:embed="rId1"/>
                <a:stretch>
                  <a:fillRect l="-1073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7" name="Content Placeholder 5"/>
          <p:cNvSpPr txBox="1"/>
          <p:nvPr/>
        </p:nvSpPr>
        <p:spPr>
          <a:xfrm>
            <a:off x="247971" y="491491"/>
            <a:ext cx="8694549" cy="581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Contemplating switch from quarter system to semester system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1" y="5259951"/>
            <a:ext cx="861060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3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-633"/>
                <a:ext cx="8717280" cy="685863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 smtClean="0"/>
                  <a:t>39 </a:t>
                </a:r>
                <a:r>
                  <a:rPr lang="en-US" sz="2000" dirty="0"/>
                  <a:t>STAT 201 students randomly selected and asked whether took STAT 110. 60% of STAT 201 students have taken STAT 110</a:t>
                </a:r>
                <a:r>
                  <a:rPr lang="en-US" sz="2000" dirty="0" smtClean="0"/>
                  <a:t>.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 smtClean="0"/>
                  <a:t>Quantitative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 smtClean="0"/>
                  <a:t>  to calculate probabilities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 smtClean="0"/>
                  <a:t>Categorical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 smtClean="0"/>
                  <a:t> and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 smtClean="0"/>
                  <a:t> to calculate probabilities</a:t>
                </a:r>
              </a:p>
              <a:p>
                <a:pPr>
                  <a:tabLst>
                    <a:tab pos="515938" algn="l"/>
                  </a:tabLst>
                </a:pPr>
                <a:r>
                  <a:rPr lang="en-US" sz="2000" dirty="0"/>
                  <a:t>The 2006 AAPA survey of 100 physicians’ assistants </a:t>
                </a:r>
                <a:r>
                  <a:rPr lang="en-US" sz="2000" dirty="0" smtClean="0"/>
                  <a:t>who </a:t>
                </a:r>
                <a:r>
                  <a:rPr lang="en-US" sz="2000" dirty="0"/>
                  <a:t>were working full time reported </a:t>
                </a:r>
                <a:r>
                  <a:rPr lang="en-US" sz="2000" dirty="0" smtClean="0"/>
                  <a:t>an average </a:t>
                </a:r>
                <a:r>
                  <a:rPr lang="en-US" sz="2000" dirty="0"/>
                  <a:t>annual income of $84,396 and standard deviation of $21,975. (</a:t>
                </a:r>
                <a:r>
                  <a:rPr lang="en-US" sz="2000" i="1" dirty="0"/>
                  <a:t>Source</a:t>
                </a:r>
                <a:r>
                  <a:rPr lang="en-US" sz="2000" dirty="0"/>
                  <a:t>: Data from 2006 AAPA survey [ </a:t>
                </a:r>
                <a:r>
                  <a:rPr lang="en-US" sz="2000" dirty="0">
                    <a:hlinkClick r:id="rId1"/>
                  </a:rPr>
                  <a:t>www.aapa.org</a:t>
                </a:r>
                <a:r>
                  <a:rPr lang="en-US" sz="2000" dirty="0" smtClean="0"/>
                  <a:t>])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/>
                  <a:t>Quantitative </a:t>
                </a:r>
                <a:r>
                  <a:rPr lang="en-US" sz="1800" dirty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 to calculate probabilities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/>
                  <a:t>Categorical </a:t>
                </a:r>
                <a:r>
                  <a:rPr lang="en-US" sz="1800" dirty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and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/>
                  <a:t> to calculate probabilities</a:t>
                </a:r>
              </a:p>
              <a:p>
                <a:pPr>
                  <a:tabLst>
                    <a:tab pos="515938" algn="l"/>
                  </a:tabLst>
                </a:pPr>
                <a:r>
                  <a:rPr lang="en-US" sz="2000" dirty="0"/>
                  <a:t>The following question was asked on a </a:t>
                </a:r>
                <a:r>
                  <a:rPr lang="en-US" sz="2000" dirty="0" err="1"/>
                  <a:t>StatCrunch</a:t>
                </a:r>
                <a:r>
                  <a:rPr lang="en-US" sz="2000" dirty="0"/>
                  <a:t> survey administered to STAT 201 students in Spring 2011:  “How many hours did you sleep last night?”  90 students responded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/>
                  <a:t>Quantitative </a:t>
                </a:r>
                <a:r>
                  <a:rPr lang="en-US" sz="1800" dirty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 to calculate probabilities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/>
                  <a:t>Categorical </a:t>
                </a:r>
                <a:r>
                  <a:rPr lang="en-US" sz="1800" dirty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and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/>
                  <a:t> to calculate probabilities</a:t>
                </a:r>
              </a:p>
              <a:p>
                <a:pPr>
                  <a:tabLst>
                    <a:tab pos="515938" algn="l"/>
                  </a:tabLst>
                </a:pPr>
                <a:r>
                  <a:rPr lang="en-US" sz="2000" dirty="0"/>
                  <a:t>According to a </a:t>
                </a:r>
                <a:r>
                  <a:rPr lang="en-US" sz="2000" i="1" dirty="0"/>
                  <a:t>Boston Globe</a:t>
                </a:r>
                <a:r>
                  <a:rPr lang="en-US" sz="2000" dirty="0"/>
                  <a:t> story, only about 1 in 6 Americans have blue eyes, whereas a 1900 about half had blue eyes (Source: Data from </a:t>
                </a:r>
                <a:r>
                  <a:rPr lang="en-US" sz="2000" i="1" dirty="0"/>
                  <a:t>The Boston Globe</a:t>
                </a:r>
                <a:r>
                  <a:rPr lang="en-US" sz="2000" dirty="0"/>
                  <a:t>, October 17, 2006</a:t>
                </a:r>
                <a:r>
                  <a:rPr lang="en-US" sz="2000" dirty="0" smtClean="0"/>
                  <a:t>)</a:t>
                </a:r>
                <a:r>
                  <a:rPr lang="en-US" sz="2000" dirty="0"/>
                  <a:t> For a random sample of 100 living Americans, find the mean and standard </a:t>
                </a:r>
                <a:r>
                  <a:rPr lang="en-US" sz="2000" dirty="0" smtClean="0"/>
                  <a:t>deviation.</a:t>
                </a:r>
                <a:endParaRPr lang="en-US" sz="2000" dirty="0"/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/>
                  <a:t>Quantitative </a:t>
                </a:r>
                <a:r>
                  <a:rPr lang="en-US" sz="1800" dirty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 to calculate probabilities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1800" dirty="0"/>
                  <a:t>Categorical </a:t>
                </a:r>
                <a:r>
                  <a:rPr lang="en-US" sz="1800" dirty="0">
                    <a:sym typeface="Wingdings" panose="05000000000000000000" pitchFamily="2" charset="2"/>
                  </a:rPr>
                  <a:t>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and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/>
                  <a:t> to calculate </a:t>
                </a:r>
                <a:r>
                  <a:rPr lang="en-US" sz="1800" dirty="0" smtClean="0"/>
                  <a:t>probabilities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48" y="-633"/>
                <a:ext cx="8717280" cy="6858633"/>
              </a:xfrm>
              <a:blipFill rotWithShape="0">
                <a:blip r:embed="rId2"/>
                <a:stretch>
                  <a:fillRect l="-490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863600"/>
            <a:ext cx="7310628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2108200"/>
            <a:ext cx="7310628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767137"/>
            <a:ext cx="7310628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1200" y="6096000"/>
            <a:ext cx="7310628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1648" y="-633"/>
                <a:ext cx="8717280" cy="7166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8.1 CI Estimate for the Mean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Known)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1648" y="-633"/>
                <a:ext cx="8717280" cy="716684"/>
              </a:xfrm>
              <a:blipFill rotWithShape="0">
                <a:blip r:embed="rId1"/>
                <a:stretch>
                  <a:fillRect l="-2448" t="-18803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671521"/>
            <a:ext cx="8717280" cy="1421454"/>
          </a:xfrm>
        </p:spPr>
        <p:txBody>
          <a:bodyPr/>
          <a:lstStyle/>
          <a:p>
            <a:r>
              <a:rPr lang="en-US" dirty="0" smtClean="0"/>
              <a:t>Calculate Confidence Interval for the MEAN, µ, for quantitative variables </a:t>
            </a:r>
            <a:endParaRPr lang="en-US" dirty="0" smtClean="0"/>
          </a:p>
          <a:p>
            <a:r>
              <a:rPr lang="en-US" dirty="0" smtClean="0"/>
              <a:t>Remember: </a:t>
            </a:r>
            <a:r>
              <a:rPr lang="en-US" dirty="0"/>
              <a:t>Confidence Interval = statistic ± </a:t>
            </a:r>
            <a:r>
              <a:rPr lang="en-US" dirty="0" smtClean="0"/>
              <a:t>MOE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283343" y="2204178"/>
            <a:ext cx="42252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Categorical (proportions)</a:t>
            </a:r>
            <a:endParaRPr lang="en-US" dirty="0"/>
          </a:p>
        </p:txBody>
      </p:sp>
      <p:sp>
        <p:nvSpPr>
          <p:cNvPr id="6" name="Content Placeholder 3"/>
          <p:cNvSpPr txBox="1"/>
          <p:nvPr/>
        </p:nvSpPr>
        <p:spPr>
          <a:xfrm>
            <a:off x="4622933" y="2204178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Quantitative (means)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3343" y="3262635"/>
          <a:ext cx="2411166" cy="107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0" name="Equation" r:id="rId2" imgW="1002665" imgH="444500" progId="Equation.3">
                  <p:embed/>
                </p:oleObj>
              </mc:Choice>
              <mc:Fallback>
                <p:oleObj name="Equation" r:id="rId2" imgW="1002665" imgH="444500" progId="Equation.3">
                  <p:embed/>
                  <p:pic>
                    <p:nvPicPr>
                      <p:cNvPr id="0" name="Picture 63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43" y="3262635"/>
                        <a:ext cx="2411166" cy="1072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17397" y="3112681"/>
            <a:ext cx="1695162" cy="1222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2"/>
            <a:endCxn id="10" idx="0"/>
          </p:cNvCxnSpPr>
          <p:nvPr/>
        </p:nvCxnSpPr>
        <p:spPr>
          <a:xfrm>
            <a:off x="1964978" y="4335604"/>
            <a:ext cx="11186" cy="850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1648" y="5186169"/>
                <a:ext cx="3489032" cy="156966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Standard Deviation</a:t>
                </a:r>
                <a:br>
                  <a:rPr lang="en-US" sz="2400" dirty="0" smtClean="0">
                    <a:solidFill>
                      <a:srgbClr val="FF0000"/>
                    </a:solidFill>
                  </a:rPr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for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values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Or</a:t>
                </a:r>
              </a:p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Standard Error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" y="5186169"/>
                <a:ext cx="348903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57" t="-1901" r="-1730" b="-684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84131" y="2860329"/>
            <a:ext cx="2184067" cy="17011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3"/>
            <a:endCxn id="13" idx="1"/>
          </p:cNvCxnSpPr>
          <p:nvPr/>
        </p:nvCxnSpPr>
        <p:spPr>
          <a:xfrm>
            <a:off x="3068198" y="3710894"/>
            <a:ext cx="205589" cy="13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3787" y="3308643"/>
            <a:ext cx="1139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of Error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7796" y="3083189"/>
            <a:ext cx="883404" cy="1222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2"/>
            <a:endCxn id="21" idx="0"/>
          </p:cNvCxnSpPr>
          <p:nvPr/>
        </p:nvCxnSpPr>
        <p:spPr>
          <a:xfrm>
            <a:off x="6279498" y="4306112"/>
            <a:ext cx="8575" cy="775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96833" y="2830837"/>
            <a:ext cx="1658318" cy="17011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>
          <a:xfrm flipV="1">
            <a:off x="7155151" y="3680747"/>
            <a:ext cx="561926" cy="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17077" y="3265248"/>
            <a:ext cx="1139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of Error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413" y="3371680"/>
            <a:ext cx="1899138" cy="914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4821490" y="5081800"/>
            <a:ext cx="2933165" cy="1674525"/>
            <a:chOff x="2154265" y="4091551"/>
            <a:chExt cx="2933165" cy="1674525"/>
          </a:xfrm>
        </p:grpSpPr>
        <p:sp>
          <p:nvSpPr>
            <p:cNvPr id="21" name="Rectangle 20"/>
            <p:cNvSpPr/>
            <p:nvPr/>
          </p:nvSpPr>
          <p:spPr>
            <a:xfrm>
              <a:off x="2154265" y="4091551"/>
              <a:ext cx="2933165" cy="1674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Standard Deviation of distribution of 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X  values or 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Standard Error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2597" y="4959457"/>
              <a:ext cx="171450" cy="35242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3" name="Rectangular Callout 22"/>
          <p:cNvSpPr/>
          <p:nvPr/>
        </p:nvSpPr>
        <p:spPr>
          <a:xfrm>
            <a:off x="6667551" y="676274"/>
            <a:ext cx="2406100" cy="1354583"/>
          </a:xfrm>
          <a:prstGeom prst="wedgeRectCallout">
            <a:avLst>
              <a:gd name="adj1" fmla="val -60918"/>
              <a:gd name="adj2" fmla="val 154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Notice that our CI formula uses the population standard deviation, </a:t>
            </a:r>
            <a:r>
              <a:rPr lang="el-GR" sz="2000" b="1" dirty="0" smtClean="0">
                <a:solidFill>
                  <a:schemeClr val="tx1"/>
                </a:solidFill>
              </a:rPr>
              <a:t>σ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1" grpId="0" animBg="1"/>
      <p:bldP spid="13" grpId="0"/>
      <p:bldP spid="14" grpId="0" animBg="1"/>
      <p:bldP spid="16" grpId="0" animBg="1"/>
      <p:bldP spid="18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614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613775"/>
            <a:ext cx="8717280" cy="615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A sample of 11 circuits from a large normal population has a mean resistance of 2.20 ohms.  We know from past testing that the population standard deviation is 0.35 ohms. </a:t>
            </a:r>
            <a:r>
              <a:rPr lang="en-US" altLang="en-US" sz="2400" dirty="0" smtClean="0"/>
              <a:t>Determine </a:t>
            </a:r>
            <a:r>
              <a:rPr lang="en-US" altLang="en-US" sz="2400" dirty="0"/>
              <a:t>a 95% confidence interval for the true mean resistance of the population.</a:t>
            </a:r>
            <a:endParaRPr lang="en-US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5"/>
              <p:cNvSpPr txBox="1">
                <a:spLocks/>
              </p:cNvSpPr>
              <p:nvPr/>
            </p:nvSpPr>
            <p:spPr>
              <a:xfrm>
                <a:off x="36576" y="2087167"/>
                <a:ext cx="8694549" cy="45882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5425" indent="-225425">
                  <a:tabLst>
                    <a:tab pos="4340225" algn="l"/>
                  </a:tabLst>
                </a:pPr>
                <a:r>
                  <a:rPr lang="en-US" sz="2200" b="1" dirty="0" smtClean="0"/>
                  <a:t>What do we know?</a:t>
                </a:r>
              </a:p>
              <a:p>
                <a:pPr lvl="1"/>
                <a:r>
                  <a:rPr lang="en-US" sz="2000" b="1" u="sng" dirty="0" smtClean="0"/>
                  <a:t>Mean</a:t>
                </a:r>
                <a:r>
                  <a:rPr lang="en-US" sz="2000" dirty="0" smtClean="0"/>
                  <a:t> resistance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quantitative</a:t>
                </a:r>
              </a:p>
              <a:p>
                <a:pPr lvl="1">
                  <a:tabLst>
                    <a:tab pos="515938" algn="l"/>
                  </a:tabLst>
                </a:pPr>
                <a:r>
                  <a:rPr lang="en-US" sz="2000" dirty="0" smtClean="0"/>
                  <a:t>n 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11</a:t>
                </a:r>
                <a:endParaRPr lang="en-US" sz="2000" dirty="0"/>
              </a:p>
              <a:p>
                <a:pPr lvl="1">
                  <a:tabLst>
                    <a:tab pos="51593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=2.20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ohms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0.35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ohms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>
                  <a:tabLst>
                    <a:tab pos="515938" algn="l"/>
                  </a:tabLst>
                </a:pPr>
                <a:r>
                  <a:rPr lang="en-US" sz="2000" dirty="0" smtClean="0"/>
                  <a:t>Standard </a:t>
                </a:r>
                <a:r>
                  <a:rPr lang="en-US" sz="2000" dirty="0"/>
                  <a:t>error 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=0.1055</m:t>
                    </m:r>
                  </m:oMath>
                </a14:m>
                <a:endParaRPr lang="en-US" sz="2000" dirty="0"/>
              </a:p>
              <a:p>
                <a:pPr lvl="1">
                  <a:tabLst>
                    <a:tab pos="515938" algn="l"/>
                  </a:tabLst>
                </a:pPr>
                <a:r>
                  <a:rPr lang="en-US" sz="2000" dirty="0"/>
                  <a:t>95% confidence </a:t>
                </a:r>
                <a:r>
                  <a:rPr lang="en-US" sz="2000" dirty="0">
                    <a:sym typeface="Wingdings" panose="05000000000000000000" pitchFamily="2" charset="2"/>
                  </a:rPr>
                  <a:t> z = 1.96</a:t>
                </a:r>
              </a:p>
              <a:p>
                <a:pPr lvl="1">
                  <a:lnSpc>
                    <a:spcPct val="150000"/>
                  </a:lnSpc>
                  <a:tabLst>
                    <a:tab pos="969963" algn="l"/>
                  </a:tabLst>
                </a:pPr>
                <a:r>
                  <a:rPr lang="en-US" sz="2200" dirty="0">
                    <a:sym typeface="Wingdings" panose="05000000000000000000" pitchFamily="2" charset="2"/>
                  </a:rPr>
                  <a:t>95% CI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± 1.96(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00" dirty="0" smtClean="0">
                    <a:sym typeface="Wingdings" panose="05000000000000000000" pitchFamily="2" charset="2"/>
                  </a:rPr>
                  <a:t>) </a:t>
                </a:r>
                <a:br>
                  <a:rPr lang="en-US" sz="2200" dirty="0" smtClean="0">
                    <a:sym typeface="Wingdings" panose="05000000000000000000" pitchFamily="2" charset="2"/>
                  </a:rPr>
                </a:br>
                <a:r>
                  <a:rPr lang="en-US" sz="2200" dirty="0" smtClean="0">
                    <a:sym typeface="Wingdings" panose="05000000000000000000" pitchFamily="2" charset="2"/>
                  </a:rPr>
                  <a:t>    = 2.20 </a:t>
                </a:r>
                <a:r>
                  <a:rPr lang="en-US" sz="2200" dirty="0">
                    <a:sym typeface="Wingdings" panose="05000000000000000000" pitchFamily="2" charset="2"/>
                  </a:rPr>
                  <a:t>±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1.96(0.1055)</a:t>
                </a:r>
                <a:br>
                  <a:rPr lang="en-US" sz="2200" dirty="0" smtClean="0">
                    <a:sym typeface="Wingdings" panose="05000000000000000000" pitchFamily="2" charset="2"/>
                  </a:rPr>
                </a:br>
                <a:r>
                  <a:rPr lang="en-US" sz="2200" dirty="0" smtClean="0">
                    <a:sym typeface="Wingdings" panose="05000000000000000000" pitchFamily="2" charset="2"/>
                  </a:rPr>
                  <a:t>    =2.20 ±0.2068</a:t>
                </a:r>
                <a:r>
                  <a:rPr lang="en-US" sz="2200" dirty="0">
                    <a:sym typeface="Wingdings" panose="05000000000000000000" pitchFamily="2" charset="2"/>
                  </a:rPr>
                  <a:t/>
                </a:r>
                <a:br>
                  <a:rPr lang="en-US" sz="2200" dirty="0">
                    <a:sym typeface="Wingdings" panose="05000000000000000000" pitchFamily="2" charset="2"/>
                  </a:rPr>
                </a:br>
                <a:r>
                  <a:rPr lang="en-US" sz="2200" dirty="0">
                    <a:sym typeface="Wingdings" panose="05000000000000000000" pitchFamily="2" charset="2"/>
                  </a:rPr>
                  <a:t>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   = (1.9932 </a:t>
                </a:r>
                <a:r>
                  <a:rPr lang="en-US" sz="2200" dirty="0">
                    <a:sym typeface="Wingdings" panose="05000000000000000000" pitchFamily="2" charset="2"/>
                  </a:rPr>
                  <a:t>,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2.4068)</a:t>
                </a:r>
                <a:endParaRPr lang="en-US" sz="22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" y="2087167"/>
                <a:ext cx="8694549" cy="4588270"/>
              </a:xfrm>
              <a:prstGeom prst="rect">
                <a:avLst/>
              </a:prstGeom>
              <a:blipFill rotWithShape="0">
                <a:blip r:embed="rId1"/>
                <a:stretch>
                  <a:fillRect l="-771" t="-1594" b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57597" y="2000133"/>
            <a:ext cx="353112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340225" algn="l"/>
              </a:tabLst>
            </a:pPr>
            <a:r>
              <a:rPr lang="en-US" sz="2400" b="1" dirty="0"/>
              <a:t>Interpretation</a:t>
            </a:r>
            <a:r>
              <a:rPr lang="en-US" sz="2400" dirty="0"/>
              <a:t>: We are 95% confident that the true </a:t>
            </a:r>
            <a:r>
              <a:rPr lang="en-US" sz="2400" dirty="0" smtClean="0"/>
              <a:t>mean </a:t>
            </a:r>
            <a:r>
              <a:rPr lang="en-US" sz="2400" dirty="0"/>
              <a:t>resistance is between 1.9932  and  2.4068 ohms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91301" y="4930305"/>
            <a:ext cx="5197418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Although the true mean may or may not be in this interval, 95% of intervals formed in this manner will contain the true mean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3" build="p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ever know </a:t>
            </a:r>
            <a:r>
              <a:rPr lang="el-GR" b="1" i="1" dirty="0" smtClean="0"/>
              <a:t>σ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know </a:t>
                </a:r>
                <a:r>
                  <a:rPr lang="el-GR" b="1" i="1" dirty="0" smtClean="0"/>
                  <a:t>σ</a:t>
                </a:r>
                <a:r>
                  <a:rPr lang="en-US" dirty="0" smtClean="0"/>
                  <a:t> implies that you know all the values in the population</a:t>
                </a:r>
              </a:p>
              <a:p>
                <a:r>
                  <a:rPr lang="en-US" dirty="0" smtClean="0"/>
                  <a:t>If you know all the values in the population, why calculate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instead of </a:t>
                </a:r>
                <a:r>
                  <a:rPr lang="en-US" b="1" i="1" dirty="0" smtClean="0"/>
                  <a:t>µ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In </a:t>
                </a:r>
                <a:r>
                  <a:rPr lang="en-US" b="1" i="1" dirty="0" smtClean="0"/>
                  <a:t>real world </a:t>
                </a:r>
                <a:r>
                  <a:rPr lang="en-US" dirty="0" smtClean="0"/>
                  <a:t>situations, you would never know the standard deviation of the population…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"/>
                <a:stretch>
                  <a:fillRect l="-1259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44" y="2759"/>
            <a:ext cx="8564603" cy="8179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Central Limit Theorem: Proportions AND Means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19445" y="761453"/>
            <a:ext cx="8564602" cy="1037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RULE:  </a:t>
            </a:r>
            <a:r>
              <a:rPr lang="en-US" b="0" dirty="0"/>
              <a:t>If </a:t>
            </a:r>
            <a:r>
              <a:rPr lang="en-US" b="0" dirty="0" smtClean="0"/>
              <a:t>many </a:t>
            </a:r>
            <a:r>
              <a:rPr lang="en-US" b="0" dirty="0"/>
              <a:t>samples or repetitions of the </a:t>
            </a:r>
            <a:r>
              <a:rPr lang="en-US" b="0" dirty="0" smtClean="0"/>
              <a:t>SAME SIZE are </a:t>
            </a:r>
            <a:r>
              <a:rPr lang="en-US" b="0" dirty="0"/>
              <a:t>taken, the frequency curve made from STATISTICS from the </a:t>
            </a:r>
            <a:r>
              <a:rPr lang="en-US" b="0" dirty="0" smtClean="0"/>
              <a:t>SAMPLES will </a:t>
            </a:r>
            <a:r>
              <a:rPr lang="en-US" b="0" dirty="0"/>
              <a:t>be approximately </a:t>
            </a:r>
            <a:r>
              <a:rPr lang="en-US" b="0" dirty="0" smtClean="0"/>
              <a:t>normally distributed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5124" y="1816084"/>
                <a:ext cx="4379790" cy="393599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2400" b="1" i="1" u="sng" dirty="0" smtClean="0"/>
                  <a:t>Categorical (2 outcomes)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PROPORTIONS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dirty="0"/>
                  <a:t>’s</a:t>
                </a:r>
                <a:r>
                  <a:rPr lang="en-US" sz="2400" dirty="0" smtClean="0"/>
                  <a:t>): </a:t>
                </a:r>
                <a:endParaRPr lang="en-US" sz="2400" b="1" dirty="0" smtClean="0"/>
              </a:p>
              <a:p>
                <a:r>
                  <a:rPr lang="en-US" sz="2400" b="1" dirty="0" smtClean="0"/>
                  <a:t>Assumptions</a:t>
                </a:r>
                <a:r>
                  <a:rPr lang="en-US" sz="2400" dirty="0" smtClean="0"/>
                  <a:t>:</a:t>
                </a:r>
              </a:p>
              <a:p>
                <a:pPr marL="457200" lvl="1">
                  <a:buFont typeface="+mj-lt"/>
                  <a:buAutoNum type="arabicPeriod"/>
                </a:pPr>
                <a:r>
                  <a:rPr lang="en-US" sz="2000" dirty="0" smtClean="0"/>
                  <a:t>Population w/fixed proportion</a:t>
                </a:r>
              </a:p>
              <a:p>
                <a:pPr marL="457200" lvl="1">
                  <a:buFont typeface="+mj-lt"/>
                  <a:buAutoNum type="arabicPeriod"/>
                </a:pPr>
                <a:r>
                  <a:rPr lang="en-US" sz="2000" dirty="0" smtClean="0"/>
                  <a:t>Random sample from population </a:t>
                </a:r>
              </a:p>
              <a:p>
                <a:pPr marL="457200" lvl="1">
                  <a:buFont typeface="+mj-lt"/>
                  <a:buAutoNum type="arabicPeriod"/>
                </a:pPr>
                <a:r>
                  <a:rPr lang="en-US" sz="2000" dirty="0" smtClean="0"/>
                  <a:t>np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5 and n(1-p)5 (“large” samples)</a:t>
                </a:r>
                <a:endParaRPr lang="en-US" sz="2000" dirty="0" smtClean="0"/>
              </a:p>
              <a:p>
                <a:r>
                  <a:rPr lang="en-US" sz="2400" b="1" dirty="0"/>
                  <a:t>MEAN</a:t>
                </a:r>
                <a:r>
                  <a:rPr lang="en-US" sz="2400" dirty="0"/>
                  <a:t> of </a:t>
                </a:r>
                <a:r>
                  <a:rPr lang="en-US" sz="2400" dirty="0" smtClean="0"/>
                  <a:t>samples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dirty="0" smtClean="0"/>
                  <a:t>’s </a:t>
                </a:r>
                <a:r>
                  <a:rPr lang="en-US" sz="2400" dirty="0"/>
                  <a:t>will </a:t>
                </a:r>
                <a:r>
                  <a:rPr lang="en-US" sz="2400" dirty="0" smtClean="0"/>
                  <a:t>be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 smtClean="0"/>
                  <a:t>population </a:t>
                </a:r>
                <a:r>
                  <a:rPr lang="en-US" sz="2400" dirty="0"/>
                  <a:t>proportion </a:t>
                </a:r>
                <a:r>
                  <a:rPr lang="en-US" sz="2400" dirty="0" smtClean="0"/>
                  <a:t>(</a:t>
                </a:r>
                <a:r>
                  <a:rPr lang="en-US" sz="2400" b="1" i="1" dirty="0"/>
                  <a:t>p</a:t>
                </a:r>
                <a:r>
                  <a:rPr lang="en-US" sz="2400" dirty="0" smtClean="0"/>
                  <a:t>)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b="1" dirty="0"/>
                  <a:t>STANDARD DEVIATION</a:t>
                </a:r>
                <a:r>
                  <a:rPr lang="en-US" sz="2400" dirty="0"/>
                  <a:t> of the sample proportions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i="1" dirty="0"/>
                  <a:t>s</a:t>
                </a:r>
                <a:r>
                  <a:rPr lang="en-US" sz="2400" dirty="0"/>
                  <a:t>) will be: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5124" y="1816084"/>
                <a:ext cx="4379790" cy="3935992"/>
              </a:xfrm>
              <a:blipFill rotWithShape="0">
                <a:blip r:embed="rId1"/>
                <a:stretch>
                  <a:fillRect l="-1808" t="-2632" b="-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09649" y="1816084"/>
                <a:ext cx="4496622" cy="403937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2400" b="1" i="1" u="sng" dirty="0" smtClean="0"/>
                  <a:t>Quantitative (Measurement)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MEANS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400" dirty="0" smtClean="0"/>
                  <a:t>’s ):</a:t>
                </a:r>
                <a:endParaRPr lang="en-US" sz="2400" b="1" dirty="0" smtClean="0"/>
              </a:p>
              <a:p>
                <a:r>
                  <a:rPr lang="en-US" sz="2400" b="1" i="1" dirty="0"/>
                  <a:t>Conditions/Assumptions</a:t>
                </a:r>
                <a:endParaRPr lang="en-US" sz="2400" dirty="0"/>
              </a:p>
              <a:p>
                <a:pPr marL="577850" lvl="1" indent="-349250">
                  <a:buFont typeface="+mj-lt"/>
                  <a:buAutoNum type="arabicPeriod"/>
                </a:pPr>
                <a:r>
                  <a:rPr lang="en-US" sz="2100" dirty="0"/>
                  <a:t>If population </a:t>
                </a:r>
                <a:r>
                  <a:rPr lang="en-US" sz="2100" dirty="0" smtClean="0"/>
                  <a:t>bell-shaped </a:t>
                </a:r>
                <a:r>
                  <a:rPr lang="en-US" sz="2100" dirty="0"/>
                  <a:t>(normal), random sample of any </a:t>
                </a:r>
                <a:r>
                  <a:rPr lang="en-US" sz="2100" dirty="0" smtClean="0"/>
                  <a:t>size</a:t>
                </a:r>
              </a:p>
              <a:p>
                <a:pPr marL="577850" lvl="1" indent="-349250">
                  <a:buFont typeface="+mj-lt"/>
                  <a:buAutoNum type="arabicPeriod"/>
                </a:pPr>
                <a:r>
                  <a:rPr lang="en-US" sz="2100" dirty="0" smtClean="0"/>
                  <a:t>If </a:t>
                </a:r>
                <a:r>
                  <a:rPr lang="en-US" sz="2100" dirty="0"/>
                  <a:t>population </a:t>
                </a:r>
                <a:r>
                  <a:rPr lang="en-US" sz="2100" dirty="0" smtClean="0"/>
                  <a:t>not </a:t>
                </a:r>
                <a:r>
                  <a:rPr lang="en-US" sz="2100" dirty="0"/>
                  <a:t>bell-shaped, a </a:t>
                </a:r>
                <a:r>
                  <a:rPr lang="en-US" sz="2100" b="1" i="1" dirty="0"/>
                  <a:t>large</a:t>
                </a:r>
                <a:r>
                  <a:rPr lang="en-US" sz="2100" dirty="0"/>
                  <a:t> random sample </a:t>
                </a:r>
                <a:r>
                  <a:rPr lang="en-US" sz="2100" dirty="0" smtClean="0"/>
                  <a:t>(</a:t>
                </a:r>
                <a:r>
                  <a:rPr lang="en-US" sz="2100" dirty="0" smtClean="0">
                    <a:sym typeface="Symbol" panose="05050102010706020507" pitchFamily="18" charset="2"/>
                  </a:rPr>
                  <a:t> 30)</a:t>
                </a:r>
              </a:p>
              <a:p>
                <a:pPr marL="228600" lvl="1"/>
                <a:r>
                  <a:rPr lang="en-US" b="1" dirty="0" smtClean="0"/>
                  <a:t>MEAN</a:t>
                </a:r>
                <a:r>
                  <a:rPr lang="en-US" dirty="0"/>
                  <a:t> of sample</a:t>
                </a:r>
                <a:r>
                  <a:rPr lang="en-US" dirty="0" smtClean="0"/>
                  <a:t> mean</a:t>
                </a:r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 smtClean="0"/>
                  <a:t>’s) </a:t>
                </a:r>
                <a:r>
                  <a:rPr lang="en-US" dirty="0"/>
                  <a:t>will be </a:t>
                </a:r>
                <a:r>
                  <a:rPr lang="en-US" dirty="0" smtClean="0"/>
                  <a:t>population mean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sz="1500" dirty="0"/>
              </a:p>
              <a:p>
                <a:pPr marL="228600" lvl="1"/>
                <a:r>
                  <a:rPr lang="en-US" b="1" dirty="0"/>
                  <a:t>STANDARD DEVIATION</a:t>
                </a:r>
                <a:r>
                  <a:rPr lang="en-US" dirty="0"/>
                  <a:t> of the sample </a:t>
                </a:r>
                <a:r>
                  <a:rPr lang="en-US" dirty="0" smtClean="0"/>
                  <a:t>means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/>
                  <a:t>’s) will be:</a:t>
                </a:r>
              </a:p>
              <a:p>
                <a:pPr marL="577850" lvl="1" indent="-349250"/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09649" y="1816084"/>
                <a:ext cx="4496622" cy="4039370"/>
              </a:xfrm>
              <a:blipFill rotWithShape="0">
                <a:blip r:embed="rId2"/>
                <a:stretch>
                  <a:fillRect l="-1762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Content Placeholder 3"/>
          <p:cNvSpPr txBox="1"/>
          <p:nvPr/>
        </p:nvSpPr>
        <p:spPr>
          <a:xfrm>
            <a:off x="319445" y="761453"/>
            <a:ext cx="8564603" cy="103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 smtClean="0"/>
          </a:p>
        </p:txBody>
      </p:sp>
      <p:sp>
        <p:nvSpPr>
          <p:cNvPr id="7" name="Content Placeholder 3"/>
          <p:cNvSpPr txBox="1"/>
          <p:nvPr/>
        </p:nvSpPr>
        <p:spPr>
          <a:xfrm>
            <a:off x="323396" y="5556756"/>
            <a:ext cx="8564603" cy="504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64" y="5693195"/>
            <a:ext cx="1917407" cy="7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36231" y="60499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31" y="6049969"/>
                <a:ext cx="38023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557" r="-806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7716" y="4463063"/>
                <a:ext cx="14763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acc>
                      <m:accPr>
                        <m:chr m:val="̂"/>
                        <m:ctrlPr>
                          <a:rPr lang="en-US" sz="2400" b="1" i="1" baseline="-2500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 baseline="-2500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6" y="4463063"/>
                <a:ext cx="147636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198" t="-11842" r="-8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859346" y="4452651"/>
                <a:ext cx="15741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acc>
                      <m:accPr>
                        <m:chr m:val="̅"/>
                        <m:ctrlPr>
                          <a:rPr lang="en-US" sz="2000" b="1" i="1" baseline="-2500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 baseline="-250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46" y="4452651"/>
                <a:ext cx="157411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81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3409" y="5711879"/>
            <a:ext cx="1079047" cy="74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1648" y="-633"/>
                <a:ext cx="8717280" cy="7166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8.1 CI Estimate for the Mean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Known)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1648" y="-633"/>
                <a:ext cx="8717280" cy="716684"/>
              </a:xfrm>
              <a:blipFill rotWithShape="0">
                <a:blip r:embed="rId1"/>
                <a:stretch>
                  <a:fillRect l="-2448" t="-18803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671521"/>
            <a:ext cx="8717280" cy="1421454"/>
          </a:xfrm>
        </p:spPr>
        <p:txBody>
          <a:bodyPr/>
          <a:lstStyle/>
          <a:p>
            <a:r>
              <a:rPr lang="en-US" dirty="0" smtClean="0"/>
              <a:t>Calculate Confidence Interval for the MEAN, µ, for quantitative variables </a:t>
            </a:r>
            <a:endParaRPr lang="en-US" dirty="0" smtClean="0"/>
          </a:p>
          <a:p>
            <a:r>
              <a:rPr lang="en-US" dirty="0" smtClean="0"/>
              <a:t>Remember: </a:t>
            </a:r>
            <a:r>
              <a:rPr lang="en-US" dirty="0"/>
              <a:t>Confidence Interval = statistic ± </a:t>
            </a:r>
            <a:r>
              <a:rPr lang="en-US" dirty="0" smtClean="0"/>
              <a:t>MOE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283343" y="2204178"/>
            <a:ext cx="42252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Categorical (proportions)</a:t>
            </a:r>
            <a:endParaRPr lang="en-US" dirty="0"/>
          </a:p>
        </p:txBody>
      </p:sp>
      <p:sp>
        <p:nvSpPr>
          <p:cNvPr id="6" name="Content Placeholder 3"/>
          <p:cNvSpPr txBox="1"/>
          <p:nvPr/>
        </p:nvSpPr>
        <p:spPr>
          <a:xfrm>
            <a:off x="4622933" y="2204178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Quantitative (means)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3343" y="3262635"/>
          <a:ext cx="2411166" cy="107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0" name="Equation" r:id="rId2" imgW="1002665" imgH="444500" progId="Equation.3">
                  <p:embed/>
                </p:oleObj>
              </mc:Choice>
              <mc:Fallback>
                <p:oleObj name="Equation" r:id="rId2" imgW="1002665" imgH="444500" progId="Equation.3">
                  <p:embed/>
                  <p:pic>
                    <p:nvPicPr>
                      <p:cNvPr id="0" name="Picture 63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43" y="3262635"/>
                        <a:ext cx="2411166" cy="1072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17397" y="3112681"/>
            <a:ext cx="1695162" cy="1222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2"/>
            <a:endCxn id="10" idx="0"/>
          </p:cNvCxnSpPr>
          <p:nvPr/>
        </p:nvCxnSpPr>
        <p:spPr>
          <a:xfrm>
            <a:off x="1964978" y="4335604"/>
            <a:ext cx="11186" cy="850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1648" y="5186169"/>
                <a:ext cx="3489032" cy="156966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Standard Deviation</a:t>
                </a:r>
                <a:br>
                  <a:rPr lang="en-US" sz="2400" dirty="0" smtClean="0">
                    <a:solidFill>
                      <a:srgbClr val="FF0000"/>
                    </a:solidFill>
                  </a:rPr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for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values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Or</a:t>
                </a:r>
              </a:p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Standard Error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" y="5186169"/>
                <a:ext cx="348903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57" t="-1901" r="-1730" b="-684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84131" y="2860329"/>
            <a:ext cx="2184067" cy="17011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3"/>
            <a:endCxn id="13" idx="1"/>
          </p:cNvCxnSpPr>
          <p:nvPr/>
        </p:nvCxnSpPr>
        <p:spPr>
          <a:xfrm>
            <a:off x="3068198" y="3710894"/>
            <a:ext cx="205589" cy="13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3787" y="3308643"/>
            <a:ext cx="1139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of Error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7796" y="3083189"/>
            <a:ext cx="883404" cy="1222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2"/>
            <a:endCxn id="21" idx="0"/>
          </p:cNvCxnSpPr>
          <p:nvPr/>
        </p:nvCxnSpPr>
        <p:spPr>
          <a:xfrm>
            <a:off x="6279498" y="4306112"/>
            <a:ext cx="8575" cy="775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96833" y="2830837"/>
            <a:ext cx="1658318" cy="17011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>
          <a:xfrm flipV="1">
            <a:off x="7155151" y="3680747"/>
            <a:ext cx="561926" cy="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17077" y="3265248"/>
            <a:ext cx="1139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of Error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413" y="3371680"/>
            <a:ext cx="1899138" cy="914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4821490" y="5081800"/>
            <a:ext cx="2933165" cy="1674525"/>
            <a:chOff x="2154265" y="4091551"/>
            <a:chExt cx="2933165" cy="1674525"/>
          </a:xfrm>
        </p:grpSpPr>
        <p:sp>
          <p:nvSpPr>
            <p:cNvPr id="21" name="Rectangle 20"/>
            <p:cNvSpPr/>
            <p:nvPr/>
          </p:nvSpPr>
          <p:spPr>
            <a:xfrm>
              <a:off x="2154265" y="4091551"/>
              <a:ext cx="2933165" cy="1674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Standard Deviation of distribution of 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X  values or 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Standard Error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2597" y="4959457"/>
              <a:ext cx="171450" cy="35242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3" name="Rectangular Callout 22"/>
          <p:cNvSpPr/>
          <p:nvPr/>
        </p:nvSpPr>
        <p:spPr>
          <a:xfrm>
            <a:off x="6667551" y="676274"/>
            <a:ext cx="2406100" cy="1354583"/>
          </a:xfrm>
          <a:prstGeom prst="wedgeRectCallout">
            <a:avLst>
              <a:gd name="adj1" fmla="val -60918"/>
              <a:gd name="adj2" fmla="val 154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Notice that our CI formula uses the population standard deviation, </a:t>
            </a:r>
            <a:r>
              <a:rPr lang="el-GR" sz="2000" b="1" dirty="0" smtClean="0">
                <a:solidFill>
                  <a:schemeClr val="tx1"/>
                </a:solidFill>
              </a:rPr>
              <a:t>σ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  <p:bldP spid="10" grpId="0" bldLvl="0" animBg="1"/>
      <p:bldP spid="11" grpId="0" bldLvl="0" animBg="1"/>
      <p:bldP spid="13" grpId="0"/>
      <p:bldP spid="14" grpId="0" bldLvl="0" animBg="1"/>
      <p:bldP spid="16" grpId="0" bldLvl="0" animBg="1"/>
      <p:bldP spid="18" grpId="0"/>
      <p:bldP spid="2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ever know </a:t>
            </a:r>
            <a:r>
              <a:rPr lang="el-GR" b="1" i="1" dirty="0" smtClean="0"/>
              <a:t>σ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know </a:t>
                </a:r>
                <a:r>
                  <a:rPr lang="el-GR" b="1" i="1" dirty="0" smtClean="0"/>
                  <a:t>σ</a:t>
                </a:r>
                <a:r>
                  <a:rPr lang="en-US" dirty="0" smtClean="0"/>
                  <a:t> implies that you know all the values in the population</a:t>
                </a:r>
              </a:p>
              <a:p>
                <a:r>
                  <a:rPr lang="en-US" dirty="0" smtClean="0"/>
                  <a:t>If you know all the values in the population, why calculate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instead of </a:t>
                </a:r>
                <a:r>
                  <a:rPr lang="en-US" b="1" i="1" dirty="0" smtClean="0"/>
                  <a:t>µ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In </a:t>
                </a:r>
                <a:r>
                  <a:rPr lang="en-US" b="1" i="1" dirty="0" smtClean="0"/>
                  <a:t>real world </a:t>
                </a:r>
                <a:r>
                  <a:rPr lang="en-US" dirty="0" smtClean="0"/>
                  <a:t>situations, you would never know the standard deviation of the population…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"/>
                <a:stretch>
                  <a:fillRect l="-1259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1648" y="-633"/>
                <a:ext cx="8717280" cy="67703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8.2 </a:t>
                </a:r>
                <a:r>
                  <a:rPr lang="en-US" dirty="0"/>
                  <a:t>CI Estimate for the Mean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UN</a:t>
                </a:r>
                <a:r>
                  <a:rPr lang="en-US" dirty="0" smtClean="0"/>
                  <a:t>Known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1648" y="-633"/>
                <a:ext cx="8717280" cy="677038"/>
              </a:xfrm>
              <a:blipFill rotWithShape="0">
                <a:blip r:embed="rId1"/>
                <a:stretch>
                  <a:fillRect l="-2098" t="-153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676405"/>
            <a:ext cx="8717280" cy="5809739"/>
          </a:xfrm>
        </p:spPr>
        <p:txBody>
          <a:bodyPr/>
          <a:lstStyle/>
          <a:p>
            <a:r>
              <a:rPr lang="en-US" dirty="0" smtClean="0"/>
              <a:t>Student’s </a:t>
            </a:r>
            <a:r>
              <a:rPr lang="en-US" b="1" i="1" dirty="0" smtClean="0"/>
              <a:t>t</a:t>
            </a:r>
            <a:r>
              <a:rPr lang="en-US" dirty="0" smtClean="0"/>
              <a:t> Distribution</a:t>
            </a:r>
            <a:endParaRPr lang="en-US" dirty="0" smtClean="0"/>
          </a:p>
          <a:p>
            <a:pPr lvl="1"/>
            <a:r>
              <a:rPr lang="en-US" dirty="0" smtClean="0"/>
              <a:t>William S. </a:t>
            </a:r>
            <a:r>
              <a:rPr lang="en-US" dirty="0" err="1" smtClean="0"/>
              <a:t>Gosset</a:t>
            </a:r>
            <a:r>
              <a:rPr lang="en-US" dirty="0" smtClean="0"/>
              <a:t> (under his pen name “Student”)</a:t>
            </a:r>
            <a:endParaRPr lang="en-US" dirty="0" smtClean="0"/>
          </a:p>
          <a:p>
            <a:pPr lvl="1"/>
            <a:r>
              <a:rPr lang="en-US" dirty="0" smtClean="0"/>
              <a:t>Working for Guinness in Ireland</a:t>
            </a:r>
            <a:endParaRPr lang="en-US" dirty="0" smtClean="0"/>
          </a:p>
          <a:p>
            <a:pPr lvl="1"/>
            <a:r>
              <a:rPr lang="en-US" dirty="0" smtClean="0"/>
              <a:t>Trying to help brew better beer less expensively</a:t>
            </a:r>
            <a:endParaRPr lang="en-US" dirty="0" smtClean="0"/>
          </a:p>
          <a:p>
            <a:pPr lvl="1"/>
            <a:r>
              <a:rPr lang="en-US" dirty="0" smtClean="0"/>
              <a:t>Needed to make inferences about means without knowing </a:t>
            </a:r>
            <a:r>
              <a:rPr lang="el-GR" b="1" i="1" dirty="0"/>
              <a:t>σ</a:t>
            </a:r>
            <a:endParaRPr lang="en-US" dirty="0" smtClean="0"/>
          </a:p>
          <a:p>
            <a:r>
              <a:rPr lang="en-US" dirty="0" smtClean="0"/>
              <a:t>Substitute </a:t>
            </a:r>
            <a:r>
              <a:rPr lang="en-US" dirty="0"/>
              <a:t>the sample standard deviation, </a:t>
            </a:r>
            <a:r>
              <a:rPr lang="en-US" b="1" i="1" dirty="0"/>
              <a:t>S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 smtClean="0"/>
              <a:t>Introduces </a:t>
            </a:r>
            <a:r>
              <a:rPr lang="en-US" dirty="0"/>
              <a:t>extra uncertainty, since  </a:t>
            </a:r>
            <a:r>
              <a:rPr lang="en-US" b="1" i="1" dirty="0"/>
              <a:t>S</a:t>
            </a:r>
            <a:r>
              <a:rPr lang="en-US" dirty="0"/>
              <a:t>  is variable from sample to sample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b="1" i="1" dirty="0"/>
              <a:t>t</a:t>
            </a:r>
            <a:r>
              <a:rPr lang="en-US" dirty="0"/>
              <a:t> distribution instead of the normal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79991"/>
            <a:ext cx="8681884" cy="59843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t</a:t>
            </a:r>
            <a:r>
              <a:rPr lang="en-US" sz="3200" dirty="0" smtClean="0"/>
              <a:t> -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678427"/>
            <a:ext cx="8681884" cy="56080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Similar to normal distribution</a:t>
            </a:r>
            <a:endParaRPr lang="en-US" sz="2400" dirty="0" smtClean="0"/>
          </a:p>
          <a:p>
            <a:pPr lvl="1"/>
            <a:r>
              <a:rPr lang="en-US" sz="2000" dirty="0"/>
              <a:t>Bell-shaped</a:t>
            </a:r>
            <a:endParaRPr lang="en-US" sz="2000" dirty="0"/>
          </a:p>
          <a:p>
            <a:pPr lvl="1"/>
            <a:r>
              <a:rPr lang="en-US" sz="2000" dirty="0"/>
              <a:t>Symmetric</a:t>
            </a:r>
            <a:endParaRPr lang="en-US" sz="2000" dirty="0"/>
          </a:p>
          <a:p>
            <a:pPr lvl="1"/>
            <a:r>
              <a:rPr lang="en-US" sz="2000" dirty="0"/>
              <a:t>Centered at </a:t>
            </a:r>
            <a:r>
              <a:rPr lang="en-US" sz="2000" dirty="0" smtClean="0"/>
              <a:t>mean/median/mode</a:t>
            </a:r>
            <a:endParaRPr lang="en-US" sz="2000" dirty="0"/>
          </a:p>
          <a:p>
            <a:pPr lvl="1"/>
            <a:r>
              <a:rPr lang="en-US" sz="2000" dirty="0"/>
              <a:t>BUT… tails are “heavier” </a:t>
            </a:r>
            <a:r>
              <a:rPr lang="en-US" sz="2000" dirty="0">
                <a:sym typeface="Wingdings" panose="05000000000000000000" pitchFamily="2" charset="2"/>
              </a:rPr>
              <a:t> more probability in the </a:t>
            </a:r>
            <a:r>
              <a:rPr lang="en-US" sz="2000" dirty="0" smtClean="0">
                <a:sym typeface="Wingdings" panose="05000000000000000000" pitchFamily="2" charset="2"/>
              </a:rPr>
              <a:t>tails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/>
              <a:t>Multiply by a little higher value (</a:t>
            </a:r>
            <a:r>
              <a:rPr lang="en-US" sz="2000" b="1" i="1" dirty="0"/>
              <a:t>t</a:t>
            </a:r>
            <a:r>
              <a:rPr lang="en-US" sz="2000" dirty="0"/>
              <a:t>-score) than z-score to get margin of error if </a:t>
            </a:r>
            <a:r>
              <a:rPr lang="en-US" sz="2000" b="1" i="1" dirty="0"/>
              <a:t>n</a:t>
            </a:r>
            <a:r>
              <a:rPr lang="en-US" sz="2000" dirty="0"/>
              <a:t> is </a:t>
            </a:r>
            <a:r>
              <a:rPr lang="en-US" sz="2000" dirty="0" smtClean="0"/>
              <a:t>small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 smtClean="0"/>
              <a:t>Very close to z if </a:t>
            </a:r>
            <a:r>
              <a:rPr lang="en-US" sz="2400" b="1" i="1" dirty="0" smtClean="0"/>
              <a:t>n</a:t>
            </a:r>
            <a:r>
              <a:rPr lang="en-US" sz="2400" dirty="0" smtClean="0"/>
              <a:t> is large</a:t>
            </a:r>
            <a:endParaRPr lang="en-US" sz="2400" dirty="0" smtClean="0"/>
          </a:p>
          <a:p>
            <a:r>
              <a:rPr lang="en-US" sz="2400" b="1" dirty="0" smtClean="0"/>
              <a:t>DISADVANTAGES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lvl="1"/>
            <a:r>
              <a:rPr lang="en-US" sz="2000" dirty="0" smtClean="0"/>
              <a:t>To use the </a:t>
            </a:r>
            <a:r>
              <a:rPr lang="en-US" sz="2000" b="1" i="1" dirty="0" smtClean="0"/>
              <a:t>t</a:t>
            </a:r>
            <a:r>
              <a:rPr lang="en-US" sz="2000" dirty="0" smtClean="0"/>
              <a:t>-distribution, we </a:t>
            </a:r>
            <a:r>
              <a:rPr lang="en-US" sz="2000" b="1" dirty="0" smtClean="0"/>
              <a:t>must assume normality </a:t>
            </a:r>
            <a:r>
              <a:rPr lang="en-US" sz="2000" dirty="0" smtClean="0"/>
              <a:t>of the underlying population</a:t>
            </a:r>
            <a:endParaRPr lang="en-US" sz="2000" dirty="0" smtClean="0"/>
          </a:p>
          <a:p>
            <a:pPr lvl="1"/>
            <a:r>
              <a:rPr lang="en-US" sz="2000" b="1" dirty="0">
                <a:sym typeface="Wingdings" panose="05000000000000000000" pitchFamily="2" charset="2"/>
              </a:rPr>
              <a:t>Degrees of freedom</a:t>
            </a:r>
            <a:r>
              <a:rPr lang="en-US" sz="2000" dirty="0">
                <a:sym typeface="Wingdings" panose="05000000000000000000" pitchFamily="2" charset="2"/>
              </a:rPr>
              <a:t> (associated with sample size) = </a:t>
            </a:r>
            <a:r>
              <a:rPr lang="en-US" sz="2000" dirty="0" smtClean="0">
                <a:sym typeface="Wingdings" panose="05000000000000000000" pitchFamily="2" charset="2"/>
              </a:rPr>
              <a:t>n-1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b="1" i="1" dirty="0">
                <a:sym typeface="Wingdings" panose="05000000000000000000" pitchFamily="2" charset="2"/>
              </a:rPr>
              <a:t>t</a:t>
            </a:r>
            <a:r>
              <a:rPr lang="en-US" sz="2800" dirty="0">
                <a:sym typeface="Wingdings" panose="05000000000000000000" pitchFamily="2" charset="2"/>
              </a:rPr>
              <a:t>-score times standard error estimate gives the margin of error for a confidence interval for the mean</a:t>
            </a:r>
            <a:endParaRPr lang="en-US" sz="28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426" y="1071717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2550916" y="3641160"/>
            <a:ext cx="11718222" cy="457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3947652" y="3625803"/>
            <a:ext cx="9369471" cy="457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9451" y="5181599"/>
            <a:ext cx="14874789" cy="457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1"/>
              </a:rPr>
              <a:t>http://ci.columbia.edu/ci/premba_test/c0331/s7/s7_4.html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704-F322-4C54-8C46-B17BC3A3C502}" type="slidenum">
              <a:rPr lang="en-US" smtClean="0"/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533" y="1635159"/>
            <a:ext cx="7358589" cy="414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410" y="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Confidence Level, (1-</a:t>
            </a:r>
            <a:r>
              <a:rPr lang="en-US" altLang="en-US" dirty="0" smtClean="0">
                <a:sym typeface="Symbol" panose="05050102010706020507" pitchFamily="18" charset="2"/>
              </a:rPr>
              <a:t>)</a:t>
            </a:r>
            <a:endParaRPr lang="en-US" altLang="en-US" dirty="0" smtClean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06237" y="918713"/>
                <a:ext cx="8561717" cy="5351854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 smtClean="0"/>
                  <a:t>Suppose confidence level = 95%   </a:t>
                </a:r>
              </a:p>
              <a:p>
                <a:pPr eaLnBrk="1" hangingPunct="1"/>
                <a:r>
                  <a:rPr lang="en-US" altLang="en-US" dirty="0" smtClean="0"/>
                  <a:t>Also written (1 -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</a:t>
                </a:r>
                <a:r>
                  <a:rPr lang="en-US" altLang="en-US" dirty="0" smtClean="0"/>
                  <a:t>) = 0.95, (so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</a:t>
                </a:r>
                <a:r>
                  <a:rPr lang="en-US" altLang="en-US" dirty="0" smtClean="0"/>
                  <a:t> = 0.05)</a:t>
                </a:r>
              </a:p>
              <a:p>
                <a:pPr eaLnBrk="1" hangingPunct="1"/>
                <a:r>
                  <a:rPr lang="en-US" altLang="en-US" dirty="0" smtClean="0"/>
                  <a:t>Probability in the tails? (assuming two-tailed CI)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=0.025</m:t>
                    </m:r>
                  </m:oMath>
                </a14:m>
                <a:r>
                  <a:rPr lang="en-US" altLang="en-US" dirty="0" smtClean="0"/>
                  <a:t> (need for reading </a:t>
                </a:r>
                <a:r>
                  <a:rPr lang="en-US" altLang="en-US" b="1" i="1" dirty="0" smtClean="0"/>
                  <a:t>t</a:t>
                </a:r>
                <a:r>
                  <a:rPr lang="en-US" altLang="en-US" dirty="0" smtClean="0"/>
                  <a:t>-table)</a:t>
                </a:r>
                <a:endParaRPr lang="el-GR" altLang="en-US" dirty="0" smtClean="0"/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06237" y="918713"/>
                <a:ext cx="8561717" cy="5351854"/>
              </a:xfrm>
              <a:blipFill rotWithShape="0">
                <a:blip r:embed="rId1"/>
                <a:stretch>
                  <a:fillRect l="-1281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 206:</a:t>
            </a:r>
            <a:br>
              <a:rPr lang="en-US" dirty="0" smtClean="0"/>
            </a:br>
            <a:r>
              <a:rPr lang="en-US" dirty="0" smtClean="0"/>
              <a:t>Chapter 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Confidence Interval Estimation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90600" y="1676402"/>
            <a:ext cx="990600" cy="708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42389"/>
            <a:ext cx="7886700" cy="6984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Student’s t Table (Table E.3, p. 746)</a:t>
            </a:r>
            <a:endParaRPr lang="en-US" altLang="en-US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90600" y="1066802"/>
            <a:ext cx="2895600" cy="6096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90600" y="1066802"/>
            <a:ext cx="2895600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>
                <a:solidFill>
                  <a:srgbClr val="010000"/>
                </a:solidFill>
              </a:rPr>
              <a:t>Upper Tail Area</a:t>
            </a:r>
            <a:endParaRPr lang="en-US" altLang="en-US" sz="2500" b="1">
              <a:solidFill>
                <a:srgbClr val="010000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19100" y="1654177"/>
            <a:ext cx="590550" cy="7080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79425" y="1739902"/>
            <a:ext cx="511175" cy="8509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>
                <a:solidFill>
                  <a:schemeClr val="folHlink"/>
                </a:solidFill>
              </a:rPr>
              <a:t>df</a:t>
            </a:r>
            <a:endParaRPr lang="en-US" altLang="en-US" sz="2500" b="1">
              <a:solidFill>
                <a:schemeClr val="folHlink"/>
              </a:solidFill>
            </a:endParaRPr>
          </a:p>
          <a:p>
            <a:endParaRPr lang="en-US" altLang="en-US" sz="2500" b="1">
              <a:solidFill>
                <a:schemeClr val="folHlink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150938" y="1739902"/>
            <a:ext cx="677862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.10</a:t>
            </a:r>
            <a:endParaRPr lang="en-US" altLang="en-US" sz="2500">
              <a:solidFill>
                <a:srgbClr val="010000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949450" y="1654177"/>
            <a:ext cx="1022350" cy="708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095500" y="1739902"/>
            <a:ext cx="723900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>
                <a:solidFill>
                  <a:srgbClr val="010000"/>
                </a:solidFill>
              </a:rPr>
              <a:t>.05</a:t>
            </a:r>
            <a:endParaRPr lang="en-US" altLang="en-US" sz="2500" b="1">
              <a:solidFill>
                <a:srgbClr val="010000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924175" y="1654177"/>
            <a:ext cx="962025" cy="6953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033713" y="1746252"/>
            <a:ext cx="806450" cy="474663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.025</a:t>
            </a:r>
            <a:endParaRPr lang="en-US" altLang="en-US" sz="2500">
              <a:solidFill>
                <a:srgbClr val="010000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19100" y="2362202"/>
            <a:ext cx="590550" cy="6858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25463" y="2478090"/>
            <a:ext cx="357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chemeClr val="folHlink"/>
                </a:solidFill>
              </a:rPr>
              <a:t>1</a:t>
            </a:r>
            <a:endParaRPr lang="en-US" altLang="en-US" sz="2500">
              <a:solidFill>
                <a:schemeClr val="folHlink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973138" y="2478090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3.078</a:t>
            </a:r>
            <a:endParaRPr lang="en-US" altLang="en-US" sz="250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917700" y="2478090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6.314</a:t>
            </a:r>
            <a:endParaRPr lang="en-US" altLang="en-US" sz="2500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886075" y="2478090"/>
            <a:ext cx="11620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12.706</a:t>
            </a:r>
            <a:endParaRPr lang="en-US" altLang="en-US" sz="2500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19100" y="3052765"/>
            <a:ext cx="590550" cy="6953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12763" y="3144840"/>
            <a:ext cx="385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900" b="1">
                <a:solidFill>
                  <a:schemeClr val="folHlink"/>
                </a:solidFill>
              </a:rPr>
              <a:t>2</a:t>
            </a:r>
            <a:endParaRPr lang="en-US" altLang="en-US" sz="2900" b="1">
              <a:solidFill>
                <a:schemeClr val="folHlink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973138" y="3138490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1.886</a:t>
            </a:r>
            <a:endParaRPr lang="en-US" altLang="en-US" sz="2500"/>
          </a:p>
        </p:txBody>
      </p:sp>
      <p:sp>
        <p:nvSpPr>
          <p:cNvPr id="31765" name="Rectangle 23"/>
          <p:cNvSpPr>
            <a:spLocks noChangeArrowheads="1"/>
          </p:cNvSpPr>
          <p:nvPr/>
        </p:nvSpPr>
        <p:spPr bwMode="auto">
          <a:xfrm>
            <a:off x="419100" y="3733802"/>
            <a:ext cx="590550" cy="674688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6" name="Rectangle 24"/>
          <p:cNvSpPr>
            <a:spLocks noChangeArrowheads="1"/>
          </p:cNvSpPr>
          <p:nvPr/>
        </p:nvSpPr>
        <p:spPr bwMode="auto">
          <a:xfrm>
            <a:off x="525463" y="3859215"/>
            <a:ext cx="357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chemeClr val="folHlink"/>
                </a:solidFill>
              </a:rPr>
              <a:t>3</a:t>
            </a:r>
            <a:endParaRPr lang="en-US" altLang="en-US" sz="2500">
              <a:solidFill>
                <a:schemeClr val="folHlink"/>
              </a:solidFill>
            </a:endParaRPr>
          </a:p>
        </p:txBody>
      </p:sp>
      <p:sp>
        <p:nvSpPr>
          <p:cNvPr id="31767" name="Rectangle 25"/>
          <p:cNvSpPr>
            <a:spLocks noChangeArrowheads="1"/>
          </p:cNvSpPr>
          <p:nvPr/>
        </p:nvSpPr>
        <p:spPr bwMode="auto">
          <a:xfrm>
            <a:off x="973138" y="3859215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1.638</a:t>
            </a:r>
            <a:endParaRPr lang="en-US" altLang="en-US" sz="2500"/>
          </a:p>
        </p:txBody>
      </p:sp>
      <p:sp>
        <p:nvSpPr>
          <p:cNvPr id="31768" name="Rectangle 26"/>
          <p:cNvSpPr>
            <a:spLocks noChangeArrowheads="1"/>
          </p:cNvSpPr>
          <p:nvPr/>
        </p:nvSpPr>
        <p:spPr bwMode="auto">
          <a:xfrm>
            <a:off x="1917700" y="3859215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2.353</a:t>
            </a:r>
            <a:endParaRPr lang="en-US" altLang="en-US" sz="2500"/>
          </a:p>
        </p:txBody>
      </p:sp>
      <p:sp>
        <p:nvSpPr>
          <p:cNvPr id="31769" name="Rectangle 27"/>
          <p:cNvSpPr>
            <a:spLocks noChangeArrowheads="1"/>
          </p:cNvSpPr>
          <p:nvPr/>
        </p:nvSpPr>
        <p:spPr bwMode="auto">
          <a:xfrm>
            <a:off x="3063875" y="3859215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3.182</a:t>
            </a:r>
            <a:endParaRPr lang="en-US" altLang="en-US" sz="2500"/>
          </a:p>
        </p:txBody>
      </p:sp>
      <p:sp>
        <p:nvSpPr>
          <p:cNvPr id="31770" name="Line 28"/>
          <p:cNvSpPr>
            <a:spLocks noChangeShapeType="1"/>
          </p:cNvSpPr>
          <p:nvPr/>
        </p:nvSpPr>
        <p:spPr bwMode="auto">
          <a:xfrm flipH="1">
            <a:off x="6629400" y="3200402"/>
            <a:ext cx="0" cy="17526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Rectangle 29"/>
          <p:cNvSpPr>
            <a:spLocks noChangeArrowheads="1"/>
          </p:cNvSpPr>
          <p:nvPr/>
        </p:nvSpPr>
        <p:spPr bwMode="auto">
          <a:xfrm>
            <a:off x="6543675" y="394652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72" name="Freeform 30"/>
          <p:cNvSpPr/>
          <p:nvPr/>
        </p:nvSpPr>
        <p:spPr bwMode="auto">
          <a:xfrm>
            <a:off x="7543800" y="4448177"/>
            <a:ext cx="819150" cy="500063"/>
          </a:xfrm>
          <a:custGeom>
            <a:avLst/>
            <a:gdLst>
              <a:gd name="T0" fmla="*/ 2147483647 w 516"/>
              <a:gd name="T1" fmla="*/ 0 h 315"/>
              <a:gd name="T2" fmla="*/ 2147483647 w 516"/>
              <a:gd name="T3" fmla="*/ 2147483647 h 315"/>
              <a:gd name="T4" fmla="*/ 2147483647 w 516"/>
              <a:gd name="T5" fmla="*/ 2147483647 h 315"/>
              <a:gd name="T6" fmla="*/ 2147483647 w 516"/>
              <a:gd name="T7" fmla="*/ 2147483647 h 315"/>
              <a:gd name="T8" fmla="*/ 2147483647 w 516"/>
              <a:gd name="T9" fmla="*/ 2147483647 h 315"/>
              <a:gd name="T10" fmla="*/ 2147483647 w 516"/>
              <a:gd name="T11" fmla="*/ 2147483647 h 315"/>
              <a:gd name="T12" fmla="*/ 2147483647 w 516"/>
              <a:gd name="T13" fmla="*/ 2147483647 h 315"/>
              <a:gd name="T14" fmla="*/ 2147483647 w 516"/>
              <a:gd name="T15" fmla="*/ 2147483647 h 315"/>
              <a:gd name="T16" fmla="*/ 2147483647 w 516"/>
              <a:gd name="T17" fmla="*/ 2147483647 h 315"/>
              <a:gd name="T18" fmla="*/ 2147483647 w 516"/>
              <a:gd name="T19" fmla="*/ 2147483647 h 315"/>
              <a:gd name="T20" fmla="*/ 2147483647 w 516"/>
              <a:gd name="T21" fmla="*/ 2147483647 h 315"/>
              <a:gd name="T22" fmla="*/ 2147483647 w 516"/>
              <a:gd name="T23" fmla="*/ 2147483647 h 315"/>
              <a:gd name="T24" fmla="*/ 2147483647 w 516"/>
              <a:gd name="T25" fmla="*/ 2147483647 h 315"/>
              <a:gd name="T26" fmla="*/ 0 w 516"/>
              <a:gd name="T27" fmla="*/ 2147483647 h 3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6"/>
              <a:gd name="T43" fmla="*/ 0 h 315"/>
              <a:gd name="T44" fmla="*/ 516 w 516"/>
              <a:gd name="T45" fmla="*/ 315 h 3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6" h="315">
                <a:moveTo>
                  <a:pt x="6" y="0"/>
                </a:moveTo>
                <a:lnTo>
                  <a:pt x="6" y="24"/>
                </a:lnTo>
                <a:lnTo>
                  <a:pt x="10" y="8"/>
                </a:lnTo>
                <a:lnTo>
                  <a:pt x="40" y="51"/>
                </a:lnTo>
                <a:lnTo>
                  <a:pt x="112" y="123"/>
                </a:lnTo>
                <a:lnTo>
                  <a:pt x="139" y="152"/>
                </a:lnTo>
                <a:lnTo>
                  <a:pt x="182" y="195"/>
                </a:lnTo>
                <a:lnTo>
                  <a:pt x="212" y="209"/>
                </a:lnTo>
                <a:lnTo>
                  <a:pt x="270" y="238"/>
                </a:lnTo>
                <a:lnTo>
                  <a:pt x="327" y="267"/>
                </a:lnTo>
                <a:lnTo>
                  <a:pt x="413" y="295"/>
                </a:lnTo>
                <a:lnTo>
                  <a:pt x="516" y="315"/>
                </a:lnTo>
                <a:lnTo>
                  <a:pt x="12" y="312"/>
                </a:lnTo>
                <a:lnTo>
                  <a:pt x="0" y="12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Freeform 31"/>
          <p:cNvSpPr/>
          <p:nvPr/>
        </p:nvSpPr>
        <p:spPr bwMode="auto">
          <a:xfrm>
            <a:off x="6626225" y="3167065"/>
            <a:ext cx="1830388" cy="1763712"/>
          </a:xfrm>
          <a:custGeom>
            <a:avLst/>
            <a:gdLst>
              <a:gd name="T0" fmla="*/ 2147483647 w 1153"/>
              <a:gd name="T1" fmla="*/ 2147483647 h 1111"/>
              <a:gd name="T2" fmla="*/ 2147483647 w 1153"/>
              <a:gd name="T3" fmla="*/ 2147483647 h 1111"/>
              <a:gd name="T4" fmla="*/ 2147483647 w 1153"/>
              <a:gd name="T5" fmla="*/ 2147483647 h 1111"/>
              <a:gd name="T6" fmla="*/ 2147483647 w 1153"/>
              <a:gd name="T7" fmla="*/ 2147483647 h 1111"/>
              <a:gd name="T8" fmla="*/ 2147483647 w 1153"/>
              <a:gd name="T9" fmla="*/ 2147483647 h 1111"/>
              <a:gd name="T10" fmla="*/ 2147483647 w 1153"/>
              <a:gd name="T11" fmla="*/ 2147483647 h 1111"/>
              <a:gd name="T12" fmla="*/ 2147483647 w 1153"/>
              <a:gd name="T13" fmla="*/ 2147483647 h 1111"/>
              <a:gd name="T14" fmla="*/ 2147483647 w 1153"/>
              <a:gd name="T15" fmla="*/ 2147483647 h 1111"/>
              <a:gd name="T16" fmla="*/ 2147483647 w 1153"/>
              <a:gd name="T17" fmla="*/ 2147483647 h 1111"/>
              <a:gd name="T18" fmla="*/ 2147483647 w 1153"/>
              <a:gd name="T19" fmla="*/ 2147483647 h 1111"/>
              <a:gd name="T20" fmla="*/ 2147483647 w 1153"/>
              <a:gd name="T21" fmla="*/ 2147483647 h 1111"/>
              <a:gd name="T22" fmla="*/ 2147483647 w 1153"/>
              <a:gd name="T23" fmla="*/ 2147483647 h 1111"/>
              <a:gd name="T24" fmla="*/ 2147483647 w 1153"/>
              <a:gd name="T25" fmla="*/ 2147483647 h 1111"/>
              <a:gd name="T26" fmla="*/ 2147483647 w 1153"/>
              <a:gd name="T27" fmla="*/ 2147483647 h 1111"/>
              <a:gd name="T28" fmla="*/ 2147483647 w 1153"/>
              <a:gd name="T29" fmla="*/ 2147483647 h 1111"/>
              <a:gd name="T30" fmla="*/ 0 w 1153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3"/>
              <a:gd name="T49" fmla="*/ 0 h 1111"/>
              <a:gd name="T50" fmla="*/ 1153 w 1153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3" h="1111">
                <a:moveTo>
                  <a:pt x="1152" y="1110"/>
                </a:moveTo>
                <a:lnTo>
                  <a:pt x="1031" y="1096"/>
                </a:lnTo>
                <a:lnTo>
                  <a:pt x="971" y="1084"/>
                </a:lnTo>
                <a:lnTo>
                  <a:pt x="909" y="1065"/>
                </a:lnTo>
                <a:lnTo>
                  <a:pt x="849" y="1041"/>
                </a:lnTo>
                <a:lnTo>
                  <a:pt x="788" y="1007"/>
                </a:lnTo>
                <a:lnTo>
                  <a:pt x="728" y="961"/>
                </a:lnTo>
                <a:lnTo>
                  <a:pt x="607" y="832"/>
                </a:lnTo>
                <a:lnTo>
                  <a:pt x="485" y="650"/>
                </a:lnTo>
                <a:lnTo>
                  <a:pt x="364" y="434"/>
                </a:lnTo>
                <a:lnTo>
                  <a:pt x="304" y="323"/>
                </a:lnTo>
                <a:lnTo>
                  <a:pt x="243" y="220"/>
                </a:lnTo>
                <a:lnTo>
                  <a:pt x="183" y="130"/>
                </a:lnTo>
                <a:lnTo>
                  <a:pt x="122" y="60"/>
                </a:lnTo>
                <a:lnTo>
                  <a:pt x="62" y="16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Freeform 32"/>
          <p:cNvSpPr/>
          <p:nvPr/>
        </p:nvSpPr>
        <p:spPr bwMode="auto">
          <a:xfrm>
            <a:off x="4799013" y="3167065"/>
            <a:ext cx="1828800" cy="1763712"/>
          </a:xfrm>
          <a:custGeom>
            <a:avLst/>
            <a:gdLst>
              <a:gd name="T0" fmla="*/ 0 w 1152"/>
              <a:gd name="T1" fmla="*/ 2147483647 h 1111"/>
              <a:gd name="T2" fmla="*/ 2147483647 w 1152"/>
              <a:gd name="T3" fmla="*/ 2147483647 h 1111"/>
              <a:gd name="T4" fmla="*/ 2147483647 w 1152"/>
              <a:gd name="T5" fmla="*/ 2147483647 h 1111"/>
              <a:gd name="T6" fmla="*/ 2147483647 w 1152"/>
              <a:gd name="T7" fmla="*/ 2147483647 h 1111"/>
              <a:gd name="T8" fmla="*/ 2147483647 w 1152"/>
              <a:gd name="T9" fmla="*/ 2147483647 h 1111"/>
              <a:gd name="T10" fmla="*/ 2147483647 w 1152"/>
              <a:gd name="T11" fmla="*/ 2147483647 h 1111"/>
              <a:gd name="T12" fmla="*/ 2147483647 w 1152"/>
              <a:gd name="T13" fmla="*/ 2147483647 h 1111"/>
              <a:gd name="T14" fmla="*/ 2147483647 w 1152"/>
              <a:gd name="T15" fmla="*/ 2147483647 h 1111"/>
              <a:gd name="T16" fmla="*/ 2147483647 w 1152"/>
              <a:gd name="T17" fmla="*/ 2147483647 h 1111"/>
              <a:gd name="T18" fmla="*/ 2147483647 w 1152"/>
              <a:gd name="T19" fmla="*/ 2147483647 h 1111"/>
              <a:gd name="T20" fmla="*/ 2147483647 w 1152"/>
              <a:gd name="T21" fmla="*/ 2147483647 h 1111"/>
              <a:gd name="T22" fmla="*/ 2147483647 w 1152"/>
              <a:gd name="T23" fmla="*/ 2147483647 h 1111"/>
              <a:gd name="T24" fmla="*/ 2147483647 w 1152"/>
              <a:gd name="T25" fmla="*/ 2147483647 h 1111"/>
              <a:gd name="T26" fmla="*/ 2147483647 w 1152"/>
              <a:gd name="T27" fmla="*/ 2147483647 h 1111"/>
              <a:gd name="T28" fmla="*/ 2147483647 w 1152"/>
              <a:gd name="T29" fmla="*/ 2147483647 h 1111"/>
              <a:gd name="T30" fmla="*/ 2147483647 w 1152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1111"/>
              <a:gd name="T50" fmla="*/ 1152 w 1152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1111">
                <a:moveTo>
                  <a:pt x="0" y="1110"/>
                </a:moveTo>
                <a:lnTo>
                  <a:pt x="121" y="1096"/>
                </a:lnTo>
                <a:lnTo>
                  <a:pt x="182" y="1084"/>
                </a:lnTo>
                <a:lnTo>
                  <a:pt x="242" y="1065"/>
                </a:lnTo>
                <a:lnTo>
                  <a:pt x="304" y="1041"/>
                </a:lnTo>
                <a:lnTo>
                  <a:pt x="363" y="1007"/>
                </a:lnTo>
                <a:lnTo>
                  <a:pt x="425" y="961"/>
                </a:lnTo>
                <a:lnTo>
                  <a:pt x="546" y="832"/>
                </a:lnTo>
                <a:lnTo>
                  <a:pt x="666" y="650"/>
                </a:lnTo>
                <a:lnTo>
                  <a:pt x="787" y="434"/>
                </a:lnTo>
                <a:lnTo>
                  <a:pt x="849" y="323"/>
                </a:lnTo>
                <a:lnTo>
                  <a:pt x="909" y="220"/>
                </a:lnTo>
                <a:lnTo>
                  <a:pt x="970" y="130"/>
                </a:lnTo>
                <a:lnTo>
                  <a:pt x="1030" y="60"/>
                </a:lnTo>
                <a:lnTo>
                  <a:pt x="1091" y="16"/>
                </a:lnTo>
                <a:lnTo>
                  <a:pt x="115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33"/>
          <p:cNvSpPr>
            <a:spLocks noChangeShapeType="1"/>
          </p:cNvSpPr>
          <p:nvPr/>
        </p:nvSpPr>
        <p:spPr bwMode="auto">
          <a:xfrm>
            <a:off x="8488363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4"/>
          <p:cNvSpPr>
            <a:spLocks noChangeShapeType="1"/>
          </p:cNvSpPr>
          <p:nvPr/>
        </p:nvSpPr>
        <p:spPr bwMode="auto">
          <a:xfrm>
            <a:off x="8118475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5"/>
          <p:cNvSpPr>
            <a:spLocks noChangeShapeType="1"/>
          </p:cNvSpPr>
          <p:nvPr/>
        </p:nvSpPr>
        <p:spPr bwMode="auto">
          <a:xfrm>
            <a:off x="7745413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6"/>
          <p:cNvSpPr>
            <a:spLocks noChangeShapeType="1"/>
          </p:cNvSpPr>
          <p:nvPr/>
        </p:nvSpPr>
        <p:spPr bwMode="auto">
          <a:xfrm>
            <a:off x="7372350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7"/>
          <p:cNvSpPr>
            <a:spLocks noChangeShapeType="1"/>
          </p:cNvSpPr>
          <p:nvPr/>
        </p:nvSpPr>
        <p:spPr bwMode="auto">
          <a:xfrm>
            <a:off x="6999288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8"/>
          <p:cNvSpPr>
            <a:spLocks noChangeShapeType="1"/>
          </p:cNvSpPr>
          <p:nvPr/>
        </p:nvSpPr>
        <p:spPr bwMode="auto">
          <a:xfrm>
            <a:off x="6626225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9"/>
          <p:cNvSpPr>
            <a:spLocks noChangeShapeType="1"/>
          </p:cNvSpPr>
          <p:nvPr/>
        </p:nvSpPr>
        <p:spPr bwMode="auto">
          <a:xfrm>
            <a:off x="6253163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40"/>
          <p:cNvSpPr>
            <a:spLocks noChangeShapeType="1"/>
          </p:cNvSpPr>
          <p:nvPr/>
        </p:nvSpPr>
        <p:spPr bwMode="auto">
          <a:xfrm>
            <a:off x="5883275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>
            <a:off x="5510213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Line 42"/>
          <p:cNvSpPr>
            <a:spLocks noChangeShapeType="1"/>
          </p:cNvSpPr>
          <p:nvPr/>
        </p:nvSpPr>
        <p:spPr bwMode="auto">
          <a:xfrm>
            <a:off x="5137150" y="4941890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Rectangle 43"/>
          <p:cNvSpPr>
            <a:spLocks noChangeArrowheads="1"/>
          </p:cNvSpPr>
          <p:nvPr/>
        </p:nvSpPr>
        <p:spPr bwMode="auto">
          <a:xfrm>
            <a:off x="8307388" y="4929190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900" b="1" i="1">
                <a:solidFill>
                  <a:schemeClr val="folHlink"/>
                </a:solidFill>
              </a:rPr>
              <a:t>t</a:t>
            </a:r>
            <a:endParaRPr lang="en-US" altLang="en-US" sz="2900" b="1" i="1">
              <a:solidFill>
                <a:schemeClr val="folHlink"/>
              </a:solidFill>
            </a:endParaRPr>
          </a:p>
        </p:txBody>
      </p:sp>
      <p:sp>
        <p:nvSpPr>
          <p:cNvPr id="31786" name="Rectangle 44"/>
          <p:cNvSpPr>
            <a:spLocks noChangeArrowheads="1"/>
          </p:cNvSpPr>
          <p:nvPr/>
        </p:nvSpPr>
        <p:spPr bwMode="auto">
          <a:xfrm>
            <a:off x="6416675" y="4903790"/>
            <a:ext cx="385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900" b="1">
                <a:solidFill>
                  <a:schemeClr val="folHlink"/>
                </a:solidFill>
              </a:rPr>
              <a:t>0</a:t>
            </a:r>
            <a:endParaRPr lang="en-US" altLang="en-US" sz="2900" b="1">
              <a:solidFill>
                <a:schemeClr val="folHlink"/>
              </a:solidFill>
            </a:endParaRPr>
          </a:p>
        </p:txBody>
      </p:sp>
      <p:sp>
        <p:nvSpPr>
          <p:cNvPr id="31787" name="Rectangle 45"/>
          <p:cNvSpPr>
            <a:spLocks noChangeArrowheads="1"/>
          </p:cNvSpPr>
          <p:nvPr/>
        </p:nvSpPr>
        <p:spPr bwMode="auto">
          <a:xfrm>
            <a:off x="7086600" y="5029202"/>
            <a:ext cx="1085850" cy="52863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2.920</a:t>
            </a:r>
            <a:endParaRPr lang="en-US" altLang="en-US" sz="2800" b="1">
              <a:solidFill>
                <a:schemeClr val="hlink"/>
              </a:solidFill>
            </a:endParaRPr>
          </a:p>
        </p:txBody>
      </p:sp>
      <p:sp>
        <p:nvSpPr>
          <p:cNvPr id="31788" name="Rectangle 46"/>
          <p:cNvSpPr>
            <a:spLocks noChangeArrowheads="1"/>
          </p:cNvSpPr>
          <p:nvPr/>
        </p:nvSpPr>
        <p:spPr bwMode="auto">
          <a:xfrm>
            <a:off x="1371600" y="4648202"/>
            <a:ext cx="2590800" cy="10160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The body of the table contains t values, not probabilities</a:t>
            </a:r>
            <a:endParaRPr lang="en-US" altLang="en-US" sz="2000"/>
          </a:p>
        </p:txBody>
      </p:sp>
      <p:sp>
        <p:nvSpPr>
          <p:cNvPr id="31789" name="Line 47"/>
          <p:cNvSpPr>
            <a:spLocks noChangeShapeType="1"/>
          </p:cNvSpPr>
          <p:nvPr/>
        </p:nvSpPr>
        <p:spPr bwMode="auto">
          <a:xfrm flipH="1">
            <a:off x="2286000" y="4267202"/>
            <a:ext cx="1524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8"/>
          <p:cNvSpPr>
            <a:spLocks noChangeShapeType="1"/>
          </p:cNvSpPr>
          <p:nvPr/>
        </p:nvSpPr>
        <p:spPr bwMode="auto">
          <a:xfrm flipV="1">
            <a:off x="7696200" y="4191002"/>
            <a:ext cx="304800" cy="5953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Line 49"/>
          <p:cNvSpPr>
            <a:spLocks noChangeShapeType="1"/>
          </p:cNvSpPr>
          <p:nvPr/>
        </p:nvSpPr>
        <p:spPr bwMode="auto">
          <a:xfrm>
            <a:off x="1905000" y="1600202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Line 50"/>
          <p:cNvSpPr>
            <a:spLocks noChangeShapeType="1"/>
          </p:cNvSpPr>
          <p:nvPr/>
        </p:nvSpPr>
        <p:spPr bwMode="auto">
          <a:xfrm flipH="1">
            <a:off x="2895600" y="1600202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Line 51"/>
          <p:cNvSpPr>
            <a:spLocks noChangeShapeType="1"/>
          </p:cNvSpPr>
          <p:nvPr/>
        </p:nvSpPr>
        <p:spPr bwMode="auto">
          <a:xfrm>
            <a:off x="1676400" y="4267202"/>
            <a:ext cx="6096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Rectangle 52"/>
          <p:cNvSpPr>
            <a:spLocks noChangeArrowheads="1"/>
          </p:cNvSpPr>
          <p:nvPr/>
        </p:nvSpPr>
        <p:spPr bwMode="auto">
          <a:xfrm>
            <a:off x="5638800" y="1371602"/>
            <a:ext cx="2320925" cy="15621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</a:ln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Let: n = 3     </a:t>
            </a:r>
            <a:br>
              <a:rPr lang="en-US" altLang="en-US"/>
            </a:br>
            <a:r>
              <a:rPr lang="en-US" altLang="en-US"/>
              <a:t>df = </a:t>
            </a:r>
            <a:r>
              <a:rPr lang="en-US" altLang="en-US" i="1"/>
              <a:t>n</a:t>
            </a:r>
            <a:r>
              <a:rPr lang="en-US" altLang="en-US"/>
              <a:t> - 1 = 2 </a:t>
            </a:r>
            <a:br>
              <a:rPr lang="en-US" altLang="en-US"/>
            </a:br>
            <a:r>
              <a:rPr lang="en-US" altLang="en-US"/>
              <a:t>       </a:t>
            </a:r>
            <a:r>
              <a:rPr lang="en-US" altLang="en-US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/>
              <a:t> = 0.10</a:t>
            </a:r>
            <a:br>
              <a:rPr lang="en-US" altLang="en-US"/>
            </a:br>
            <a:r>
              <a:rPr lang="en-US" altLang="en-US"/>
              <a:t>    </a:t>
            </a:r>
            <a:r>
              <a:rPr lang="en-US" altLang="en-US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/>
              <a:t>/2 = 0.05</a:t>
            </a:r>
            <a:endParaRPr lang="en-US" altLang="en-US"/>
          </a:p>
        </p:txBody>
      </p:sp>
      <p:sp>
        <p:nvSpPr>
          <p:cNvPr id="31795" name="Rectangle 53"/>
          <p:cNvSpPr>
            <a:spLocks noChangeArrowheads="1"/>
          </p:cNvSpPr>
          <p:nvPr/>
        </p:nvSpPr>
        <p:spPr bwMode="auto">
          <a:xfrm>
            <a:off x="7467600" y="3733802"/>
            <a:ext cx="1676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/>
              <a:t>/2 = 0.05</a:t>
            </a:r>
            <a:endParaRPr lang="en-US" altLang="en-US"/>
          </a:p>
        </p:txBody>
      </p:sp>
      <p:sp>
        <p:nvSpPr>
          <p:cNvPr id="31796" name="Line 54"/>
          <p:cNvSpPr>
            <a:spLocks noChangeShapeType="1"/>
          </p:cNvSpPr>
          <p:nvPr/>
        </p:nvSpPr>
        <p:spPr bwMode="auto">
          <a:xfrm>
            <a:off x="457200" y="3733802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97" name="Line 55"/>
          <p:cNvSpPr>
            <a:spLocks noChangeShapeType="1"/>
          </p:cNvSpPr>
          <p:nvPr/>
        </p:nvSpPr>
        <p:spPr bwMode="auto">
          <a:xfrm>
            <a:off x="457200" y="3048002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98" name="Line 56"/>
          <p:cNvSpPr>
            <a:spLocks noChangeShapeType="1"/>
          </p:cNvSpPr>
          <p:nvPr/>
        </p:nvSpPr>
        <p:spPr bwMode="auto">
          <a:xfrm>
            <a:off x="457200" y="2362202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99" name="Line 57"/>
          <p:cNvSpPr>
            <a:spLocks noChangeShapeType="1"/>
          </p:cNvSpPr>
          <p:nvPr/>
        </p:nvSpPr>
        <p:spPr bwMode="auto">
          <a:xfrm>
            <a:off x="4724400" y="4953002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0" name="Line 58"/>
          <p:cNvSpPr>
            <a:spLocks noChangeShapeType="1"/>
          </p:cNvSpPr>
          <p:nvPr/>
        </p:nvSpPr>
        <p:spPr bwMode="auto">
          <a:xfrm>
            <a:off x="2895600" y="3505202"/>
            <a:ext cx="41148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1" name="Line 59"/>
          <p:cNvSpPr>
            <a:spLocks noChangeShapeType="1"/>
          </p:cNvSpPr>
          <p:nvPr/>
        </p:nvSpPr>
        <p:spPr bwMode="auto">
          <a:xfrm>
            <a:off x="990600" y="1066802"/>
            <a:ext cx="0" cy="3352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2" name="Line 60"/>
          <p:cNvSpPr>
            <a:spLocks noChangeShapeType="1"/>
          </p:cNvSpPr>
          <p:nvPr/>
        </p:nvSpPr>
        <p:spPr bwMode="auto">
          <a:xfrm>
            <a:off x="990600" y="1600202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803" name="Line 61"/>
          <p:cNvSpPr>
            <a:spLocks noChangeShapeType="1"/>
          </p:cNvSpPr>
          <p:nvPr/>
        </p:nvSpPr>
        <p:spPr bwMode="auto">
          <a:xfrm>
            <a:off x="7543800" y="495300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805" name="Rectangle 27"/>
          <p:cNvSpPr>
            <a:spLocks noChangeArrowheads="1"/>
          </p:cNvSpPr>
          <p:nvPr/>
        </p:nvSpPr>
        <p:spPr bwMode="auto">
          <a:xfrm>
            <a:off x="3063875" y="3124202"/>
            <a:ext cx="984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/>
              <a:t>4.303</a:t>
            </a:r>
            <a:endParaRPr lang="en-US" altLang="en-US" sz="2500"/>
          </a:p>
        </p:txBody>
      </p:sp>
      <p:sp>
        <p:nvSpPr>
          <p:cNvPr id="31806" name="Rectangle 45"/>
          <p:cNvSpPr>
            <a:spLocks noChangeArrowheads="1"/>
          </p:cNvSpPr>
          <p:nvPr/>
        </p:nvSpPr>
        <p:spPr bwMode="auto">
          <a:xfrm>
            <a:off x="1905000" y="3124202"/>
            <a:ext cx="990600" cy="47466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solidFill>
                  <a:schemeClr val="hlink"/>
                </a:solidFill>
              </a:rPr>
              <a:t>2.920</a:t>
            </a:r>
            <a:endParaRPr lang="en-US" altLang="en-US" sz="2500" b="1">
              <a:solidFill>
                <a:schemeClr val="hlink"/>
              </a:solidFill>
            </a:endParaRP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114300" y="6224206"/>
            <a:ext cx="508504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/>
              <a:t>Pearson slide (Chapter 8, #30)</a:t>
            </a:r>
            <a:endParaRPr lang="en-US" altLang="en-US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14400" y="1922587"/>
            <a:ext cx="7467600" cy="33528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7998"/>
            <a:ext cx="7620000" cy="762000"/>
          </a:xfrm>
        </p:spPr>
        <p:txBody>
          <a:bodyPr/>
          <a:lstStyle/>
          <a:p>
            <a:pPr defTabSz="914400" eaLnBrk="1" hangingPunct="1"/>
            <a:r>
              <a:rPr lang="en-US" altLang="en-US" dirty="0" smtClean="0"/>
              <a:t>Selected t distribution values</a:t>
            </a:r>
            <a:endParaRPr lang="en-US" altLang="en-US" dirty="0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0" y="1084387"/>
            <a:ext cx="509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/>
              <a:t>With comparison to the Z value</a:t>
            </a:r>
            <a:endParaRPr lang="en-US" altLang="en-US" sz="2800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14400" y="1922587"/>
            <a:ext cx="7772400" cy="31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Confidence       t                 </a:t>
            </a:r>
            <a:r>
              <a:rPr lang="en-US" altLang="en-US" b="1" dirty="0" err="1"/>
              <a:t>t</a:t>
            </a:r>
            <a:r>
              <a:rPr lang="en-US" altLang="en-US" b="1" dirty="0"/>
              <a:t>                </a:t>
            </a:r>
            <a:r>
              <a:rPr lang="en-US" altLang="en-US" b="1" dirty="0" err="1"/>
              <a:t>t</a:t>
            </a:r>
            <a:r>
              <a:rPr lang="en-US" altLang="en-US" b="1" dirty="0"/>
              <a:t>              Z</a:t>
            </a:r>
            <a:endParaRPr lang="en-US" altLang="en-US" b="1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u="sng" dirty="0"/>
              <a:t> Level       </a:t>
            </a:r>
            <a:r>
              <a:rPr lang="en-US" altLang="en-US" b="1" dirty="0"/>
              <a:t>   </a:t>
            </a:r>
            <a:r>
              <a:rPr lang="en-US" altLang="en-US" b="1" u="sng" dirty="0"/>
              <a:t>(10 </a:t>
            </a:r>
            <a:r>
              <a:rPr lang="en-US" altLang="en-US" b="1" u="sng" dirty="0" err="1"/>
              <a:t>d.f.</a:t>
            </a:r>
            <a:r>
              <a:rPr lang="en-US" altLang="en-US" b="1" u="sng" dirty="0"/>
              <a:t>)</a:t>
            </a:r>
            <a:r>
              <a:rPr lang="en-US" altLang="en-US" b="1" dirty="0"/>
              <a:t>     </a:t>
            </a:r>
            <a:r>
              <a:rPr lang="en-US" altLang="en-US" b="1" u="sng" dirty="0"/>
              <a:t>(20 </a:t>
            </a:r>
            <a:r>
              <a:rPr lang="en-US" altLang="en-US" b="1" u="sng" dirty="0" err="1"/>
              <a:t>d.f.</a:t>
            </a:r>
            <a:r>
              <a:rPr lang="en-US" altLang="en-US" b="1" u="sng" dirty="0"/>
              <a:t>)</a:t>
            </a:r>
            <a:r>
              <a:rPr lang="en-US" altLang="en-US" b="1" dirty="0"/>
              <a:t>     </a:t>
            </a:r>
            <a:r>
              <a:rPr lang="en-US" altLang="en-US" b="1" u="sng" dirty="0"/>
              <a:t>(30 </a:t>
            </a:r>
            <a:r>
              <a:rPr lang="en-US" altLang="en-US" b="1" u="sng" dirty="0" err="1"/>
              <a:t>d.f.</a:t>
            </a:r>
            <a:r>
              <a:rPr lang="en-US" altLang="en-US" b="1" u="sng" dirty="0"/>
              <a:t>)  </a:t>
            </a:r>
            <a:r>
              <a:rPr lang="en-US" altLang="en-US" b="1" dirty="0"/>
              <a:t>  (</a:t>
            </a:r>
            <a:r>
              <a:rPr lang="en-US" altLang="en-US" b="1" u="sng" dirty="0"/>
              <a:t>∞ </a:t>
            </a:r>
            <a:r>
              <a:rPr lang="en-US" altLang="en-US" b="1" u="sng" dirty="0" err="1"/>
              <a:t>d.f.</a:t>
            </a:r>
            <a:r>
              <a:rPr lang="en-US" altLang="en-US" b="1" u="sng" dirty="0"/>
              <a:t>)</a:t>
            </a:r>
            <a:endParaRPr lang="en-US" altLang="en-US" b="1" u="sng" dirty="0"/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   0.80    	 1.372         1.325         1.310       1.28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   0.90             1.812         1.725         1.697       1.645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   0.95             2.228         2.086         2.042       1.96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   0.99             3.169         2.845         2.750       2.58</a:t>
            </a:r>
            <a:endParaRPr lang="en-US" altLang="en-US" dirty="0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219200" y="3522787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219200" y="4056187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219200" y="4589587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362200" y="5503987"/>
            <a:ext cx="4419600" cy="3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Note:  t       Z  as  n  increases</a:t>
            </a:r>
            <a:endParaRPr lang="en-US" alt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581400" y="5656387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4300" y="6224206"/>
            <a:ext cx="508504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/>
              <a:t>Pearson slide (Chapter 8, #31)</a:t>
            </a:r>
            <a:endParaRPr lang="en-US" altLang="en-US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365126"/>
            <a:ext cx="8601075" cy="8064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Confidence Interval for a Population Mean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300162"/>
            <a:ext cx="8601075" cy="55578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the </a:t>
            </a:r>
            <a:r>
              <a:rPr lang="en-US" sz="2400" b="1" dirty="0" smtClean="0"/>
              <a:t>standard deviation of the population is unknown</a:t>
            </a:r>
            <a:r>
              <a:rPr lang="en-US" sz="2400" dirty="0" smtClean="0"/>
              <a:t>, the confidence interval for the population mean µ is</a:t>
            </a:r>
            <a:br>
              <a:rPr lang="en-US" sz="1600" dirty="0" smtClean="0"/>
            </a:br>
            <a:br>
              <a:rPr lang="en-US" sz="1600" dirty="0" smtClean="0"/>
            </a:br>
            <a:r>
              <a:rPr lang="en-US" sz="2400" dirty="0" smtClean="0"/>
              <a:t>CI = </a:t>
            </a:r>
            <a:br>
              <a:rPr lang="en-US" sz="2400" dirty="0" smtClean="0"/>
            </a:br>
            <a:endParaRPr lang="en-US" sz="2000" dirty="0" smtClean="0"/>
          </a:p>
          <a:p>
            <a:r>
              <a:rPr lang="en-US" sz="2400" dirty="0" smtClean="0"/>
              <a:t>“t-score” is based on the </a:t>
            </a:r>
            <a:r>
              <a:rPr lang="en-US" sz="2400" b="1" i="1" dirty="0" smtClean="0"/>
              <a:t>t</a:t>
            </a:r>
            <a:r>
              <a:rPr lang="en-US" sz="2400" dirty="0" smtClean="0"/>
              <a:t>-distribution </a:t>
            </a:r>
            <a:endParaRPr lang="en-US" dirty="0" smtClean="0"/>
          </a:p>
          <a:p>
            <a:pPr lvl="1"/>
            <a:r>
              <a:rPr lang="en-US" dirty="0" smtClean="0"/>
              <a:t>Determined from the </a:t>
            </a:r>
            <a:r>
              <a:rPr lang="en-US" b="1" dirty="0" smtClean="0"/>
              <a:t>level of confidence (</a:t>
            </a:r>
            <a:r>
              <a:rPr lang="el-GR" b="1" dirty="0"/>
              <a:t>α</a:t>
            </a:r>
            <a:r>
              <a:rPr lang="en-US" b="1" dirty="0" smtClean="0"/>
              <a:t>)</a:t>
            </a:r>
            <a:r>
              <a:rPr lang="el-GR" b="1" dirty="0" smtClean="0"/>
              <a:t> </a:t>
            </a:r>
            <a:r>
              <a:rPr lang="en-US" dirty="0" smtClean="0"/>
              <a:t>and </a:t>
            </a:r>
            <a:endParaRPr lang="en-US" dirty="0" smtClean="0"/>
          </a:p>
          <a:p>
            <a:pPr lvl="1"/>
            <a:r>
              <a:rPr lang="en-US" dirty="0" smtClean="0"/>
              <a:t>Degrees of freedom (</a:t>
            </a:r>
            <a:r>
              <a:rPr lang="en-US" dirty="0" err="1" smtClean="0"/>
              <a:t>df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–1), where </a:t>
            </a:r>
            <a:r>
              <a:rPr lang="en-US" b="1" i="1" dirty="0" smtClean="0"/>
              <a:t>n</a:t>
            </a:r>
            <a:r>
              <a:rPr lang="en-US" dirty="0" smtClean="0"/>
              <a:t> is the sample size</a:t>
            </a:r>
            <a:endParaRPr lang="en-US" dirty="0" smtClean="0"/>
          </a:p>
          <a:p>
            <a:r>
              <a:rPr lang="en-US" sz="2400" dirty="0" smtClean="0"/>
              <a:t>To use this method, you need:</a:t>
            </a:r>
            <a:endParaRPr lang="en-US" sz="2400" dirty="0" smtClean="0"/>
          </a:p>
          <a:p>
            <a:pPr lvl="1"/>
            <a:r>
              <a:rPr lang="en-US" dirty="0" smtClean="0"/>
              <a:t>Data obtained by randomization</a:t>
            </a:r>
            <a:endParaRPr lang="en-US" dirty="0" smtClean="0"/>
          </a:p>
          <a:p>
            <a:pPr lvl="1"/>
            <a:r>
              <a:rPr lang="en-US" dirty="0" smtClean="0"/>
              <a:t>Approximately normal population distribution </a:t>
            </a:r>
            <a:endParaRPr lang="en-US" dirty="0" smtClean="0"/>
          </a:p>
          <a:p>
            <a:pPr lvl="2"/>
            <a:r>
              <a:rPr lang="en-US" dirty="0" smtClean="0"/>
              <a:t>Especially important for small sample sizes (if non-normal, use large sample, i.e., </a:t>
            </a:r>
            <a:r>
              <a:rPr lang="en-US" b="1" i="1" dirty="0" smtClean="0"/>
              <a:t>n</a:t>
            </a:r>
            <a:r>
              <a:rPr lang="en-US" dirty="0" smtClean="0"/>
              <a:t>&gt;30)</a:t>
            </a:r>
            <a:endParaRPr lang="en-US" dirty="0" smtClean="0"/>
          </a:p>
          <a:p>
            <a:pPr lvl="2"/>
            <a:r>
              <a:rPr lang="en-US" dirty="0" smtClean="0"/>
              <a:t>Make a graphical display of the data and check for extreme outlier</a:t>
            </a:r>
            <a:endParaRPr lang="en-US" dirty="0" smtClean="0"/>
          </a:p>
          <a:p>
            <a:pPr lvl="2"/>
            <a:r>
              <a:rPr lang="en-US" b="1" i="1" dirty="0" smtClean="0"/>
              <a:t>t</a:t>
            </a:r>
            <a:r>
              <a:rPr lang="en-US" dirty="0" smtClean="0"/>
              <a:t>-distribution is a </a:t>
            </a:r>
            <a:r>
              <a:rPr lang="en-US" i="1" dirty="0" smtClean="0"/>
              <a:t>robust method</a:t>
            </a:r>
            <a:r>
              <a:rPr lang="en-US" dirty="0" smtClean="0"/>
              <a:t> in terms of the normality assumption</a:t>
            </a:r>
            <a:endParaRPr lang="en-US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123584" y="1959585"/>
          <a:ext cx="1396877" cy="85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" name="Equation" r:id="rId1" imgW="685800" imgH="419100" progId="Equation.3">
                  <p:embed/>
                </p:oleObj>
              </mc:Choice>
              <mc:Fallback>
                <p:oleObj name="Equation" r:id="rId1" imgW="685800" imgH="419100" progId="Equation.3">
                  <p:embed/>
                  <p:pic>
                    <p:nvPicPr>
                      <p:cNvPr id="0" name="Picture 65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584" y="1959585"/>
                        <a:ext cx="1396877" cy="853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39" y="0"/>
            <a:ext cx="8717280" cy="862149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" y="631216"/>
                <a:ext cx="8717280" cy="9449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dirty="0" smtClean="0"/>
                  <a:t>A random sample </a:t>
                </a:r>
                <a:r>
                  <a:rPr lang="en-US" altLang="en-US" sz="2400" dirty="0" smtClean="0"/>
                  <a:t>from a normally distributed population of </a:t>
                </a:r>
                <a:r>
                  <a:rPr lang="en-US" altLang="en-US" sz="2400" b="1" i="1" dirty="0" smtClean="0"/>
                  <a:t>n</a:t>
                </a:r>
                <a:r>
                  <a:rPr lang="en-US" altLang="en-US" sz="2400" dirty="0" smtClean="0"/>
                  <a:t> = 25 has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4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=50 </m:t>
                    </m:r>
                  </m:oMath>
                </a14:m>
                <a:r>
                  <a:rPr lang="en-US" altLang="en-US" sz="2400" dirty="0" smtClean="0"/>
                  <a:t>and </a:t>
                </a:r>
                <a:r>
                  <a:rPr lang="en-US" altLang="en-US" sz="2400" b="1" i="1" dirty="0" smtClean="0"/>
                  <a:t>S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= 8.  </a:t>
                </a:r>
                <a:r>
                  <a:rPr lang="en-US" altLang="en-US" sz="2400" dirty="0" smtClean="0"/>
                  <a:t>Form </a:t>
                </a:r>
                <a:r>
                  <a:rPr lang="en-US" altLang="en-US" sz="2400" dirty="0"/>
                  <a:t>a 95% confidence interval for </a:t>
                </a:r>
                <a:r>
                  <a:rPr lang="el-GR" altLang="en-US" sz="2400" dirty="0" smtClean="0"/>
                  <a:t>μ</a:t>
                </a:r>
                <a:r>
                  <a:rPr lang="en-US" altLang="en-US" sz="2400" dirty="0" smtClean="0"/>
                  <a:t>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" y="631216"/>
                <a:ext cx="8717280" cy="944955"/>
              </a:xfrm>
              <a:blipFill rotWithShape="0">
                <a:blip r:embed="rId1"/>
                <a:stretch>
                  <a:fillRect l="-1049" t="-6452" b="-5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5"/>
              <p:cNvSpPr txBox="1">
                <a:spLocks/>
              </p:cNvSpPr>
              <p:nvPr/>
            </p:nvSpPr>
            <p:spPr>
              <a:xfrm>
                <a:off x="36576" y="1820091"/>
                <a:ext cx="4983379" cy="4855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5425" indent="-225425">
                  <a:tabLst>
                    <a:tab pos="4340225" algn="l"/>
                  </a:tabLst>
                </a:pPr>
                <a:r>
                  <a:rPr lang="en-US" sz="2200" b="1" dirty="0" smtClean="0"/>
                  <a:t>What do we know?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 quantitative</a:t>
                </a:r>
              </a:p>
              <a:p>
                <a:pPr lvl="1">
                  <a:tabLst>
                    <a:tab pos="515938" algn="l"/>
                  </a:tabLst>
                </a:pPr>
                <a:r>
                  <a:rPr lang="en-US" sz="2000" dirty="0" smtClean="0"/>
                  <a:t>n 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25</a:t>
                </a:r>
                <a:endParaRPr lang="en-US" sz="2000" dirty="0"/>
              </a:p>
              <a:p>
                <a:pPr lvl="1">
                  <a:tabLst>
                    <a:tab pos="51593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 smtClean="0"/>
                  <a:t> unknown, with S=8 </a:t>
                </a:r>
                <a:br>
                  <a:rPr lang="en-US" sz="2000" dirty="0" smtClean="0"/>
                </a:br>
                <a:r>
                  <a:rPr lang="en-US" sz="2000" dirty="0" smtClean="0">
                    <a:sym typeface="Wingdings" panose="05000000000000000000" pitchFamily="2" charset="2"/>
                  </a:rPr>
                  <a:t> t-distribution</a:t>
                </a:r>
                <a:endParaRPr lang="en-US" sz="2000" dirty="0" smtClean="0"/>
              </a:p>
              <a:p>
                <a:pPr lvl="1">
                  <a:tabLst>
                    <a:tab pos="515938" algn="l"/>
                  </a:tabLst>
                </a:pPr>
                <a:r>
                  <a:rPr lang="en-US" sz="2000" dirty="0" err="1" smtClean="0"/>
                  <a:t>d.f.</a:t>
                </a:r>
                <a:r>
                  <a:rPr lang="en-US" sz="2000" dirty="0" smtClean="0"/>
                  <a:t> = </a:t>
                </a:r>
                <a:r>
                  <a:rPr lang="en-US" sz="2000" b="1" i="1" dirty="0" smtClean="0"/>
                  <a:t>n</a:t>
                </a:r>
                <a:r>
                  <a:rPr lang="en-US" sz="2000" dirty="0" smtClean="0"/>
                  <a:t>-1 = 25-1 = 24</a:t>
                </a:r>
                <a:endParaRPr lang="en-US" sz="2000" dirty="0"/>
              </a:p>
              <a:p>
                <a:pPr lvl="1">
                  <a:tabLst>
                    <a:tab pos="515938" algn="l"/>
                  </a:tabLst>
                </a:pPr>
                <a:r>
                  <a:rPr lang="en-US" sz="2000" dirty="0" smtClean="0"/>
                  <a:t>Standard </a:t>
                </a:r>
                <a:r>
                  <a:rPr lang="en-US" sz="2000" dirty="0"/>
                  <a:t>error 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=1.6</m:t>
                    </m:r>
                  </m:oMath>
                </a14:m>
                <a:endParaRPr lang="en-US" sz="2000" b="0" dirty="0" smtClean="0"/>
              </a:p>
              <a:p>
                <a:pPr lvl="1">
                  <a:tabLst>
                    <a:tab pos="515938" algn="l"/>
                  </a:tabLst>
                </a:pPr>
                <a:r>
                  <a:rPr lang="en-US" sz="2000" dirty="0"/>
                  <a:t>95% confidence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:r>
                  <a:rPr lang="en-US" sz="2000" b="1" i="1" dirty="0" smtClean="0">
                    <a:sym typeface="Wingdings" panose="05000000000000000000" pitchFamily="2" charset="2"/>
                  </a:rPr>
                  <a:t>t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= ? (Use Table E.3)</a:t>
                </a:r>
              </a:p>
              <a:p>
                <a:pPr marL="1257300" lvl="2" indent="-342900">
                  <a:buFont typeface="+mj-lt"/>
                  <a:buAutoNum type="alphaUcPeriod"/>
                  <a:tabLst>
                    <a:tab pos="515938" algn="l"/>
                  </a:tabLst>
                </a:pPr>
                <a:r>
                  <a:rPr lang="en-US" dirty="0" smtClean="0">
                    <a:sym typeface="Wingdings" panose="05000000000000000000" pitchFamily="2" charset="2"/>
                  </a:rPr>
                  <a:t>1.7081</a:t>
                </a:r>
              </a:p>
              <a:p>
                <a:pPr marL="1257300" lvl="2" indent="-342900">
                  <a:buFont typeface="+mj-lt"/>
                  <a:buAutoNum type="alphaUcPeriod"/>
                  <a:tabLst>
                    <a:tab pos="515938" algn="l"/>
                  </a:tabLst>
                </a:pPr>
                <a:r>
                  <a:rPr lang="en-US" dirty="0" smtClean="0">
                    <a:sym typeface="Wingdings" panose="05000000000000000000" pitchFamily="2" charset="2"/>
                  </a:rPr>
                  <a:t>1.7109</a:t>
                </a:r>
              </a:p>
              <a:p>
                <a:pPr marL="1257300" lvl="2" indent="-342900">
                  <a:buFont typeface="+mj-lt"/>
                  <a:buAutoNum type="alphaUcPeriod"/>
                  <a:tabLst>
                    <a:tab pos="515938" algn="l"/>
                  </a:tabLst>
                </a:pPr>
                <a:r>
                  <a:rPr lang="en-US" dirty="0" smtClean="0">
                    <a:sym typeface="Wingdings" panose="05000000000000000000" pitchFamily="2" charset="2"/>
                  </a:rPr>
                  <a:t>2.0595</a:t>
                </a:r>
              </a:p>
              <a:p>
                <a:pPr marL="1257300" lvl="2" indent="-342900">
                  <a:buFont typeface="+mj-lt"/>
                  <a:buAutoNum type="alphaUcPeriod"/>
                  <a:tabLst>
                    <a:tab pos="515938" algn="l"/>
                  </a:tabLst>
                </a:pPr>
                <a:r>
                  <a:rPr lang="en-US" dirty="0" smtClean="0">
                    <a:sym typeface="Wingdings" panose="05000000000000000000" pitchFamily="2" charset="2"/>
                  </a:rPr>
                  <a:t>2.0639</a:t>
                </a: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" y="1820091"/>
                <a:ext cx="4983379" cy="4855346"/>
              </a:xfrm>
              <a:prstGeom prst="rect">
                <a:avLst/>
              </a:prstGeom>
              <a:blipFill rotWithShape="0">
                <a:blip r:embed="rId2"/>
                <a:stretch>
                  <a:fillRect l="-1346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19955" y="2807404"/>
            <a:ext cx="39595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340225" algn="l"/>
              </a:tabLst>
            </a:pPr>
            <a:r>
              <a:rPr lang="en-US" sz="2400" b="1" dirty="0"/>
              <a:t>Interpretation</a:t>
            </a:r>
            <a:r>
              <a:rPr lang="en-US" sz="2400" dirty="0"/>
              <a:t>: </a:t>
            </a:r>
            <a:r>
              <a:rPr lang="en-US" sz="2400" dirty="0" smtClean="0"/>
              <a:t>Assuming that the underlying data are approximately normally distributed, we </a:t>
            </a:r>
            <a:r>
              <a:rPr lang="en-US" sz="2400" dirty="0"/>
              <a:t>are 95% confident that the </a:t>
            </a:r>
            <a:r>
              <a:rPr lang="en-US" sz="2400" dirty="0" smtClean="0"/>
              <a:t>true </a:t>
            </a:r>
            <a:r>
              <a:rPr lang="en-US" sz="2400" dirty="0"/>
              <a:t>mean </a:t>
            </a:r>
            <a:r>
              <a:rPr lang="en-US" sz="2400" dirty="0" smtClean="0"/>
              <a:t>is </a:t>
            </a:r>
            <a:r>
              <a:rPr lang="en-US" sz="2400" dirty="0"/>
              <a:t>between </a:t>
            </a:r>
            <a:r>
              <a:rPr lang="en-US" sz="2400" dirty="0">
                <a:sym typeface="Wingdings" panose="05000000000000000000" pitchFamily="2" charset="2"/>
              </a:rPr>
              <a:t>46.698 </a:t>
            </a:r>
            <a:r>
              <a:rPr lang="en-US" sz="2400" dirty="0" smtClean="0">
                <a:sym typeface="Wingdings" panose="05000000000000000000" pitchFamily="2" charset="2"/>
              </a:rPr>
              <a:t>and </a:t>
            </a:r>
            <a:r>
              <a:rPr lang="en-US" sz="2400" dirty="0">
                <a:sym typeface="Wingdings" panose="05000000000000000000" pitchFamily="2" charset="2"/>
              </a:rPr>
              <a:t>53.302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2602" y="5598417"/>
            <a:ext cx="5197418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Although the true mean may or may not be in this interval, 95% of intervals formed in this manner will contain the true mean</a:t>
            </a:r>
            <a:endParaRPr lang="en-US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019955" y="1517093"/>
                <a:ext cx="3152503" cy="1148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746125" algn="l"/>
                  </a:tabLst>
                </a:pPr>
                <a:r>
                  <a:rPr lang="en-US" sz="2000" dirty="0" smtClean="0">
                    <a:sym typeface="Wingdings" panose="05000000000000000000" pitchFamily="2" charset="2"/>
                  </a:rPr>
                  <a:t>95% CI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± </a:t>
                </a:r>
                <a:r>
                  <a:rPr lang="en-US" sz="2000" b="1" i="1" dirty="0">
                    <a:sym typeface="Wingdings" panose="05000000000000000000" pitchFamily="2" charset="2"/>
                  </a:rPr>
                  <a:t>t</a:t>
                </a:r>
                <a:r>
                  <a:rPr lang="en-US" sz="20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</a:p>
              <a:p>
                <a:pPr>
                  <a:lnSpc>
                    <a:spcPct val="100000"/>
                  </a:lnSpc>
                  <a:tabLst>
                    <a:tab pos="746125" algn="l"/>
                  </a:tabLst>
                </a:pPr>
                <a:r>
                  <a:rPr lang="en-US" sz="2000" dirty="0" smtClean="0">
                    <a:sym typeface="Wingdings" panose="05000000000000000000" pitchFamily="2" charset="2"/>
                  </a:rPr>
                  <a:t>	= </a:t>
                </a:r>
                <a:r>
                  <a:rPr lang="en-US" sz="2000" dirty="0">
                    <a:sym typeface="Wingdings" panose="05000000000000000000" pitchFamily="2" charset="2"/>
                  </a:rPr>
                  <a:t>50 ± 2.0639(1.6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</a:p>
              <a:p>
                <a:pPr>
                  <a:lnSpc>
                    <a:spcPct val="100000"/>
                  </a:lnSpc>
                  <a:tabLst>
                    <a:tab pos="746125" algn="l"/>
                  </a:tabLst>
                </a:pPr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= </a:t>
                </a:r>
                <a:r>
                  <a:rPr lang="en-US" sz="2000" dirty="0">
                    <a:sym typeface="Wingdings" panose="05000000000000000000" pitchFamily="2" charset="2"/>
                  </a:rPr>
                  <a:t>(46.698 , 53.302)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55" y="1517093"/>
                <a:ext cx="3152503" cy="1148263"/>
              </a:xfrm>
              <a:prstGeom prst="rect">
                <a:avLst/>
              </a:prstGeom>
              <a:blipFill rotWithShape="0">
                <a:blip r:embed="rId3"/>
                <a:stretch>
                  <a:fillRect l="-1931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6023" y="5598417"/>
            <a:ext cx="1541417" cy="419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2" build="p"/>
      <p:bldP spid="6" grpId="0" animBg="1"/>
      <p:bldP spid="7" grpId="0" animBg="1"/>
      <p:bldP spid="9" grpId="0" bldLvl="2" build="p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Determining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Sometimes given sample size reported with results for a sample already executed</a:t>
            </a:r>
            <a:endParaRPr lang="en-US" sz="2400" dirty="0" smtClean="0"/>
          </a:p>
          <a:p>
            <a:r>
              <a:rPr lang="en-US" sz="2400" dirty="0" smtClean="0"/>
              <a:t>BUT… determination of sample size is a part of the business world</a:t>
            </a:r>
            <a:endParaRPr lang="en-US" sz="2400" dirty="0" smtClean="0"/>
          </a:p>
          <a:p>
            <a:r>
              <a:rPr lang="en-US" sz="2400" dirty="0" smtClean="0"/>
              <a:t>We’ve already looked at Margin of Error (MOE) when we created confidence intervals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Develop sample size estimator (n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 using our estimates for MOE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44549" y="3227297"/>
            <a:ext cx="2047875" cy="695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7347" y="3180480"/>
            <a:ext cx="1127013" cy="8128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flipH="1">
            <a:off x="6033317" y="3993335"/>
            <a:ext cx="7537" cy="296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23797" y="4290324"/>
            <a:ext cx="2819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Standard Error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Standard Deviation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the Sampling Distribution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1" idx="3"/>
          </p:cNvCxnSpPr>
          <p:nvPr/>
        </p:nvCxnSpPr>
        <p:spPr>
          <a:xfrm flipV="1">
            <a:off x="6859999" y="3586908"/>
            <a:ext cx="304800" cy="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3581" y="3265607"/>
            <a:ext cx="93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 Error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1422" y="3023163"/>
            <a:ext cx="1708577" cy="11307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71000" y="3340637"/>
            <a:ext cx="546868" cy="700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4" name="Straight Arrow Connector 13"/>
          <p:cNvCxnSpPr>
            <a:stCxn id="13" idx="2"/>
            <a:endCxn id="20" idx="0"/>
          </p:cNvCxnSpPr>
          <p:nvPr/>
        </p:nvCxnSpPr>
        <p:spPr>
          <a:xfrm>
            <a:off x="2044434" y="4040928"/>
            <a:ext cx="4092" cy="357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03163" y="3142735"/>
            <a:ext cx="1193518" cy="9916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6" name="Straight Arrow Connector 15"/>
          <p:cNvCxnSpPr>
            <a:stCxn id="15" idx="3"/>
            <a:endCxn id="17" idx="1"/>
          </p:cNvCxnSpPr>
          <p:nvPr/>
        </p:nvCxnSpPr>
        <p:spPr>
          <a:xfrm>
            <a:off x="2696681" y="3638547"/>
            <a:ext cx="207792" cy="2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04473" y="3345144"/>
            <a:ext cx="106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 Error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358" y="3424933"/>
            <a:ext cx="1279374" cy="61599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83582" y="4398213"/>
            <a:ext cx="2729888" cy="972776"/>
            <a:chOff x="2182882" y="2471670"/>
            <a:chExt cx="2933165" cy="1674525"/>
          </a:xfrm>
        </p:grpSpPr>
        <p:sp>
          <p:nvSpPr>
            <p:cNvPr id="20" name="Rectangle 19"/>
            <p:cNvSpPr/>
            <p:nvPr/>
          </p:nvSpPr>
          <p:spPr>
            <a:xfrm>
              <a:off x="2182882" y="2471670"/>
              <a:ext cx="2933165" cy="167452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Standard Deviation of distribution of 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 values or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Standard Error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4441" y="3339575"/>
              <a:ext cx="171450" cy="352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557245" cy="6309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size for 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867" y="630316"/>
                <a:ext cx="9098783" cy="613446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MOE is half the width of the interval (that is, we subtract and add the MOE to the point estimate to get the CI)</a:t>
                </a:r>
              </a:p>
              <a:p>
                <a:r>
                  <a:rPr lang="en-US" sz="2400" b="0" dirty="0" smtClean="0"/>
                  <a:t>How wide do we want our interval to be? That is, what is the “appropriate” amount of sampling error?</a:t>
                </a:r>
              </a:p>
              <a:p>
                <a:r>
                  <a:rPr lang="en-US" sz="2400" dirty="0" smtClean="0"/>
                  <a:t>What is our confidence level? 95%? 90? 99%? Other?</a:t>
                </a:r>
                <a:endParaRPr lang="en-US" sz="2400" b="0" dirty="0" smtClean="0"/>
              </a:p>
              <a:p>
                <a:r>
                  <a:rPr lang="en-US" sz="2400" dirty="0" smtClean="0"/>
                  <a:t>What is the estimate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, population standard deviation? </a:t>
                </a:r>
              </a:p>
              <a:p>
                <a:pPr lvl="1"/>
                <a:r>
                  <a:rPr lang="en-US" sz="2000" dirty="0" smtClean="0"/>
                  <a:t>(Remember, haven’t chosen the sample or calculated the point estimate yet…)</a:t>
                </a:r>
              </a:p>
              <a:p>
                <a:pPr lvl="1"/>
                <a:r>
                  <a:rPr lang="en-US" sz="2000" dirty="0" smtClean="0"/>
                  <a:t>Use knowledge of the process or possibly a “pilot” study</a:t>
                </a:r>
                <a:endParaRPr lang="en-US" sz="2000" b="0" dirty="0" smtClean="0"/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𝑀𝑂𝐸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)</a:t>
                </a:r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𝑀𝑂𝐸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)	(square both side of the equation)</a:t>
                </a:r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𝑀𝑂𝐸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	(multiply both sides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𝑀𝑂𝐸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	(divide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𝑀𝑂𝐸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67" y="630316"/>
                <a:ext cx="9098783" cy="6134468"/>
              </a:xfrm>
              <a:blipFill rotWithShape="0">
                <a:blip r:embed="rId1"/>
                <a:stretch>
                  <a:fillRect l="-871" t="-1390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843379"/>
                <a:ext cx="8717280" cy="56427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=45, what sample size is needed to estimate the mean within ±5 with 90% confidence?</a:t>
                </a:r>
              </a:p>
              <a:p>
                <a:r>
                  <a:rPr lang="en-US" dirty="0" smtClean="0"/>
                  <a:t>What do we know?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Means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45</a:t>
                </a:r>
              </a:p>
              <a:p>
                <a:pPr lvl="1"/>
                <a:r>
                  <a:rPr lang="en-US" dirty="0" smtClean="0"/>
                  <a:t>MOE=5</a:t>
                </a:r>
              </a:p>
              <a:p>
                <a:pPr lvl="1"/>
                <a:r>
                  <a:rPr lang="en-US" dirty="0" smtClean="0"/>
                  <a:t>Z=1.645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𝑀𝑂𝐸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(1.645)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(45)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(2.706025)(2025)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=219.21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 required sample size n=220 (ALWAYS round up)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928" y="1560294"/>
                <a:ext cx="8717280" cy="5642765"/>
              </a:xfrm>
              <a:blipFill rotWithShape="0">
                <a:blip r:embed="rId1"/>
                <a:stretch>
                  <a:fillRect l="-1259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unknown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1"/>
                <a:stretch>
                  <a:fillRect l="-244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843379"/>
                <a:ext cx="8717280" cy="56427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the estimate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expected to be at least as large as the actual value</a:t>
                </a:r>
              </a:p>
              <a:p>
                <a:r>
                  <a:rPr lang="en-US" dirty="0" smtClean="0"/>
                  <a:t>Select a pilot sample to calculate a value,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dirty="0" smtClean="0">
                    <a:ea typeface="Cambria Math" panose="02040503050406030204" pitchFamily="18" charset="0"/>
                  </a:rPr>
                  <a:t>, to use as an estimate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48" y="843379"/>
                <a:ext cx="8717280" cy="5642765"/>
              </a:xfrm>
              <a:blipFill rotWithShape="0">
                <a:blip r:embed="rId2"/>
                <a:stretch>
                  <a:fillRect l="-1259" t="-1728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557245" cy="6309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size for proportions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867" y="630316"/>
                <a:ext cx="9098783" cy="613446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MOE is half the width of the interval (that is, we subtract and add the MOE to the point estimate to get the CI)</a:t>
                </a:r>
              </a:p>
              <a:p>
                <a:r>
                  <a:rPr lang="en-US" sz="2400" b="0" dirty="0" smtClean="0"/>
                  <a:t>How wide do we want our interval to be? That is, what is the “appropriate” amount of sampling error?</a:t>
                </a:r>
              </a:p>
              <a:p>
                <a:r>
                  <a:rPr lang="en-US" sz="2400" dirty="0" smtClean="0"/>
                  <a:t>What is our confidence level? 95%? 90? 99%? Other?</a:t>
                </a:r>
                <a:endParaRPr lang="en-US" sz="2400" b="0" dirty="0" smtClean="0"/>
              </a:p>
              <a:p>
                <a:r>
                  <a:rPr lang="en-US" sz="2400" dirty="0" smtClean="0"/>
                  <a:t>What is the estimate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𝑠𝑢𝑐𝑐𝑒𝑠𝑠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/>
                  <a:t>(Remember, haven’t chosen the sample or calculated the point estimate yet…)</a:t>
                </a:r>
              </a:p>
              <a:p>
                <a:pPr lvl="1"/>
                <a:r>
                  <a:rPr lang="en-US" sz="2000" dirty="0" smtClean="0"/>
                  <a:t>Use knowledge of the process or possibly a “pilot” study</a:t>
                </a:r>
                <a:endParaRPr lang="en-US" sz="2000" b="0" dirty="0" smtClean="0"/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𝑀𝑂𝐸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2400" dirty="0" smtClean="0"/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𝑀𝑂𝐸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)	(square both side of the equation)</a:t>
                </a:r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𝑀𝑂𝐸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	(multiply both sides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>
                  <a:tabLst>
                    <a:tab pos="41195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𝑀𝑂𝐸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	(divide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𝑀𝑂𝐸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67" y="630316"/>
                <a:ext cx="9098783" cy="6134468"/>
              </a:xfrm>
              <a:blipFill rotWithShape="0">
                <a:blip r:embed="rId1"/>
                <a:stretch>
                  <a:fillRect l="-871" t="-1390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78186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781235"/>
                <a:ext cx="8717280" cy="60767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large a sample would be necessary to estimate the true proportion of defective items in </a:t>
                </a:r>
                <a:r>
                  <a:rPr lang="en-US" dirty="0"/>
                  <a:t>a large population within ±3%, with 95% confidence</a:t>
                </a:r>
                <a:r>
                  <a:rPr lang="en-US" dirty="0" smtClean="0"/>
                  <a:t>? (</a:t>
                </a:r>
                <a:r>
                  <a:rPr lang="en-US" dirty="0"/>
                  <a:t>Assume a pilot sample yields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= </a:t>
                </a:r>
                <a:r>
                  <a:rPr lang="en-US" dirty="0"/>
                  <a:t>0.12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What do we know?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Proportions estimate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0.12</a:t>
                </a:r>
              </a:p>
              <a:p>
                <a:pPr lvl="1"/>
                <a:r>
                  <a:rPr lang="en-US" dirty="0" smtClean="0"/>
                  <a:t>MOE=0.03</a:t>
                </a:r>
                <a:endParaRPr lang="en-US" dirty="0"/>
              </a:p>
              <a:p>
                <a:pPr lvl="1"/>
                <a:r>
                  <a:rPr lang="en-US" dirty="0" smtClean="0"/>
                  <a:t>Z=1.96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𝑀𝑂𝐸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1.96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(0.12)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0.88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(3.8416)(0.1056)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0.0009</m:t>
                        </m:r>
                      </m:den>
                    </m:f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:r>
                  <a:rPr lang="en-US" b="0" i="0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=450.75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use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451 </a:t>
                </a:r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(i.e., ALWAYS round up)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48" y="781235"/>
                <a:ext cx="8717280" cy="6076765"/>
              </a:xfrm>
              <a:blipFill rotWithShape="0">
                <a:blip r:embed="rId1"/>
                <a:stretch>
                  <a:fillRect l="-1259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in Chapter </a:t>
            </a:r>
            <a:r>
              <a:rPr lang="en-US" dirty="0"/>
              <a:t>8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793630"/>
                <a:ext cx="8717280" cy="5900468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>
                    <a:sym typeface="Wingdings"/>
                  </a:rPr>
                  <a:t>Construct </a:t>
                </a:r>
                <a:r>
                  <a:rPr lang="en-US" dirty="0">
                    <a:sym typeface="Wingdings"/>
                  </a:rPr>
                  <a:t>and interpret confidence interval </a:t>
                </a:r>
                <a:r>
                  <a:rPr lang="en-US" dirty="0" smtClean="0">
                    <a:sym typeface="Wingdings"/>
                  </a:rPr>
                  <a:t>estimates </a:t>
                </a:r>
              </a:p>
              <a:p>
                <a:pPr lvl="1"/>
                <a:r>
                  <a:rPr lang="en-US" dirty="0">
                    <a:sym typeface="Wingdings"/>
                  </a:rPr>
                  <a:t>Population proportion, p (or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𝜋</m:t>
                    </m:r>
                  </m:oMath>
                </a14:m>
                <a:r>
                  <a:rPr lang="en-US" dirty="0">
                    <a:sym typeface="Wingdings"/>
                  </a:rPr>
                  <a:t> if you prefer),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/>
                </a:r>
                <a:br>
                  <a:rPr lang="en-US" dirty="0" smtClean="0">
                    <a:sym typeface="Wingdings"/>
                  </a:rPr>
                </a:br>
                <a:r>
                  <a:rPr lang="en-US" dirty="0">
                    <a:sym typeface="Wingdings"/>
                  </a:rPr>
                  <a:t/>
                </a:r>
                <a:br>
                  <a:rPr lang="en-US" dirty="0">
                    <a:sym typeface="Wingdings"/>
                  </a:rPr>
                </a:br>
                <a:r>
                  <a:rPr lang="en-US" dirty="0">
                    <a:sym typeface="Wingdings"/>
                  </a:rPr>
                  <a:t>and standard deviation of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sym typeface="Wingdings"/>
                  </a:rPr>
                  <a:t> values,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 charset="0"/>
                                <a:sym typeface="Wingdings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/>
                              </a:rPr>
                              <m:t>𝑝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/>
                              </a:rPr>
                              <m:t>(1−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/>
                              </a:rPr>
                              <m:t>𝑝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  <a:sym typeface="Wingdings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>
                    <a:sym typeface="Wingdings"/>
                  </a:rPr>
                  <a:t/>
                </a:r>
                <a:br>
                  <a:rPr lang="en-US" dirty="0" smtClean="0">
                    <a:sym typeface="Wingdings"/>
                  </a:rPr>
                </a:br>
                <a:endParaRPr lang="en-US" dirty="0">
                  <a:sym typeface="Wingdings"/>
                </a:endParaRPr>
              </a:p>
              <a:p>
                <a:pPr lvl="1"/>
                <a:r>
                  <a:rPr lang="en-US" dirty="0" smtClean="0">
                    <a:sym typeface="Wingdings"/>
                  </a:rPr>
                  <a:t>Population mean, µ, using the point estimate,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/>
                </a:r>
                <a:br>
                  <a:rPr lang="en-US" dirty="0" smtClean="0">
                    <a:sym typeface="Wingdings"/>
                  </a:rPr>
                </a:br>
                <a:r>
                  <a:rPr lang="en-US" dirty="0" smtClean="0">
                    <a:sym typeface="Wingdings"/>
                  </a:rPr>
                  <a:t/>
                </a:r>
                <a:br>
                  <a:rPr lang="en-US" dirty="0" smtClean="0">
                    <a:sym typeface="Wingdings"/>
                  </a:rPr>
                </a:br>
                <a:r>
                  <a:rPr lang="en-US" dirty="0" smtClean="0">
                    <a:sym typeface="Wingdings"/>
                  </a:rPr>
                  <a:t>and the standard error of the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>
                    <a:sym typeface="Wingdings"/>
                  </a:rPr>
                  <a:t/>
                </a:r>
                <a:br>
                  <a:rPr lang="en-US" dirty="0" smtClean="0">
                    <a:sym typeface="Wingdings"/>
                  </a:rPr>
                </a:br>
                <a:endParaRPr lang="en-US" dirty="0" smtClean="0">
                  <a:sym typeface="Wingdings"/>
                </a:endParaRPr>
              </a:p>
              <a:p>
                <a:r>
                  <a:rPr lang="en-US" dirty="0" smtClean="0">
                    <a:sym typeface="Wingdings"/>
                  </a:rPr>
                  <a:t>To </a:t>
                </a:r>
                <a:r>
                  <a:rPr lang="en-US" dirty="0">
                    <a:sym typeface="Wingdings"/>
                  </a:rPr>
                  <a:t>determine the sample size necessary to develop a confidence interval for the population mean or population </a:t>
                </a:r>
                <a:r>
                  <a:rPr lang="en-US" dirty="0" smtClean="0">
                    <a:sym typeface="Wingdings"/>
                  </a:rPr>
                  <a:t>proportion</a:t>
                </a:r>
              </a:p>
              <a:p>
                <a:r>
                  <a:rPr lang="en-US" dirty="0"/>
                  <a:t>How confident do we need to be? And what are the effects of higher confidence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48" y="793630"/>
                <a:ext cx="8717280" cy="5900468"/>
              </a:xfrm>
              <a:blipFill rotWithShape="0">
                <a:blip r:embed="rId1"/>
                <a:stretch>
                  <a:fillRect l="-1259" t="-1653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8.5 CI Estimation and 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dirty="0"/>
              <a:t>A confidence interval estimate (reflecting sampling error) should always be included when reporting a point estimate </a:t>
            </a:r>
            <a:endParaRPr lang="en-US" altLang="en-US" dirty="0"/>
          </a:p>
          <a:p>
            <a:pPr>
              <a:lnSpc>
                <a:spcPct val="105000"/>
              </a:lnSpc>
            </a:pPr>
            <a:r>
              <a:rPr lang="en-US" altLang="en-US" dirty="0"/>
              <a:t>The level of confidence should always be reported </a:t>
            </a:r>
            <a:endParaRPr lang="en-US" altLang="en-US" dirty="0"/>
          </a:p>
          <a:p>
            <a:pPr>
              <a:lnSpc>
                <a:spcPct val="105000"/>
              </a:lnSpc>
            </a:pPr>
            <a:r>
              <a:rPr lang="en-US" altLang="en-US" dirty="0"/>
              <a:t>The sample size should be reported</a:t>
            </a:r>
            <a:endParaRPr lang="en-US" altLang="en-US" dirty="0"/>
          </a:p>
          <a:p>
            <a:pPr>
              <a:lnSpc>
                <a:spcPct val="105000"/>
              </a:lnSpc>
            </a:pPr>
            <a:r>
              <a:rPr lang="en-US" altLang="en-US" dirty="0"/>
              <a:t>An interpretation of the confidence interval estimate should also be </a:t>
            </a:r>
            <a:r>
              <a:rPr lang="en-US" altLang="en-US" dirty="0" smtClean="0"/>
              <a:t>provided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trying to determine the required sample size for a study/analysis, but you do not have any idea what the population standard deviation may be. What is your next step?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Give up.  If you do not have basic information about the population, you cannot determine a sample size.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Conduct a small study (pilot study) prior to carrying out your experiment to determine an estimated value 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dirty="0" smtClean="0"/>
              <a:t>  for your population standard deviation </a:t>
            </a:r>
            <a:r>
              <a:rPr lang="el-GR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dirty="0" smtClean="0">
              <a:ea typeface="Cambria Math" panose="02040503050406030204" pitchFamily="18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Conduct a small study (pilot study) prior to carrying out your experiment to determine an estimated value </a:t>
            </a:r>
            <a:r>
              <a:rPr lang="el-GR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dirty="0" smtClean="0"/>
              <a:t>for </a:t>
            </a:r>
            <a:r>
              <a:rPr lang="en-US" dirty="0"/>
              <a:t>your population standard </a:t>
            </a:r>
            <a:r>
              <a:rPr lang="en-US" dirty="0" smtClean="0"/>
              <a:t>deviation 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dirty="0" smtClean="0"/>
              <a:t> </a:t>
            </a:r>
            <a:endParaRPr lang="en-US" dirty="0">
              <a:ea typeface="Cambria Math" panose="02040503050406030204" pitchFamily="18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ea typeface="Cambria Math" panose="02040503050406030204" pitchFamily="18" charset="0"/>
              </a:rPr>
              <a:t>Guess that </a:t>
            </a:r>
            <a:r>
              <a:rPr lang="el-GR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  <a:r>
              <a:rPr lang="en-US" dirty="0" smtClean="0">
                <a:ea typeface="Cambria Math" panose="02040503050406030204" pitchFamily="18" charset="0"/>
              </a:rPr>
              <a:t>, and carry out the sample size calculation</a:t>
            </a: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9293" y="3426781"/>
            <a:ext cx="8504808" cy="11097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593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593124"/>
                <a:ext cx="8912352" cy="626487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CI for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(using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/>
                  <a:t>):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CI for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µ</a:t>
                </a:r>
                <a:r>
                  <a:rPr lang="en-US" sz="2400" dirty="0" smtClean="0"/>
                  <a:t> (using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known):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/>
                  <a:t>CI for 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µ</a:t>
                </a:r>
                <a:r>
                  <a:rPr lang="en-US" sz="2400" dirty="0"/>
                  <a:t> (using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i="1" dirty="0" smtClean="0"/>
                  <a:t>not</a:t>
                </a:r>
                <a:r>
                  <a:rPr lang="en-US" sz="2400" dirty="0" smtClean="0"/>
                  <a:t> known</a:t>
                </a:r>
                <a:r>
                  <a:rPr lang="en-US" sz="2400" dirty="0"/>
                  <a:t>):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Sample size calculations: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𝑀𝑂𝐸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)      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𝑀𝑂𝐸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   (pilot study if </a:t>
                </a:r>
                <a:r>
                  <a:rPr lang="el-G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unknown)</a:t>
                </a: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𝑀𝑂𝐸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𝑀𝑂𝐸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(</a:t>
                </a:r>
                <a:r>
                  <a:rPr lang="en-US" dirty="0"/>
                  <a:t>pilot study if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unknown)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Always round up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48" y="593124"/>
                <a:ext cx="8912352" cy="6264876"/>
              </a:xfrm>
              <a:blipFill rotWithShape="0">
                <a:blip r:embed="rId1"/>
                <a:stretch>
                  <a:fillRect l="-889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83026" y="296863"/>
          <a:ext cx="2692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Equation" r:id="rId2" imgW="31394400" imgH="10668000" progId="Equation.3">
                  <p:embed/>
                </p:oleObj>
              </mc:Choice>
              <mc:Fallback>
                <p:oleObj name="Equation" r:id="rId2" imgW="31394400" imgH="10668000" progId="Equation.3">
                  <p:embed/>
                  <p:pic>
                    <p:nvPicPr>
                      <p:cNvPr id="0" name="Picture 676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26" y="296863"/>
                        <a:ext cx="2692400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722086"/>
          </a:xfrm>
        </p:spPr>
        <p:txBody>
          <a:bodyPr>
            <a:normAutofit/>
          </a:bodyPr>
          <a:lstStyle/>
          <a:p>
            <a:r>
              <a:rPr lang="en-US" dirty="0" smtClean="0"/>
              <a:t>Confidence Intervals – General discussion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721453"/>
                <a:ext cx="8636307" cy="60132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Point estimate</a:t>
                </a:r>
              </a:p>
              <a:p>
                <a:pPr lvl="1"/>
                <a:r>
                  <a:rPr lang="en-US" dirty="0" smtClean="0"/>
                  <a:t>Statistic used to estimate a parameter</a:t>
                </a:r>
              </a:p>
              <a:p>
                <a:pPr lvl="1"/>
                <a:r>
                  <a:rPr lang="en-US" dirty="0" smtClean="0"/>
                  <a:t>“Best </a:t>
                </a:r>
                <a:r>
                  <a:rPr lang="en-US" dirty="0"/>
                  <a:t>guess” of the true value based on a sample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Single number – that’s a problem…</a:t>
                </a:r>
              </a:p>
              <a:p>
                <a:pPr lvl="1"/>
                <a:r>
                  <a:rPr lang="en-US" dirty="0" smtClean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𝜇</m:t>
                    </m:r>
                  </m:oMath>
                </a14:m>
                <a:r>
                  <a:rPr lang="en-US" dirty="0" smtClean="0"/>
                  <a:t>)? _OR_ P(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/>
                      </a:rPr>
                      <m:t>𝑝</m:t>
                    </m:r>
                  </m:oMath>
                </a14:m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Probability of a single point is ZERO!</a:t>
                </a:r>
                <a:endParaRPr lang="en-US" dirty="0"/>
              </a:p>
              <a:p>
                <a:pPr lvl="1"/>
                <a:r>
                  <a:rPr lang="en-US" dirty="0" smtClean="0"/>
                  <a:t>Doesn’t show “how close” the estimate is to the parameter</a:t>
                </a:r>
              </a:p>
              <a:p>
                <a:r>
                  <a:rPr lang="en-US" sz="2400" dirty="0"/>
                  <a:t>Confidence interval</a:t>
                </a:r>
              </a:p>
              <a:p>
                <a:pPr lvl="1"/>
                <a:r>
                  <a:rPr lang="en-US" dirty="0"/>
                  <a:t>Provides additional information about the variability of the estimate</a:t>
                </a:r>
              </a:p>
              <a:p>
                <a:pPr lvl="1"/>
                <a:r>
                  <a:rPr lang="en-US" dirty="0"/>
                  <a:t>Takes into account Margin of Error (MOE), or sampling error</a:t>
                </a:r>
                <a:br>
                  <a:rPr lang="en-US" dirty="0"/>
                </a:br>
                <a:r>
                  <a:rPr lang="en-US" dirty="0"/>
                  <a:t>i.e., error due to </a:t>
                </a:r>
                <a:r>
                  <a:rPr lang="en-US" dirty="0" smtClean="0"/>
                  <a:t>chance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48" y="721453"/>
                <a:ext cx="8636307" cy="6013299"/>
              </a:xfrm>
              <a:blipFill rotWithShape="0">
                <a:blip r:embed="rId1"/>
                <a:stretch>
                  <a:fillRect l="-917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8" y="325796"/>
            <a:ext cx="8908026" cy="598436"/>
          </a:xfrm>
        </p:spPr>
        <p:txBody>
          <a:bodyPr>
            <a:noAutofit/>
          </a:bodyPr>
          <a:lstStyle/>
          <a:p>
            <a:r>
              <a:rPr lang="en-US" sz="3200" dirty="0" smtClean="0"/>
              <a:t>So… What is a Confidence Interval?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189704"/>
            <a:ext cx="8681884" cy="5668295"/>
          </a:xfrm>
        </p:spPr>
        <p:txBody>
          <a:bodyPr>
            <a:normAutofit/>
          </a:bodyPr>
          <a:lstStyle/>
          <a:p>
            <a:r>
              <a:rPr lang="en-US" dirty="0" smtClean="0"/>
              <a:t>Confidence Interval (CI) – interval containing the </a:t>
            </a:r>
            <a:br>
              <a:rPr lang="en-US" dirty="0" smtClean="0"/>
            </a:br>
            <a:r>
              <a:rPr lang="en-US" dirty="0" smtClean="0"/>
              <a:t>“most believable” values for a parameter</a:t>
            </a:r>
            <a:endParaRPr lang="en-US" dirty="0" smtClean="0"/>
          </a:p>
          <a:p>
            <a:pPr lvl="1"/>
            <a:r>
              <a:rPr lang="en-US" dirty="0" smtClean="0"/>
              <a:t>Confidence level – probability that this method produces an interval that contains (covers) the parameter</a:t>
            </a:r>
            <a:endParaRPr lang="en-US" dirty="0" smtClean="0"/>
          </a:p>
          <a:p>
            <a:pPr lvl="1"/>
            <a:r>
              <a:rPr lang="en-US" dirty="0" smtClean="0"/>
              <a:t>Confidence level is usually close to 1.00 </a:t>
            </a:r>
            <a:br>
              <a:rPr lang="en-US" dirty="0" smtClean="0"/>
            </a:br>
            <a:r>
              <a:rPr lang="en-US" dirty="0" smtClean="0"/>
              <a:t>(most commonly 0.95 or 95%, but depends on criticality of the decision)</a:t>
            </a:r>
            <a:endParaRPr lang="en-US" dirty="0" smtClean="0"/>
          </a:p>
          <a:p>
            <a:r>
              <a:rPr lang="en-US" dirty="0" smtClean="0"/>
              <a:t>Margin of Error – measures how accurate the point estimate is likely to be</a:t>
            </a:r>
            <a:endParaRPr lang="en-US" dirty="0" smtClean="0"/>
          </a:p>
          <a:p>
            <a:pPr lvl="1"/>
            <a:r>
              <a:rPr lang="en-US" dirty="0" smtClean="0"/>
              <a:t>Multiple of the standard deviation (e.g. 1.96 * </a:t>
            </a:r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Confidence Interval is constructed by taking a point estimate and adding and subtracting the margin of error (that is, critical z-score times the standard error)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2390482"/>
            <a:ext cx="8436634" cy="41023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That is, </a:t>
            </a:r>
            <a:r>
              <a:rPr lang="en-US" sz="2400" b="1" dirty="0" smtClean="0"/>
              <a:t>CI = point estimate ± (Critical Value)(</a:t>
            </a:r>
            <a:r>
              <a:rPr lang="en-US" sz="2400" b="1" dirty="0" err="1" smtClean="0"/>
              <a:t>Std</a:t>
            </a:r>
            <a:r>
              <a:rPr lang="en-US" sz="2400" b="1" dirty="0" smtClean="0"/>
              <a:t> Error)</a:t>
            </a:r>
            <a:endParaRPr lang="en-US" sz="2400" b="1" dirty="0" smtClean="0"/>
          </a:p>
          <a:p>
            <a:pPr lvl="1"/>
            <a:r>
              <a:rPr lang="en-US" sz="2000" dirty="0" smtClean="0"/>
              <a:t>Where:</a:t>
            </a:r>
            <a:endParaRPr lang="en-US" sz="2000" dirty="0" smtClean="0"/>
          </a:p>
          <a:p>
            <a:pPr lvl="1"/>
            <a:r>
              <a:rPr lang="en-US" sz="2000" dirty="0"/>
              <a:t>Point Estimate is the sample statistic estimating the population </a:t>
            </a:r>
            <a:r>
              <a:rPr lang="en-US" sz="2000" dirty="0" smtClean="0"/>
              <a:t>parameter </a:t>
            </a:r>
            <a:r>
              <a:rPr lang="en-US" sz="2000" dirty="0"/>
              <a:t>of </a:t>
            </a:r>
            <a:r>
              <a:rPr lang="en-US" sz="2000" dirty="0" smtClean="0"/>
              <a:t>interest</a:t>
            </a:r>
            <a:endParaRPr lang="en-US" sz="2000" dirty="0"/>
          </a:p>
          <a:p>
            <a:pPr lvl="1"/>
            <a:r>
              <a:rPr lang="en-US" sz="2000" dirty="0"/>
              <a:t>Critical Value is a table value based on the sampling distribution of the point estimate and the desired confidence </a:t>
            </a:r>
            <a:r>
              <a:rPr lang="en-US" sz="2000" dirty="0" smtClean="0"/>
              <a:t>level</a:t>
            </a:r>
            <a:endParaRPr lang="en-US" sz="2000" dirty="0"/>
          </a:p>
          <a:p>
            <a:pPr lvl="1"/>
            <a:r>
              <a:rPr lang="en-US" sz="2000" dirty="0"/>
              <a:t>Standard Error is the standard deviation of the point </a:t>
            </a:r>
            <a:r>
              <a:rPr lang="en-US" sz="2000" dirty="0" smtClean="0"/>
              <a:t>estimate</a:t>
            </a:r>
            <a:endParaRPr lang="en-US" sz="2000" dirty="0" smtClean="0"/>
          </a:p>
          <a:p>
            <a:r>
              <a:rPr lang="en-US" sz="2600" dirty="0" smtClean="0"/>
              <a:t>How confident are we that the interval covers the unknown population parameter?</a:t>
            </a:r>
            <a:endParaRPr lang="en-US" sz="2600" dirty="0" smtClean="0"/>
          </a:p>
          <a:p>
            <a:pPr lvl="1"/>
            <a:r>
              <a:rPr lang="en-US" sz="2200" dirty="0" smtClean="0"/>
              <a:t>Some percentage (less than 100%)</a:t>
            </a:r>
            <a:endParaRPr lang="en-US" sz="2200" dirty="0" smtClean="0"/>
          </a:p>
          <a:p>
            <a:pPr lvl="1"/>
            <a:r>
              <a:rPr lang="en-US" sz="2200" dirty="0" smtClean="0"/>
              <a:t>95% confident (probably most common), 99%, 90%</a:t>
            </a:r>
            <a:endParaRPr lang="en-US" sz="2200" dirty="0" smtClean="0"/>
          </a:p>
          <a:p>
            <a:pPr lvl="1"/>
            <a:r>
              <a:rPr lang="en-US" sz="2200" dirty="0" smtClean="0"/>
              <a:t>Desired level of confidence defines the “critical value” or z-score</a:t>
            </a:r>
            <a:endParaRPr lang="en-US" sz="2200" dirty="0" smtClean="0"/>
          </a:p>
          <a:p>
            <a:r>
              <a:rPr lang="en-US" sz="2600" dirty="0" smtClean="0"/>
              <a:t>But that means, we are NEVER sure…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19200" y="314855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22375" y="8625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775575" y="8625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419600" y="162455"/>
            <a:ext cx="1524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22775" y="465821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10437" y="110849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Point Estimate</a:t>
            </a:r>
            <a:endParaRPr lang="en-US" altLang="en-US" b="1" dirty="0">
              <a:latin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8136" y="582283"/>
            <a:ext cx="22099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latin typeface="+mn-lt"/>
              </a:rPr>
              <a:t>Lower </a:t>
            </a:r>
            <a:endParaRPr lang="en-US" altLang="en-US" sz="2000" b="1" dirty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000" b="1" dirty="0" smtClean="0">
                <a:latin typeface="+mn-lt"/>
              </a:rPr>
              <a:t>Confidence Limit</a:t>
            </a:r>
            <a:endParaRPr lang="en-US" altLang="en-US" sz="2000" b="1" dirty="0"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99505" y="575091"/>
            <a:ext cx="2362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latin typeface="+mn-lt"/>
              </a:rPr>
              <a:t>Upper</a:t>
            </a:r>
            <a:endParaRPr lang="en-US" altLang="en-US" sz="2000" b="1" dirty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000" b="1" dirty="0" smtClean="0">
                <a:latin typeface="+mn-lt"/>
              </a:rPr>
              <a:t>Confidence Limit</a:t>
            </a:r>
            <a:endParaRPr lang="en-US" altLang="en-US" sz="2000" b="1" dirty="0">
              <a:latin typeface="+mn-lt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274454" y="1565691"/>
            <a:ext cx="6553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43200" y="1561379"/>
            <a:ext cx="35814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hlink"/>
                </a:solidFill>
                <a:latin typeface="+mn-lt"/>
              </a:rPr>
              <a:t>Width of </a:t>
            </a:r>
            <a:endParaRPr lang="en-US" altLang="en-US" b="1" dirty="0">
              <a:solidFill>
                <a:schemeClr val="hlink"/>
              </a:solidFill>
              <a:latin typeface="+mn-lt"/>
            </a:endParaRP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hlink"/>
                </a:solidFill>
                <a:latin typeface="+mn-lt"/>
              </a:rPr>
              <a:t>confidence interval</a:t>
            </a:r>
            <a:endParaRPr lang="en-US" altLang="en-US" b="1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-100208"/>
            <a:ext cx="2949178" cy="1600200"/>
          </a:xfrm>
        </p:spPr>
        <p:txBody>
          <a:bodyPr>
            <a:normAutofit/>
          </a:bodyPr>
          <a:lstStyle/>
          <a:p>
            <a:r>
              <a:rPr lang="en-US" sz="3200" b="1" dirty="0"/>
              <a:t>Understanding Confidence Intervals</a:t>
            </a:r>
            <a:endParaRPr lang="en-US" sz="3200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19175" y="259264"/>
            <a:ext cx="4461777" cy="4273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00416" y="1600200"/>
            <a:ext cx="3686975" cy="5257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CI = point estimate ± (Critical Value)(</a:t>
            </a:r>
            <a:r>
              <a:rPr lang="en-US" sz="2400" b="1" dirty="0" err="1"/>
              <a:t>Std</a:t>
            </a:r>
            <a:r>
              <a:rPr lang="en-US" sz="2400" b="1" dirty="0"/>
              <a:t> Error)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**</a:t>
            </a:r>
            <a:r>
              <a:rPr lang="en-US" sz="2400" dirty="0"/>
              <a:t>A 95% confidence interval is formed under the knowledge: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95% of all the possible intervals based on every possible sample from the population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Would cover the parameter and the other 5% would miss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19174" y="4532274"/>
            <a:ext cx="446177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Figure 21.4 Twenty-five samples from the same population give these 95% confidence intervals.  In the long run, 95% of all such intervals cover the true population proportion, marked by the vertical line.</a:t>
            </a:r>
            <a:r>
              <a:rPr lang="en-US" dirty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/>
              <a:t>Statistics: Concepts and Controversies</a:t>
            </a:r>
            <a:r>
              <a:rPr lang="en-US" dirty="0"/>
              <a:t> (8th Edition</a:t>
            </a:r>
            <a:r>
              <a:rPr lang="en-US" dirty="0" smtClean="0"/>
              <a:t>), </a:t>
            </a:r>
            <a:r>
              <a:rPr lang="en-US" dirty="0"/>
              <a:t>by </a:t>
            </a:r>
            <a:r>
              <a:rPr lang="en-US" dirty="0" smtClean="0"/>
              <a:t>Moore </a:t>
            </a:r>
            <a:r>
              <a:rPr lang="en-US" dirty="0"/>
              <a:t>and </a:t>
            </a:r>
            <a:r>
              <a:rPr lang="en-US" dirty="0" err="1" smtClean="0"/>
              <a:t>Notz</a:t>
            </a:r>
            <a:r>
              <a:rPr lang="en-US" dirty="0"/>
              <a:t>, W.H. Freeman and Company, 2013 </a:t>
            </a:r>
            <a:r>
              <a:rPr lang="en-US" dirty="0" smtClean="0"/>
              <a:t>p. 495 )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12" y="228832"/>
            <a:ext cx="4533900" cy="433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410" y="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Confidence Level, (1-</a:t>
            </a:r>
            <a:r>
              <a:rPr lang="en-US" altLang="en-US" dirty="0" smtClean="0">
                <a:sym typeface="Symbol" panose="05050102010706020507" pitchFamily="18" charset="2"/>
              </a:rPr>
              <a:t>)</a:t>
            </a:r>
            <a:endParaRPr lang="en-US" altLang="en-US" dirty="0" smtClean="0">
              <a:sym typeface="Symbol" panose="05050102010706020507" pitchFamily="18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237" y="918713"/>
            <a:ext cx="8561717" cy="53518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Suppose confidence level = 95%  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Also written (1 -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) = 0.95, (so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 = 0.05) </a:t>
            </a:r>
            <a:endParaRPr lang="el-GR" altLang="en-US" dirty="0" smtClean="0"/>
          </a:p>
          <a:p>
            <a:pPr eaLnBrk="1" hangingPunct="1"/>
            <a:r>
              <a:rPr lang="en-US" altLang="en-US" dirty="0" smtClean="0"/>
              <a:t>A relative frequency interpretation: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95% of all the confidence intervals that can be constructed will contain the unknown true parameter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 specific interval </a:t>
            </a:r>
            <a:br>
              <a:rPr lang="en-US" altLang="en-US" dirty="0" smtClean="0"/>
            </a:br>
            <a:r>
              <a:rPr lang="en-US" altLang="en-US" dirty="0" smtClean="0"/>
              <a:t>either will contain </a:t>
            </a:r>
            <a:br>
              <a:rPr lang="en-US" altLang="en-US" dirty="0" smtClean="0"/>
            </a:br>
            <a:r>
              <a:rPr lang="en-US" altLang="en-US" dirty="0" smtClean="0"/>
              <a:t>or will not contain </a:t>
            </a:r>
            <a:br>
              <a:rPr lang="en-US" altLang="en-US" dirty="0" smtClean="0"/>
            </a:br>
            <a:r>
              <a:rPr lang="en-US" altLang="en-US" dirty="0" smtClean="0"/>
              <a:t>the true parameter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No </a:t>
            </a:r>
            <a:r>
              <a:rPr lang="en-US" altLang="en-US" b="1" dirty="0" smtClean="0"/>
              <a:t>probability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involved in a </a:t>
            </a:r>
            <a:br>
              <a:rPr lang="en-US" altLang="en-US" dirty="0" smtClean="0"/>
            </a:br>
            <a:r>
              <a:rPr lang="en-US" altLang="en-US" dirty="0" smtClean="0"/>
              <a:t>specific interval</a:t>
            </a:r>
            <a:endParaRPr lang="en-US" altLang="en-US" dirty="0" smtClean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6127087"/>
            <a:ext cx="316144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/>
              <a:t>Pearson slides </a:t>
            </a:r>
            <a:br>
              <a:rPr lang="en-US" altLang="en-US" sz="2000" dirty="0" smtClean="0"/>
            </a:br>
            <a:r>
              <a:rPr lang="en-US" altLang="en-US" sz="2000" dirty="0" smtClean="0"/>
              <a:t>(Chapter 8, slides 14&amp;18)</a:t>
            </a:r>
            <a:endParaRPr lang="en-US" altLang="en-US" sz="2000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3812875" y="3200395"/>
            <a:ext cx="5218982" cy="3726612"/>
            <a:chOff x="1676400" y="2892765"/>
            <a:chExt cx="5715000" cy="3589706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1676400" y="2901073"/>
              <a:ext cx="5715000" cy="3423527"/>
            </a:xfrm>
            <a:prstGeom prst="rect">
              <a:avLst/>
            </a:prstGeom>
            <a:solidFill>
              <a:srgbClr val="FDE0BD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714816" y="3111649"/>
              <a:ext cx="1828800" cy="62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i="1" dirty="0"/>
                <a:t>Confidence Level</a:t>
              </a:r>
              <a:endParaRPr lang="en-US" altLang="en-US" sz="1800" b="1" i="1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657600" y="2901073"/>
              <a:ext cx="1828800" cy="62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i="1" dirty="0"/>
                <a:t>Confidence Coefficient</a:t>
              </a:r>
              <a:r>
                <a:rPr lang="en-US" altLang="en-US" sz="1800" b="1" i="1" dirty="0" smtClean="0"/>
                <a:t>,</a:t>
              </a:r>
              <a:endParaRPr lang="en-US" altLang="en-US" sz="1800" b="1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677217" y="3305584"/>
              <a:ext cx="1524001" cy="355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i="1" dirty="0"/>
                <a:t>Z</a:t>
              </a:r>
              <a:r>
                <a:rPr lang="el-GR" altLang="en-US" sz="1800" b="1" i="1" baseline="-25000" dirty="0"/>
                <a:t>α</a:t>
              </a:r>
              <a:r>
                <a:rPr lang="en-US" altLang="en-US" sz="1800" b="1" i="1" baseline="-25000" dirty="0"/>
                <a:t>/2</a:t>
              </a:r>
              <a:r>
                <a:rPr lang="en-US" altLang="en-US" sz="1800" b="1" i="1" dirty="0"/>
                <a:t> value</a:t>
              </a:r>
              <a:endParaRPr lang="en-US" altLang="en-US" sz="1800" b="1" dirty="0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990600" cy="258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1.28</a:t>
              </a:r>
              <a:endParaRPr lang="en-US" altLang="en-US" sz="2000" b="1" dirty="0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>
                  <a:solidFill>
                    <a:schemeClr val="folHlink"/>
                  </a:solidFill>
                </a:rPr>
                <a:t>1.645</a:t>
              </a:r>
              <a:endParaRPr lang="en-US" altLang="en-US" sz="2000" b="1" dirty="0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>
                  <a:solidFill>
                    <a:schemeClr val="folHlink"/>
                  </a:solidFill>
                </a:rPr>
                <a:t>1.96</a:t>
              </a:r>
              <a:endParaRPr lang="en-US" altLang="en-US" sz="2000" b="1" dirty="0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2.33</a:t>
              </a:r>
              <a:endParaRPr lang="en-US" altLang="en-US" sz="2000" b="1" dirty="0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>
                  <a:solidFill>
                    <a:schemeClr val="folHlink"/>
                  </a:solidFill>
                </a:rPr>
                <a:t>2.58</a:t>
              </a:r>
              <a:endParaRPr lang="en-US" altLang="en-US" sz="2000" b="1" dirty="0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3.08</a:t>
              </a:r>
              <a:endParaRPr lang="en-US" altLang="en-US" sz="2000" b="1" dirty="0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3.27</a:t>
              </a:r>
              <a:endParaRPr lang="en-US" altLang="en-US" sz="2000" b="1" dirty="0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191000" y="3733800"/>
              <a:ext cx="990600" cy="258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b="1"/>
                <a:t>0.80</a:t>
              </a:r>
              <a:endParaRPr lang="en-US" altLang="en-US" sz="2000" b="1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>
                  <a:solidFill>
                    <a:schemeClr val="folHlink"/>
                  </a:solidFill>
                </a:rPr>
                <a:t>0.90</a:t>
              </a:r>
              <a:endParaRPr lang="en-US" altLang="en-US" sz="2000" b="1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>
                  <a:solidFill>
                    <a:schemeClr val="folHlink"/>
                  </a:solidFill>
                </a:rPr>
                <a:t>0.95</a:t>
              </a:r>
              <a:endParaRPr lang="en-US" altLang="en-US" sz="2000" b="1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/>
                <a:t>0.98</a:t>
              </a:r>
              <a:endParaRPr lang="en-US" altLang="en-US" sz="2000" b="1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>
                  <a:solidFill>
                    <a:schemeClr val="folHlink"/>
                  </a:solidFill>
                </a:rPr>
                <a:t>0.99</a:t>
              </a:r>
              <a:endParaRPr lang="en-US" altLang="en-US" sz="2000" b="1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/>
                <a:t>0.998</a:t>
              </a:r>
              <a:endParaRPr lang="en-US" altLang="en-US" sz="2000" b="1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/>
                <a:t>0.999</a:t>
              </a:r>
              <a:endParaRPr lang="en-US" altLang="en-US" sz="2000" b="1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286000" y="3733800"/>
              <a:ext cx="990600" cy="258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80%</a:t>
              </a:r>
              <a:endParaRPr lang="en-US" altLang="en-US" sz="2000" b="1" dirty="0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>
                  <a:solidFill>
                    <a:schemeClr val="folHlink"/>
                  </a:solidFill>
                </a:rPr>
                <a:t>90%</a:t>
              </a:r>
              <a:endParaRPr lang="en-US" altLang="en-US" sz="2000" b="1" dirty="0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>
                  <a:solidFill>
                    <a:schemeClr val="folHlink"/>
                  </a:solidFill>
                </a:rPr>
                <a:t>95%</a:t>
              </a:r>
              <a:endParaRPr lang="en-US" altLang="en-US" sz="2000" b="1" dirty="0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98%</a:t>
              </a:r>
              <a:endParaRPr lang="en-US" altLang="en-US" sz="2000" b="1" dirty="0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>
                  <a:solidFill>
                    <a:schemeClr val="folHlink"/>
                  </a:solidFill>
                </a:rPr>
                <a:t>99%</a:t>
              </a:r>
              <a:endParaRPr lang="en-US" altLang="en-US" sz="2000" b="1" dirty="0">
                <a:solidFill>
                  <a:schemeClr val="folHlink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99.8%</a:t>
              </a:r>
              <a:endParaRPr lang="en-US" altLang="en-US" sz="2000" b="1" dirty="0"/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2000" b="1" dirty="0"/>
                <a:t>99.9%</a:t>
              </a:r>
              <a:endParaRPr lang="en-US" altLang="en-US" sz="2000" b="1" dirty="0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676400" y="3733800"/>
              <a:ext cx="5715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3581400" y="2892765"/>
              <a:ext cx="0" cy="3581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562600" y="2901071"/>
              <a:ext cx="0" cy="3581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9"/>
            <p:cNvGraphicFramePr>
              <a:graphicFrameLocks noChangeAspect="1"/>
            </p:cNvGraphicFramePr>
            <p:nvPr/>
          </p:nvGraphicFramePr>
          <p:xfrm>
            <a:off x="4273021" y="3424662"/>
            <a:ext cx="548986" cy="285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2" name="Equation" r:id="rId1" imgW="342900" imgH="177800" progId="Equation.3">
                    <p:embed/>
                  </p:oleObj>
                </mc:Choice>
                <mc:Fallback>
                  <p:oleObj name="Equation" r:id="rId1" imgW="342900" imgH="177800" progId="Equation.3">
                    <p:embed/>
                    <p:pic>
                      <p:nvPicPr>
                        <p:cNvPr id="0" name="Picture 54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021" y="3424662"/>
                          <a:ext cx="548986" cy="28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12392</Words>
  <Application>WPS Presentation</Application>
  <PresentationFormat>On-screen Show (4:3)</PresentationFormat>
  <Paragraphs>550</Paragraphs>
  <Slides>42</Slides>
  <Notes>4</Notes>
  <HiddenSlides>2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42</vt:i4>
      </vt:variant>
    </vt:vector>
  </HeadingPairs>
  <TitlesOfParts>
    <vt:vector size="63" baseType="lpstr">
      <vt:lpstr>Arial</vt:lpstr>
      <vt:lpstr>宋体</vt:lpstr>
      <vt:lpstr>Wingdings</vt:lpstr>
      <vt:lpstr>Symbol</vt:lpstr>
      <vt:lpstr>Calibri Light</vt:lpstr>
      <vt:lpstr>Calibri</vt:lpstr>
      <vt:lpstr>微软雅黑</vt:lpstr>
      <vt:lpstr/>
      <vt:lpstr>Arial Unicode MS</vt:lpstr>
      <vt:lpstr>System</vt:lpstr>
      <vt:lpstr>Cambria Math</vt:lpstr>
      <vt:lpstr>Segoe Print</vt:lpstr>
      <vt:lpstr>Office Theme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Review:  CENTRAL LIMIT THEOREM!</vt:lpstr>
      <vt:lpstr>PowerPoint 演示文稿</vt:lpstr>
      <vt:lpstr>STAT 206: Chapter 8 </vt:lpstr>
      <vt:lpstr>Ideas in Chapter 8</vt:lpstr>
      <vt:lpstr>Confidence Intervals – General discussion</vt:lpstr>
      <vt:lpstr>So… What is a Confidence Interval?</vt:lpstr>
      <vt:lpstr>PowerPoint 演示文稿</vt:lpstr>
      <vt:lpstr>Understanding Confidence Intervals</vt:lpstr>
      <vt:lpstr>Confidence Level, (1-)</vt:lpstr>
      <vt:lpstr>Central Limit Theorem: Proportions AND Means</vt:lpstr>
      <vt:lpstr> </vt:lpstr>
      <vt:lpstr>Question:</vt:lpstr>
      <vt:lpstr>Question:</vt:lpstr>
      <vt:lpstr>PowerPoint 演示文稿</vt:lpstr>
      <vt:lpstr>Example 1:</vt:lpstr>
      <vt:lpstr>Example 2:</vt:lpstr>
      <vt:lpstr>Source: Utts, Seeing Through Statistics, : p. 384, #11</vt:lpstr>
      <vt:lpstr>Why can I say that more than half of the students prefer to stay on the quarter system versus semester?</vt:lpstr>
      <vt:lpstr>Source: Utts, Seeing Through Statistics, : p. 384, #11 (cont)</vt:lpstr>
      <vt:lpstr> </vt:lpstr>
      <vt:lpstr>Example:</vt:lpstr>
      <vt:lpstr>Can we ever know σ?</vt:lpstr>
      <vt:lpstr>Central Limit Theorem: Proportions AND Means</vt:lpstr>
      <vt:lpstr> </vt:lpstr>
      <vt:lpstr>Can we ever know σ?</vt:lpstr>
      <vt:lpstr> </vt:lpstr>
      <vt:lpstr>t - distribution</vt:lpstr>
      <vt:lpstr>http://ci.columbia.edu/ci/premba_test/c0331/s7/s7_4.html </vt:lpstr>
      <vt:lpstr>Confidence Level, (1-)</vt:lpstr>
      <vt:lpstr>Student’s t Table (Table E.3, p. 746)</vt:lpstr>
      <vt:lpstr>Selected t distribution values</vt:lpstr>
      <vt:lpstr>Confidence Interval for a Population Mean</vt:lpstr>
      <vt:lpstr>Example:</vt:lpstr>
      <vt:lpstr>8.4 Determining Sample Size</vt:lpstr>
      <vt:lpstr>Sample size for means</vt:lpstr>
      <vt:lpstr>Example</vt:lpstr>
      <vt:lpstr> </vt:lpstr>
      <vt:lpstr>Sample size for proportions</vt:lpstr>
      <vt:lpstr>Example</vt:lpstr>
      <vt:lpstr>8.5 CI Estimation and Ethical Issues</vt:lpstr>
      <vt:lpstr>Question:</vt:lpstr>
      <vt:lpstr>Review: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112: Statistics and the Media</dc:title>
  <dc:creator>wardbess</dc:creator>
  <cp:lastModifiedBy>Dewei Wang</cp:lastModifiedBy>
  <cp:revision>712</cp:revision>
  <cp:lastPrinted>2016-02-08T15:56:00Z</cp:lastPrinted>
  <dcterms:created xsi:type="dcterms:W3CDTF">2014-01-06T19:00:00Z</dcterms:created>
  <dcterms:modified xsi:type="dcterms:W3CDTF">2017-10-24T14:57:31Z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