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354" r:id="rId3"/>
    <p:sldId id="471" r:id="rId4"/>
    <p:sldId id="603" r:id="rId5"/>
    <p:sldId id="473" r:id="rId6"/>
    <p:sldId id="474" r:id="rId7"/>
    <p:sldId id="475" r:id="rId8"/>
    <p:sldId id="476" r:id="rId9"/>
    <p:sldId id="477" r:id="rId10"/>
    <p:sldId id="553" r:id="rId11"/>
    <p:sldId id="552" r:id="rId12"/>
    <p:sldId id="551" r:id="rId13"/>
    <p:sldId id="485" r:id="rId14"/>
    <p:sldId id="487" r:id="rId15"/>
    <p:sldId id="488" r:id="rId16"/>
    <p:sldId id="506" r:id="rId17"/>
    <p:sldId id="500" r:id="rId18"/>
    <p:sldId id="505" r:id="rId19"/>
    <p:sldId id="502" r:id="rId20"/>
    <p:sldId id="509" r:id="rId21"/>
    <p:sldId id="624" r:id="rId22"/>
    <p:sldId id="625" r:id="rId23"/>
    <p:sldId id="626" r:id="rId24"/>
    <p:sldId id="494" r:id="rId25"/>
    <p:sldId id="495" r:id="rId26"/>
    <p:sldId id="496" r:id="rId27"/>
    <p:sldId id="497" r:id="rId28"/>
    <p:sldId id="498" r:id="rId29"/>
    <p:sldId id="499" r:id="rId30"/>
    <p:sldId id="493" r:id="rId31"/>
    <p:sldId id="608" r:id="rId32"/>
    <p:sldId id="609" r:id="rId33"/>
    <p:sldId id="584" r:id="rId34"/>
    <p:sldId id="610" r:id="rId35"/>
    <p:sldId id="555" r:id="rId36"/>
    <p:sldId id="554" r:id="rId37"/>
    <p:sldId id="512" r:id="rId38"/>
    <p:sldId id="510" r:id="rId39"/>
    <p:sldId id="513" r:id="rId40"/>
    <p:sldId id="523" r:id="rId41"/>
    <p:sldId id="514" r:id="rId42"/>
    <p:sldId id="524" r:id="rId43"/>
    <p:sldId id="515" r:id="rId44"/>
    <p:sldId id="516" r:id="rId45"/>
    <p:sldId id="587" r:id="rId46"/>
    <p:sldId id="620" r:id="rId47"/>
    <p:sldId id="589" r:id="rId48"/>
    <p:sldId id="623" r:id="rId49"/>
    <p:sldId id="559" r:id="rId50"/>
    <p:sldId id="563" r:id="rId51"/>
    <p:sldId id="607" r:id="rId52"/>
    <p:sldId id="561"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40" autoAdjust="0"/>
    <p:restoredTop sz="95340" autoAdjust="0"/>
  </p:normalViewPr>
  <p:slideViewPr>
    <p:cSldViewPr snapToGrid="0">
      <p:cViewPr varScale="1">
        <p:scale>
          <a:sx n="125" d="100"/>
          <a:sy n="125" d="100"/>
        </p:scale>
        <p:origin x="936" y="224"/>
      </p:cViewPr>
      <p:guideLst>
        <p:guide orient="horz" pos="2160"/>
        <p:guide pos="2880"/>
      </p:guideLst>
    </p:cSldViewPr>
  </p:slideViewPr>
  <p:outlineViewPr>
    <p:cViewPr>
      <p:scale>
        <a:sx n="33" d="100"/>
        <a:sy n="33" d="100"/>
      </p:scale>
      <p:origin x="0" y="-2887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573834-F47D-4A18-A2FE-474580132449}" type="datetimeFigureOut">
              <a:rPr lang="en-US" smtClean="0"/>
              <a:t>10/31/17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5591CD-863E-4083-9D25-46774A4FCED6}" type="slidenum">
              <a:rPr lang="en-US" smtClean="0"/>
              <a:t>‹#›</a:t>
            </a:fld>
            <a:endParaRPr lang="en-US"/>
          </a:p>
        </p:txBody>
      </p:sp>
    </p:spTree>
    <p:extLst>
      <p:ext uri="{BB962C8B-B14F-4D97-AF65-F5344CB8AC3E}">
        <p14:creationId xmlns:p14="http://schemas.microsoft.com/office/powerpoint/2010/main" val="2387056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92BF8D-DF14-4844-B054-111C5A091AAB}" type="datetimeFigureOut">
              <a:rPr lang="en-US" smtClean="0"/>
              <a:t>10/31/17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EFFD12-7F19-4BAD-806C-32A53236DCC5}" type="slidenum">
              <a:rPr lang="en-US" smtClean="0"/>
              <a:t>‹#›</a:t>
            </a:fld>
            <a:endParaRPr lang="en-US"/>
          </a:p>
        </p:txBody>
      </p:sp>
    </p:spTree>
    <p:extLst>
      <p:ext uri="{BB962C8B-B14F-4D97-AF65-F5344CB8AC3E}">
        <p14:creationId xmlns:p14="http://schemas.microsoft.com/office/powerpoint/2010/main" val="344147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353303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29229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97120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60739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294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87956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06727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206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1216059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410776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t>‹#›</a:t>
            </a:fld>
            <a:endParaRPr lang="en-US"/>
          </a:p>
        </p:txBody>
      </p:sp>
    </p:spTree>
    <p:extLst>
      <p:ext uri="{BB962C8B-B14F-4D97-AF65-F5344CB8AC3E}">
        <p14:creationId xmlns:p14="http://schemas.microsoft.com/office/powerpoint/2010/main" val="25865446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t>‹#›</a:t>
            </a:fld>
            <a:endParaRPr lang="en-US"/>
          </a:p>
        </p:txBody>
      </p:sp>
    </p:spTree>
    <p:extLst>
      <p:ext uri="{BB962C8B-B14F-4D97-AF65-F5344CB8AC3E}">
        <p14:creationId xmlns:p14="http://schemas.microsoft.com/office/powerpoint/2010/main" val="103574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7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1.png"/><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1.png"/><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8.png"/><Relationship Id="rId5"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image" Target="../media/image19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220.png"/><Relationship Id="rId1" Type="http://schemas.openxmlformats.org/officeDocument/2006/relationships/slideLayout" Target="../slideLayouts/slideLayout2.xml"/><Relationship Id="rId2" Type="http://schemas.openxmlformats.org/officeDocument/2006/relationships/image" Target="../media/image2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91.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1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image" Target="../media/image19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0.png"/><Relationship Id="rId3" Type="http://schemas.openxmlformats.org/officeDocument/2006/relationships/image" Target="../media/image2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2.png"/><Relationship Id="rId3" Type="http://schemas.openxmlformats.org/officeDocument/2006/relationships/image" Target="../media/image2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0.png"/><Relationship Id="rId6" Type="http://schemas.openxmlformats.org/officeDocument/2006/relationships/image" Target="../media/image80.png"/><Relationship Id="rId1" Type="http://schemas.openxmlformats.org/officeDocument/2006/relationships/slideLayout" Target="../slideLayouts/slideLayout2.xml"/><Relationship Id="rId2" Type="http://schemas.openxmlformats.org/officeDocument/2006/relationships/image" Target="../media/image10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9</a:t>
            </a:r>
            <a:br>
              <a:rPr lang="en-US" dirty="0" smtClean="0"/>
            </a:br>
            <a:endParaRPr lang="en-US" dirty="0"/>
          </a:p>
        </p:txBody>
      </p:sp>
      <p:sp>
        <p:nvSpPr>
          <p:cNvPr id="3" name="Subtitle 2"/>
          <p:cNvSpPr>
            <a:spLocks noGrp="1"/>
          </p:cNvSpPr>
          <p:nvPr>
            <p:ph type="subTitle" idx="1"/>
          </p:nvPr>
        </p:nvSpPr>
        <p:spPr/>
        <p:txBody>
          <a:bodyPr/>
          <a:lstStyle/>
          <a:p>
            <a:r>
              <a:rPr lang="en-US" altLang="en-US" dirty="0"/>
              <a:t>Fundamentals of Hypothesis </a:t>
            </a:r>
            <a:r>
              <a:rPr lang="en-US" altLang="en-US" dirty="0" smtClean="0"/>
              <a:t>Testing:</a:t>
            </a:r>
            <a:br>
              <a:rPr lang="en-US" altLang="en-US" dirty="0" smtClean="0"/>
            </a:br>
            <a:r>
              <a:rPr lang="en-US" altLang="en-US" dirty="0" smtClean="0"/>
              <a:t>One-Sample </a:t>
            </a:r>
            <a:r>
              <a:rPr lang="en-US" altLang="en-US" dirty="0"/>
              <a:t>Tests</a:t>
            </a:r>
            <a:endParaRPr lang="en-US"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t>1</a:t>
            </a:fld>
            <a:endParaRPr lang="en-US"/>
          </a:p>
        </p:txBody>
      </p:sp>
    </p:spTree>
    <p:extLst>
      <p:ext uri="{BB962C8B-B14F-4D97-AF65-F5344CB8AC3E}">
        <p14:creationId xmlns:p14="http://schemas.microsoft.com/office/powerpoint/2010/main" val="867919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40103"/>
            <a:ext cx="7886700" cy="615535"/>
          </a:xfrm>
        </p:spPr>
        <p:txBody>
          <a:bodyPr>
            <a:normAutofit fontScale="90000"/>
          </a:bodyPr>
          <a:lstStyle/>
          <a:p>
            <a:r>
              <a:rPr lang="en-US" dirty="0" smtClean="0"/>
              <a:t>Questions:</a:t>
            </a:r>
            <a:endParaRPr lang="en-US" dirty="0"/>
          </a:p>
        </p:txBody>
      </p:sp>
      <p:sp>
        <p:nvSpPr>
          <p:cNvPr id="3" name="Content Placeholder 2"/>
          <p:cNvSpPr>
            <a:spLocks noGrp="1"/>
          </p:cNvSpPr>
          <p:nvPr>
            <p:ph idx="1"/>
          </p:nvPr>
        </p:nvSpPr>
        <p:spPr>
          <a:xfrm>
            <a:off x="628650" y="622855"/>
            <a:ext cx="7886700" cy="2531165"/>
          </a:xfrm>
        </p:spPr>
        <p:txBody>
          <a:bodyPr>
            <a:normAutofit/>
          </a:bodyPr>
          <a:lstStyle/>
          <a:p>
            <a:r>
              <a:rPr lang="en-US" sz="2400" dirty="0"/>
              <a:t>The null hypothesis </a:t>
            </a:r>
            <a:r>
              <a:rPr lang="en-US" sz="2400" dirty="0" smtClean="0"/>
              <a:t>is:</a:t>
            </a:r>
          </a:p>
          <a:p>
            <a:pPr marL="914400" lvl="1" indent="-457200">
              <a:buFont typeface="+mj-lt"/>
              <a:buAutoNum type="alphaUcPeriod"/>
            </a:pPr>
            <a:r>
              <a:rPr lang="en-US" dirty="0"/>
              <a:t>another name for the alternative </a:t>
            </a:r>
            <a:r>
              <a:rPr lang="en-US" dirty="0" smtClean="0"/>
              <a:t>hypothesis</a:t>
            </a:r>
          </a:p>
          <a:p>
            <a:pPr marL="914400" lvl="1" indent="-457200">
              <a:buFont typeface="+mj-lt"/>
              <a:buAutoNum type="alphaUcPeriod"/>
            </a:pPr>
            <a:r>
              <a:rPr lang="en-US" dirty="0"/>
              <a:t>true with 95% </a:t>
            </a:r>
            <a:r>
              <a:rPr lang="en-US" dirty="0" smtClean="0"/>
              <a:t>probability</a:t>
            </a:r>
          </a:p>
          <a:p>
            <a:pPr marL="914400" lvl="1" indent="-457200">
              <a:buFont typeface="+mj-lt"/>
              <a:buAutoNum type="alphaUcPeriod"/>
            </a:pPr>
            <a:r>
              <a:rPr lang="en-US" dirty="0"/>
              <a:t>usually </a:t>
            </a:r>
            <a:r>
              <a:rPr lang="en-US" dirty="0" smtClean="0"/>
              <a:t>“status quo,” </a:t>
            </a:r>
            <a:r>
              <a:rPr lang="en-US" dirty="0"/>
              <a:t>“no effect” or “no </a:t>
            </a:r>
            <a:r>
              <a:rPr lang="en-US" dirty="0" smtClean="0"/>
              <a:t>difference”</a:t>
            </a:r>
          </a:p>
          <a:p>
            <a:pPr marL="914400" lvl="1" indent="-457200">
              <a:buFont typeface="+mj-lt"/>
              <a:buAutoNum type="alphaUcPeriod"/>
            </a:pPr>
            <a:r>
              <a:rPr lang="en-US" dirty="0"/>
              <a:t>determined by looking at the </a:t>
            </a:r>
            <a:r>
              <a:rPr lang="en-US" dirty="0" smtClean="0"/>
              <a:t>data</a:t>
            </a:r>
          </a:p>
          <a:p>
            <a:pPr marL="914400" lvl="1" indent="-457200">
              <a:buFont typeface="+mj-lt"/>
              <a:buAutoNum type="alphaUcPeriod"/>
            </a:pPr>
            <a:r>
              <a:rPr lang="en-US" dirty="0"/>
              <a:t>statistically significant</a:t>
            </a:r>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628650" y="3074504"/>
                <a:ext cx="7886700" cy="3783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An engineer wishes to prove that the mean weight of metal components produced by a process is greater than 4.5 oz. To test </a:t>
                </a:r>
                <a:r>
                  <a:rPr lang="en-US" sz="2400" dirty="0"/>
                  <a:t>the engineer's </a:t>
                </a:r>
                <a:r>
                  <a:rPr lang="en-US" sz="2400" dirty="0" smtClean="0"/>
                  <a:t>hypothesis, what are the null and alternative </a:t>
                </a:r>
                <a:r>
                  <a:rPr lang="en-US" sz="2400" dirty="0" err="1" smtClean="0"/>
                  <a:t>hypothese</a:t>
                </a:r>
                <a:r>
                  <a:rPr lang="en-US" sz="2400" dirty="0" smtClean="0"/>
                  <a:t>?</a:t>
                </a:r>
              </a:p>
              <a:p>
                <a:pPr marL="971550" lvl="1" indent="-514350">
                  <a:buFont typeface="+mj-lt"/>
                  <a:buAutoNum type="alphaUcPeriod"/>
                </a:pPr>
                <a:r>
                  <a:rPr lang="en-US" dirty="0" smtClean="0"/>
                  <a:t> H</a:t>
                </a:r>
                <a:r>
                  <a:rPr lang="en-US" baseline="-25000" dirty="0" smtClean="0"/>
                  <a:t>0</a:t>
                </a:r>
                <a:r>
                  <a:rPr lang="en-US" dirty="0"/>
                  <a:t>: </a:t>
                </a:r>
                <a14:m>
                  <m:oMath xmlns:m="http://schemas.openxmlformats.org/officeDocument/2006/math">
                    <m:r>
                      <a:rPr lang="en-US" i="1" dirty="0">
                        <a:latin typeface="Cambria Math" panose="02040503050406030204" pitchFamily="18" charset="0"/>
                      </a:rPr>
                      <m:t>𝑝</m:t>
                    </m:r>
                  </m:oMath>
                </a14:m>
                <a:r>
                  <a:rPr lang="en-US" dirty="0"/>
                  <a:t> ≤ 4.5     and     H</a:t>
                </a:r>
                <a:r>
                  <a:rPr lang="en-US" baseline="-25000" dirty="0"/>
                  <a:t>A </a:t>
                </a:r>
                <a:r>
                  <a:rPr lang="en-US" dirty="0"/>
                  <a:t>: </a:t>
                </a:r>
                <a14:m>
                  <m:oMath xmlns:m="http://schemas.openxmlformats.org/officeDocument/2006/math">
                    <m:r>
                      <a:rPr lang="en-US" i="1" dirty="0">
                        <a:latin typeface="Cambria Math" panose="02040503050406030204" pitchFamily="18" charset="0"/>
                      </a:rPr>
                      <m:t>𝑝</m:t>
                    </m:r>
                  </m:oMath>
                </a14:m>
                <a:r>
                  <a:rPr lang="en-US" dirty="0"/>
                  <a:t> &gt; 4.5</a:t>
                </a:r>
                <a:br>
                  <a:rPr lang="en-US" dirty="0"/>
                </a:br>
                <a:endParaRPr lang="en-US" dirty="0"/>
              </a:p>
              <a:p>
                <a:pPr marL="971550" lvl="1" indent="-514350">
                  <a:buFont typeface="+mj-lt"/>
                  <a:buAutoNum type="alphaUcPeriod"/>
                </a:pPr>
                <a:r>
                  <a:rPr lang="en-US" dirty="0" smtClean="0"/>
                  <a:t>H</a:t>
                </a:r>
                <a:r>
                  <a:rPr lang="en-US" baseline="-25000" dirty="0" smtClean="0"/>
                  <a:t>0</a:t>
                </a:r>
                <a:r>
                  <a:rPr lang="en-US" dirty="0"/>
                  <a:t>: </a:t>
                </a:r>
                <a14:m>
                  <m:oMath xmlns:m="http://schemas.openxmlformats.org/officeDocument/2006/math">
                    <m:acc>
                      <m:accPr>
                        <m:chr m:val="̅"/>
                        <m:ctrlPr>
                          <a:rPr lang="en-US" i="1" dirty="0" smtClean="0">
                            <a:latin typeface="Cambria Math" charset="0"/>
                          </a:rPr>
                        </m:ctrlPr>
                      </m:accPr>
                      <m:e>
                        <m:r>
                          <a:rPr lang="en-US" b="0" i="1" dirty="0" smtClean="0">
                            <a:latin typeface="Cambria Math" panose="02040503050406030204" pitchFamily="18" charset="0"/>
                          </a:rPr>
                          <m:t>𝑋</m:t>
                        </m:r>
                      </m:e>
                    </m:acc>
                  </m:oMath>
                </a14:m>
                <a:r>
                  <a:rPr lang="en-US" dirty="0"/>
                  <a:t> ≤ 4.5     and     H</a:t>
                </a:r>
                <a:r>
                  <a:rPr lang="en-US" baseline="-25000" dirty="0"/>
                  <a:t>A </a:t>
                </a:r>
                <a:r>
                  <a:rPr lang="en-US" dirty="0"/>
                  <a:t>:</a:t>
                </a:r>
                <a14:m>
                  <m:oMath xmlns:m="http://schemas.openxmlformats.org/officeDocument/2006/math">
                    <m:r>
                      <a:rPr lang="en-US" b="0" i="0" dirty="0" smtClean="0">
                        <a:latin typeface="Cambria Math" panose="02040503050406030204" pitchFamily="18" charset="0"/>
                      </a:rPr>
                      <m:t> </m:t>
                    </m:r>
                    <m:acc>
                      <m:accPr>
                        <m:chr m:val="̅"/>
                        <m:ctrlPr>
                          <a:rPr lang="en-US" i="1" dirty="0">
                            <a:latin typeface="Cambria Math" charset="0"/>
                          </a:rPr>
                        </m:ctrlPr>
                      </m:accPr>
                      <m:e>
                        <m:r>
                          <a:rPr lang="en-US" i="1" dirty="0">
                            <a:latin typeface="Cambria Math" panose="02040503050406030204" pitchFamily="18" charset="0"/>
                          </a:rPr>
                          <m:t>𝑋</m:t>
                        </m:r>
                      </m:e>
                    </m:acc>
                    <m:r>
                      <a:rPr lang="en-US" b="0" i="1" dirty="0" smtClean="0">
                        <a:latin typeface="Cambria Math" panose="02040503050406030204" pitchFamily="18" charset="0"/>
                      </a:rPr>
                      <m:t> </m:t>
                    </m:r>
                  </m:oMath>
                </a14:m>
                <a:r>
                  <a:rPr lang="en-US" dirty="0"/>
                  <a:t>&gt; 4.5</a:t>
                </a:r>
                <a:br>
                  <a:rPr lang="en-US" dirty="0"/>
                </a:br>
                <a:endParaRPr lang="en-US" dirty="0"/>
              </a:p>
              <a:p>
                <a:pPr marL="971550" lvl="1" indent="-514350">
                  <a:buFont typeface="+mj-lt"/>
                  <a:buAutoNum type="alphaUcPeriod"/>
                </a:pPr>
                <a:r>
                  <a:rPr lang="en-US" dirty="0" smtClean="0"/>
                  <a:t>H</a:t>
                </a:r>
                <a:r>
                  <a:rPr lang="en-US" baseline="-25000" dirty="0" smtClean="0"/>
                  <a:t>0</a:t>
                </a:r>
                <a:r>
                  <a:rPr lang="en-US" dirty="0"/>
                  <a:t>:</a:t>
                </a:r>
                <a14:m>
                  <m:oMath xmlns:m="http://schemas.openxmlformats.org/officeDocument/2006/math">
                    <m:r>
                      <a:rPr lang="en-US" b="0" i="0" dirty="0" smtClean="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𝜇</m:t>
                    </m:r>
                  </m:oMath>
                </a14:m>
                <a:r>
                  <a:rPr lang="en-US" dirty="0" smtClean="0"/>
                  <a:t> </a:t>
                </a:r>
                <a:r>
                  <a:rPr lang="en-US" dirty="0"/>
                  <a:t>≤</a:t>
                </a:r>
                <a:r>
                  <a:rPr lang="en-US" dirty="0" smtClean="0"/>
                  <a:t> 4.5     </a:t>
                </a:r>
                <a:r>
                  <a:rPr lang="en-US" dirty="0"/>
                  <a:t>and     H</a:t>
                </a:r>
                <a:r>
                  <a:rPr lang="en-US" baseline="-25000" dirty="0"/>
                  <a:t>A</a:t>
                </a:r>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𝜇</m:t>
                    </m:r>
                  </m:oMath>
                </a14:m>
                <a:r>
                  <a:rPr lang="en-US" dirty="0"/>
                  <a:t> </a:t>
                </a:r>
                <a:r>
                  <a:rPr lang="en-US" dirty="0" smtClean="0"/>
                  <a:t>&gt; 4.5</a:t>
                </a:r>
                <a:r>
                  <a:rPr lang="en-US" dirty="0"/>
                  <a:t/>
                </a:r>
                <a:br>
                  <a:rPr lang="en-US" dirty="0"/>
                </a:br>
                <a:endParaRPr lang="en-US" dirty="0"/>
              </a:p>
              <a:p>
                <a:pPr marL="971550" lvl="1" indent="-514350">
                  <a:buFont typeface="+mj-lt"/>
                  <a:buAutoNum type="alphaUcPeriod"/>
                </a:pPr>
                <a:endParaRPr lang="en-US"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628650" y="3074504"/>
                <a:ext cx="7886700" cy="3783496"/>
              </a:xfrm>
              <a:prstGeom prst="rect">
                <a:avLst/>
              </a:prstGeom>
              <a:blipFill rotWithShape="0">
                <a:blip r:embed="rId2"/>
                <a:stretch>
                  <a:fillRect l="-1005" t="-2254" r="-2009"/>
                </a:stretch>
              </a:blipFill>
            </p:spPr>
            <p:txBody>
              <a:bodyPr/>
              <a:lstStyle/>
              <a:p>
                <a:r>
                  <a:rPr lang="en-US">
                    <a:noFill/>
                  </a:rPr>
                  <a:t> </a:t>
                </a:r>
              </a:p>
            </p:txBody>
          </p:sp>
        </mc:Fallback>
      </mc:AlternateContent>
      <p:sp>
        <p:nvSpPr>
          <p:cNvPr id="7" name="Rectangle 6"/>
          <p:cNvSpPr/>
          <p:nvPr/>
        </p:nvSpPr>
        <p:spPr>
          <a:xfrm>
            <a:off x="961197" y="1790701"/>
            <a:ext cx="7209182" cy="457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37396" y="5885694"/>
            <a:ext cx="4649029" cy="4198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28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new drug is advertised as being </a:t>
                </a:r>
                <a:r>
                  <a:rPr lang="en-US" dirty="0"/>
                  <a:t>at least </a:t>
                </a:r>
                <a:r>
                  <a:rPr lang="en-US" dirty="0" smtClean="0"/>
                  <a:t>80% effective.  A consumer advocacy group thinks that it isn’t that effective and is looking for evidence that it doesn’t work as well as the drug company claims.</a:t>
                </a:r>
                <a:br>
                  <a:rPr lang="en-US" dirty="0" smtClean="0"/>
                </a:br>
                <a:endParaRPr lang="en-US" dirty="0" smtClean="0"/>
              </a:p>
              <a:p>
                <a:pPr marL="971550" lvl="1" indent="-514350">
                  <a:buFont typeface="+mj-lt"/>
                  <a:buAutoNum type="alphaUcPeriod"/>
                </a:pPr>
                <a:r>
                  <a:rPr lang="en-US" dirty="0" smtClean="0"/>
                  <a:t> H</a:t>
                </a:r>
                <a:r>
                  <a:rPr lang="en-US" baseline="-25000" dirty="0" smtClean="0"/>
                  <a:t>0</a:t>
                </a:r>
                <a:r>
                  <a:rPr lang="en-US" dirty="0"/>
                  <a:t>: </a:t>
                </a:r>
                <a14:m>
                  <m:oMath xmlns:m="http://schemas.openxmlformats.org/officeDocument/2006/math">
                    <m:r>
                      <a:rPr lang="en-US" i="1" dirty="0" smtClean="0">
                        <a:latin typeface="Cambria Math" panose="02040503050406030204" pitchFamily="18" charset="0"/>
                      </a:rPr>
                      <m:t>𝑝</m:t>
                    </m:r>
                  </m:oMath>
                </a14:m>
                <a:r>
                  <a:rPr lang="en-US" dirty="0"/>
                  <a:t> ≥ </a:t>
                </a:r>
                <a:r>
                  <a:rPr lang="en-US" dirty="0" smtClean="0"/>
                  <a:t>0.80     and     H</a:t>
                </a:r>
                <a:r>
                  <a:rPr lang="en-US" baseline="-25000" dirty="0" smtClean="0"/>
                  <a:t>A</a:t>
                </a:r>
                <a:r>
                  <a:rPr lang="en-US" dirty="0" smtClean="0"/>
                  <a:t>: </a:t>
                </a:r>
                <a14:m>
                  <m:oMath xmlns:m="http://schemas.openxmlformats.org/officeDocument/2006/math">
                    <m:r>
                      <a:rPr lang="en-US" i="1" dirty="0">
                        <a:latin typeface="Cambria Math" panose="02040503050406030204" pitchFamily="18" charset="0"/>
                      </a:rPr>
                      <m:t>𝑝</m:t>
                    </m:r>
                  </m:oMath>
                </a14:m>
                <a:r>
                  <a:rPr lang="en-US" dirty="0"/>
                  <a:t> &lt; </a:t>
                </a:r>
                <a:r>
                  <a:rPr lang="en-US" dirty="0" smtClean="0"/>
                  <a:t>0.80</a:t>
                </a:r>
                <a:br>
                  <a:rPr lang="en-US" dirty="0" smtClean="0"/>
                </a:br>
                <a:endParaRPr lang="en-US" dirty="0" smtClean="0"/>
              </a:p>
              <a:p>
                <a:pPr marL="971550" lvl="1" indent="-514350">
                  <a:buFont typeface="+mj-lt"/>
                  <a:buAutoNum type="alphaUcPeriod"/>
                </a:pPr>
                <a:r>
                  <a:rPr lang="en-US" dirty="0" smtClean="0"/>
                  <a:t> H</a:t>
                </a:r>
                <a:r>
                  <a:rPr lang="en-US" baseline="-25000" dirty="0" smtClean="0"/>
                  <a:t>0</a:t>
                </a:r>
                <a:r>
                  <a:rPr lang="en-US" dirty="0" smtClean="0"/>
                  <a:t>: </a:t>
                </a:r>
                <a14:m>
                  <m:oMath xmlns:m="http://schemas.openxmlformats.org/officeDocument/2006/math">
                    <m:acc>
                      <m:accPr>
                        <m:chr m:val="̂"/>
                        <m:ctrlPr>
                          <a:rPr lang="en-US" i="1" dirty="0" smtClean="0">
                            <a:latin typeface="Cambria Math" charset="0"/>
                          </a:rPr>
                        </m:ctrlPr>
                      </m:accPr>
                      <m:e>
                        <m:r>
                          <a:rPr lang="en-US" b="0" i="1" dirty="0" smtClean="0">
                            <a:latin typeface="Cambria Math" panose="02040503050406030204" pitchFamily="18" charset="0"/>
                          </a:rPr>
                          <m:t>𝑝</m:t>
                        </m:r>
                      </m:e>
                    </m:acc>
                  </m:oMath>
                </a14:m>
                <a:r>
                  <a:rPr lang="en-US" dirty="0" smtClean="0"/>
                  <a:t> ≥ 0.80     and     </a:t>
                </a:r>
                <a:r>
                  <a:rPr lang="en-US" dirty="0"/>
                  <a:t>H</a:t>
                </a:r>
                <a:r>
                  <a:rPr lang="en-US" baseline="-25000" dirty="0"/>
                  <a:t>A </a:t>
                </a:r>
                <a:r>
                  <a:rPr lang="en-US" dirty="0" smtClean="0"/>
                  <a:t>: </a:t>
                </a:r>
                <a14:m>
                  <m:oMath xmlns:m="http://schemas.openxmlformats.org/officeDocument/2006/math">
                    <m:acc>
                      <m:accPr>
                        <m:chr m:val="̂"/>
                        <m:ctrlPr>
                          <a:rPr lang="en-US" i="1" dirty="0">
                            <a:latin typeface="Cambria Math" charset="0"/>
                          </a:rPr>
                        </m:ctrlPr>
                      </m:accPr>
                      <m:e>
                        <m:r>
                          <a:rPr lang="en-US" i="1" dirty="0">
                            <a:latin typeface="Cambria Math" panose="02040503050406030204" pitchFamily="18" charset="0"/>
                          </a:rPr>
                          <m:t>𝑝</m:t>
                        </m:r>
                      </m:e>
                    </m:acc>
                  </m:oMath>
                </a14:m>
                <a:r>
                  <a:rPr lang="en-US" dirty="0"/>
                  <a:t> &lt; </a:t>
                </a:r>
                <a:r>
                  <a:rPr lang="en-US" dirty="0" smtClean="0"/>
                  <a:t>0.80</a:t>
                </a:r>
                <a:br>
                  <a:rPr lang="en-US" dirty="0" smtClean="0"/>
                </a:br>
                <a:endParaRPr lang="en-US" dirty="0" smtClean="0"/>
              </a:p>
              <a:p>
                <a:pPr marL="971550" lvl="1" indent="-514350">
                  <a:buFont typeface="+mj-lt"/>
                  <a:buAutoNum type="alphaUcPeriod"/>
                </a:pPr>
                <a:r>
                  <a:rPr lang="en-US" dirty="0" smtClean="0"/>
                  <a:t> H</a:t>
                </a:r>
                <a:r>
                  <a:rPr lang="en-US" baseline="-25000" dirty="0" smtClean="0"/>
                  <a:t>0</a:t>
                </a:r>
                <a:r>
                  <a:rPr lang="en-US" dirty="0"/>
                  <a:t>: </a:t>
                </a:r>
                <a14:m>
                  <m:oMath xmlns:m="http://schemas.openxmlformats.org/officeDocument/2006/math">
                    <m:r>
                      <a:rPr lang="en-US" i="1" dirty="0">
                        <a:latin typeface="Cambria Math" panose="02040503050406030204" pitchFamily="18" charset="0"/>
                      </a:rPr>
                      <m:t>𝑝</m:t>
                    </m:r>
                  </m:oMath>
                </a14:m>
                <a:r>
                  <a:rPr lang="en-US" dirty="0"/>
                  <a:t> </a:t>
                </a:r>
                <a:r>
                  <a:rPr lang="en-US" dirty="0" smtClean="0"/>
                  <a:t>≤ 0.80     and     H</a:t>
                </a:r>
                <a:r>
                  <a:rPr lang="en-US" baseline="-25000" dirty="0" smtClean="0"/>
                  <a:t>A </a:t>
                </a:r>
                <a:r>
                  <a:rPr lang="en-US" dirty="0" smtClean="0"/>
                  <a:t>: </a:t>
                </a:r>
                <a14:m>
                  <m:oMath xmlns:m="http://schemas.openxmlformats.org/officeDocument/2006/math">
                    <m:r>
                      <a:rPr lang="en-US" i="1" dirty="0">
                        <a:latin typeface="Cambria Math" panose="02040503050406030204" pitchFamily="18" charset="0"/>
                      </a:rPr>
                      <m:t>𝑝</m:t>
                    </m:r>
                  </m:oMath>
                </a14:m>
                <a:r>
                  <a:rPr lang="en-US" dirty="0"/>
                  <a:t> </a:t>
                </a:r>
                <a:r>
                  <a:rPr lang="en-US" dirty="0" smtClean="0"/>
                  <a:t>&gt; 0.80</a:t>
                </a:r>
                <a:br>
                  <a:rPr lang="en-US" dirty="0" smtClean="0"/>
                </a:br>
                <a:endParaRPr lang="en-US" dirty="0" smtClean="0"/>
              </a:p>
              <a:p>
                <a:pPr marL="971550" lvl="1" indent="-514350">
                  <a:buFont typeface="+mj-lt"/>
                  <a:buAutoNum type="alphaUcPeriod"/>
                </a:pPr>
                <a:r>
                  <a:rPr lang="en-US" dirty="0" smtClean="0"/>
                  <a:t> H</a:t>
                </a:r>
                <a:r>
                  <a:rPr lang="en-US" baseline="-25000" dirty="0" smtClean="0"/>
                  <a:t>0</a:t>
                </a:r>
                <a:r>
                  <a:rPr lang="en-US" dirty="0"/>
                  <a:t>: </a:t>
                </a:r>
                <a14:m>
                  <m:oMath xmlns:m="http://schemas.openxmlformats.org/officeDocument/2006/math">
                    <m:acc>
                      <m:accPr>
                        <m:chr m:val="̂"/>
                        <m:ctrlPr>
                          <a:rPr lang="en-US" i="1" dirty="0">
                            <a:latin typeface="Cambria Math" charset="0"/>
                          </a:rPr>
                        </m:ctrlPr>
                      </m:accPr>
                      <m:e>
                        <m:r>
                          <a:rPr lang="en-US" i="1" dirty="0">
                            <a:latin typeface="Cambria Math" panose="02040503050406030204" pitchFamily="18" charset="0"/>
                          </a:rPr>
                          <m:t>𝑝</m:t>
                        </m:r>
                      </m:e>
                    </m:acc>
                  </m:oMath>
                </a14:m>
                <a:r>
                  <a:rPr lang="en-US" dirty="0"/>
                  <a:t> ≤ 0.80     and </a:t>
                </a:r>
                <a:r>
                  <a:rPr lang="en-US" dirty="0" smtClean="0"/>
                  <a:t>    H</a:t>
                </a:r>
                <a:r>
                  <a:rPr lang="en-US" baseline="-25000" dirty="0" smtClean="0"/>
                  <a:t>A </a:t>
                </a:r>
                <a:r>
                  <a:rPr lang="en-US" dirty="0" smtClean="0"/>
                  <a:t>: </a:t>
                </a:r>
                <a14:m>
                  <m:oMath xmlns:m="http://schemas.openxmlformats.org/officeDocument/2006/math">
                    <m:acc>
                      <m:accPr>
                        <m:chr m:val="̂"/>
                        <m:ctrlPr>
                          <a:rPr lang="en-US" i="1" dirty="0">
                            <a:latin typeface="Cambria Math" charset="0"/>
                          </a:rPr>
                        </m:ctrlPr>
                      </m:accPr>
                      <m:e>
                        <m:r>
                          <a:rPr lang="en-US" i="1" dirty="0">
                            <a:latin typeface="Cambria Math" panose="02040503050406030204" pitchFamily="18" charset="0"/>
                          </a:rPr>
                          <m:t>𝑝</m:t>
                        </m:r>
                      </m:e>
                    </m:acc>
                  </m:oMath>
                </a14:m>
                <a:r>
                  <a:rPr lang="en-US" dirty="0"/>
                  <a:t> &gt; </a:t>
                </a:r>
                <a:r>
                  <a:rPr lang="en-US" dirty="0" smtClean="0"/>
                  <a:t>0.80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59" t="-1822" r="-4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11</a:t>
            </a:fld>
            <a:endParaRPr lang="en-US" dirty="0"/>
          </a:p>
        </p:txBody>
      </p:sp>
      <p:sp>
        <p:nvSpPr>
          <p:cNvPr id="5" name="Rectangle 4"/>
          <p:cNvSpPr/>
          <p:nvPr/>
        </p:nvSpPr>
        <p:spPr>
          <a:xfrm>
            <a:off x="590550" y="3048000"/>
            <a:ext cx="5029200" cy="51435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35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8643"/>
            <a:ext cx="8717280" cy="688500"/>
          </a:xfrm>
        </p:spPr>
        <p:txBody>
          <a:bodyPr>
            <a:normAutofit/>
          </a:bodyPr>
          <a:lstStyle/>
          <a:p>
            <a:r>
              <a:rPr lang="en-US" dirty="0" smtClean="0"/>
              <a:t>Review:</a:t>
            </a:r>
            <a:endParaRPr lang="en-US" dirty="0"/>
          </a:p>
        </p:txBody>
      </p:sp>
      <p:sp>
        <p:nvSpPr>
          <p:cNvPr id="3" name="Content Placeholder 2"/>
          <p:cNvSpPr>
            <a:spLocks noGrp="1"/>
          </p:cNvSpPr>
          <p:nvPr>
            <p:ph idx="1"/>
          </p:nvPr>
        </p:nvSpPr>
        <p:spPr>
          <a:xfrm>
            <a:off x="115824" y="757143"/>
            <a:ext cx="8948928" cy="5735732"/>
          </a:xfrm>
        </p:spPr>
        <p:txBody>
          <a:bodyPr>
            <a:noAutofit/>
          </a:bodyPr>
          <a:lstStyle/>
          <a:p>
            <a:pPr>
              <a:spcBef>
                <a:spcPts val="300"/>
              </a:spcBef>
            </a:pPr>
            <a:r>
              <a:rPr lang="en-US" sz="2400" b="1" dirty="0"/>
              <a:t>H</a:t>
            </a:r>
            <a:r>
              <a:rPr lang="en-US" sz="2400" b="1" baseline="-25000" dirty="0"/>
              <a:t>0</a:t>
            </a:r>
            <a:r>
              <a:rPr lang="en-US" sz="2400" baseline="-25000" dirty="0"/>
              <a:t>  </a:t>
            </a:r>
            <a:r>
              <a:rPr lang="en-US" sz="2400" dirty="0"/>
              <a:t>states the claim of the assertion to be </a:t>
            </a:r>
            <a:r>
              <a:rPr lang="en-US" sz="2400" dirty="0" smtClean="0"/>
              <a:t>tested – </a:t>
            </a:r>
            <a:r>
              <a:rPr lang="en-US" sz="2400" b="1" dirty="0" smtClean="0"/>
              <a:t>status </a:t>
            </a:r>
            <a:r>
              <a:rPr lang="en-US" sz="2400" b="1" dirty="0"/>
              <a:t>quo </a:t>
            </a:r>
            <a:r>
              <a:rPr lang="en-US" sz="2400" dirty="0"/>
              <a:t>or historical </a:t>
            </a:r>
            <a:r>
              <a:rPr lang="en-US" sz="2400" dirty="0" smtClean="0"/>
              <a:t>value</a:t>
            </a:r>
          </a:p>
          <a:p>
            <a:pPr lvl="1"/>
            <a:r>
              <a:rPr lang="en-US" b="1" dirty="0" smtClean="0"/>
              <a:t>H</a:t>
            </a:r>
            <a:r>
              <a:rPr lang="en-US" b="1" baseline="-25000" dirty="0" smtClean="0"/>
              <a:t>0</a:t>
            </a:r>
            <a:r>
              <a:rPr lang="en-US" baseline="-25000" dirty="0" smtClean="0"/>
              <a:t> </a:t>
            </a:r>
            <a:r>
              <a:rPr lang="en-US" dirty="0" smtClean="0"/>
              <a:t> </a:t>
            </a:r>
            <a:r>
              <a:rPr lang="en-US" dirty="0"/>
              <a:t>is ALWAYS about </a:t>
            </a:r>
            <a:r>
              <a:rPr lang="en-US" dirty="0" smtClean="0"/>
              <a:t>parameter</a:t>
            </a:r>
            <a:r>
              <a:rPr lang="en-US" dirty="0"/>
              <a:t>, </a:t>
            </a:r>
            <a:r>
              <a:rPr lang="en-US" dirty="0" smtClean="0"/>
              <a:t>NOT sample statistic</a:t>
            </a:r>
          </a:p>
          <a:p>
            <a:pPr lvl="1"/>
            <a:r>
              <a:rPr lang="en-US" altLang="en-US" dirty="0" smtClean="0"/>
              <a:t>Always </a:t>
            </a:r>
            <a:r>
              <a:rPr lang="en-US" altLang="en-US" dirty="0"/>
              <a:t>contains “</a:t>
            </a:r>
            <a:r>
              <a:rPr lang="en-US" altLang="en-US" b="1" dirty="0"/>
              <a:t>=</a:t>
            </a:r>
            <a:r>
              <a:rPr lang="en-US" altLang="en-US" dirty="0"/>
              <a:t>“, or “</a:t>
            </a:r>
            <a:r>
              <a:rPr lang="en-US" altLang="en-US" b="1" dirty="0"/>
              <a:t>≤</a:t>
            </a:r>
            <a:r>
              <a:rPr lang="en-US" altLang="en-US" dirty="0"/>
              <a:t>”, or “</a:t>
            </a:r>
            <a:r>
              <a:rPr lang="en-US" altLang="en-US" b="1" dirty="0"/>
              <a:t>≥</a:t>
            </a:r>
            <a:r>
              <a:rPr lang="en-US" altLang="en-US" dirty="0"/>
              <a:t>” </a:t>
            </a:r>
            <a:r>
              <a:rPr lang="en-US" altLang="en-US" dirty="0" smtClean="0"/>
              <a:t>sign</a:t>
            </a:r>
          </a:p>
          <a:p>
            <a:pPr lvl="1"/>
            <a:r>
              <a:rPr lang="en-US" dirty="0" smtClean="0"/>
              <a:t>“</a:t>
            </a:r>
            <a:r>
              <a:rPr lang="en-US" dirty="0"/>
              <a:t>ASSUME” </a:t>
            </a:r>
            <a:r>
              <a:rPr lang="en-US" b="1" dirty="0" smtClean="0"/>
              <a:t>H</a:t>
            </a:r>
            <a:r>
              <a:rPr lang="en-US" b="1" baseline="-25000" dirty="0" smtClean="0"/>
              <a:t>0</a:t>
            </a:r>
            <a:r>
              <a:rPr lang="en-US" baseline="-25000" dirty="0" smtClean="0"/>
              <a:t>  </a:t>
            </a:r>
            <a:r>
              <a:rPr lang="en-US" dirty="0"/>
              <a:t>is </a:t>
            </a:r>
            <a:r>
              <a:rPr lang="en-US" dirty="0" smtClean="0"/>
              <a:t>TRUE until reject/not reject - NEVER ACCEPT</a:t>
            </a:r>
            <a:endParaRPr lang="en-US" dirty="0"/>
          </a:p>
          <a:p>
            <a:pPr>
              <a:spcBef>
                <a:spcPts val="300"/>
              </a:spcBef>
            </a:pPr>
            <a:r>
              <a:rPr lang="en-US" altLang="en-US" sz="2400" dirty="0" smtClean="0"/>
              <a:t>H</a:t>
            </a:r>
            <a:r>
              <a:rPr lang="en-US" altLang="en-US" sz="2400" baseline="-25000" dirty="0" smtClean="0"/>
              <a:t>A</a:t>
            </a:r>
            <a:r>
              <a:rPr lang="en-US" altLang="en-US" sz="2400" dirty="0" smtClean="0"/>
              <a:t> states hypothesis </a:t>
            </a:r>
            <a:r>
              <a:rPr lang="en-US" altLang="en-US" sz="2400" dirty="0"/>
              <a:t>that the </a:t>
            </a:r>
            <a:r>
              <a:rPr lang="en-US" altLang="en-US" sz="2400" b="1" dirty="0"/>
              <a:t>researcher is trying to </a:t>
            </a:r>
            <a:r>
              <a:rPr lang="en-US" altLang="en-US" sz="2400" b="1" dirty="0" smtClean="0"/>
              <a:t>prove </a:t>
            </a:r>
            <a:r>
              <a:rPr lang="en-US" altLang="en-US" sz="2400" dirty="0" smtClean="0"/>
              <a:t>– challenges status quo</a:t>
            </a:r>
          </a:p>
          <a:p>
            <a:pPr lvl="1"/>
            <a:r>
              <a:rPr lang="en-US" altLang="en-US" dirty="0" smtClean="0"/>
              <a:t>Opposite </a:t>
            </a:r>
            <a:r>
              <a:rPr lang="en-US" altLang="en-US" dirty="0"/>
              <a:t>of the null </a:t>
            </a:r>
            <a:r>
              <a:rPr lang="en-US" altLang="en-US" dirty="0" smtClean="0"/>
              <a:t>hypothesis </a:t>
            </a:r>
            <a:br>
              <a:rPr lang="en-US" altLang="en-US" dirty="0" smtClean="0"/>
            </a:br>
            <a:r>
              <a:rPr lang="en-US" altLang="en-US" dirty="0" smtClean="0"/>
              <a:t>(H</a:t>
            </a:r>
            <a:r>
              <a:rPr lang="en-US" altLang="en-US" baseline="-25000" dirty="0" smtClean="0"/>
              <a:t>0</a:t>
            </a:r>
            <a:r>
              <a:rPr lang="en-US" altLang="en-US" dirty="0" smtClean="0"/>
              <a:t> “=“ </a:t>
            </a:r>
            <a:r>
              <a:rPr lang="en-US" altLang="en-US" dirty="0">
                <a:sym typeface="Wingdings" panose="05000000000000000000" pitchFamily="2" charset="2"/>
              </a:rPr>
              <a:t> H</a:t>
            </a:r>
            <a:r>
              <a:rPr lang="en-US" altLang="en-US" baseline="-25000" dirty="0">
                <a:sym typeface="Wingdings" panose="05000000000000000000" pitchFamily="2" charset="2"/>
              </a:rPr>
              <a:t>1</a:t>
            </a:r>
            <a:r>
              <a:rPr lang="en-US" altLang="en-US" dirty="0">
                <a:sym typeface="Wingdings" panose="05000000000000000000" pitchFamily="2" charset="2"/>
              </a:rPr>
              <a:t> </a:t>
            </a:r>
            <a:r>
              <a:rPr lang="en-US" altLang="en-US" dirty="0" smtClean="0">
                <a:sym typeface="Wingdings" panose="05000000000000000000" pitchFamily="2" charset="2"/>
              </a:rPr>
              <a:t>“</a:t>
            </a:r>
            <a:r>
              <a:rPr lang="en-US" altLang="en-US" dirty="0">
                <a:sym typeface="Wingdings" panose="05000000000000000000" pitchFamily="2" charset="2"/>
              </a:rPr>
              <a:t>≠</a:t>
            </a:r>
            <a:r>
              <a:rPr lang="en-US" altLang="en-US" dirty="0" smtClean="0">
                <a:sym typeface="Wingdings" panose="05000000000000000000" pitchFamily="2" charset="2"/>
              </a:rPr>
              <a:t>” ; </a:t>
            </a:r>
            <a:br>
              <a:rPr lang="en-US" altLang="en-US" dirty="0" smtClean="0">
                <a:sym typeface="Wingdings" panose="05000000000000000000" pitchFamily="2" charset="2"/>
              </a:rPr>
            </a:br>
            <a:r>
              <a:rPr lang="en-US" altLang="en-US" dirty="0" smtClean="0">
                <a:sym typeface="Wingdings" panose="05000000000000000000" pitchFamily="2" charset="2"/>
              </a:rPr>
              <a:t> </a:t>
            </a:r>
            <a:r>
              <a:rPr lang="en-US" altLang="en-US" dirty="0" smtClean="0"/>
              <a:t>H</a:t>
            </a:r>
            <a:r>
              <a:rPr lang="en-US" altLang="en-US" baseline="-25000" dirty="0" smtClean="0"/>
              <a:t>0</a:t>
            </a:r>
            <a:r>
              <a:rPr lang="en-US" altLang="en-US" dirty="0" smtClean="0"/>
              <a:t> “</a:t>
            </a:r>
            <a:r>
              <a:rPr lang="en-US" altLang="en-US" dirty="0"/>
              <a:t>≤“ </a:t>
            </a:r>
            <a:r>
              <a:rPr lang="en-US" altLang="en-US" dirty="0">
                <a:sym typeface="Wingdings" panose="05000000000000000000" pitchFamily="2" charset="2"/>
              </a:rPr>
              <a:t> H</a:t>
            </a:r>
            <a:r>
              <a:rPr lang="en-US" altLang="en-US" baseline="-25000" dirty="0">
                <a:sym typeface="Wingdings" panose="05000000000000000000" pitchFamily="2" charset="2"/>
              </a:rPr>
              <a:t>1</a:t>
            </a:r>
            <a:r>
              <a:rPr lang="en-US" altLang="en-US" dirty="0">
                <a:sym typeface="Wingdings" panose="05000000000000000000" pitchFamily="2" charset="2"/>
              </a:rPr>
              <a:t> </a:t>
            </a:r>
            <a:r>
              <a:rPr lang="en-US" altLang="en-US" dirty="0" smtClean="0">
                <a:sym typeface="Wingdings" panose="05000000000000000000" pitchFamily="2" charset="2"/>
              </a:rPr>
              <a:t>“&gt;”; </a:t>
            </a:r>
            <a:br>
              <a:rPr lang="en-US" altLang="en-US" dirty="0" smtClean="0">
                <a:sym typeface="Wingdings" panose="05000000000000000000" pitchFamily="2" charset="2"/>
              </a:rPr>
            </a:br>
            <a:r>
              <a:rPr lang="en-US" altLang="en-US" dirty="0" smtClean="0">
                <a:sym typeface="Wingdings" panose="05000000000000000000" pitchFamily="2" charset="2"/>
              </a:rPr>
              <a:t> </a:t>
            </a:r>
            <a:r>
              <a:rPr lang="en-US" altLang="en-US" dirty="0" smtClean="0"/>
              <a:t>H</a:t>
            </a:r>
            <a:r>
              <a:rPr lang="en-US" altLang="en-US" baseline="-25000" dirty="0" smtClean="0"/>
              <a:t>0</a:t>
            </a:r>
            <a:r>
              <a:rPr lang="en-US" altLang="en-US" dirty="0" smtClean="0"/>
              <a:t> “</a:t>
            </a:r>
            <a:r>
              <a:rPr lang="en-US" altLang="en-US" dirty="0"/>
              <a:t>≥“ </a:t>
            </a:r>
            <a:r>
              <a:rPr lang="en-US" altLang="en-US" dirty="0">
                <a:sym typeface="Wingdings" panose="05000000000000000000" pitchFamily="2" charset="2"/>
              </a:rPr>
              <a:t> H</a:t>
            </a:r>
            <a:r>
              <a:rPr lang="en-US" altLang="en-US" baseline="-25000" dirty="0">
                <a:sym typeface="Wingdings" panose="05000000000000000000" pitchFamily="2" charset="2"/>
              </a:rPr>
              <a:t>1</a:t>
            </a:r>
            <a:r>
              <a:rPr lang="en-US" altLang="en-US" dirty="0">
                <a:sym typeface="Wingdings" panose="05000000000000000000" pitchFamily="2" charset="2"/>
              </a:rPr>
              <a:t> </a:t>
            </a:r>
            <a:r>
              <a:rPr lang="en-US" altLang="en-US" dirty="0" smtClean="0">
                <a:sym typeface="Wingdings" panose="05000000000000000000" pitchFamily="2" charset="2"/>
              </a:rPr>
              <a:t>“&lt;”)</a:t>
            </a:r>
            <a:endParaRPr lang="en-US" altLang="en-US" dirty="0">
              <a:sym typeface="Wingdings" panose="05000000000000000000" pitchFamily="2" charset="2"/>
            </a:endParaRPr>
          </a:p>
          <a:p>
            <a:pPr lvl="1"/>
            <a:r>
              <a:rPr lang="en-US" altLang="en-US" dirty="0" smtClean="0"/>
              <a:t>May </a:t>
            </a:r>
            <a:r>
              <a:rPr lang="en-US" altLang="en-US" dirty="0"/>
              <a:t>or may not be proven </a:t>
            </a:r>
            <a:r>
              <a:rPr lang="en-US" altLang="en-US" dirty="0" smtClean="0"/>
              <a:t/>
            </a:r>
            <a:br>
              <a:rPr lang="en-US" altLang="en-US" dirty="0" smtClean="0"/>
            </a:br>
            <a:r>
              <a:rPr lang="en-US" altLang="en-US" dirty="0" smtClean="0"/>
              <a:t>(</a:t>
            </a:r>
            <a:r>
              <a:rPr lang="en-US" altLang="en-US" dirty="0"/>
              <a:t>that is, may or may not </a:t>
            </a:r>
            <a:r>
              <a:rPr lang="en-US" altLang="en-US" dirty="0" smtClean="0"/>
              <a:t>have</a:t>
            </a:r>
            <a:br>
              <a:rPr lang="en-US" altLang="en-US" dirty="0" smtClean="0"/>
            </a:br>
            <a:r>
              <a:rPr lang="en-US" altLang="en-US" dirty="0" smtClean="0"/>
              <a:t>sufficient </a:t>
            </a:r>
            <a:r>
              <a:rPr lang="en-US" altLang="en-US" dirty="0"/>
              <a:t>evidence to </a:t>
            </a:r>
            <a:r>
              <a:rPr lang="en-US" altLang="en-US" dirty="0" smtClean="0"/>
              <a:t>reject </a:t>
            </a:r>
            <a:br>
              <a:rPr lang="en-US" altLang="en-US" dirty="0" smtClean="0"/>
            </a:br>
            <a:r>
              <a:rPr lang="en-US" altLang="en-US" dirty="0" smtClean="0"/>
              <a:t>the null in favor of </a:t>
            </a:r>
            <a:br>
              <a:rPr lang="en-US" altLang="en-US" dirty="0" smtClean="0"/>
            </a:br>
            <a:r>
              <a:rPr lang="en-US" altLang="en-US" dirty="0" smtClean="0"/>
              <a:t>the alternative)</a:t>
            </a:r>
          </a:p>
        </p:txBody>
      </p:sp>
      <p:sp>
        <p:nvSpPr>
          <p:cNvPr id="4" name="Slide Number Placeholder 3"/>
          <p:cNvSpPr>
            <a:spLocks noGrp="1"/>
          </p:cNvSpPr>
          <p:nvPr>
            <p:ph type="sldNum" sz="quarter" idx="12"/>
          </p:nvPr>
        </p:nvSpPr>
        <p:spPr/>
        <p:txBody>
          <a:bodyPr/>
          <a:lstStyle/>
          <a:p>
            <a:fld id="{8D75822C-2030-4887-9512-2AC67AD2736F}" type="slidenum">
              <a:rPr lang="en-US" smtClean="0"/>
              <a:t>12</a:t>
            </a:fld>
            <a:endParaRPr lang="en-US"/>
          </a:p>
        </p:txBody>
      </p:sp>
    </p:spTree>
    <p:extLst>
      <p:ext uri="{BB962C8B-B14F-4D97-AF65-F5344CB8AC3E}">
        <p14:creationId xmlns:p14="http://schemas.microsoft.com/office/powerpoint/2010/main" val="262354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34817" y="17861"/>
            <a:ext cx="7886700" cy="651669"/>
          </a:xfrm>
        </p:spPr>
        <p:txBody>
          <a:bodyPr>
            <a:normAutofit/>
          </a:bodyPr>
          <a:lstStyle/>
          <a:p>
            <a:pPr eaLnBrk="1" hangingPunct="1"/>
            <a:r>
              <a:rPr lang="en-US" altLang="en-US" sz="3600" dirty="0" smtClean="0"/>
              <a:t>The Hypothesis Testing Process</a:t>
            </a:r>
          </a:p>
        </p:txBody>
      </p:sp>
      <p:sp>
        <p:nvSpPr>
          <p:cNvPr id="26627" name="Rectangle 3"/>
          <p:cNvSpPr>
            <a:spLocks noGrp="1" noChangeArrowheads="1"/>
          </p:cNvSpPr>
          <p:nvPr>
            <p:ph type="body" idx="4294967295"/>
          </p:nvPr>
        </p:nvSpPr>
        <p:spPr>
          <a:xfrm>
            <a:off x="134817" y="669530"/>
            <a:ext cx="8077200" cy="1185069"/>
          </a:xfrm>
        </p:spPr>
        <p:txBody>
          <a:bodyPr>
            <a:normAutofit/>
          </a:bodyPr>
          <a:lstStyle/>
          <a:p>
            <a:pPr eaLnBrk="1" hangingPunct="1"/>
            <a:r>
              <a:rPr lang="en-US" altLang="en-US" sz="2400" dirty="0" smtClean="0"/>
              <a:t>Claim: The population mean age is 50</a:t>
            </a:r>
          </a:p>
          <a:p>
            <a:pPr lvl="1" eaLnBrk="1" hangingPunct="1"/>
            <a:r>
              <a:rPr lang="en-US" altLang="en-US" sz="2000" dirty="0" smtClean="0"/>
              <a:t>H</a:t>
            </a:r>
            <a:r>
              <a:rPr lang="en-US" altLang="en-US" sz="2000" baseline="-25000" dirty="0" smtClean="0"/>
              <a:t>0</a:t>
            </a:r>
            <a:r>
              <a:rPr lang="en-US" altLang="en-US" sz="2000" dirty="0" smtClean="0"/>
              <a:t>: </a:t>
            </a:r>
            <a:r>
              <a:rPr lang="el-GR" altLang="en-US" sz="2000" dirty="0" smtClean="0">
                <a:cs typeface="Times New Roman" panose="02020603050405020304" pitchFamily="18" charset="0"/>
              </a:rPr>
              <a:t>μ</a:t>
            </a:r>
            <a:r>
              <a:rPr lang="en-US" altLang="en-US" sz="2000" dirty="0" smtClean="0">
                <a:cs typeface="Times New Roman" panose="02020603050405020304" pitchFamily="18" charset="0"/>
              </a:rPr>
              <a:t> = 50</a:t>
            </a:r>
            <a:endParaRPr lang="en-US" altLang="en-US" sz="2000" dirty="0">
              <a:cs typeface="Times New Roman" panose="02020603050405020304" pitchFamily="18" charset="0"/>
            </a:endParaRPr>
          </a:p>
          <a:p>
            <a:pPr lvl="1" eaLnBrk="1" hangingPunct="1"/>
            <a:r>
              <a:rPr lang="en-US" altLang="en-US" sz="2000" dirty="0" smtClean="0">
                <a:cs typeface="Times New Roman" panose="02020603050405020304" pitchFamily="18" charset="0"/>
              </a:rPr>
              <a:t>H</a:t>
            </a:r>
            <a:r>
              <a:rPr lang="en-US" altLang="en-US" sz="2000" baseline="-25000" dirty="0" smtClean="0">
                <a:cs typeface="Times New Roman" panose="02020603050405020304" pitchFamily="18" charset="0"/>
              </a:rPr>
              <a:t>1</a:t>
            </a:r>
            <a:r>
              <a:rPr lang="en-US" altLang="en-US" sz="2000" dirty="0" smtClean="0">
                <a:cs typeface="Times New Roman" panose="02020603050405020304" pitchFamily="18" charset="0"/>
              </a:rPr>
              <a:t>: </a:t>
            </a:r>
            <a:r>
              <a:rPr lang="el-GR" altLang="en-US" sz="2000" dirty="0" smtClean="0">
                <a:cs typeface="Times New Roman" panose="02020603050405020304" pitchFamily="18" charset="0"/>
              </a:rPr>
              <a:t>μ</a:t>
            </a:r>
            <a:r>
              <a:rPr lang="en-US" altLang="en-US" sz="2000" dirty="0" smtClean="0">
                <a:cs typeface="Times New Roman" panose="02020603050405020304" pitchFamily="18" charset="0"/>
              </a:rPr>
              <a:t> ≠ 50</a:t>
            </a:r>
          </a:p>
        </p:txBody>
      </p:sp>
      <p:grpSp>
        <p:nvGrpSpPr>
          <p:cNvPr id="26628" name="Group 4"/>
          <p:cNvGrpSpPr>
            <a:grpSpLocks/>
          </p:cNvGrpSpPr>
          <p:nvPr/>
        </p:nvGrpSpPr>
        <p:grpSpPr bwMode="auto">
          <a:xfrm>
            <a:off x="2183759" y="1103015"/>
            <a:ext cx="6730818" cy="802936"/>
            <a:chOff x="480" y="2160"/>
            <a:chExt cx="4549" cy="569"/>
          </a:xfrm>
        </p:grpSpPr>
        <p:grpSp>
          <p:nvGrpSpPr>
            <p:cNvPr id="26646" name="Group 5"/>
            <p:cNvGrpSpPr>
              <a:grpSpLocks/>
            </p:cNvGrpSpPr>
            <p:nvPr/>
          </p:nvGrpSpPr>
          <p:grpSpPr bwMode="auto">
            <a:xfrm>
              <a:off x="480" y="2160"/>
              <a:ext cx="2245" cy="569"/>
              <a:chOff x="2905" y="1393"/>
              <a:chExt cx="2245" cy="569"/>
            </a:xfrm>
          </p:grpSpPr>
          <p:sp>
            <p:nvSpPr>
              <p:cNvPr id="26672" name="Freeform 6"/>
              <p:cNvSpPr>
                <a:spLocks/>
              </p:cNvSpPr>
              <p:nvPr/>
            </p:nvSpPr>
            <p:spPr bwMode="auto">
              <a:xfrm>
                <a:off x="3769"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7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7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3" name="Freeform 7"/>
              <p:cNvSpPr>
                <a:spLocks/>
              </p:cNvSpPr>
              <p:nvPr/>
            </p:nvSpPr>
            <p:spPr bwMode="auto">
              <a:xfrm>
                <a:off x="3769"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4" name="Freeform 8"/>
              <p:cNvSpPr>
                <a:spLocks/>
              </p:cNvSpPr>
              <p:nvPr/>
            </p:nvSpPr>
            <p:spPr bwMode="auto">
              <a:xfrm>
                <a:off x="3835"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5" name="Freeform 9"/>
              <p:cNvSpPr>
                <a:spLocks/>
              </p:cNvSpPr>
              <p:nvPr/>
            </p:nvSpPr>
            <p:spPr bwMode="auto">
              <a:xfrm>
                <a:off x="3193"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6" name="Freeform 10"/>
              <p:cNvSpPr>
                <a:spLocks/>
              </p:cNvSpPr>
              <p:nvPr/>
            </p:nvSpPr>
            <p:spPr bwMode="auto">
              <a:xfrm>
                <a:off x="3193"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7" name="Freeform 11"/>
              <p:cNvSpPr>
                <a:spLocks/>
              </p:cNvSpPr>
              <p:nvPr/>
            </p:nvSpPr>
            <p:spPr bwMode="auto">
              <a:xfrm>
                <a:off x="3259"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8" name="Freeform 12"/>
              <p:cNvSpPr>
                <a:spLocks/>
              </p:cNvSpPr>
              <p:nvPr/>
            </p:nvSpPr>
            <p:spPr bwMode="auto">
              <a:xfrm>
                <a:off x="4345"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9" name="Freeform 13"/>
              <p:cNvSpPr>
                <a:spLocks/>
              </p:cNvSpPr>
              <p:nvPr/>
            </p:nvSpPr>
            <p:spPr bwMode="auto">
              <a:xfrm>
                <a:off x="4345"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0" name="Freeform 14"/>
              <p:cNvSpPr>
                <a:spLocks/>
              </p:cNvSpPr>
              <p:nvPr/>
            </p:nvSpPr>
            <p:spPr bwMode="auto">
              <a:xfrm>
                <a:off x="4411"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1" name="Freeform 15"/>
              <p:cNvSpPr>
                <a:spLocks/>
              </p:cNvSpPr>
              <p:nvPr/>
            </p:nvSpPr>
            <p:spPr bwMode="auto">
              <a:xfrm>
                <a:off x="2905"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2" name="Freeform 16"/>
              <p:cNvSpPr>
                <a:spLocks/>
              </p:cNvSpPr>
              <p:nvPr/>
            </p:nvSpPr>
            <p:spPr bwMode="auto">
              <a:xfrm>
                <a:off x="2905"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3" name="Freeform 17"/>
              <p:cNvSpPr>
                <a:spLocks/>
              </p:cNvSpPr>
              <p:nvPr/>
            </p:nvSpPr>
            <p:spPr bwMode="auto">
              <a:xfrm>
                <a:off x="2971"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4" name="Freeform 18"/>
              <p:cNvSpPr>
                <a:spLocks/>
              </p:cNvSpPr>
              <p:nvPr/>
            </p:nvSpPr>
            <p:spPr bwMode="auto">
              <a:xfrm>
                <a:off x="3481"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5" name="Freeform 19"/>
              <p:cNvSpPr>
                <a:spLocks/>
              </p:cNvSpPr>
              <p:nvPr/>
            </p:nvSpPr>
            <p:spPr bwMode="auto">
              <a:xfrm>
                <a:off x="3481"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6" name="Freeform 20"/>
              <p:cNvSpPr>
                <a:spLocks/>
              </p:cNvSpPr>
              <p:nvPr/>
            </p:nvSpPr>
            <p:spPr bwMode="auto">
              <a:xfrm>
                <a:off x="3547"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7" name="Freeform 21"/>
              <p:cNvSpPr>
                <a:spLocks/>
              </p:cNvSpPr>
              <p:nvPr/>
            </p:nvSpPr>
            <p:spPr bwMode="auto">
              <a:xfrm>
                <a:off x="4057"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90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90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8" name="Freeform 22"/>
              <p:cNvSpPr>
                <a:spLocks/>
              </p:cNvSpPr>
              <p:nvPr/>
            </p:nvSpPr>
            <p:spPr bwMode="auto">
              <a:xfrm>
                <a:off x="4057"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89" name="Freeform 23"/>
              <p:cNvSpPr>
                <a:spLocks/>
              </p:cNvSpPr>
              <p:nvPr/>
            </p:nvSpPr>
            <p:spPr bwMode="auto">
              <a:xfrm>
                <a:off x="4123"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90" name="Freeform 24"/>
              <p:cNvSpPr>
                <a:spLocks/>
              </p:cNvSpPr>
              <p:nvPr/>
            </p:nvSpPr>
            <p:spPr bwMode="auto">
              <a:xfrm>
                <a:off x="4633"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91" name="Freeform 25"/>
              <p:cNvSpPr>
                <a:spLocks/>
              </p:cNvSpPr>
              <p:nvPr/>
            </p:nvSpPr>
            <p:spPr bwMode="auto">
              <a:xfrm>
                <a:off x="4633"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92" name="Freeform 26"/>
              <p:cNvSpPr>
                <a:spLocks/>
              </p:cNvSpPr>
              <p:nvPr/>
            </p:nvSpPr>
            <p:spPr bwMode="auto">
              <a:xfrm>
                <a:off x="4699"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93" name="Freeform 27"/>
              <p:cNvSpPr>
                <a:spLocks/>
              </p:cNvSpPr>
              <p:nvPr/>
            </p:nvSpPr>
            <p:spPr bwMode="auto">
              <a:xfrm>
                <a:off x="4921"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7"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94" name="Freeform 28"/>
              <p:cNvSpPr>
                <a:spLocks/>
              </p:cNvSpPr>
              <p:nvPr/>
            </p:nvSpPr>
            <p:spPr bwMode="auto">
              <a:xfrm>
                <a:off x="4921"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7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7"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95" name="Freeform 29"/>
              <p:cNvSpPr>
                <a:spLocks/>
              </p:cNvSpPr>
              <p:nvPr/>
            </p:nvSpPr>
            <p:spPr bwMode="auto">
              <a:xfrm>
                <a:off x="4992" y="1393"/>
                <a:ext cx="93" cy="95"/>
              </a:xfrm>
              <a:custGeom>
                <a:avLst/>
                <a:gdLst>
                  <a:gd name="T0" fmla="*/ 0 w 98"/>
                  <a:gd name="T1" fmla="*/ 39 h 100"/>
                  <a:gd name="T2" fmla="*/ 3 w 98"/>
                  <a:gd name="T3" fmla="*/ 25 h 100"/>
                  <a:gd name="T4" fmla="*/ 9 w 98"/>
                  <a:gd name="T5" fmla="*/ 13 h 100"/>
                  <a:gd name="T6" fmla="*/ 19 w 98"/>
                  <a:gd name="T7" fmla="*/ 6 h 100"/>
                  <a:gd name="T8" fmla="*/ 31 w 98"/>
                  <a:gd name="T9" fmla="*/ 0 h 100"/>
                  <a:gd name="T10" fmla="*/ 43 w 98"/>
                  <a:gd name="T11" fmla="*/ 0 h 100"/>
                  <a:gd name="T12" fmla="*/ 56 w 98"/>
                  <a:gd name="T13" fmla="*/ 6 h 100"/>
                  <a:gd name="T14" fmla="*/ 67 w 98"/>
                  <a:gd name="T15" fmla="*/ 13 h 100"/>
                  <a:gd name="T16" fmla="*/ 72 w 98"/>
                  <a:gd name="T17" fmla="*/ 25 h 100"/>
                  <a:gd name="T18" fmla="*/ 75 w 98"/>
                  <a:gd name="T19" fmla="*/ 39 h 100"/>
                  <a:gd name="T20" fmla="*/ 72 w 98"/>
                  <a:gd name="T21" fmla="*/ 53 h 100"/>
                  <a:gd name="T22" fmla="*/ 67 w 98"/>
                  <a:gd name="T23" fmla="*/ 64 h 100"/>
                  <a:gd name="T24" fmla="*/ 56 w 98"/>
                  <a:gd name="T25" fmla="*/ 72 h 100"/>
                  <a:gd name="T26" fmla="*/ 43 w 98"/>
                  <a:gd name="T27" fmla="*/ 77 h 100"/>
                  <a:gd name="T28" fmla="*/ 31 w 98"/>
                  <a:gd name="T29" fmla="*/ 77 h 100"/>
                  <a:gd name="T30" fmla="*/ 19 w 98"/>
                  <a:gd name="T31" fmla="*/ 72 h 100"/>
                  <a:gd name="T32" fmla="*/ 9 w 98"/>
                  <a:gd name="T33" fmla="*/ 64 h 100"/>
                  <a:gd name="T34" fmla="*/ 3 w 98"/>
                  <a:gd name="T35" fmla="*/ 53 h 100"/>
                  <a:gd name="T36" fmla="*/ 0 w 98"/>
                  <a:gd name="T37" fmla="*/ 3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grpSp>
          <p:nvGrpSpPr>
            <p:cNvPr id="26647" name="Group 30"/>
            <p:cNvGrpSpPr>
              <a:grpSpLocks/>
            </p:cNvGrpSpPr>
            <p:nvPr/>
          </p:nvGrpSpPr>
          <p:grpSpPr bwMode="auto">
            <a:xfrm>
              <a:off x="2784" y="2160"/>
              <a:ext cx="2245" cy="569"/>
              <a:chOff x="2905" y="1393"/>
              <a:chExt cx="2245" cy="569"/>
            </a:xfrm>
          </p:grpSpPr>
          <p:sp>
            <p:nvSpPr>
              <p:cNvPr id="26648" name="Freeform 31"/>
              <p:cNvSpPr>
                <a:spLocks/>
              </p:cNvSpPr>
              <p:nvPr/>
            </p:nvSpPr>
            <p:spPr bwMode="auto">
              <a:xfrm>
                <a:off x="3769"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7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7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9" name="Freeform 32"/>
              <p:cNvSpPr>
                <a:spLocks/>
              </p:cNvSpPr>
              <p:nvPr/>
            </p:nvSpPr>
            <p:spPr bwMode="auto">
              <a:xfrm>
                <a:off x="3769"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0" name="Freeform 33"/>
              <p:cNvSpPr>
                <a:spLocks/>
              </p:cNvSpPr>
              <p:nvPr/>
            </p:nvSpPr>
            <p:spPr bwMode="auto">
              <a:xfrm>
                <a:off x="3835"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1" name="Freeform 34"/>
              <p:cNvSpPr>
                <a:spLocks/>
              </p:cNvSpPr>
              <p:nvPr/>
            </p:nvSpPr>
            <p:spPr bwMode="auto">
              <a:xfrm>
                <a:off x="3193"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2" name="Freeform 35"/>
              <p:cNvSpPr>
                <a:spLocks/>
              </p:cNvSpPr>
              <p:nvPr/>
            </p:nvSpPr>
            <p:spPr bwMode="auto">
              <a:xfrm>
                <a:off x="3193"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3" name="Freeform 36"/>
              <p:cNvSpPr>
                <a:spLocks/>
              </p:cNvSpPr>
              <p:nvPr/>
            </p:nvSpPr>
            <p:spPr bwMode="auto">
              <a:xfrm>
                <a:off x="3259"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4" name="Freeform 37"/>
              <p:cNvSpPr>
                <a:spLocks/>
              </p:cNvSpPr>
              <p:nvPr/>
            </p:nvSpPr>
            <p:spPr bwMode="auto">
              <a:xfrm>
                <a:off x="4345"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5" name="Freeform 38"/>
              <p:cNvSpPr>
                <a:spLocks/>
              </p:cNvSpPr>
              <p:nvPr/>
            </p:nvSpPr>
            <p:spPr bwMode="auto">
              <a:xfrm>
                <a:off x="4345"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6" name="Freeform 39"/>
              <p:cNvSpPr>
                <a:spLocks/>
              </p:cNvSpPr>
              <p:nvPr/>
            </p:nvSpPr>
            <p:spPr bwMode="auto">
              <a:xfrm>
                <a:off x="4411"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7" name="Freeform 40"/>
              <p:cNvSpPr>
                <a:spLocks/>
              </p:cNvSpPr>
              <p:nvPr/>
            </p:nvSpPr>
            <p:spPr bwMode="auto">
              <a:xfrm>
                <a:off x="2905"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8" name="Freeform 41"/>
              <p:cNvSpPr>
                <a:spLocks/>
              </p:cNvSpPr>
              <p:nvPr/>
            </p:nvSpPr>
            <p:spPr bwMode="auto">
              <a:xfrm>
                <a:off x="2905"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59" name="Freeform 42"/>
              <p:cNvSpPr>
                <a:spLocks/>
              </p:cNvSpPr>
              <p:nvPr/>
            </p:nvSpPr>
            <p:spPr bwMode="auto">
              <a:xfrm>
                <a:off x="2971"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0" name="Freeform 43"/>
              <p:cNvSpPr>
                <a:spLocks/>
              </p:cNvSpPr>
              <p:nvPr/>
            </p:nvSpPr>
            <p:spPr bwMode="auto">
              <a:xfrm>
                <a:off x="3481" y="1393"/>
                <a:ext cx="230" cy="569"/>
              </a:xfrm>
              <a:custGeom>
                <a:avLst/>
                <a:gdLst>
                  <a:gd name="T0" fmla="*/ 130 w 230"/>
                  <a:gd name="T1" fmla="*/ 552 h 569"/>
                  <a:gd name="T2" fmla="*/ 153 w 230"/>
                  <a:gd name="T3" fmla="*/ 568 h 569"/>
                  <a:gd name="T4" fmla="*/ 171 w 230"/>
                  <a:gd name="T5" fmla="*/ 564 h 569"/>
                  <a:gd name="T6" fmla="*/ 184 w 230"/>
                  <a:gd name="T7" fmla="*/ 539 h 569"/>
                  <a:gd name="T8" fmla="*/ 184 w 230"/>
                  <a:gd name="T9" fmla="*/ 168 h 569"/>
                  <a:gd name="T10" fmla="*/ 189 w 230"/>
                  <a:gd name="T11" fmla="*/ 161 h 569"/>
                  <a:gd name="T12" fmla="*/ 195 w 230"/>
                  <a:gd name="T13" fmla="*/ 168 h 569"/>
                  <a:gd name="T14" fmla="*/ 197 w 230"/>
                  <a:gd name="T15" fmla="*/ 327 h 569"/>
                  <a:gd name="T16" fmla="*/ 212 w 230"/>
                  <a:gd name="T17" fmla="*/ 336 h 569"/>
                  <a:gd name="T18" fmla="*/ 227 w 230"/>
                  <a:gd name="T19" fmla="*/ 327 h 569"/>
                  <a:gd name="T20" fmla="*/ 229 w 230"/>
                  <a:gd name="T21" fmla="*/ 140 h 569"/>
                  <a:gd name="T22" fmla="*/ 221 w 230"/>
                  <a:gd name="T23" fmla="*/ 122 h 569"/>
                  <a:gd name="T24" fmla="*/ 17 w 230"/>
                  <a:gd name="T25" fmla="*/ 120 h 569"/>
                  <a:gd name="T26" fmla="*/ 2 w 230"/>
                  <a:gd name="T27" fmla="*/ 130 h 569"/>
                  <a:gd name="T28" fmla="*/ 0 w 230"/>
                  <a:gd name="T29" fmla="*/ 320 h 569"/>
                  <a:gd name="T30" fmla="*/ 8 w 230"/>
                  <a:gd name="T31" fmla="*/ 334 h 569"/>
                  <a:gd name="T32" fmla="*/ 26 w 230"/>
                  <a:gd name="T33" fmla="*/ 334 h 569"/>
                  <a:gd name="T34" fmla="*/ 34 w 230"/>
                  <a:gd name="T35" fmla="*/ 320 h 569"/>
                  <a:gd name="T36" fmla="*/ 36 w 230"/>
                  <a:gd name="T37" fmla="*/ 163 h 569"/>
                  <a:gd name="T38" fmla="*/ 44 w 230"/>
                  <a:gd name="T39" fmla="*/ 163 h 569"/>
                  <a:gd name="T40" fmla="*/ 46 w 230"/>
                  <a:gd name="T41" fmla="*/ 331 h 569"/>
                  <a:gd name="T42" fmla="*/ 48 w 230"/>
                  <a:gd name="T43" fmla="*/ 552 h 569"/>
                  <a:gd name="T44" fmla="*/ 71 w 230"/>
                  <a:gd name="T45" fmla="*/ 568 h 569"/>
                  <a:gd name="T46" fmla="*/ 91 w 230"/>
                  <a:gd name="T47" fmla="*/ 564 h 569"/>
                  <a:gd name="T48" fmla="*/ 104 w 230"/>
                  <a:gd name="T49" fmla="*/ 539 h 569"/>
                  <a:gd name="T50" fmla="*/ 106 w 230"/>
                  <a:gd name="T51" fmla="*/ 334 h 569"/>
                  <a:gd name="T52" fmla="*/ 123 w 230"/>
                  <a:gd name="T53" fmla="*/ 334 h 569"/>
                  <a:gd name="T54" fmla="*/ 127 w 230"/>
                  <a:gd name="T55" fmla="*/ 539 h 569"/>
                  <a:gd name="T56" fmla="*/ 68 w 230"/>
                  <a:gd name="T57" fmla="*/ 34 h 569"/>
                  <a:gd name="T58" fmla="*/ 90 w 230"/>
                  <a:gd name="T59" fmla="*/ 7 h 569"/>
                  <a:gd name="T60" fmla="*/ 123 w 230"/>
                  <a:gd name="T61" fmla="*/ 0 h 569"/>
                  <a:gd name="T62" fmla="*/ 155 w 230"/>
                  <a:gd name="T63" fmla="*/ 19 h 569"/>
                  <a:gd name="T64" fmla="*/ 165 w 230"/>
                  <a:gd name="T65" fmla="*/ 52 h 569"/>
                  <a:gd name="T66" fmla="*/ 155 w 230"/>
                  <a:gd name="T67" fmla="*/ 89 h 569"/>
                  <a:gd name="T68" fmla="*/ 123 w 230"/>
                  <a:gd name="T69" fmla="*/ 106 h 569"/>
                  <a:gd name="T70" fmla="*/ 90 w 230"/>
                  <a:gd name="T71" fmla="*/ 100 h 569"/>
                  <a:gd name="T72" fmla="*/ 68 w 230"/>
                  <a:gd name="T73" fmla="*/ 72 h 569"/>
                  <a:gd name="T74" fmla="*/ 127 w 230"/>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0"/>
                  <a:gd name="T115" fmla="*/ 0 h 569"/>
                  <a:gd name="T116" fmla="*/ 230 w 230"/>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0"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6" y="163"/>
                    </a:lnTo>
                    <a:lnTo>
                      <a:pt x="189" y="161"/>
                    </a:lnTo>
                    <a:lnTo>
                      <a:pt x="193" y="163"/>
                    </a:lnTo>
                    <a:lnTo>
                      <a:pt x="195" y="168"/>
                    </a:lnTo>
                    <a:lnTo>
                      <a:pt x="195" y="320"/>
                    </a:lnTo>
                    <a:lnTo>
                      <a:pt x="197" y="327"/>
                    </a:lnTo>
                    <a:lnTo>
                      <a:pt x="203" y="334"/>
                    </a:lnTo>
                    <a:lnTo>
                      <a:pt x="212" y="336"/>
                    </a:lnTo>
                    <a:lnTo>
                      <a:pt x="221" y="334"/>
                    </a:lnTo>
                    <a:lnTo>
                      <a:pt x="227" y="327"/>
                    </a:lnTo>
                    <a:lnTo>
                      <a:pt x="229" y="320"/>
                    </a:lnTo>
                    <a:lnTo>
                      <a:pt x="229"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8"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8" y="72"/>
                    </a:lnTo>
                    <a:lnTo>
                      <a:pt x="64" y="52"/>
                    </a:lnTo>
                    <a:lnTo>
                      <a:pt x="127" y="539"/>
                    </a:lnTo>
                  </a:path>
                </a:pathLst>
              </a:custGeom>
              <a:solidFill>
                <a:srgbClr val="00B7A5"/>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1" name="Freeform 44"/>
              <p:cNvSpPr>
                <a:spLocks/>
              </p:cNvSpPr>
              <p:nvPr/>
            </p:nvSpPr>
            <p:spPr bwMode="auto">
              <a:xfrm>
                <a:off x="3481" y="1515"/>
                <a:ext cx="230" cy="447"/>
              </a:xfrm>
              <a:custGeom>
                <a:avLst/>
                <a:gdLst>
                  <a:gd name="T0" fmla="*/ 127 w 230"/>
                  <a:gd name="T1" fmla="*/ 418 h 447"/>
                  <a:gd name="T2" fmla="*/ 130 w 230"/>
                  <a:gd name="T3" fmla="*/ 430 h 447"/>
                  <a:gd name="T4" fmla="*/ 139 w 230"/>
                  <a:gd name="T5" fmla="*/ 442 h 447"/>
                  <a:gd name="T6" fmla="*/ 153 w 230"/>
                  <a:gd name="T7" fmla="*/ 446 h 447"/>
                  <a:gd name="T8" fmla="*/ 158 w 230"/>
                  <a:gd name="T9" fmla="*/ 446 h 447"/>
                  <a:gd name="T10" fmla="*/ 171 w 230"/>
                  <a:gd name="T11" fmla="*/ 442 h 447"/>
                  <a:gd name="T12" fmla="*/ 181 w 230"/>
                  <a:gd name="T13" fmla="*/ 430 h 447"/>
                  <a:gd name="T14" fmla="*/ 184 w 230"/>
                  <a:gd name="T15" fmla="*/ 418 h 447"/>
                  <a:gd name="T16" fmla="*/ 184 w 230"/>
                  <a:gd name="T17" fmla="*/ 210 h 447"/>
                  <a:gd name="T18" fmla="*/ 184 w 230"/>
                  <a:gd name="T19" fmla="*/ 47 h 447"/>
                  <a:gd name="T20" fmla="*/ 186 w 230"/>
                  <a:gd name="T21" fmla="*/ 42 h 447"/>
                  <a:gd name="T22" fmla="*/ 189 w 230"/>
                  <a:gd name="T23" fmla="*/ 40 h 447"/>
                  <a:gd name="T24" fmla="*/ 193 w 230"/>
                  <a:gd name="T25" fmla="*/ 42 h 447"/>
                  <a:gd name="T26" fmla="*/ 195 w 230"/>
                  <a:gd name="T27" fmla="*/ 47 h 447"/>
                  <a:gd name="T28" fmla="*/ 195 w 230"/>
                  <a:gd name="T29" fmla="*/ 198 h 447"/>
                  <a:gd name="T30" fmla="*/ 197 w 230"/>
                  <a:gd name="T31" fmla="*/ 206 h 447"/>
                  <a:gd name="T32" fmla="*/ 203 w 230"/>
                  <a:gd name="T33" fmla="*/ 213 h 447"/>
                  <a:gd name="T34" fmla="*/ 212 w 230"/>
                  <a:gd name="T35" fmla="*/ 215 h 447"/>
                  <a:gd name="T36" fmla="*/ 221 w 230"/>
                  <a:gd name="T37" fmla="*/ 213 h 447"/>
                  <a:gd name="T38" fmla="*/ 227 w 230"/>
                  <a:gd name="T39" fmla="*/ 206 h 447"/>
                  <a:gd name="T40" fmla="*/ 229 w 230"/>
                  <a:gd name="T41" fmla="*/ 198 h 447"/>
                  <a:gd name="T42" fmla="*/ 229 w 230"/>
                  <a:gd name="T43" fmla="*/ 20 h 447"/>
                  <a:gd name="T44" fmla="*/ 227 w 230"/>
                  <a:gd name="T45" fmla="*/ 10 h 447"/>
                  <a:gd name="T46" fmla="*/ 221 w 230"/>
                  <a:gd name="T47" fmla="*/ 2 h 447"/>
                  <a:gd name="T48" fmla="*/ 212 w 230"/>
                  <a:gd name="T49" fmla="*/ 0 h 447"/>
                  <a:gd name="T50" fmla="*/ 17 w 230"/>
                  <a:gd name="T51" fmla="*/ 0 h 447"/>
                  <a:gd name="T52" fmla="*/ 8 w 230"/>
                  <a:gd name="T53" fmla="*/ 2 h 447"/>
                  <a:gd name="T54" fmla="*/ 2 w 230"/>
                  <a:gd name="T55" fmla="*/ 10 h 447"/>
                  <a:gd name="T56" fmla="*/ 0 w 230"/>
                  <a:gd name="T57" fmla="*/ 20 h 447"/>
                  <a:gd name="T58" fmla="*/ 0 w 230"/>
                  <a:gd name="T59" fmla="*/ 198 h 447"/>
                  <a:gd name="T60" fmla="*/ 2 w 230"/>
                  <a:gd name="T61" fmla="*/ 206 h 447"/>
                  <a:gd name="T62" fmla="*/ 8 w 230"/>
                  <a:gd name="T63" fmla="*/ 213 h 447"/>
                  <a:gd name="T64" fmla="*/ 17 w 230"/>
                  <a:gd name="T65" fmla="*/ 215 h 447"/>
                  <a:gd name="T66" fmla="*/ 26 w 230"/>
                  <a:gd name="T67" fmla="*/ 213 h 447"/>
                  <a:gd name="T68" fmla="*/ 32 w 230"/>
                  <a:gd name="T69" fmla="*/ 206 h 447"/>
                  <a:gd name="T70" fmla="*/ 34 w 230"/>
                  <a:gd name="T71" fmla="*/ 198 h 447"/>
                  <a:gd name="T72" fmla="*/ 34 w 230"/>
                  <a:gd name="T73" fmla="*/ 47 h 447"/>
                  <a:gd name="T74" fmla="*/ 36 w 230"/>
                  <a:gd name="T75" fmla="*/ 42 h 447"/>
                  <a:gd name="T76" fmla="*/ 42 w 230"/>
                  <a:gd name="T77" fmla="*/ 40 h 447"/>
                  <a:gd name="T78" fmla="*/ 44 w 230"/>
                  <a:gd name="T79" fmla="*/ 42 h 447"/>
                  <a:gd name="T80" fmla="*/ 46 w 230"/>
                  <a:gd name="T81" fmla="*/ 47 h 447"/>
                  <a:gd name="T82" fmla="*/ 46 w 230"/>
                  <a:gd name="T83" fmla="*/ 210 h 447"/>
                  <a:gd name="T84" fmla="*/ 46 w 230"/>
                  <a:gd name="T85" fmla="*/ 418 h 447"/>
                  <a:gd name="T86" fmla="*/ 48 w 230"/>
                  <a:gd name="T87" fmla="*/ 430 h 447"/>
                  <a:gd name="T88" fmla="*/ 58 w 230"/>
                  <a:gd name="T89" fmla="*/ 442 h 447"/>
                  <a:gd name="T90" fmla="*/ 71 w 230"/>
                  <a:gd name="T91" fmla="*/ 446 h 447"/>
                  <a:gd name="T92" fmla="*/ 78 w 230"/>
                  <a:gd name="T93" fmla="*/ 446 h 447"/>
                  <a:gd name="T94" fmla="*/ 91 w 230"/>
                  <a:gd name="T95" fmla="*/ 442 h 447"/>
                  <a:gd name="T96" fmla="*/ 100 w 230"/>
                  <a:gd name="T97" fmla="*/ 430 h 447"/>
                  <a:gd name="T98" fmla="*/ 104 w 230"/>
                  <a:gd name="T99" fmla="*/ 418 h 447"/>
                  <a:gd name="T100" fmla="*/ 104 w 230"/>
                  <a:gd name="T101" fmla="*/ 221 h 447"/>
                  <a:gd name="T102" fmla="*/ 106 w 230"/>
                  <a:gd name="T103" fmla="*/ 213 h 447"/>
                  <a:gd name="T104" fmla="*/ 115 w 230"/>
                  <a:gd name="T105" fmla="*/ 210 h 447"/>
                  <a:gd name="T106" fmla="*/ 123 w 230"/>
                  <a:gd name="T107" fmla="*/ 213 h 447"/>
                  <a:gd name="T108" fmla="*/ 127 w 230"/>
                  <a:gd name="T109" fmla="*/ 221 h 447"/>
                  <a:gd name="T110" fmla="*/ 127 w 230"/>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7"/>
                  <a:gd name="T170" fmla="*/ 230 w 230"/>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6"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2" name="Freeform 45"/>
              <p:cNvSpPr>
                <a:spLocks/>
              </p:cNvSpPr>
              <p:nvPr/>
            </p:nvSpPr>
            <p:spPr bwMode="auto">
              <a:xfrm>
                <a:off x="3547" y="1393"/>
                <a:ext cx="98" cy="100"/>
              </a:xfrm>
              <a:custGeom>
                <a:avLst/>
                <a:gdLst>
                  <a:gd name="T0" fmla="*/ 0 w 98"/>
                  <a:gd name="T1" fmla="*/ 49 h 100"/>
                  <a:gd name="T2" fmla="*/ 4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4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4"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4"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3" name="Freeform 46"/>
              <p:cNvSpPr>
                <a:spLocks/>
              </p:cNvSpPr>
              <p:nvPr/>
            </p:nvSpPr>
            <p:spPr bwMode="auto">
              <a:xfrm>
                <a:off x="4057"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90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90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90"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90"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4" name="Freeform 47"/>
              <p:cNvSpPr>
                <a:spLocks/>
              </p:cNvSpPr>
              <p:nvPr/>
            </p:nvSpPr>
            <p:spPr bwMode="auto">
              <a:xfrm>
                <a:off x="4057"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5" name="Freeform 48"/>
              <p:cNvSpPr>
                <a:spLocks/>
              </p:cNvSpPr>
              <p:nvPr/>
            </p:nvSpPr>
            <p:spPr bwMode="auto">
              <a:xfrm>
                <a:off x="4123" y="1393"/>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6" name="Freeform 49"/>
              <p:cNvSpPr>
                <a:spLocks/>
              </p:cNvSpPr>
              <p:nvPr/>
            </p:nvSpPr>
            <p:spPr bwMode="auto">
              <a:xfrm>
                <a:off x="4633"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8"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7" name="Freeform 50"/>
              <p:cNvSpPr>
                <a:spLocks/>
              </p:cNvSpPr>
              <p:nvPr/>
            </p:nvSpPr>
            <p:spPr bwMode="auto">
              <a:xfrm>
                <a:off x="4633"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8" name="Freeform 51"/>
              <p:cNvSpPr>
                <a:spLocks/>
              </p:cNvSpPr>
              <p:nvPr/>
            </p:nvSpPr>
            <p:spPr bwMode="auto">
              <a:xfrm>
                <a:off x="4699" y="1393"/>
                <a:ext cx="98" cy="100"/>
              </a:xfrm>
              <a:custGeom>
                <a:avLst/>
                <a:gdLst>
                  <a:gd name="T0" fmla="*/ 0 w 98"/>
                  <a:gd name="T1" fmla="*/ 49 h 100"/>
                  <a:gd name="T2" fmla="*/ 3 w 98"/>
                  <a:gd name="T3" fmla="*/ 31 h 100"/>
                  <a:gd name="T4" fmla="*/ 12 w 98"/>
                  <a:gd name="T5" fmla="*/ 18 h 100"/>
                  <a:gd name="T6" fmla="*/ 24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4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69" name="Freeform 52"/>
              <p:cNvSpPr>
                <a:spLocks/>
              </p:cNvSpPr>
              <p:nvPr/>
            </p:nvSpPr>
            <p:spPr bwMode="auto">
              <a:xfrm>
                <a:off x="4921" y="1393"/>
                <a:ext cx="229" cy="569"/>
              </a:xfrm>
              <a:custGeom>
                <a:avLst/>
                <a:gdLst>
                  <a:gd name="T0" fmla="*/ 130 w 229"/>
                  <a:gd name="T1" fmla="*/ 552 h 569"/>
                  <a:gd name="T2" fmla="*/ 153 w 229"/>
                  <a:gd name="T3" fmla="*/ 568 h 569"/>
                  <a:gd name="T4" fmla="*/ 171 w 229"/>
                  <a:gd name="T5" fmla="*/ 564 h 569"/>
                  <a:gd name="T6" fmla="*/ 184 w 229"/>
                  <a:gd name="T7" fmla="*/ 539 h 569"/>
                  <a:gd name="T8" fmla="*/ 184 w 229"/>
                  <a:gd name="T9" fmla="*/ 168 h 569"/>
                  <a:gd name="T10" fmla="*/ 189 w 229"/>
                  <a:gd name="T11" fmla="*/ 161 h 569"/>
                  <a:gd name="T12" fmla="*/ 195 w 229"/>
                  <a:gd name="T13" fmla="*/ 168 h 569"/>
                  <a:gd name="T14" fmla="*/ 197 w 229"/>
                  <a:gd name="T15" fmla="*/ 327 h 569"/>
                  <a:gd name="T16" fmla="*/ 212 w 229"/>
                  <a:gd name="T17" fmla="*/ 336 h 569"/>
                  <a:gd name="T18" fmla="*/ 227 w 229"/>
                  <a:gd name="T19" fmla="*/ 327 h 569"/>
                  <a:gd name="T20" fmla="*/ 228 w 229"/>
                  <a:gd name="T21" fmla="*/ 140 h 569"/>
                  <a:gd name="T22" fmla="*/ 221 w 229"/>
                  <a:gd name="T23" fmla="*/ 122 h 569"/>
                  <a:gd name="T24" fmla="*/ 17 w 229"/>
                  <a:gd name="T25" fmla="*/ 120 h 569"/>
                  <a:gd name="T26" fmla="*/ 2 w 229"/>
                  <a:gd name="T27" fmla="*/ 130 h 569"/>
                  <a:gd name="T28" fmla="*/ 0 w 229"/>
                  <a:gd name="T29" fmla="*/ 320 h 569"/>
                  <a:gd name="T30" fmla="*/ 8 w 229"/>
                  <a:gd name="T31" fmla="*/ 334 h 569"/>
                  <a:gd name="T32" fmla="*/ 26 w 229"/>
                  <a:gd name="T33" fmla="*/ 334 h 569"/>
                  <a:gd name="T34" fmla="*/ 34 w 229"/>
                  <a:gd name="T35" fmla="*/ 320 h 569"/>
                  <a:gd name="T36" fmla="*/ 36 w 229"/>
                  <a:gd name="T37" fmla="*/ 163 h 569"/>
                  <a:gd name="T38" fmla="*/ 44 w 229"/>
                  <a:gd name="T39" fmla="*/ 163 h 569"/>
                  <a:gd name="T40" fmla="*/ 46 w 229"/>
                  <a:gd name="T41" fmla="*/ 331 h 569"/>
                  <a:gd name="T42" fmla="*/ 48 w 229"/>
                  <a:gd name="T43" fmla="*/ 552 h 569"/>
                  <a:gd name="T44" fmla="*/ 71 w 229"/>
                  <a:gd name="T45" fmla="*/ 568 h 569"/>
                  <a:gd name="T46" fmla="*/ 91 w 229"/>
                  <a:gd name="T47" fmla="*/ 564 h 569"/>
                  <a:gd name="T48" fmla="*/ 104 w 229"/>
                  <a:gd name="T49" fmla="*/ 539 h 569"/>
                  <a:gd name="T50" fmla="*/ 106 w 229"/>
                  <a:gd name="T51" fmla="*/ 334 h 569"/>
                  <a:gd name="T52" fmla="*/ 123 w 229"/>
                  <a:gd name="T53" fmla="*/ 334 h 569"/>
                  <a:gd name="T54" fmla="*/ 127 w 229"/>
                  <a:gd name="T55" fmla="*/ 539 h 569"/>
                  <a:gd name="T56" fmla="*/ 67 w 229"/>
                  <a:gd name="T57" fmla="*/ 34 h 569"/>
                  <a:gd name="T58" fmla="*/ 89 w 229"/>
                  <a:gd name="T59" fmla="*/ 7 h 569"/>
                  <a:gd name="T60" fmla="*/ 123 w 229"/>
                  <a:gd name="T61" fmla="*/ 0 h 569"/>
                  <a:gd name="T62" fmla="*/ 155 w 229"/>
                  <a:gd name="T63" fmla="*/ 19 h 569"/>
                  <a:gd name="T64" fmla="*/ 165 w 229"/>
                  <a:gd name="T65" fmla="*/ 52 h 569"/>
                  <a:gd name="T66" fmla="*/ 155 w 229"/>
                  <a:gd name="T67" fmla="*/ 89 h 569"/>
                  <a:gd name="T68" fmla="*/ 123 w 229"/>
                  <a:gd name="T69" fmla="*/ 106 h 569"/>
                  <a:gd name="T70" fmla="*/ 89 w 229"/>
                  <a:gd name="T71" fmla="*/ 100 h 569"/>
                  <a:gd name="T72" fmla="*/ 67 w 229"/>
                  <a:gd name="T73" fmla="*/ 72 h 569"/>
                  <a:gd name="T74" fmla="*/ 127 w 229"/>
                  <a:gd name="T75" fmla="*/ 539 h 5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9"/>
                  <a:gd name="T115" fmla="*/ 0 h 569"/>
                  <a:gd name="T116" fmla="*/ 229 w 229"/>
                  <a:gd name="T117" fmla="*/ 569 h 5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9" h="569">
                    <a:moveTo>
                      <a:pt x="127" y="539"/>
                    </a:moveTo>
                    <a:lnTo>
                      <a:pt x="130" y="552"/>
                    </a:lnTo>
                    <a:lnTo>
                      <a:pt x="139" y="564"/>
                    </a:lnTo>
                    <a:lnTo>
                      <a:pt x="153" y="568"/>
                    </a:lnTo>
                    <a:lnTo>
                      <a:pt x="157" y="568"/>
                    </a:lnTo>
                    <a:lnTo>
                      <a:pt x="171" y="564"/>
                    </a:lnTo>
                    <a:lnTo>
                      <a:pt x="181" y="552"/>
                    </a:lnTo>
                    <a:lnTo>
                      <a:pt x="184" y="539"/>
                    </a:lnTo>
                    <a:lnTo>
                      <a:pt x="184" y="331"/>
                    </a:lnTo>
                    <a:lnTo>
                      <a:pt x="184" y="168"/>
                    </a:lnTo>
                    <a:lnTo>
                      <a:pt x="185" y="163"/>
                    </a:lnTo>
                    <a:lnTo>
                      <a:pt x="189" y="161"/>
                    </a:lnTo>
                    <a:lnTo>
                      <a:pt x="193" y="163"/>
                    </a:lnTo>
                    <a:lnTo>
                      <a:pt x="195" y="168"/>
                    </a:lnTo>
                    <a:lnTo>
                      <a:pt x="195" y="320"/>
                    </a:lnTo>
                    <a:lnTo>
                      <a:pt x="197" y="327"/>
                    </a:lnTo>
                    <a:lnTo>
                      <a:pt x="203" y="334"/>
                    </a:lnTo>
                    <a:lnTo>
                      <a:pt x="212" y="336"/>
                    </a:lnTo>
                    <a:lnTo>
                      <a:pt x="221" y="334"/>
                    </a:lnTo>
                    <a:lnTo>
                      <a:pt x="227" y="327"/>
                    </a:lnTo>
                    <a:lnTo>
                      <a:pt x="228" y="320"/>
                    </a:lnTo>
                    <a:lnTo>
                      <a:pt x="228" y="140"/>
                    </a:lnTo>
                    <a:lnTo>
                      <a:pt x="227" y="130"/>
                    </a:lnTo>
                    <a:lnTo>
                      <a:pt x="221" y="122"/>
                    </a:lnTo>
                    <a:lnTo>
                      <a:pt x="212" y="120"/>
                    </a:lnTo>
                    <a:lnTo>
                      <a:pt x="17" y="120"/>
                    </a:lnTo>
                    <a:lnTo>
                      <a:pt x="8" y="122"/>
                    </a:lnTo>
                    <a:lnTo>
                      <a:pt x="2" y="130"/>
                    </a:lnTo>
                    <a:lnTo>
                      <a:pt x="0" y="140"/>
                    </a:lnTo>
                    <a:lnTo>
                      <a:pt x="0" y="320"/>
                    </a:lnTo>
                    <a:lnTo>
                      <a:pt x="2" y="327"/>
                    </a:lnTo>
                    <a:lnTo>
                      <a:pt x="8" y="334"/>
                    </a:lnTo>
                    <a:lnTo>
                      <a:pt x="17" y="336"/>
                    </a:lnTo>
                    <a:lnTo>
                      <a:pt x="26" y="334"/>
                    </a:lnTo>
                    <a:lnTo>
                      <a:pt x="32" y="327"/>
                    </a:lnTo>
                    <a:lnTo>
                      <a:pt x="34" y="320"/>
                    </a:lnTo>
                    <a:lnTo>
                      <a:pt x="34" y="168"/>
                    </a:lnTo>
                    <a:lnTo>
                      <a:pt x="36" y="163"/>
                    </a:lnTo>
                    <a:lnTo>
                      <a:pt x="42" y="161"/>
                    </a:lnTo>
                    <a:lnTo>
                      <a:pt x="44" y="163"/>
                    </a:lnTo>
                    <a:lnTo>
                      <a:pt x="46" y="168"/>
                    </a:lnTo>
                    <a:lnTo>
                      <a:pt x="46" y="331"/>
                    </a:lnTo>
                    <a:lnTo>
                      <a:pt x="46" y="539"/>
                    </a:lnTo>
                    <a:lnTo>
                      <a:pt x="48" y="552"/>
                    </a:lnTo>
                    <a:lnTo>
                      <a:pt x="58" y="564"/>
                    </a:lnTo>
                    <a:lnTo>
                      <a:pt x="71" y="568"/>
                    </a:lnTo>
                    <a:lnTo>
                      <a:pt x="78" y="568"/>
                    </a:lnTo>
                    <a:lnTo>
                      <a:pt x="91" y="564"/>
                    </a:lnTo>
                    <a:lnTo>
                      <a:pt x="100" y="552"/>
                    </a:lnTo>
                    <a:lnTo>
                      <a:pt x="104" y="539"/>
                    </a:lnTo>
                    <a:lnTo>
                      <a:pt x="104" y="342"/>
                    </a:lnTo>
                    <a:lnTo>
                      <a:pt x="106" y="334"/>
                    </a:lnTo>
                    <a:lnTo>
                      <a:pt x="115" y="331"/>
                    </a:lnTo>
                    <a:lnTo>
                      <a:pt x="123" y="334"/>
                    </a:lnTo>
                    <a:lnTo>
                      <a:pt x="127" y="342"/>
                    </a:lnTo>
                    <a:lnTo>
                      <a:pt x="127" y="539"/>
                    </a:lnTo>
                    <a:lnTo>
                      <a:pt x="64" y="52"/>
                    </a:lnTo>
                    <a:lnTo>
                      <a:pt x="67" y="34"/>
                    </a:lnTo>
                    <a:lnTo>
                      <a:pt x="76" y="19"/>
                    </a:lnTo>
                    <a:lnTo>
                      <a:pt x="89" y="7"/>
                    </a:lnTo>
                    <a:lnTo>
                      <a:pt x="106" y="0"/>
                    </a:lnTo>
                    <a:lnTo>
                      <a:pt x="123" y="0"/>
                    </a:lnTo>
                    <a:lnTo>
                      <a:pt x="139" y="7"/>
                    </a:lnTo>
                    <a:lnTo>
                      <a:pt x="155" y="19"/>
                    </a:lnTo>
                    <a:lnTo>
                      <a:pt x="161" y="34"/>
                    </a:lnTo>
                    <a:lnTo>
                      <a:pt x="165" y="52"/>
                    </a:lnTo>
                    <a:lnTo>
                      <a:pt x="161" y="72"/>
                    </a:lnTo>
                    <a:lnTo>
                      <a:pt x="155" y="89"/>
                    </a:lnTo>
                    <a:lnTo>
                      <a:pt x="139" y="100"/>
                    </a:lnTo>
                    <a:lnTo>
                      <a:pt x="123" y="106"/>
                    </a:lnTo>
                    <a:lnTo>
                      <a:pt x="106" y="106"/>
                    </a:lnTo>
                    <a:lnTo>
                      <a:pt x="89" y="100"/>
                    </a:lnTo>
                    <a:lnTo>
                      <a:pt x="76" y="89"/>
                    </a:lnTo>
                    <a:lnTo>
                      <a:pt x="67" y="72"/>
                    </a:lnTo>
                    <a:lnTo>
                      <a:pt x="64" y="52"/>
                    </a:lnTo>
                    <a:lnTo>
                      <a:pt x="127" y="539"/>
                    </a:lnTo>
                  </a:path>
                </a:pathLst>
              </a:custGeom>
              <a:solidFill>
                <a:srgbClr val="00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0" name="Freeform 53"/>
              <p:cNvSpPr>
                <a:spLocks/>
              </p:cNvSpPr>
              <p:nvPr/>
            </p:nvSpPr>
            <p:spPr bwMode="auto">
              <a:xfrm>
                <a:off x="4921" y="1515"/>
                <a:ext cx="229" cy="447"/>
              </a:xfrm>
              <a:custGeom>
                <a:avLst/>
                <a:gdLst>
                  <a:gd name="T0" fmla="*/ 127 w 229"/>
                  <a:gd name="T1" fmla="*/ 418 h 447"/>
                  <a:gd name="T2" fmla="*/ 130 w 229"/>
                  <a:gd name="T3" fmla="*/ 430 h 447"/>
                  <a:gd name="T4" fmla="*/ 139 w 229"/>
                  <a:gd name="T5" fmla="*/ 442 h 447"/>
                  <a:gd name="T6" fmla="*/ 153 w 229"/>
                  <a:gd name="T7" fmla="*/ 446 h 447"/>
                  <a:gd name="T8" fmla="*/ 157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7"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71" name="Freeform 54"/>
              <p:cNvSpPr>
                <a:spLocks/>
              </p:cNvSpPr>
              <p:nvPr/>
            </p:nvSpPr>
            <p:spPr bwMode="auto">
              <a:xfrm>
                <a:off x="4992" y="1393"/>
                <a:ext cx="93" cy="95"/>
              </a:xfrm>
              <a:custGeom>
                <a:avLst/>
                <a:gdLst>
                  <a:gd name="T0" fmla="*/ 0 w 98"/>
                  <a:gd name="T1" fmla="*/ 39 h 100"/>
                  <a:gd name="T2" fmla="*/ 3 w 98"/>
                  <a:gd name="T3" fmla="*/ 25 h 100"/>
                  <a:gd name="T4" fmla="*/ 9 w 98"/>
                  <a:gd name="T5" fmla="*/ 13 h 100"/>
                  <a:gd name="T6" fmla="*/ 19 w 98"/>
                  <a:gd name="T7" fmla="*/ 6 h 100"/>
                  <a:gd name="T8" fmla="*/ 31 w 98"/>
                  <a:gd name="T9" fmla="*/ 0 h 100"/>
                  <a:gd name="T10" fmla="*/ 43 w 98"/>
                  <a:gd name="T11" fmla="*/ 0 h 100"/>
                  <a:gd name="T12" fmla="*/ 56 w 98"/>
                  <a:gd name="T13" fmla="*/ 6 h 100"/>
                  <a:gd name="T14" fmla="*/ 67 w 98"/>
                  <a:gd name="T15" fmla="*/ 13 h 100"/>
                  <a:gd name="T16" fmla="*/ 72 w 98"/>
                  <a:gd name="T17" fmla="*/ 25 h 100"/>
                  <a:gd name="T18" fmla="*/ 75 w 98"/>
                  <a:gd name="T19" fmla="*/ 39 h 100"/>
                  <a:gd name="T20" fmla="*/ 72 w 98"/>
                  <a:gd name="T21" fmla="*/ 53 h 100"/>
                  <a:gd name="T22" fmla="*/ 67 w 98"/>
                  <a:gd name="T23" fmla="*/ 64 h 100"/>
                  <a:gd name="T24" fmla="*/ 56 w 98"/>
                  <a:gd name="T25" fmla="*/ 72 h 100"/>
                  <a:gd name="T26" fmla="*/ 43 w 98"/>
                  <a:gd name="T27" fmla="*/ 77 h 100"/>
                  <a:gd name="T28" fmla="*/ 31 w 98"/>
                  <a:gd name="T29" fmla="*/ 77 h 100"/>
                  <a:gd name="T30" fmla="*/ 19 w 98"/>
                  <a:gd name="T31" fmla="*/ 72 h 100"/>
                  <a:gd name="T32" fmla="*/ 9 w 98"/>
                  <a:gd name="T33" fmla="*/ 64 h 100"/>
                  <a:gd name="T34" fmla="*/ 3 w 98"/>
                  <a:gd name="T35" fmla="*/ 53 h 100"/>
                  <a:gd name="T36" fmla="*/ 0 w 98"/>
                  <a:gd name="T37" fmla="*/ 3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4"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4" y="93"/>
                    </a:lnTo>
                    <a:lnTo>
                      <a:pt x="12" y="83"/>
                    </a:lnTo>
                    <a:lnTo>
                      <a:pt x="3" y="68"/>
                    </a:lnTo>
                    <a:lnTo>
                      <a:pt x="0" y="49"/>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grpSp>
      <p:sp>
        <p:nvSpPr>
          <p:cNvPr id="26629" name="Text Box 55"/>
          <p:cNvSpPr txBox="1">
            <a:spLocks noChangeArrowheads="1"/>
          </p:cNvSpPr>
          <p:nvPr/>
        </p:nvSpPr>
        <p:spPr bwMode="auto">
          <a:xfrm>
            <a:off x="4900983" y="1923948"/>
            <a:ext cx="1543142"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dirty="0">
                <a:latin typeface="+mn-lt"/>
              </a:rPr>
              <a:t>Population</a:t>
            </a:r>
          </a:p>
        </p:txBody>
      </p:sp>
      <p:grpSp>
        <p:nvGrpSpPr>
          <p:cNvPr id="26630" name="Group 56"/>
          <p:cNvGrpSpPr>
            <a:grpSpLocks/>
          </p:cNvGrpSpPr>
          <p:nvPr/>
        </p:nvGrpSpPr>
        <p:grpSpPr bwMode="auto">
          <a:xfrm>
            <a:off x="4048662" y="2785739"/>
            <a:ext cx="2049905" cy="763588"/>
            <a:chOff x="1968" y="3285"/>
            <a:chExt cx="1381" cy="570"/>
          </a:xfrm>
        </p:grpSpPr>
        <p:sp>
          <p:nvSpPr>
            <p:cNvPr id="26634" name="Freeform 57"/>
            <p:cNvSpPr>
              <a:spLocks/>
            </p:cNvSpPr>
            <p:nvPr/>
          </p:nvSpPr>
          <p:spPr bwMode="auto">
            <a:xfrm>
              <a:off x="2256" y="3408"/>
              <a:ext cx="230" cy="446"/>
            </a:xfrm>
            <a:custGeom>
              <a:avLst/>
              <a:gdLst>
                <a:gd name="T0" fmla="*/ 127 w 230"/>
                <a:gd name="T1" fmla="*/ 417 h 446"/>
                <a:gd name="T2" fmla="*/ 129 w 230"/>
                <a:gd name="T3" fmla="*/ 430 h 446"/>
                <a:gd name="T4" fmla="*/ 137 w 230"/>
                <a:gd name="T5" fmla="*/ 442 h 446"/>
                <a:gd name="T6" fmla="*/ 151 w 230"/>
                <a:gd name="T7" fmla="*/ 445 h 446"/>
                <a:gd name="T8" fmla="*/ 158 w 230"/>
                <a:gd name="T9" fmla="*/ 445 h 446"/>
                <a:gd name="T10" fmla="*/ 171 w 230"/>
                <a:gd name="T11" fmla="*/ 442 h 446"/>
                <a:gd name="T12" fmla="*/ 181 w 230"/>
                <a:gd name="T13" fmla="*/ 430 h 446"/>
                <a:gd name="T14" fmla="*/ 184 w 230"/>
                <a:gd name="T15" fmla="*/ 417 h 446"/>
                <a:gd name="T16" fmla="*/ 184 w 230"/>
                <a:gd name="T17" fmla="*/ 209 h 446"/>
                <a:gd name="T18" fmla="*/ 184 w 230"/>
                <a:gd name="T19" fmla="*/ 47 h 446"/>
                <a:gd name="T20" fmla="*/ 184 w 230"/>
                <a:gd name="T21" fmla="*/ 42 h 446"/>
                <a:gd name="T22" fmla="*/ 189 w 230"/>
                <a:gd name="T23" fmla="*/ 40 h 446"/>
                <a:gd name="T24" fmla="*/ 193 w 230"/>
                <a:gd name="T25" fmla="*/ 42 h 446"/>
                <a:gd name="T26" fmla="*/ 195 w 230"/>
                <a:gd name="T27" fmla="*/ 47 h 446"/>
                <a:gd name="T28" fmla="*/ 195 w 230"/>
                <a:gd name="T29" fmla="*/ 198 h 446"/>
                <a:gd name="T30" fmla="*/ 197 w 230"/>
                <a:gd name="T31" fmla="*/ 206 h 446"/>
                <a:gd name="T32" fmla="*/ 203 w 230"/>
                <a:gd name="T33" fmla="*/ 213 h 446"/>
                <a:gd name="T34" fmla="*/ 212 w 230"/>
                <a:gd name="T35" fmla="*/ 215 h 446"/>
                <a:gd name="T36" fmla="*/ 221 w 230"/>
                <a:gd name="T37" fmla="*/ 213 h 446"/>
                <a:gd name="T38" fmla="*/ 227 w 230"/>
                <a:gd name="T39" fmla="*/ 206 h 446"/>
                <a:gd name="T40" fmla="*/ 229 w 230"/>
                <a:gd name="T41" fmla="*/ 198 h 446"/>
                <a:gd name="T42" fmla="*/ 229 w 230"/>
                <a:gd name="T43" fmla="*/ 19 h 446"/>
                <a:gd name="T44" fmla="*/ 227 w 230"/>
                <a:gd name="T45" fmla="*/ 10 h 446"/>
                <a:gd name="T46" fmla="*/ 221 w 230"/>
                <a:gd name="T47" fmla="*/ 2 h 446"/>
                <a:gd name="T48" fmla="*/ 212 w 230"/>
                <a:gd name="T49" fmla="*/ 0 h 446"/>
                <a:gd name="T50" fmla="*/ 17 w 230"/>
                <a:gd name="T51" fmla="*/ 0 h 446"/>
                <a:gd name="T52" fmla="*/ 8 w 230"/>
                <a:gd name="T53" fmla="*/ 2 h 446"/>
                <a:gd name="T54" fmla="*/ 2 w 230"/>
                <a:gd name="T55" fmla="*/ 10 h 446"/>
                <a:gd name="T56" fmla="*/ 0 w 230"/>
                <a:gd name="T57" fmla="*/ 19 h 446"/>
                <a:gd name="T58" fmla="*/ 0 w 230"/>
                <a:gd name="T59" fmla="*/ 198 h 446"/>
                <a:gd name="T60" fmla="*/ 2 w 230"/>
                <a:gd name="T61" fmla="*/ 206 h 446"/>
                <a:gd name="T62" fmla="*/ 8 w 230"/>
                <a:gd name="T63" fmla="*/ 213 h 446"/>
                <a:gd name="T64" fmla="*/ 17 w 230"/>
                <a:gd name="T65" fmla="*/ 215 h 446"/>
                <a:gd name="T66" fmla="*/ 26 w 230"/>
                <a:gd name="T67" fmla="*/ 213 h 446"/>
                <a:gd name="T68" fmla="*/ 32 w 230"/>
                <a:gd name="T69" fmla="*/ 206 h 446"/>
                <a:gd name="T70" fmla="*/ 34 w 230"/>
                <a:gd name="T71" fmla="*/ 198 h 446"/>
                <a:gd name="T72" fmla="*/ 34 w 230"/>
                <a:gd name="T73" fmla="*/ 47 h 446"/>
                <a:gd name="T74" fmla="*/ 36 w 230"/>
                <a:gd name="T75" fmla="*/ 42 h 446"/>
                <a:gd name="T76" fmla="*/ 40 w 230"/>
                <a:gd name="T77" fmla="*/ 40 h 446"/>
                <a:gd name="T78" fmla="*/ 44 w 230"/>
                <a:gd name="T79" fmla="*/ 42 h 446"/>
                <a:gd name="T80" fmla="*/ 44 w 230"/>
                <a:gd name="T81" fmla="*/ 47 h 446"/>
                <a:gd name="T82" fmla="*/ 44 w 230"/>
                <a:gd name="T83" fmla="*/ 209 h 446"/>
                <a:gd name="T84" fmla="*/ 44 w 230"/>
                <a:gd name="T85" fmla="*/ 417 h 446"/>
                <a:gd name="T86" fmla="*/ 48 w 230"/>
                <a:gd name="T87" fmla="*/ 430 h 446"/>
                <a:gd name="T88" fmla="*/ 58 w 230"/>
                <a:gd name="T89" fmla="*/ 442 h 446"/>
                <a:gd name="T90" fmla="*/ 71 w 230"/>
                <a:gd name="T91" fmla="*/ 445 h 446"/>
                <a:gd name="T92" fmla="*/ 78 w 230"/>
                <a:gd name="T93" fmla="*/ 445 h 446"/>
                <a:gd name="T94" fmla="*/ 91 w 230"/>
                <a:gd name="T95" fmla="*/ 442 h 446"/>
                <a:gd name="T96" fmla="*/ 100 w 230"/>
                <a:gd name="T97" fmla="*/ 430 h 446"/>
                <a:gd name="T98" fmla="*/ 102 w 230"/>
                <a:gd name="T99" fmla="*/ 417 h 446"/>
                <a:gd name="T100" fmla="*/ 102 w 230"/>
                <a:gd name="T101" fmla="*/ 221 h 446"/>
                <a:gd name="T102" fmla="*/ 106 w 230"/>
                <a:gd name="T103" fmla="*/ 213 h 446"/>
                <a:gd name="T104" fmla="*/ 114 w 230"/>
                <a:gd name="T105" fmla="*/ 209 h 446"/>
                <a:gd name="T106" fmla="*/ 123 w 230"/>
                <a:gd name="T107" fmla="*/ 213 h 446"/>
                <a:gd name="T108" fmla="*/ 127 w 230"/>
                <a:gd name="T109" fmla="*/ 221 h 446"/>
                <a:gd name="T110" fmla="*/ 127 w 230"/>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6"/>
                <a:gd name="T170" fmla="*/ 230 w 230"/>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6">
                  <a:moveTo>
                    <a:pt x="127" y="417"/>
                  </a:moveTo>
                  <a:lnTo>
                    <a:pt x="129"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4" y="209"/>
                  </a:lnTo>
                  <a:lnTo>
                    <a:pt x="123" y="213"/>
                  </a:lnTo>
                  <a:lnTo>
                    <a:pt x="127" y="221"/>
                  </a:lnTo>
                  <a:lnTo>
                    <a:pt x="127" y="417"/>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35" name="Freeform 58"/>
            <p:cNvSpPr>
              <a:spLocks/>
            </p:cNvSpPr>
            <p:nvPr/>
          </p:nvSpPr>
          <p:spPr bwMode="auto">
            <a:xfrm>
              <a:off x="2322" y="3285"/>
              <a:ext cx="98" cy="101"/>
            </a:xfrm>
            <a:custGeom>
              <a:avLst/>
              <a:gdLst>
                <a:gd name="T0" fmla="*/ 0 w 98"/>
                <a:gd name="T1" fmla="*/ 50 h 101"/>
                <a:gd name="T2" fmla="*/ 4 w 98"/>
                <a:gd name="T3" fmla="*/ 32 h 101"/>
                <a:gd name="T4" fmla="*/ 10 w 98"/>
                <a:gd name="T5" fmla="*/ 19 h 101"/>
                <a:gd name="T6" fmla="*/ 25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5 w 98"/>
                <a:gd name="T31" fmla="*/ 94 h 101"/>
                <a:gd name="T32" fmla="*/ 10 w 98"/>
                <a:gd name="T33" fmla="*/ 84 h 101"/>
                <a:gd name="T34" fmla="*/ 4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4" y="32"/>
                  </a:lnTo>
                  <a:lnTo>
                    <a:pt x="10" y="19"/>
                  </a:lnTo>
                  <a:lnTo>
                    <a:pt x="25"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5" y="94"/>
                  </a:lnTo>
                  <a:lnTo>
                    <a:pt x="10" y="84"/>
                  </a:lnTo>
                  <a:lnTo>
                    <a:pt x="4" y="68"/>
                  </a:lnTo>
                  <a:lnTo>
                    <a:pt x="0" y="50"/>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36" name="Freeform 59"/>
            <p:cNvSpPr>
              <a:spLocks/>
            </p:cNvSpPr>
            <p:nvPr/>
          </p:nvSpPr>
          <p:spPr bwMode="auto">
            <a:xfrm>
              <a:off x="2544" y="3408"/>
              <a:ext cx="230" cy="446"/>
            </a:xfrm>
            <a:custGeom>
              <a:avLst/>
              <a:gdLst>
                <a:gd name="T0" fmla="*/ 127 w 230"/>
                <a:gd name="T1" fmla="*/ 417 h 446"/>
                <a:gd name="T2" fmla="*/ 129 w 230"/>
                <a:gd name="T3" fmla="*/ 430 h 446"/>
                <a:gd name="T4" fmla="*/ 137 w 230"/>
                <a:gd name="T5" fmla="*/ 442 h 446"/>
                <a:gd name="T6" fmla="*/ 151 w 230"/>
                <a:gd name="T7" fmla="*/ 445 h 446"/>
                <a:gd name="T8" fmla="*/ 158 w 230"/>
                <a:gd name="T9" fmla="*/ 445 h 446"/>
                <a:gd name="T10" fmla="*/ 171 w 230"/>
                <a:gd name="T11" fmla="*/ 442 h 446"/>
                <a:gd name="T12" fmla="*/ 181 w 230"/>
                <a:gd name="T13" fmla="*/ 430 h 446"/>
                <a:gd name="T14" fmla="*/ 184 w 230"/>
                <a:gd name="T15" fmla="*/ 417 h 446"/>
                <a:gd name="T16" fmla="*/ 184 w 230"/>
                <a:gd name="T17" fmla="*/ 209 h 446"/>
                <a:gd name="T18" fmla="*/ 184 w 230"/>
                <a:gd name="T19" fmla="*/ 47 h 446"/>
                <a:gd name="T20" fmla="*/ 184 w 230"/>
                <a:gd name="T21" fmla="*/ 42 h 446"/>
                <a:gd name="T22" fmla="*/ 189 w 230"/>
                <a:gd name="T23" fmla="*/ 40 h 446"/>
                <a:gd name="T24" fmla="*/ 193 w 230"/>
                <a:gd name="T25" fmla="*/ 42 h 446"/>
                <a:gd name="T26" fmla="*/ 195 w 230"/>
                <a:gd name="T27" fmla="*/ 47 h 446"/>
                <a:gd name="T28" fmla="*/ 195 w 230"/>
                <a:gd name="T29" fmla="*/ 198 h 446"/>
                <a:gd name="T30" fmla="*/ 197 w 230"/>
                <a:gd name="T31" fmla="*/ 206 h 446"/>
                <a:gd name="T32" fmla="*/ 203 w 230"/>
                <a:gd name="T33" fmla="*/ 213 h 446"/>
                <a:gd name="T34" fmla="*/ 212 w 230"/>
                <a:gd name="T35" fmla="*/ 215 h 446"/>
                <a:gd name="T36" fmla="*/ 221 w 230"/>
                <a:gd name="T37" fmla="*/ 213 h 446"/>
                <a:gd name="T38" fmla="*/ 227 w 230"/>
                <a:gd name="T39" fmla="*/ 206 h 446"/>
                <a:gd name="T40" fmla="*/ 229 w 230"/>
                <a:gd name="T41" fmla="*/ 198 h 446"/>
                <a:gd name="T42" fmla="*/ 229 w 230"/>
                <a:gd name="T43" fmla="*/ 19 h 446"/>
                <a:gd name="T44" fmla="*/ 227 w 230"/>
                <a:gd name="T45" fmla="*/ 10 h 446"/>
                <a:gd name="T46" fmla="*/ 221 w 230"/>
                <a:gd name="T47" fmla="*/ 2 h 446"/>
                <a:gd name="T48" fmla="*/ 212 w 230"/>
                <a:gd name="T49" fmla="*/ 0 h 446"/>
                <a:gd name="T50" fmla="*/ 17 w 230"/>
                <a:gd name="T51" fmla="*/ 0 h 446"/>
                <a:gd name="T52" fmla="*/ 8 w 230"/>
                <a:gd name="T53" fmla="*/ 2 h 446"/>
                <a:gd name="T54" fmla="*/ 2 w 230"/>
                <a:gd name="T55" fmla="*/ 10 h 446"/>
                <a:gd name="T56" fmla="*/ 0 w 230"/>
                <a:gd name="T57" fmla="*/ 19 h 446"/>
                <a:gd name="T58" fmla="*/ 0 w 230"/>
                <a:gd name="T59" fmla="*/ 198 h 446"/>
                <a:gd name="T60" fmla="*/ 2 w 230"/>
                <a:gd name="T61" fmla="*/ 206 h 446"/>
                <a:gd name="T62" fmla="*/ 8 w 230"/>
                <a:gd name="T63" fmla="*/ 213 h 446"/>
                <a:gd name="T64" fmla="*/ 17 w 230"/>
                <a:gd name="T65" fmla="*/ 215 h 446"/>
                <a:gd name="T66" fmla="*/ 26 w 230"/>
                <a:gd name="T67" fmla="*/ 213 h 446"/>
                <a:gd name="T68" fmla="*/ 32 w 230"/>
                <a:gd name="T69" fmla="*/ 206 h 446"/>
                <a:gd name="T70" fmla="*/ 34 w 230"/>
                <a:gd name="T71" fmla="*/ 198 h 446"/>
                <a:gd name="T72" fmla="*/ 34 w 230"/>
                <a:gd name="T73" fmla="*/ 47 h 446"/>
                <a:gd name="T74" fmla="*/ 36 w 230"/>
                <a:gd name="T75" fmla="*/ 42 h 446"/>
                <a:gd name="T76" fmla="*/ 40 w 230"/>
                <a:gd name="T77" fmla="*/ 40 h 446"/>
                <a:gd name="T78" fmla="*/ 44 w 230"/>
                <a:gd name="T79" fmla="*/ 42 h 446"/>
                <a:gd name="T80" fmla="*/ 44 w 230"/>
                <a:gd name="T81" fmla="*/ 47 h 446"/>
                <a:gd name="T82" fmla="*/ 44 w 230"/>
                <a:gd name="T83" fmla="*/ 209 h 446"/>
                <a:gd name="T84" fmla="*/ 44 w 230"/>
                <a:gd name="T85" fmla="*/ 417 h 446"/>
                <a:gd name="T86" fmla="*/ 48 w 230"/>
                <a:gd name="T87" fmla="*/ 430 h 446"/>
                <a:gd name="T88" fmla="*/ 58 w 230"/>
                <a:gd name="T89" fmla="*/ 442 h 446"/>
                <a:gd name="T90" fmla="*/ 71 w 230"/>
                <a:gd name="T91" fmla="*/ 445 h 446"/>
                <a:gd name="T92" fmla="*/ 78 w 230"/>
                <a:gd name="T93" fmla="*/ 445 h 446"/>
                <a:gd name="T94" fmla="*/ 91 w 230"/>
                <a:gd name="T95" fmla="*/ 442 h 446"/>
                <a:gd name="T96" fmla="*/ 100 w 230"/>
                <a:gd name="T97" fmla="*/ 430 h 446"/>
                <a:gd name="T98" fmla="*/ 102 w 230"/>
                <a:gd name="T99" fmla="*/ 417 h 446"/>
                <a:gd name="T100" fmla="*/ 102 w 230"/>
                <a:gd name="T101" fmla="*/ 221 h 446"/>
                <a:gd name="T102" fmla="*/ 106 w 230"/>
                <a:gd name="T103" fmla="*/ 213 h 446"/>
                <a:gd name="T104" fmla="*/ 113 w 230"/>
                <a:gd name="T105" fmla="*/ 209 h 446"/>
                <a:gd name="T106" fmla="*/ 123 w 230"/>
                <a:gd name="T107" fmla="*/ 213 h 446"/>
                <a:gd name="T108" fmla="*/ 127 w 230"/>
                <a:gd name="T109" fmla="*/ 221 h 446"/>
                <a:gd name="T110" fmla="*/ 127 w 230"/>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6"/>
                <a:gd name="T170" fmla="*/ 230 w 230"/>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6">
                  <a:moveTo>
                    <a:pt x="127" y="417"/>
                  </a:moveTo>
                  <a:lnTo>
                    <a:pt x="129"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3" y="209"/>
                  </a:lnTo>
                  <a:lnTo>
                    <a:pt x="123" y="213"/>
                  </a:lnTo>
                  <a:lnTo>
                    <a:pt x="127" y="221"/>
                  </a:lnTo>
                  <a:lnTo>
                    <a:pt x="127" y="417"/>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37" name="Freeform 60"/>
            <p:cNvSpPr>
              <a:spLocks/>
            </p:cNvSpPr>
            <p:nvPr/>
          </p:nvSpPr>
          <p:spPr bwMode="auto">
            <a:xfrm>
              <a:off x="2610" y="3285"/>
              <a:ext cx="98" cy="101"/>
            </a:xfrm>
            <a:custGeom>
              <a:avLst/>
              <a:gdLst>
                <a:gd name="T0" fmla="*/ 0 w 98"/>
                <a:gd name="T1" fmla="*/ 50 h 101"/>
                <a:gd name="T2" fmla="*/ 3 w 98"/>
                <a:gd name="T3" fmla="*/ 32 h 101"/>
                <a:gd name="T4" fmla="*/ 10 w 98"/>
                <a:gd name="T5" fmla="*/ 19 h 101"/>
                <a:gd name="T6" fmla="*/ 25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5 w 98"/>
                <a:gd name="T31" fmla="*/ 94 h 101"/>
                <a:gd name="T32" fmla="*/ 10 w 98"/>
                <a:gd name="T33" fmla="*/ 84 h 101"/>
                <a:gd name="T34" fmla="*/ 3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3" y="32"/>
                  </a:lnTo>
                  <a:lnTo>
                    <a:pt x="10" y="19"/>
                  </a:lnTo>
                  <a:lnTo>
                    <a:pt x="25"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5" y="94"/>
                  </a:lnTo>
                  <a:lnTo>
                    <a:pt x="10" y="84"/>
                  </a:lnTo>
                  <a:lnTo>
                    <a:pt x="3" y="68"/>
                  </a:lnTo>
                  <a:lnTo>
                    <a:pt x="0" y="50"/>
                  </a:lnTo>
                </a:path>
              </a:pathLst>
            </a:custGeom>
            <a:solidFill>
              <a:srgbClr val="00A89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38" name="Freeform 61"/>
            <p:cNvSpPr>
              <a:spLocks/>
            </p:cNvSpPr>
            <p:nvPr/>
          </p:nvSpPr>
          <p:spPr bwMode="auto">
            <a:xfrm>
              <a:off x="2832" y="3408"/>
              <a:ext cx="230" cy="446"/>
            </a:xfrm>
            <a:custGeom>
              <a:avLst/>
              <a:gdLst>
                <a:gd name="T0" fmla="*/ 127 w 230"/>
                <a:gd name="T1" fmla="*/ 417 h 446"/>
                <a:gd name="T2" fmla="*/ 129 w 230"/>
                <a:gd name="T3" fmla="*/ 430 h 446"/>
                <a:gd name="T4" fmla="*/ 137 w 230"/>
                <a:gd name="T5" fmla="*/ 442 h 446"/>
                <a:gd name="T6" fmla="*/ 151 w 230"/>
                <a:gd name="T7" fmla="*/ 445 h 446"/>
                <a:gd name="T8" fmla="*/ 158 w 230"/>
                <a:gd name="T9" fmla="*/ 445 h 446"/>
                <a:gd name="T10" fmla="*/ 171 w 230"/>
                <a:gd name="T11" fmla="*/ 442 h 446"/>
                <a:gd name="T12" fmla="*/ 181 w 230"/>
                <a:gd name="T13" fmla="*/ 430 h 446"/>
                <a:gd name="T14" fmla="*/ 184 w 230"/>
                <a:gd name="T15" fmla="*/ 417 h 446"/>
                <a:gd name="T16" fmla="*/ 184 w 230"/>
                <a:gd name="T17" fmla="*/ 209 h 446"/>
                <a:gd name="T18" fmla="*/ 184 w 230"/>
                <a:gd name="T19" fmla="*/ 47 h 446"/>
                <a:gd name="T20" fmla="*/ 184 w 230"/>
                <a:gd name="T21" fmla="*/ 42 h 446"/>
                <a:gd name="T22" fmla="*/ 189 w 230"/>
                <a:gd name="T23" fmla="*/ 40 h 446"/>
                <a:gd name="T24" fmla="*/ 193 w 230"/>
                <a:gd name="T25" fmla="*/ 42 h 446"/>
                <a:gd name="T26" fmla="*/ 195 w 230"/>
                <a:gd name="T27" fmla="*/ 47 h 446"/>
                <a:gd name="T28" fmla="*/ 195 w 230"/>
                <a:gd name="T29" fmla="*/ 198 h 446"/>
                <a:gd name="T30" fmla="*/ 197 w 230"/>
                <a:gd name="T31" fmla="*/ 206 h 446"/>
                <a:gd name="T32" fmla="*/ 203 w 230"/>
                <a:gd name="T33" fmla="*/ 213 h 446"/>
                <a:gd name="T34" fmla="*/ 212 w 230"/>
                <a:gd name="T35" fmla="*/ 215 h 446"/>
                <a:gd name="T36" fmla="*/ 221 w 230"/>
                <a:gd name="T37" fmla="*/ 213 h 446"/>
                <a:gd name="T38" fmla="*/ 227 w 230"/>
                <a:gd name="T39" fmla="*/ 206 h 446"/>
                <a:gd name="T40" fmla="*/ 229 w 230"/>
                <a:gd name="T41" fmla="*/ 198 h 446"/>
                <a:gd name="T42" fmla="*/ 229 w 230"/>
                <a:gd name="T43" fmla="*/ 19 h 446"/>
                <a:gd name="T44" fmla="*/ 227 w 230"/>
                <a:gd name="T45" fmla="*/ 10 h 446"/>
                <a:gd name="T46" fmla="*/ 221 w 230"/>
                <a:gd name="T47" fmla="*/ 2 h 446"/>
                <a:gd name="T48" fmla="*/ 212 w 230"/>
                <a:gd name="T49" fmla="*/ 0 h 446"/>
                <a:gd name="T50" fmla="*/ 17 w 230"/>
                <a:gd name="T51" fmla="*/ 0 h 446"/>
                <a:gd name="T52" fmla="*/ 8 w 230"/>
                <a:gd name="T53" fmla="*/ 2 h 446"/>
                <a:gd name="T54" fmla="*/ 2 w 230"/>
                <a:gd name="T55" fmla="*/ 10 h 446"/>
                <a:gd name="T56" fmla="*/ 0 w 230"/>
                <a:gd name="T57" fmla="*/ 19 h 446"/>
                <a:gd name="T58" fmla="*/ 0 w 230"/>
                <a:gd name="T59" fmla="*/ 198 h 446"/>
                <a:gd name="T60" fmla="*/ 2 w 230"/>
                <a:gd name="T61" fmla="*/ 206 h 446"/>
                <a:gd name="T62" fmla="*/ 8 w 230"/>
                <a:gd name="T63" fmla="*/ 213 h 446"/>
                <a:gd name="T64" fmla="*/ 17 w 230"/>
                <a:gd name="T65" fmla="*/ 215 h 446"/>
                <a:gd name="T66" fmla="*/ 26 w 230"/>
                <a:gd name="T67" fmla="*/ 213 h 446"/>
                <a:gd name="T68" fmla="*/ 32 w 230"/>
                <a:gd name="T69" fmla="*/ 206 h 446"/>
                <a:gd name="T70" fmla="*/ 34 w 230"/>
                <a:gd name="T71" fmla="*/ 198 h 446"/>
                <a:gd name="T72" fmla="*/ 34 w 230"/>
                <a:gd name="T73" fmla="*/ 47 h 446"/>
                <a:gd name="T74" fmla="*/ 36 w 230"/>
                <a:gd name="T75" fmla="*/ 42 h 446"/>
                <a:gd name="T76" fmla="*/ 40 w 230"/>
                <a:gd name="T77" fmla="*/ 40 h 446"/>
                <a:gd name="T78" fmla="*/ 44 w 230"/>
                <a:gd name="T79" fmla="*/ 42 h 446"/>
                <a:gd name="T80" fmla="*/ 44 w 230"/>
                <a:gd name="T81" fmla="*/ 47 h 446"/>
                <a:gd name="T82" fmla="*/ 44 w 230"/>
                <a:gd name="T83" fmla="*/ 209 h 446"/>
                <a:gd name="T84" fmla="*/ 44 w 230"/>
                <a:gd name="T85" fmla="*/ 417 h 446"/>
                <a:gd name="T86" fmla="*/ 48 w 230"/>
                <a:gd name="T87" fmla="*/ 430 h 446"/>
                <a:gd name="T88" fmla="*/ 58 w 230"/>
                <a:gd name="T89" fmla="*/ 442 h 446"/>
                <a:gd name="T90" fmla="*/ 71 w 230"/>
                <a:gd name="T91" fmla="*/ 445 h 446"/>
                <a:gd name="T92" fmla="*/ 78 w 230"/>
                <a:gd name="T93" fmla="*/ 445 h 446"/>
                <a:gd name="T94" fmla="*/ 91 w 230"/>
                <a:gd name="T95" fmla="*/ 442 h 446"/>
                <a:gd name="T96" fmla="*/ 100 w 230"/>
                <a:gd name="T97" fmla="*/ 430 h 446"/>
                <a:gd name="T98" fmla="*/ 102 w 230"/>
                <a:gd name="T99" fmla="*/ 417 h 446"/>
                <a:gd name="T100" fmla="*/ 102 w 230"/>
                <a:gd name="T101" fmla="*/ 221 h 446"/>
                <a:gd name="T102" fmla="*/ 106 w 230"/>
                <a:gd name="T103" fmla="*/ 213 h 446"/>
                <a:gd name="T104" fmla="*/ 113 w 230"/>
                <a:gd name="T105" fmla="*/ 209 h 446"/>
                <a:gd name="T106" fmla="*/ 123 w 230"/>
                <a:gd name="T107" fmla="*/ 213 h 446"/>
                <a:gd name="T108" fmla="*/ 127 w 230"/>
                <a:gd name="T109" fmla="*/ 221 h 446"/>
                <a:gd name="T110" fmla="*/ 127 w 230"/>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0"/>
                <a:gd name="T169" fmla="*/ 0 h 446"/>
                <a:gd name="T170" fmla="*/ 230 w 230"/>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0" h="446">
                  <a:moveTo>
                    <a:pt x="127" y="417"/>
                  </a:moveTo>
                  <a:lnTo>
                    <a:pt x="129"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9" y="198"/>
                  </a:lnTo>
                  <a:lnTo>
                    <a:pt x="229"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3" y="209"/>
                  </a:lnTo>
                  <a:lnTo>
                    <a:pt x="123" y="213"/>
                  </a:lnTo>
                  <a:lnTo>
                    <a:pt x="127" y="221"/>
                  </a:lnTo>
                  <a:lnTo>
                    <a:pt x="127" y="417"/>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39" name="Freeform 62"/>
            <p:cNvSpPr>
              <a:spLocks/>
            </p:cNvSpPr>
            <p:nvPr/>
          </p:nvSpPr>
          <p:spPr bwMode="auto">
            <a:xfrm>
              <a:off x="2898" y="3285"/>
              <a:ext cx="98" cy="101"/>
            </a:xfrm>
            <a:custGeom>
              <a:avLst/>
              <a:gdLst>
                <a:gd name="T0" fmla="*/ 0 w 98"/>
                <a:gd name="T1" fmla="*/ 50 h 101"/>
                <a:gd name="T2" fmla="*/ 3 w 98"/>
                <a:gd name="T3" fmla="*/ 32 h 101"/>
                <a:gd name="T4" fmla="*/ 10 w 98"/>
                <a:gd name="T5" fmla="*/ 19 h 101"/>
                <a:gd name="T6" fmla="*/ 25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5 w 98"/>
                <a:gd name="T31" fmla="*/ 94 h 101"/>
                <a:gd name="T32" fmla="*/ 10 w 98"/>
                <a:gd name="T33" fmla="*/ 84 h 101"/>
                <a:gd name="T34" fmla="*/ 3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3" y="32"/>
                  </a:lnTo>
                  <a:lnTo>
                    <a:pt x="10" y="19"/>
                  </a:lnTo>
                  <a:lnTo>
                    <a:pt x="25"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5" y="94"/>
                  </a:lnTo>
                  <a:lnTo>
                    <a:pt x="10" y="84"/>
                  </a:lnTo>
                  <a:lnTo>
                    <a:pt x="3" y="68"/>
                  </a:lnTo>
                  <a:lnTo>
                    <a:pt x="0" y="50"/>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0" name="Freeform 63"/>
            <p:cNvSpPr>
              <a:spLocks/>
            </p:cNvSpPr>
            <p:nvPr/>
          </p:nvSpPr>
          <p:spPr bwMode="auto">
            <a:xfrm>
              <a:off x="3120" y="3408"/>
              <a:ext cx="229" cy="446"/>
            </a:xfrm>
            <a:custGeom>
              <a:avLst/>
              <a:gdLst>
                <a:gd name="T0" fmla="*/ 127 w 229"/>
                <a:gd name="T1" fmla="*/ 417 h 446"/>
                <a:gd name="T2" fmla="*/ 128 w 229"/>
                <a:gd name="T3" fmla="*/ 430 h 446"/>
                <a:gd name="T4" fmla="*/ 137 w 229"/>
                <a:gd name="T5" fmla="*/ 442 h 446"/>
                <a:gd name="T6" fmla="*/ 151 w 229"/>
                <a:gd name="T7" fmla="*/ 445 h 446"/>
                <a:gd name="T8" fmla="*/ 158 w 229"/>
                <a:gd name="T9" fmla="*/ 445 h 446"/>
                <a:gd name="T10" fmla="*/ 171 w 229"/>
                <a:gd name="T11" fmla="*/ 442 h 446"/>
                <a:gd name="T12" fmla="*/ 181 w 229"/>
                <a:gd name="T13" fmla="*/ 430 h 446"/>
                <a:gd name="T14" fmla="*/ 184 w 229"/>
                <a:gd name="T15" fmla="*/ 417 h 446"/>
                <a:gd name="T16" fmla="*/ 184 w 229"/>
                <a:gd name="T17" fmla="*/ 209 h 446"/>
                <a:gd name="T18" fmla="*/ 184 w 229"/>
                <a:gd name="T19" fmla="*/ 47 h 446"/>
                <a:gd name="T20" fmla="*/ 184 w 229"/>
                <a:gd name="T21" fmla="*/ 42 h 446"/>
                <a:gd name="T22" fmla="*/ 189 w 229"/>
                <a:gd name="T23" fmla="*/ 40 h 446"/>
                <a:gd name="T24" fmla="*/ 193 w 229"/>
                <a:gd name="T25" fmla="*/ 42 h 446"/>
                <a:gd name="T26" fmla="*/ 195 w 229"/>
                <a:gd name="T27" fmla="*/ 47 h 446"/>
                <a:gd name="T28" fmla="*/ 195 w 229"/>
                <a:gd name="T29" fmla="*/ 198 h 446"/>
                <a:gd name="T30" fmla="*/ 197 w 229"/>
                <a:gd name="T31" fmla="*/ 206 h 446"/>
                <a:gd name="T32" fmla="*/ 203 w 229"/>
                <a:gd name="T33" fmla="*/ 213 h 446"/>
                <a:gd name="T34" fmla="*/ 212 w 229"/>
                <a:gd name="T35" fmla="*/ 215 h 446"/>
                <a:gd name="T36" fmla="*/ 221 w 229"/>
                <a:gd name="T37" fmla="*/ 213 h 446"/>
                <a:gd name="T38" fmla="*/ 227 w 229"/>
                <a:gd name="T39" fmla="*/ 206 h 446"/>
                <a:gd name="T40" fmla="*/ 228 w 229"/>
                <a:gd name="T41" fmla="*/ 198 h 446"/>
                <a:gd name="T42" fmla="*/ 228 w 229"/>
                <a:gd name="T43" fmla="*/ 19 h 446"/>
                <a:gd name="T44" fmla="*/ 227 w 229"/>
                <a:gd name="T45" fmla="*/ 10 h 446"/>
                <a:gd name="T46" fmla="*/ 221 w 229"/>
                <a:gd name="T47" fmla="*/ 2 h 446"/>
                <a:gd name="T48" fmla="*/ 212 w 229"/>
                <a:gd name="T49" fmla="*/ 0 h 446"/>
                <a:gd name="T50" fmla="*/ 17 w 229"/>
                <a:gd name="T51" fmla="*/ 0 h 446"/>
                <a:gd name="T52" fmla="*/ 8 w 229"/>
                <a:gd name="T53" fmla="*/ 2 h 446"/>
                <a:gd name="T54" fmla="*/ 2 w 229"/>
                <a:gd name="T55" fmla="*/ 10 h 446"/>
                <a:gd name="T56" fmla="*/ 0 w 229"/>
                <a:gd name="T57" fmla="*/ 19 h 446"/>
                <a:gd name="T58" fmla="*/ 0 w 229"/>
                <a:gd name="T59" fmla="*/ 198 h 446"/>
                <a:gd name="T60" fmla="*/ 2 w 229"/>
                <a:gd name="T61" fmla="*/ 206 h 446"/>
                <a:gd name="T62" fmla="*/ 8 w 229"/>
                <a:gd name="T63" fmla="*/ 213 h 446"/>
                <a:gd name="T64" fmla="*/ 17 w 229"/>
                <a:gd name="T65" fmla="*/ 215 h 446"/>
                <a:gd name="T66" fmla="*/ 26 w 229"/>
                <a:gd name="T67" fmla="*/ 213 h 446"/>
                <a:gd name="T68" fmla="*/ 32 w 229"/>
                <a:gd name="T69" fmla="*/ 206 h 446"/>
                <a:gd name="T70" fmla="*/ 34 w 229"/>
                <a:gd name="T71" fmla="*/ 198 h 446"/>
                <a:gd name="T72" fmla="*/ 34 w 229"/>
                <a:gd name="T73" fmla="*/ 47 h 446"/>
                <a:gd name="T74" fmla="*/ 36 w 229"/>
                <a:gd name="T75" fmla="*/ 42 h 446"/>
                <a:gd name="T76" fmla="*/ 40 w 229"/>
                <a:gd name="T77" fmla="*/ 40 h 446"/>
                <a:gd name="T78" fmla="*/ 44 w 229"/>
                <a:gd name="T79" fmla="*/ 42 h 446"/>
                <a:gd name="T80" fmla="*/ 44 w 229"/>
                <a:gd name="T81" fmla="*/ 47 h 446"/>
                <a:gd name="T82" fmla="*/ 44 w 229"/>
                <a:gd name="T83" fmla="*/ 209 h 446"/>
                <a:gd name="T84" fmla="*/ 44 w 229"/>
                <a:gd name="T85" fmla="*/ 417 h 446"/>
                <a:gd name="T86" fmla="*/ 48 w 229"/>
                <a:gd name="T87" fmla="*/ 430 h 446"/>
                <a:gd name="T88" fmla="*/ 58 w 229"/>
                <a:gd name="T89" fmla="*/ 442 h 446"/>
                <a:gd name="T90" fmla="*/ 71 w 229"/>
                <a:gd name="T91" fmla="*/ 445 h 446"/>
                <a:gd name="T92" fmla="*/ 78 w 229"/>
                <a:gd name="T93" fmla="*/ 445 h 446"/>
                <a:gd name="T94" fmla="*/ 91 w 229"/>
                <a:gd name="T95" fmla="*/ 442 h 446"/>
                <a:gd name="T96" fmla="*/ 100 w 229"/>
                <a:gd name="T97" fmla="*/ 430 h 446"/>
                <a:gd name="T98" fmla="*/ 102 w 229"/>
                <a:gd name="T99" fmla="*/ 417 h 446"/>
                <a:gd name="T100" fmla="*/ 102 w 229"/>
                <a:gd name="T101" fmla="*/ 221 h 446"/>
                <a:gd name="T102" fmla="*/ 106 w 229"/>
                <a:gd name="T103" fmla="*/ 213 h 446"/>
                <a:gd name="T104" fmla="*/ 113 w 229"/>
                <a:gd name="T105" fmla="*/ 209 h 446"/>
                <a:gd name="T106" fmla="*/ 123 w 229"/>
                <a:gd name="T107" fmla="*/ 213 h 446"/>
                <a:gd name="T108" fmla="*/ 127 w 229"/>
                <a:gd name="T109" fmla="*/ 221 h 446"/>
                <a:gd name="T110" fmla="*/ 127 w 229"/>
                <a:gd name="T111" fmla="*/ 417 h 4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6"/>
                <a:gd name="T170" fmla="*/ 229 w 229"/>
                <a:gd name="T171" fmla="*/ 446 h 4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6">
                  <a:moveTo>
                    <a:pt x="127" y="417"/>
                  </a:moveTo>
                  <a:lnTo>
                    <a:pt x="128" y="430"/>
                  </a:lnTo>
                  <a:lnTo>
                    <a:pt x="137" y="442"/>
                  </a:lnTo>
                  <a:lnTo>
                    <a:pt x="151" y="445"/>
                  </a:lnTo>
                  <a:lnTo>
                    <a:pt x="158" y="445"/>
                  </a:lnTo>
                  <a:lnTo>
                    <a:pt x="171" y="442"/>
                  </a:lnTo>
                  <a:lnTo>
                    <a:pt x="181" y="430"/>
                  </a:lnTo>
                  <a:lnTo>
                    <a:pt x="184" y="417"/>
                  </a:lnTo>
                  <a:lnTo>
                    <a:pt x="184" y="209"/>
                  </a:lnTo>
                  <a:lnTo>
                    <a:pt x="184" y="47"/>
                  </a:lnTo>
                  <a:lnTo>
                    <a:pt x="184"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19"/>
                  </a:lnTo>
                  <a:lnTo>
                    <a:pt x="227" y="10"/>
                  </a:lnTo>
                  <a:lnTo>
                    <a:pt x="221" y="2"/>
                  </a:lnTo>
                  <a:lnTo>
                    <a:pt x="212" y="0"/>
                  </a:lnTo>
                  <a:lnTo>
                    <a:pt x="17" y="0"/>
                  </a:lnTo>
                  <a:lnTo>
                    <a:pt x="8" y="2"/>
                  </a:lnTo>
                  <a:lnTo>
                    <a:pt x="2" y="10"/>
                  </a:lnTo>
                  <a:lnTo>
                    <a:pt x="0" y="19"/>
                  </a:lnTo>
                  <a:lnTo>
                    <a:pt x="0" y="198"/>
                  </a:lnTo>
                  <a:lnTo>
                    <a:pt x="2" y="206"/>
                  </a:lnTo>
                  <a:lnTo>
                    <a:pt x="8" y="213"/>
                  </a:lnTo>
                  <a:lnTo>
                    <a:pt x="17" y="215"/>
                  </a:lnTo>
                  <a:lnTo>
                    <a:pt x="26" y="213"/>
                  </a:lnTo>
                  <a:lnTo>
                    <a:pt x="32" y="206"/>
                  </a:lnTo>
                  <a:lnTo>
                    <a:pt x="34" y="198"/>
                  </a:lnTo>
                  <a:lnTo>
                    <a:pt x="34" y="47"/>
                  </a:lnTo>
                  <a:lnTo>
                    <a:pt x="36" y="42"/>
                  </a:lnTo>
                  <a:lnTo>
                    <a:pt x="40" y="40"/>
                  </a:lnTo>
                  <a:lnTo>
                    <a:pt x="44" y="42"/>
                  </a:lnTo>
                  <a:lnTo>
                    <a:pt x="44" y="47"/>
                  </a:lnTo>
                  <a:lnTo>
                    <a:pt x="44" y="209"/>
                  </a:lnTo>
                  <a:lnTo>
                    <a:pt x="44" y="417"/>
                  </a:lnTo>
                  <a:lnTo>
                    <a:pt x="48" y="430"/>
                  </a:lnTo>
                  <a:lnTo>
                    <a:pt x="58" y="442"/>
                  </a:lnTo>
                  <a:lnTo>
                    <a:pt x="71" y="445"/>
                  </a:lnTo>
                  <a:lnTo>
                    <a:pt x="78" y="445"/>
                  </a:lnTo>
                  <a:lnTo>
                    <a:pt x="91" y="442"/>
                  </a:lnTo>
                  <a:lnTo>
                    <a:pt x="100" y="430"/>
                  </a:lnTo>
                  <a:lnTo>
                    <a:pt x="102" y="417"/>
                  </a:lnTo>
                  <a:lnTo>
                    <a:pt x="102" y="221"/>
                  </a:lnTo>
                  <a:lnTo>
                    <a:pt x="106" y="213"/>
                  </a:lnTo>
                  <a:lnTo>
                    <a:pt x="113" y="209"/>
                  </a:lnTo>
                  <a:lnTo>
                    <a:pt x="123" y="213"/>
                  </a:lnTo>
                  <a:lnTo>
                    <a:pt x="127" y="221"/>
                  </a:lnTo>
                  <a:lnTo>
                    <a:pt x="127" y="417"/>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1" name="Freeform 64"/>
            <p:cNvSpPr>
              <a:spLocks/>
            </p:cNvSpPr>
            <p:nvPr/>
          </p:nvSpPr>
          <p:spPr bwMode="auto">
            <a:xfrm>
              <a:off x="3186" y="3285"/>
              <a:ext cx="98" cy="101"/>
            </a:xfrm>
            <a:custGeom>
              <a:avLst/>
              <a:gdLst>
                <a:gd name="T0" fmla="*/ 0 w 98"/>
                <a:gd name="T1" fmla="*/ 50 h 101"/>
                <a:gd name="T2" fmla="*/ 3 w 98"/>
                <a:gd name="T3" fmla="*/ 32 h 101"/>
                <a:gd name="T4" fmla="*/ 10 w 98"/>
                <a:gd name="T5" fmla="*/ 19 h 101"/>
                <a:gd name="T6" fmla="*/ 24 w 98"/>
                <a:gd name="T7" fmla="*/ 7 h 101"/>
                <a:gd name="T8" fmla="*/ 41 w 98"/>
                <a:gd name="T9" fmla="*/ 0 h 101"/>
                <a:gd name="T10" fmla="*/ 56 w 98"/>
                <a:gd name="T11" fmla="*/ 0 h 101"/>
                <a:gd name="T12" fmla="*/ 72 w 98"/>
                <a:gd name="T13" fmla="*/ 7 h 101"/>
                <a:gd name="T14" fmla="*/ 85 w 98"/>
                <a:gd name="T15" fmla="*/ 19 h 101"/>
                <a:gd name="T16" fmla="*/ 93 w 98"/>
                <a:gd name="T17" fmla="*/ 32 h 101"/>
                <a:gd name="T18" fmla="*/ 97 w 98"/>
                <a:gd name="T19" fmla="*/ 50 h 101"/>
                <a:gd name="T20" fmla="*/ 93 w 98"/>
                <a:gd name="T21" fmla="*/ 68 h 101"/>
                <a:gd name="T22" fmla="*/ 85 w 98"/>
                <a:gd name="T23" fmla="*/ 84 h 101"/>
                <a:gd name="T24" fmla="*/ 72 w 98"/>
                <a:gd name="T25" fmla="*/ 94 h 101"/>
                <a:gd name="T26" fmla="*/ 56 w 98"/>
                <a:gd name="T27" fmla="*/ 100 h 101"/>
                <a:gd name="T28" fmla="*/ 41 w 98"/>
                <a:gd name="T29" fmla="*/ 100 h 101"/>
                <a:gd name="T30" fmla="*/ 24 w 98"/>
                <a:gd name="T31" fmla="*/ 94 h 101"/>
                <a:gd name="T32" fmla="*/ 10 w 98"/>
                <a:gd name="T33" fmla="*/ 84 h 101"/>
                <a:gd name="T34" fmla="*/ 3 w 98"/>
                <a:gd name="T35" fmla="*/ 68 h 101"/>
                <a:gd name="T36" fmla="*/ 0 w 98"/>
                <a:gd name="T37" fmla="*/ 5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1"/>
                <a:gd name="T59" fmla="*/ 98 w 98"/>
                <a:gd name="T60" fmla="*/ 101 h 10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1">
                  <a:moveTo>
                    <a:pt x="0" y="50"/>
                  </a:moveTo>
                  <a:lnTo>
                    <a:pt x="3" y="32"/>
                  </a:lnTo>
                  <a:lnTo>
                    <a:pt x="10" y="19"/>
                  </a:lnTo>
                  <a:lnTo>
                    <a:pt x="24" y="7"/>
                  </a:lnTo>
                  <a:lnTo>
                    <a:pt x="41" y="0"/>
                  </a:lnTo>
                  <a:lnTo>
                    <a:pt x="56" y="0"/>
                  </a:lnTo>
                  <a:lnTo>
                    <a:pt x="72" y="7"/>
                  </a:lnTo>
                  <a:lnTo>
                    <a:pt x="85" y="19"/>
                  </a:lnTo>
                  <a:lnTo>
                    <a:pt x="93" y="32"/>
                  </a:lnTo>
                  <a:lnTo>
                    <a:pt x="97" y="50"/>
                  </a:lnTo>
                  <a:lnTo>
                    <a:pt x="93" y="68"/>
                  </a:lnTo>
                  <a:lnTo>
                    <a:pt x="85" y="84"/>
                  </a:lnTo>
                  <a:lnTo>
                    <a:pt x="72" y="94"/>
                  </a:lnTo>
                  <a:lnTo>
                    <a:pt x="56" y="100"/>
                  </a:lnTo>
                  <a:lnTo>
                    <a:pt x="41" y="100"/>
                  </a:lnTo>
                  <a:lnTo>
                    <a:pt x="24" y="94"/>
                  </a:lnTo>
                  <a:lnTo>
                    <a:pt x="10" y="84"/>
                  </a:lnTo>
                  <a:lnTo>
                    <a:pt x="3" y="68"/>
                  </a:lnTo>
                  <a:lnTo>
                    <a:pt x="0" y="50"/>
                  </a:lnTo>
                </a:path>
              </a:pathLst>
            </a:custGeom>
            <a:solidFill>
              <a:schemeClr val="tx2"/>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2" name="Freeform 65"/>
            <p:cNvSpPr>
              <a:spLocks/>
            </p:cNvSpPr>
            <p:nvPr/>
          </p:nvSpPr>
          <p:spPr bwMode="auto">
            <a:xfrm>
              <a:off x="1968" y="3408"/>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3" name="Freeform 66"/>
            <p:cNvSpPr>
              <a:spLocks/>
            </p:cNvSpPr>
            <p:nvPr/>
          </p:nvSpPr>
          <p:spPr bwMode="auto">
            <a:xfrm>
              <a:off x="2034" y="3286"/>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4" name="Freeform 67"/>
            <p:cNvSpPr>
              <a:spLocks/>
            </p:cNvSpPr>
            <p:nvPr/>
          </p:nvSpPr>
          <p:spPr bwMode="auto">
            <a:xfrm>
              <a:off x="1968" y="3408"/>
              <a:ext cx="229" cy="447"/>
            </a:xfrm>
            <a:custGeom>
              <a:avLst/>
              <a:gdLst>
                <a:gd name="T0" fmla="*/ 127 w 229"/>
                <a:gd name="T1" fmla="*/ 418 h 447"/>
                <a:gd name="T2" fmla="*/ 130 w 229"/>
                <a:gd name="T3" fmla="*/ 430 h 447"/>
                <a:gd name="T4" fmla="*/ 139 w 229"/>
                <a:gd name="T5" fmla="*/ 442 h 447"/>
                <a:gd name="T6" fmla="*/ 153 w 229"/>
                <a:gd name="T7" fmla="*/ 446 h 447"/>
                <a:gd name="T8" fmla="*/ 158 w 229"/>
                <a:gd name="T9" fmla="*/ 446 h 447"/>
                <a:gd name="T10" fmla="*/ 171 w 229"/>
                <a:gd name="T11" fmla="*/ 442 h 447"/>
                <a:gd name="T12" fmla="*/ 181 w 229"/>
                <a:gd name="T13" fmla="*/ 430 h 447"/>
                <a:gd name="T14" fmla="*/ 184 w 229"/>
                <a:gd name="T15" fmla="*/ 418 h 447"/>
                <a:gd name="T16" fmla="*/ 184 w 229"/>
                <a:gd name="T17" fmla="*/ 210 h 447"/>
                <a:gd name="T18" fmla="*/ 184 w 229"/>
                <a:gd name="T19" fmla="*/ 47 h 447"/>
                <a:gd name="T20" fmla="*/ 185 w 229"/>
                <a:gd name="T21" fmla="*/ 42 h 447"/>
                <a:gd name="T22" fmla="*/ 189 w 229"/>
                <a:gd name="T23" fmla="*/ 40 h 447"/>
                <a:gd name="T24" fmla="*/ 193 w 229"/>
                <a:gd name="T25" fmla="*/ 42 h 447"/>
                <a:gd name="T26" fmla="*/ 195 w 229"/>
                <a:gd name="T27" fmla="*/ 47 h 447"/>
                <a:gd name="T28" fmla="*/ 195 w 229"/>
                <a:gd name="T29" fmla="*/ 198 h 447"/>
                <a:gd name="T30" fmla="*/ 197 w 229"/>
                <a:gd name="T31" fmla="*/ 206 h 447"/>
                <a:gd name="T32" fmla="*/ 203 w 229"/>
                <a:gd name="T33" fmla="*/ 213 h 447"/>
                <a:gd name="T34" fmla="*/ 212 w 229"/>
                <a:gd name="T35" fmla="*/ 215 h 447"/>
                <a:gd name="T36" fmla="*/ 221 w 229"/>
                <a:gd name="T37" fmla="*/ 213 h 447"/>
                <a:gd name="T38" fmla="*/ 227 w 229"/>
                <a:gd name="T39" fmla="*/ 206 h 447"/>
                <a:gd name="T40" fmla="*/ 228 w 229"/>
                <a:gd name="T41" fmla="*/ 198 h 447"/>
                <a:gd name="T42" fmla="*/ 228 w 229"/>
                <a:gd name="T43" fmla="*/ 20 h 447"/>
                <a:gd name="T44" fmla="*/ 227 w 229"/>
                <a:gd name="T45" fmla="*/ 10 h 447"/>
                <a:gd name="T46" fmla="*/ 221 w 229"/>
                <a:gd name="T47" fmla="*/ 2 h 447"/>
                <a:gd name="T48" fmla="*/ 212 w 229"/>
                <a:gd name="T49" fmla="*/ 0 h 447"/>
                <a:gd name="T50" fmla="*/ 17 w 229"/>
                <a:gd name="T51" fmla="*/ 0 h 447"/>
                <a:gd name="T52" fmla="*/ 8 w 229"/>
                <a:gd name="T53" fmla="*/ 2 h 447"/>
                <a:gd name="T54" fmla="*/ 2 w 229"/>
                <a:gd name="T55" fmla="*/ 10 h 447"/>
                <a:gd name="T56" fmla="*/ 0 w 229"/>
                <a:gd name="T57" fmla="*/ 20 h 447"/>
                <a:gd name="T58" fmla="*/ 0 w 229"/>
                <a:gd name="T59" fmla="*/ 198 h 447"/>
                <a:gd name="T60" fmla="*/ 2 w 229"/>
                <a:gd name="T61" fmla="*/ 206 h 447"/>
                <a:gd name="T62" fmla="*/ 8 w 229"/>
                <a:gd name="T63" fmla="*/ 213 h 447"/>
                <a:gd name="T64" fmla="*/ 17 w 229"/>
                <a:gd name="T65" fmla="*/ 215 h 447"/>
                <a:gd name="T66" fmla="*/ 26 w 229"/>
                <a:gd name="T67" fmla="*/ 213 h 447"/>
                <a:gd name="T68" fmla="*/ 32 w 229"/>
                <a:gd name="T69" fmla="*/ 206 h 447"/>
                <a:gd name="T70" fmla="*/ 34 w 229"/>
                <a:gd name="T71" fmla="*/ 198 h 447"/>
                <a:gd name="T72" fmla="*/ 34 w 229"/>
                <a:gd name="T73" fmla="*/ 47 h 447"/>
                <a:gd name="T74" fmla="*/ 36 w 229"/>
                <a:gd name="T75" fmla="*/ 42 h 447"/>
                <a:gd name="T76" fmla="*/ 42 w 229"/>
                <a:gd name="T77" fmla="*/ 40 h 447"/>
                <a:gd name="T78" fmla="*/ 44 w 229"/>
                <a:gd name="T79" fmla="*/ 42 h 447"/>
                <a:gd name="T80" fmla="*/ 46 w 229"/>
                <a:gd name="T81" fmla="*/ 47 h 447"/>
                <a:gd name="T82" fmla="*/ 46 w 229"/>
                <a:gd name="T83" fmla="*/ 210 h 447"/>
                <a:gd name="T84" fmla="*/ 46 w 229"/>
                <a:gd name="T85" fmla="*/ 418 h 447"/>
                <a:gd name="T86" fmla="*/ 48 w 229"/>
                <a:gd name="T87" fmla="*/ 430 h 447"/>
                <a:gd name="T88" fmla="*/ 58 w 229"/>
                <a:gd name="T89" fmla="*/ 442 h 447"/>
                <a:gd name="T90" fmla="*/ 71 w 229"/>
                <a:gd name="T91" fmla="*/ 446 h 447"/>
                <a:gd name="T92" fmla="*/ 78 w 229"/>
                <a:gd name="T93" fmla="*/ 446 h 447"/>
                <a:gd name="T94" fmla="*/ 91 w 229"/>
                <a:gd name="T95" fmla="*/ 442 h 447"/>
                <a:gd name="T96" fmla="*/ 100 w 229"/>
                <a:gd name="T97" fmla="*/ 430 h 447"/>
                <a:gd name="T98" fmla="*/ 104 w 229"/>
                <a:gd name="T99" fmla="*/ 418 h 447"/>
                <a:gd name="T100" fmla="*/ 104 w 229"/>
                <a:gd name="T101" fmla="*/ 221 h 447"/>
                <a:gd name="T102" fmla="*/ 106 w 229"/>
                <a:gd name="T103" fmla="*/ 213 h 447"/>
                <a:gd name="T104" fmla="*/ 115 w 229"/>
                <a:gd name="T105" fmla="*/ 210 h 447"/>
                <a:gd name="T106" fmla="*/ 123 w 229"/>
                <a:gd name="T107" fmla="*/ 213 h 447"/>
                <a:gd name="T108" fmla="*/ 127 w 229"/>
                <a:gd name="T109" fmla="*/ 221 h 447"/>
                <a:gd name="T110" fmla="*/ 127 w 229"/>
                <a:gd name="T111" fmla="*/ 418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9"/>
                <a:gd name="T169" fmla="*/ 0 h 447"/>
                <a:gd name="T170" fmla="*/ 229 w 229"/>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9" h="447">
                  <a:moveTo>
                    <a:pt x="127" y="418"/>
                  </a:moveTo>
                  <a:lnTo>
                    <a:pt x="130" y="430"/>
                  </a:lnTo>
                  <a:lnTo>
                    <a:pt x="139" y="442"/>
                  </a:lnTo>
                  <a:lnTo>
                    <a:pt x="153" y="446"/>
                  </a:lnTo>
                  <a:lnTo>
                    <a:pt x="158" y="446"/>
                  </a:lnTo>
                  <a:lnTo>
                    <a:pt x="171" y="442"/>
                  </a:lnTo>
                  <a:lnTo>
                    <a:pt x="181" y="430"/>
                  </a:lnTo>
                  <a:lnTo>
                    <a:pt x="184" y="418"/>
                  </a:lnTo>
                  <a:lnTo>
                    <a:pt x="184" y="210"/>
                  </a:lnTo>
                  <a:lnTo>
                    <a:pt x="184" y="47"/>
                  </a:lnTo>
                  <a:lnTo>
                    <a:pt x="185" y="42"/>
                  </a:lnTo>
                  <a:lnTo>
                    <a:pt x="189" y="40"/>
                  </a:lnTo>
                  <a:lnTo>
                    <a:pt x="193" y="42"/>
                  </a:lnTo>
                  <a:lnTo>
                    <a:pt x="195" y="47"/>
                  </a:lnTo>
                  <a:lnTo>
                    <a:pt x="195" y="198"/>
                  </a:lnTo>
                  <a:lnTo>
                    <a:pt x="197" y="206"/>
                  </a:lnTo>
                  <a:lnTo>
                    <a:pt x="203" y="213"/>
                  </a:lnTo>
                  <a:lnTo>
                    <a:pt x="212" y="215"/>
                  </a:lnTo>
                  <a:lnTo>
                    <a:pt x="221" y="213"/>
                  </a:lnTo>
                  <a:lnTo>
                    <a:pt x="227" y="206"/>
                  </a:lnTo>
                  <a:lnTo>
                    <a:pt x="228" y="198"/>
                  </a:lnTo>
                  <a:lnTo>
                    <a:pt x="228" y="20"/>
                  </a:lnTo>
                  <a:lnTo>
                    <a:pt x="227" y="10"/>
                  </a:lnTo>
                  <a:lnTo>
                    <a:pt x="221" y="2"/>
                  </a:lnTo>
                  <a:lnTo>
                    <a:pt x="212" y="0"/>
                  </a:lnTo>
                  <a:lnTo>
                    <a:pt x="17" y="0"/>
                  </a:lnTo>
                  <a:lnTo>
                    <a:pt x="8" y="2"/>
                  </a:lnTo>
                  <a:lnTo>
                    <a:pt x="2" y="10"/>
                  </a:lnTo>
                  <a:lnTo>
                    <a:pt x="0" y="20"/>
                  </a:lnTo>
                  <a:lnTo>
                    <a:pt x="0" y="198"/>
                  </a:lnTo>
                  <a:lnTo>
                    <a:pt x="2" y="206"/>
                  </a:lnTo>
                  <a:lnTo>
                    <a:pt x="8" y="213"/>
                  </a:lnTo>
                  <a:lnTo>
                    <a:pt x="17" y="215"/>
                  </a:lnTo>
                  <a:lnTo>
                    <a:pt x="26" y="213"/>
                  </a:lnTo>
                  <a:lnTo>
                    <a:pt x="32" y="206"/>
                  </a:lnTo>
                  <a:lnTo>
                    <a:pt x="34" y="198"/>
                  </a:lnTo>
                  <a:lnTo>
                    <a:pt x="34" y="47"/>
                  </a:lnTo>
                  <a:lnTo>
                    <a:pt x="36" y="42"/>
                  </a:lnTo>
                  <a:lnTo>
                    <a:pt x="42" y="40"/>
                  </a:lnTo>
                  <a:lnTo>
                    <a:pt x="44" y="42"/>
                  </a:lnTo>
                  <a:lnTo>
                    <a:pt x="46" y="47"/>
                  </a:lnTo>
                  <a:lnTo>
                    <a:pt x="46" y="210"/>
                  </a:lnTo>
                  <a:lnTo>
                    <a:pt x="46" y="418"/>
                  </a:lnTo>
                  <a:lnTo>
                    <a:pt x="48" y="430"/>
                  </a:lnTo>
                  <a:lnTo>
                    <a:pt x="58" y="442"/>
                  </a:lnTo>
                  <a:lnTo>
                    <a:pt x="71" y="446"/>
                  </a:lnTo>
                  <a:lnTo>
                    <a:pt x="78" y="446"/>
                  </a:lnTo>
                  <a:lnTo>
                    <a:pt x="91" y="442"/>
                  </a:lnTo>
                  <a:lnTo>
                    <a:pt x="100" y="430"/>
                  </a:lnTo>
                  <a:lnTo>
                    <a:pt x="104" y="418"/>
                  </a:lnTo>
                  <a:lnTo>
                    <a:pt x="104" y="221"/>
                  </a:lnTo>
                  <a:lnTo>
                    <a:pt x="106" y="213"/>
                  </a:lnTo>
                  <a:lnTo>
                    <a:pt x="115" y="210"/>
                  </a:lnTo>
                  <a:lnTo>
                    <a:pt x="123" y="213"/>
                  </a:lnTo>
                  <a:lnTo>
                    <a:pt x="127" y="221"/>
                  </a:lnTo>
                  <a:lnTo>
                    <a:pt x="127" y="418"/>
                  </a:lnTo>
                </a:path>
              </a:pathLst>
            </a:custGeom>
            <a:solidFill>
              <a:srgbClr val="0000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26645" name="Freeform 68"/>
            <p:cNvSpPr>
              <a:spLocks/>
            </p:cNvSpPr>
            <p:nvPr/>
          </p:nvSpPr>
          <p:spPr bwMode="auto">
            <a:xfrm>
              <a:off x="2034" y="3286"/>
              <a:ext cx="98" cy="100"/>
            </a:xfrm>
            <a:custGeom>
              <a:avLst/>
              <a:gdLst>
                <a:gd name="T0" fmla="*/ 0 w 98"/>
                <a:gd name="T1" fmla="*/ 49 h 100"/>
                <a:gd name="T2" fmla="*/ 3 w 98"/>
                <a:gd name="T3" fmla="*/ 31 h 100"/>
                <a:gd name="T4" fmla="*/ 12 w 98"/>
                <a:gd name="T5" fmla="*/ 18 h 100"/>
                <a:gd name="T6" fmla="*/ 25 w 98"/>
                <a:gd name="T7" fmla="*/ 6 h 100"/>
                <a:gd name="T8" fmla="*/ 41 w 98"/>
                <a:gd name="T9" fmla="*/ 0 h 100"/>
                <a:gd name="T10" fmla="*/ 56 w 98"/>
                <a:gd name="T11" fmla="*/ 0 h 100"/>
                <a:gd name="T12" fmla="*/ 72 w 98"/>
                <a:gd name="T13" fmla="*/ 6 h 100"/>
                <a:gd name="T14" fmla="*/ 87 w 98"/>
                <a:gd name="T15" fmla="*/ 18 h 100"/>
                <a:gd name="T16" fmla="*/ 93 w 98"/>
                <a:gd name="T17" fmla="*/ 31 h 100"/>
                <a:gd name="T18" fmla="*/ 97 w 98"/>
                <a:gd name="T19" fmla="*/ 49 h 100"/>
                <a:gd name="T20" fmla="*/ 93 w 98"/>
                <a:gd name="T21" fmla="*/ 68 h 100"/>
                <a:gd name="T22" fmla="*/ 87 w 98"/>
                <a:gd name="T23" fmla="*/ 83 h 100"/>
                <a:gd name="T24" fmla="*/ 72 w 98"/>
                <a:gd name="T25" fmla="*/ 93 h 100"/>
                <a:gd name="T26" fmla="*/ 56 w 98"/>
                <a:gd name="T27" fmla="*/ 99 h 100"/>
                <a:gd name="T28" fmla="*/ 41 w 98"/>
                <a:gd name="T29" fmla="*/ 99 h 100"/>
                <a:gd name="T30" fmla="*/ 25 w 98"/>
                <a:gd name="T31" fmla="*/ 93 h 100"/>
                <a:gd name="T32" fmla="*/ 12 w 98"/>
                <a:gd name="T33" fmla="*/ 83 h 100"/>
                <a:gd name="T34" fmla="*/ 3 w 98"/>
                <a:gd name="T35" fmla="*/ 68 h 100"/>
                <a:gd name="T36" fmla="*/ 0 w 98"/>
                <a:gd name="T37" fmla="*/ 49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8"/>
                <a:gd name="T58" fmla="*/ 0 h 100"/>
                <a:gd name="T59" fmla="*/ 98 w 98"/>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8" h="100">
                  <a:moveTo>
                    <a:pt x="0" y="49"/>
                  </a:moveTo>
                  <a:lnTo>
                    <a:pt x="3" y="31"/>
                  </a:lnTo>
                  <a:lnTo>
                    <a:pt x="12" y="18"/>
                  </a:lnTo>
                  <a:lnTo>
                    <a:pt x="25" y="6"/>
                  </a:lnTo>
                  <a:lnTo>
                    <a:pt x="41" y="0"/>
                  </a:lnTo>
                  <a:lnTo>
                    <a:pt x="56" y="0"/>
                  </a:lnTo>
                  <a:lnTo>
                    <a:pt x="72" y="6"/>
                  </a:lnTo>
                  <a:lnTo>
                    <a:pt x="87" y="18"/>
                  </a:lnTo>
                  <a:lnTo>
                    <a:pt x="93" y="31"/>
                  </a:lnTo>
                  <a:lnTo>
                    <a:pt x="97" y="49"/>
                  </a:lnTo>
                  <a:lnTo>
                    <a:pt x="93" y="68"/>
                  </a:lnTo>
                  <a:lnTo>
                    <a:pt x="87" y="83"/>
                  </a:lnTo>
                  <a:lnTo>
                    <a:pt x="72" y="93"/>
                  </a:lnTo>
                  <a:lnTo>
                    <a:pt x="56" y="99"/>
                  </a:lnTo>
                  <a:lnTo>
                    <a:pt x="41" y="99"/>
                  </a:lnTo>
                  <a:lnTo>
                    <a:pt x="25" y="93"/>
                  </a:lnTo>
                  <a:lnTo>
                    <a:pt x="12" y="83"/>
                  </a:lnTo>
                  <a:lnTo>
                    <a:pt x="3" y="68"/>
                  </a:lnTo>
                  <a:lnTo>
                    <a:pt x="0" y="49"/>
                  </a:lnTo>
                </a:path>
              </a:pathLst>
            </a:custGeom>
            <a:solidFill>
              <a:srgbClr val="3366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sp>
        <p:nvSpPr>
          <p:cNvPr id="26631" name="Text Box 69"/>
          <p:cNvSpPr txBox="1">
            <a:spLocks noChangeArrowheads="1"/>
          </p:cNvSpPr>
          <p:nvPr/>
        </p:nvSpPr>
        <p:spPr bwMode="auto">
          <a:xfrm>
            <a:off x="916843" y="2938138"/>
            <a:ext cx="1169865" cy="457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dirty="0">
                <a:latin typeface="+mn-lt"/>
              </a:rPr>
              <a:t>Sample</a:t>
            </a:r>
          </a:p>
        </p:txBody>
      </p:sp>
      <p:sp>
        <p:nvSpPr>
          <p:cNvPr id="26632" name="Freeform 70"/>
          <p:cNvSpPr>
            <a:spLocks/>
          </p:cNvSpPr>
          <p:nvPr/>
        </p:nvSpPr>
        <p:spPr bwMode="auto">
          <a:xfrm>
            <a:off x="2517043" y="2861938"/>
            <a:ext cx="915988" cy="687388"/>
          </a:xfrm>
          <a:custGeom>
            <a:avLst/>
            <a:gdLst>
              <a:gd name="T0" fmla="*/ 0 w 577"/>
              <a:gd name="T1" fmla="*/ 2147483647 h 433"/>
              <a:gd name="T2" fmla="*/ 2147483647 w 577"/>
              <a:gd name="T3" fmla="*/ 2147483647 h 433"/>
              <a:gd name="T4" fmla="*/ 2147483647 w 577"/>
              <a:gd name="T5" fmla="*/ 0 h 433"/>
              <a:gd name="T6" fmla="*/ 2147483647 w 577"/>
              <a:gd name="T7" fmla="*/ 2147483647 h 433"/>
              <a:gd name="T8" fmla="*/ 2147483647 w 577"/>
              <a:gd name="T9" fmla="*/ 2147483647 h 433"/>
              <a:gd name="T10" fmla="*/ 2147483647 w 577"/>
              <a:gd name="T11" fmla="*/ 2147483647 h 433"/>
              <a:gd name="T12" fmla="*/ 0 w 577"/>
              <a:gd name="T13" fmla="*/ 2147483647 h 433"/>
              <a:gd name="T14" fmla="*/ 0 60000 65536"/>
              <a:gd name="T15" fmla="*/ 0 60000 65536"/>
              <a:gd name="T16" fmla="*/ 0 60000 65536"/>
              <a:gd name="T17" fmla="*/ 0 60000 65536"/>
              <a:gd name="T18" fmla="*/ 0 60000 65536"/>
              <a:gd name="T19" fmla="*/ 0 60000 65536"/>
              <a:gd name="T20" fmla="*/ 0 60000 65536"/>
              <a:gd name="T21" fmla="*/ 0 w 577"/>
              <a:gd name="T22" fmla="*/ 0 h 433"/>
              <a:gd name="T23" fmla="*/ 577 w 577"/>
              <a:gd name="T24" fmla="*/ 433 h 4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7" h="433">
                <a:moveTo>
                  <a:pt x="0" y="107"/>
                </a:moveTo>
                <a:lnTo>
                  <a:pt x="467" y="107"/>
                </a:lnTo>
                <a:lnTo>
                  <a:pt x="467" y="0"/>
                </a:lnTo>
                <a:lnTo>
                  <a:pt x="576" y="217"/>
                </a:lnTo>
                <a:lnTo>
                  <a:pt x="467" y="432"/>
                </a:lnTo>
                <a:lnTo>
                  <a:pt x="467" y="324"/>
                </a:lnTo>
                <a:lnTo>
                  <a:pt x="0" y="324"/>
                </a:lnTo>
              </a:path>
            </a:pathLst>
          </a:custGeom>
          <a:solidFill>
            <a:schemeClr val="bg2"/>
          </a:solidFill>
          <a:ln w="12700" cap="rnd">
            <a:solidFill>
              <a:srgbClr val="000000"/>
            </a:solidFill>
            <a:round/>
            <a:headEnd type="none" w="sm" len="sm"/>
            <a:tailEnd type="none" w="sm" len="sm"/>
          </a:ln>
        </p:spPr>
        <p:txBody>
          <a:bodyPr/>
          <a:lstStyle/>
          <a:p>
            <a:endParaRPr lang="en-US"/>
          </a:p>
        </p:txBody>
      </p:sp>
      <p:sp>
        <p:nvSpPr>
          <p:cNvPr id="72" name="Rectangle 3"/>
          <p:cNvSpPr txBox="1">
            <a:spLocks noChangeArrowheads="1"/>
          </p:cNvSpPr>
          <p:nvPr/>
        </p:nvSpPr>
        <p:spPr>
          <a:xfrm>
            <a:off x="134817" y="2403605"/>
            <a:ext cx="8077200" cy="518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cs typeface="Times New Roman" panose="02020603050405020304" pitchFamily="18" charset="0"/>
              </a:rPr>
              <a:t>Sample the population and find the sample mean.</a:t>
            </a:r>
            <a:endParaRPr lang="el-GR" altLang="en-US" sz="2400" dirty="0" smtClean="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 name="Rectangle 3"/>
              <p:cNvSpPr txBox="1">
                <a:spLocks noChangeArrowheads="1"/>
              </p:cNvSpPr>
              <p:nvPr/>
            </p:nvSpPr>
            <p:spPr>
              <a:xfrm>
                <a:off x="136083" y="3827585"/>
                <a:ext cx="9007917" cy="2878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t>Suppose the sample mean age was </a:t>
                </a:r>
                <a14:m>
                  <m:oMath xmlns:m="http://schemas.openxmlformats.org/officeDocument/2006/math">
                    <m:acc>
                      <m:accPr>
                        <m:chr m:val="̅"/>
                        <m:ctrlPr>
                          <a:rPr lang="en-US" altLang="en-US" sz="2400" i="1" smtClean="0">
                            <a:latin typeface="Cambria Math" charset="0"/>
                          </a:rPr>
                        </m:ctrlPr>
                      </m:accPr>
                      <m:e>
                        <m:r>
                          <a:rPr lang="en-US" altLang="en-US" sz="2400" b="0" i="1" smtClean="0">
                            <a:latin typeface="Cambria Math" panose="02040503050406030204" pitchFamily="18" charset="0"/>
                          </a:rPr>
                          <m:t>𝑋</m:t>
                        </m:r>
                      </m:e>
                    </m:acc>
                  </m:oMath>
                </a14:m>
                <a:r>
                  <a:rPr lang="en-US" altLang="en-US" sz="2400" dirty="0" smtClean="0"/>
                  <a:t>= 20</a:t>
                </a:r>
              </a:p>
              <a:p>
                <a:r>
                  <a:rPr lang="en-US" altLang="en-US" sz="2400" dirty="0" smtClean="0"/>
                  <a:t>Significantly lower than the claimed mean population age of 50</a:t>
                </a:r>
              </a:p>
              <a:p>
                <a:r>
                  <a:rPr lang="en-US" altLang="ko-KR" sz="2400" dirty="0" smtClean="0">
                    <a:ea typeface="굴림" panose="020B0600000101010101" pitchFamily="34" charset="-127"/>
                  </a:rPr>
                  <a:t>If </a:t>
                </a:r>
                <a:r>
                  <a:rPr lang="en-US" altLang="en-US" sz="2400" dirty="0"/>
                  <a:t>H</a:t>
                </a:r>
                <a:r>
                  <a:rPr lang="en-US" altLang="en-US" sz="2400" baseline="-25000" dirty="0"/>
                  <a:t>0 </a:t>
                </a:r>
                <a:r>
                  <a:rPr lang="en-US" altLang="ko-KR" sz="2400" dirty="0" smtClean="0">
                    <a:ea typeface="굴림" panose="020B0600000101010101" pitchFamily="34" charset="-127"/>
                  </a:rPr>
                  <a:t>were true, probability of getting such a different sample mean would be very small </a:t>
                </a:r>
                <a:r>
                  <a:rPr lang="en-US" altLang="ko-KR" sz="2400" dirty="0" smtClean="0">
                    <a:ea typeface="굴림" panose="020B0600000101010101" pitchFamily="34" charset="-127"/>
                    <a:sym typeface="Wingdings" panose="05000000000000000000" pitchFamily="2" charset="2"/>
                  </a:rPr>
                  <a:t> </a:t>
                </a:r>
                <a:r>
                  <a:rPr lang="en-US" altLang="ko-KR" sz="2400" dirty="0" smtClean="0">
                    <a:ea typeface="굴림" panose="020B0600000101010101" pitchFamily="34" charset="-127"/>
                  </a:rPr>
                  <a:t>reject the null hypothesis</a:t>
                </a:r>
                <a:endParaRPr lang="en-US" altLang="en-US" sz="2400" dirty="0" smtClean="0"/>
              </a:p>
              <a:p>
                <a:r>
                  <a:rPr lang="en-US" altLang="en-US" sz="2400" dirty="0" smtClean="0"/>
                  <a:t>That is, getting a sample mean of 20 is so unlikely if the population mean was 50, you conclude that the population mean must not be 50</a:t>
                </a:r>
              </a:p>
            </p:txBody>
          </p:sp>
        </mc:Choice>
        <mc:Fallback xmlns="">
          <p:sp>
            <p:nvSpPr>
              <p:cNvPr id="73" name="Rectangle 3"/>
              <p:cNvSpPr txBox="1">
                <a:spLocks noRot="1" noChangeAspect="1" noMove="1" noResize="1" noEditPoints="1" noAdjustHandles="1" noChangeArrowheads="1" noChangeShapeType="1" noTextEdit="1"/>
              </p:cNvSpPr>
              <p:nvPr/>
            </p:nvSpPr>
            <p:spPr>
              <a:xfrm>
                <a:off x="136083" y="3827585"/>
                <a:ext cx="9007917" cy="2878014"/>
              </a:xfrm>
              <a:prstGeom prst="rect">
                <a:avLst/>
              </a:prstGeom>
              <a:blipFill rotWithShape="0">
                <a:blip r:embed="rId2"/>
                <a:stretch>
                  <a:fillRect l="-880" t="-2966" r="-1015"/>
                </a:stretch>
              </a:blipFill>
            </p:spPr>
            <p:txBody>
              <a:bodyPr/>
              <a:lstStyle/>
              <a:p>
                <a:r>
                  <a:rPr lang="en-US">
                    <a:noFill/>
                  </a:rPr>
                  <a:t> </a:t>
                </a:r>
              </a:p>
            </p:txBody>
          </p:sp>
        </mc:Fallback>
      </mc:AlternateContent>
    </p:spTree>
    <p:extLst>
      <p:ext uri="{BB962C8B-B14F-4D97-AF65-F5344CB8AC3E}">
        <p14:creationId xmlns:p14="http://schemas.microsoft.com/office/powerpoint/2010/main" val="293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6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P spid="26631" grpId="0" animBg="1"/>
      <p:bldP spid="26632" grpId="0" animBg="1"/>
      <p:bldP spid="72" grpId="0"/>
      <p:bldP spid="7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Line 3"/>
          <p:cNvSpPr>
            <a:spLocks noChangeShapeType="1"/>
          </p:cNvSpPr>
          <p:nvPr/>
        </p:nvSpPr>
        <p:spPr bwMode="auto">
          <a:xfrm flipH="1" flipV="1">
            <a:off x="2209800" y="3798282"/>
            <a:ext cx="0" cy="304800"/>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6" name="Line 4"/>
          <p:cNvSpPr>
            <a:spLocks noChangeShapeType="1"/>
          </p:cNvSpPr>
          <p:nvPr/>
        </p:nvSpPr>
        <p:spPr bwMode="auto">
          <a:xfrm flipV="1">
            <a:off x="4876800" y="4255482"/>
            <a:ext cx="0" cy="533400"/>
          </a:xfrm>
          <a:prstGeom prst="line">
            <a:avLst/>
          </a:prstGeom>
          <a:noFill/>
          <a:ln w="508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7" name="Rectangle 6"/>
          <p:cNvSpPr>
            <a:spLocks noChangeArrowheads="1"/>
          </p:cNvSpPr>
          <p:nvPr/>
        </p:nvSpPr>
        <p:spPr bwMode="auto">
          <a:xfrm>
            <a:off x="4038600" y="3417282"/>
            <a:ext cx="1524000" cy="774700"/>
          </a:xfrm>
          <a:prstGeom prst="rect">
            <a:avLst/>
          </a:prstGeom>
          <a:noFill/>
          <a:ln>
            <a:noFill/>
          </a:ln>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2500" b="1">
                <a:latin typeface="+mn-lt"/>
              </a:rPr>
              <a:t> </a:t>
            </a:r>
            <a:r>
              <a:rPr lang="el-GR" altLang="en-US" sz="2000" b="1">
                <a:latin typeface="+mn-lt"/>
                <a:sym typeface="Symbol" panose="05050102010706020507" pitchFamily="18" charset="2"/>
              </a:rPr>
              <a:t>μ</a:t>
            </a:r>
            <a:r>
              <a:rPr lang="en-US" altLang="en-US" sz="2000" b="1">
                <a:latin typeface="+mn-lt"/>
                <a:sym typeface="Symbol" panose="05050102010706020507" pitchFamily="18" charset="2"/>
              </a:rPr>
              <a:t> </a:t>
            </a:r>
            <a:r>
              <a:rPr lang="en-US" altLang="en-US" sz="2000" b="1">
                <a:latin typeface="+mn-lt"/>
              </a:rPr>
              <a:t>= 50</a:t>
            </a:r>
          </a:p>
          <a:p>
            <a:pPr algn="ctr"/>
            <a:r>
              <a:rPr lang="en-US" altLang="en-US" sz="2000" b="1">
                <a:latin typeface="+mn-lt"/>
              </a:rPr>
              <a:t>If</a:t>
            </a:r>
            <a:r>
              <a:rPr lang="en-US" altLang="en-US" sz="2000" b="1" i="1">
                <a:latin typeface="+mn-lt"/>
              </a:rPr>
              <a:t> </a:t>
            </a:r>
            <a:r>
              <a:rPr lang="en-US" altLang="en-US" sz="2000" b="1">
                <a:latin typeface="+mn-lt"/>
              </a:rPr>
              <a:t>H</a:t>
            </a:r>
            <a:r>
              <a:rPr lang="en-US" altLang="en-US" sz="2000" b="1" baseline="-25000">
                <a:latin typeface="+mn-lt"/>
              </a:rPr>
              <a:t>0</a:t>
            </a:r>
            <a:r>
              <a:rPr lang="en-US" altLang="en-US" sz="2000" b="1">
                <a:latin typeface="+mn-lt"/>
              </a:rPr>
              <a:t> is true</a:t>
            </a:r>
          </a:p>
        </p:txBody>
      </p:sp>
      <mc:AlternateContent xmlns:mc="http://schemas.openxmlformats.org/markup-compatibility/2006" xmlns:a14="http://schemas.microsoft.com/office/drawing/2010/main">
        <mc:Choice Requires="a14">
          <p:sp>
            <p:nvSpPr>
              <p:cNvPr id="28678" name="Rectangle 7"/>
              <p:cNvSpPr>
                <a:spLocks noChangeArrowheads="1"/>
              </p:cNvSpPr>
              <p:nvPr/>
            </p:nvSpPr>
            <p:spPr bwMode="auto">
              <a:xfrm>
                <a:off x="152400" y="4026882"/>
                <a:ext cx="2590800" cy="1013098"/>
              </a:xfrm>
              <a:prstGeom prst="rect">
                <a:avLst/>
              </a:prstGeom>
              <a:noFill/>
              <a:ln>
                <a:noFill/>
              </a:ln>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latin typeface="+mn-lt"/>
                  </a:rPr>
                  <a:t>If it is unlikely that you would get a sample mean </a:t>
                </a:r>
                <a14:m>
                  <m:oMath xmlns:m="http://schemas.openxmlformats.org/officeDocument/2006/math">
                    <m:acc>
                      <m:accPr>
                        <m:chr m:val="̅"/>
                        <m:ctrlPr>
                          <a:rPr lang="en-US" altLang="en-US" sz="2000" i="1">
                            <a:latin typeface="Cambria Math" charset="0"/>
                          </a:rPr>
                        </m:ctrlPr>
                      </m:accPr>
                      <m:e>
                        <m:r>
                          <a:rPr lang="en-US" altLang="en-US" sz="2000" i="1">
                            <a:latin typeface="Cambria Math" panose="02040503050406030204" pitchFamily="18" charset="0"/>
                          </a:rPr>
                          <m:t>𝑋</m:t>
                        </m:r>
                      </m:e>
                    </m:acc>
                  </m:oMath>
                </a14:m>
                <a:r>
                  <a:rPr lang="en-US" altLang="en-US" sz="2000" dirty="0"/>
                  <a:t> </a:t>
                </a:r>
                <a:r>
                  <a:rPr lang="en-US" altLang="en-US" sz="2000" dirty="0" smtClean="0">
                    <a:latin typeface="+mn-lt"/>
                  </a:rPr>
                  <a:t>of </a:t>
                </a:r>
                <a:r>
                  <a:rPr lang="en-US" altLang="en-US" sz="2000" dirty="0">
                    <a:latin typeface="+mn-lt"/>
                  </a:rPr>
                  <a:t>this value ...</a:t>
                </a:r>
              </a:p>
            </p:txBody>
          </p:sp>
        </mc:Choice>
        <mc:Fallback xmlns="">
          <p:sp>
            <p:nvSpPr>
              <p:cNvPr id="28678" name="Rectangle 7"/>
              <p:cNvSpPr>
                <a:spLocks noRot="1" noChangeAspect="1" noMove="1" noResize="1" noEditPoints="1" noAdjustHandles="1" noChangeArrowheads="1" noChangeShapeType="1" noTextEdit="1"/>
              </p:cNvSpPr>
              <p:nvPr/>
            </p:nvSpPr>
            <p:spPr bwMode="auto">
              <a:xfrm>
                <a:off x="152400" y="4026882"/>
                <a:ext cx="2590800" cy="1013098"/>
              </a:xfrm>
              <a:prstGeom prst="rect">
                <a:avLst/>
              </a:prstGeom>
              <a:blipFill rotWithShape="0">
                <a:blip r:embed="rId2"/>
                <a:stretch>
                  <a:fillRect l="-2588" t="-3614" r="-1882" b="-9639"/>
                </a:stretch>
              </a:blipFill>
              <a:ln>
                <a:noFill/>
              </a:ln>
            </p:spPr>
            <p:txBody>
              <a:bodyPr/>
              <a:lstStyle/>
              <a:p>
                <a:r>
                  <a:rPr lang="en-US">
                    <a:noFill/>
                  </a:rPr>
                  <a:t> </a:t>
                </a:r>
              </a:p>
            </p:txBody>
          </p:sp>
        </mc:Fallback>
      </mc:AlternateContent>
      <p:sp>
        <p:nvSpPr>
          <p:cNvPr id="28679" name="Rectangle 8"/>
          <p:cNvSpPr>
            <a:spLocks noChangeArrowheads="1"/>
          </p:cNvSpPr>
          <p:nvPr/>
        </p:nvSpPr>
        <p:spPr bwMode="auto">
          <a:xfrm>
            <a:off x="6705600" y="3874482"/>
            <a:ext cx="2286000" cy="1003300"/>
          </a:xfrm>
          <a:prstGeom prst="rect">
            <a:avLst/>
          </a:prstGeom>
          <a:noFill/>
          <a:ln>
            <a:noFill/>
          </a:ln>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a:latin typeface="+mn-lt"/>
              </a:rPr>
              <a:t>... then you reject the null hypothesis that </a:t>
            </a:r>
            <a:r>
              <a:rPr lang="el-GR" altLang="en-US" sz="2000" dirty="0">
                <a:latin typeface="+mn-lt"/>
                <a:sym typeface="Symbol" panose="05050102010706020507" pitchFamily="18" charset="2"/>
              </a:rPr>
              <a:t>μ</a:t>
            </a:r>
            <a:r>
              <a:rPr lang="en-US" altLang="en-US" sz="2000" dirty="0">
                <a:latin typeface="+mn-lt"/>
              </a:rPr>
              <a:t> = </a:t>
            </a:r>
            <a:r>
              <a:rPr lang="en-US" altLang="en-US" sz="2000" dirty="0" smtClean="0">
                <a:latin typeface="+mn-lt"/>
              </a:rPr>
              <a:t>50</a:t>
            </a:r>
            <a:endParaRPr lang="en-US" altLang="en-US" sz="2000" dirty="0">
              <a:latin typeface="+mn-lt"/>
            </a:endParaRPr>
          </a:p>
        </p:txBody>
      </p:sp>
      <p:sp>
        <p:nvSpPr>
          <p:cNvPr id="28680" name="Freeform 9"/>
          <p:cNvSpPr>
            <a:spLocks/>
          </p:cNvSpPr>
          <p:nvPr/>
        </p:nvSpPr>
        <p:spPr bwMode="auto">
          <a:xfrm>
            <a:off x="4724400" y="1436082"/>
            <a:ext cx="2667000" cy="1763713"/>
          </a:xfrm>
          <a:custGeom>
            <a:avLst/>
            <a:gdLst>
              <a:gd name="T0" fmla="*/ 2147483647 w 2002"/>
              <a:gd name="T1" fmla="*/ 2147483647 h 1927"/>
              <a:gd name="T2" fmla="*/ 2147483647 w 2002"/>
              <a:gd name="T3" fmla="*/ 2147483647 h 1927"/>
              <a:gd name="T4" fmla="*/ 2147483647 w 2002"/>
              <a:gd name="T5" fmla="*/ 2147483647 h 1927"/>
              <a:gd name="T6" fmla="*/ 2147483647 w 2002"/>
              <a:gd name="T7" fmla="*/ 2147483647 h 1927"/>
              <a:gd name="T8" fmla="*/ 2147483647 w 2002"/>
              <a:gd name="T9" fmla="*/ 2147483647 h 1927"/>
              <a:gd name="T10" fmla="*/ 2147483647 w 2002"/>
              <a:gd name="T11" fmla="*/ 2147483647 h 1927"/>
              <a:gd name="T12" fmla="*/ 2147483647 w 2002"/>
              <a:gd name="T13" fmla="*/ 2147483647 h 1927"/>
              <a:gd name="T14" fmla="*/ 2147483647 w 2002"/>
              <a:gd name="T15" fmla="*/ 2147483647 h 1927"/>
              <a:gd name="T16" fmla="*/ 2147483647 w 2002"/>
              <a:gd name="T17" fmla="*/ 2147483647 h 1927"/>
              <a:gd name="T18" fmla="*/ 2147483647 w 2002"/>
              <a:gd name="T19" fmla="*/ 2147483647 h 1927"/>
              <a:gd name="T20" fmla="*/ 2147483647 w 2002"/>
              <a:gd name="T21" fmla="*/ 2147483647 h 1927"/>
              <a:gd name="T22" fmla="*/ 2147483647 w 2002"/>
              <a:gd name="T23" fmla="*/ 2147483647 h 1927"/>
              <a:gd name="T24" fmla="*/ 2147483647 w 2002"/>
              <a:gd name="T25" fmla="*/ 2147483647 h 1927"/>
              <a:gd name="T26" fmla="*/ 2147483647 w 2002"/>
              <a:gd name="T27" fmla="*/ 2147483647 h 1927"/>
              <a:gd name="T28" fmla="*/ 2147483647 w 2002"/>
              <a:gd name="T29" fmla="*/ 2147483647 h 1927"/>
              <a:gd name="T30" fmla="*/ 0 w 2002"/>
              <a:gd name="T31" fmla="*/ 0 h 19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2"/>
              <a:gd name="T49" fmla="*/ 0 h 1927"/>
              <a:gd name="T50" fmla="*/ 2002 w 2002"/>
              <a:gd name="T51" fmla="*/ 1927 h 19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2" h="1927">
                <a:moveTo>
                  <a:pt x="2001" y="1926"/>
                </a:moveTo>
                <a:lnTo>
                  <a:pt x="1790" y="1902"/>
                </a:lnTo>
                <a:lnTo>
                  <a:pt x="1686" y="1881"/>
                </a:lnTo>
                <a:lnTo>
                  <a:pt x="1579" y="1849"/>
                </a:lnTo>
                <a:lnTo>
                  <a:pt x="1475" y="1806"/>
                </a:lnTo>
                <a:lnTo>
                  <a:pt x="1369" y="1747"/>
                </a:lnTo>
                <a:lnTo>
                  <a:pt x="1265" y="1667"/>
                </a:lnTo>
                <a:lnTo>
                  <a:pt x="1054" y="1443"/>
                </a:lnTo>
                <a:lnTo>
                  <a:pt x="843" y="1128"/>
                </a:lnTo>
                <a:lnTo>
                  <a:pt x="632" y="752"/>
                </a:lnTo>
                <a:lnTo>
                  <a:pt x="528" y="560"/>
                </a:lnTo>
                <a:lnTo>
                  <a:pt x="422" y="379"/>
                </a:lnTo>
                <a:lnTo>
                  <a:pt x="318" y="224"/>
                </a:lnTo>
                <a:lnTo>
                  <a:pt x="211" y="104"/>
                </a:lnTo>
                <a:lnTo>
                  <a:pt x="107" y="27"/>
                </a:lnTo>
                <a:lnTo>
                  <a:pt x="0"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1" name="Freeform 10"/>
          <p:cNvSpPr>
            <a:spLocks/>
          </p:cNvSpPr>
          <p:nvPr/>
        </p:nvSpPr>
        <p:spPr bwMode="auto">
          <a:xfrm>
            <a:off x="1981200" y="1436082"/>
            <a:ext cx="2719388" cy="1763713"/>
          </a:xfrm>
          <a:custGeom>
            <a:avLst/>
            <a:gdLst>
              <a:gd name="T0" fmla="*/ 0 w 2001"/>
              <a:gd name="T1" fmla="*/ 2147483647 h 1927"/>
              <a:gd name="T2" fmla="*/ 2147483647 w 2001"/>
              <a:gd name="T3" fmla="*/ 2147483647 h 1927"/>
              <a:gd name="T4" fmla="*/ 2147483647 w 2001"/>
              <a:gd name="T5" fmla="*/ 2147483647 h 1927"/>
              <a:gd name="T6" fmla="*/ 2147483647 w 2001"/>
              <a:gd name="T7" fmla="*/ 2147483647 h 1927"/>
              <a:gd name="T8" fmla="*/ 2147483647 w 2001"/>
              <a:gd name="T9" fmla="*/ 2147483647 h 1927"/>
              <a:gd name="T10" fmla="*/ 2147483647 w 2001"/>
              <a:gd name="T11" fmla="*/ 2147483647 h 1927"/>
              <a:gd name="T12" fmla="*/ 2147483647 w 2001"/>
              <a:gd name="T13" fmla="*/ 2147483647 h 1927"/>
              <a:gd name="T14" fmla="*/ 2147483647 w 2001"/>
              <a:gd name="T15" fmla="*/ 2147483647 h 1927"/>
              <a:gd name="T16" fmla="*/ 2147483647 w 2001"/>
              <a:gd name="T17" fmla="*/ 2147483647 h 1927"/>
              <a:gd name="T18" fmla="*/ 2147483647 w 2001"/>
              <a:gd name="T19" fmla="*/ 2147483647 h 1927"/>
              <a:gd name="T20" fmla="*/ 2147483647 w 2001"/>
              <a:gd name="T21" fmla="*/ 2147483647 h 1927"/>
              <a:gd name="T22" fmla="*/ 2147483647 w 2001"/>
              <a:gd name="T23" fmla="*/ 2147483647 h 1927"/>
              <a:gd name="T24" fmla="*/ 2147483647 w 2001"/>
              <a:gd name="T25" fmla="*/ 2147483647 h 1927"/>
              <a:gd name="T26" fmla="*/ 2147483647 w 2001"/>
              <a:gd name="T27" fmla="*/ 2147483647 h 1927"/>
              <a:gd name="T28" fmla="*/ 2147483647 w 2001"/>
              <a:gd name="T29" fmla="*/ 2147483647 h 1927"/>
              <a:gd name="T30" fmla="*/ 2147483647 w 2001"/>
              <a:gd name="T31" fmla="*/ 0 h 19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1"/>
              <a:gd name="T49" fmla="*/ 0 h 1927"/>
              <a:gd name="T50" fmla="*/ 2001 w 2001"/>
              <a:gd name="T51" fmla="*/ 1927 h 19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1" h="1927">
                <a:moveTo>
                  <a:pt x="0" y="1926"/>
                </a:moveTo>
                <a:lnTo>
                  <a:pt x="211" y="1902"/>
                </a:lnTo>
                <a:lnTo>
                  <a:pt x="317" y="1881"/>
                </a:lnTo>
                <a:lnTo>
                  <a:pt x="421" y="1849"/>
                </a:lnTo>
                <a:lnTo>
                  <a:pt x="525" y="1806"/>
                </a:lnTo>
                <a:lnTo>
                  <a:pt x="632" y="1747"/>
                </a:lnTo>
                <a:lnTo>
                  <a:pt x="736" y="1667"/>
                </a:lnTo>
                <a:lnTo>
                  <a:pt x="950" y="1443"/>
                </a:lnTo>
                <a:lnTo>
                  <a:pt x="1158" y="1128"/>
                </a:lnTo>
                <a:lnTo>
                  <a:pt x="1368" y="752"/>
                </a:lnTo>
                <a:lnTo>
                  <a:pt x="1475" y="560"/>
                </a:lnTo>
                <a:lnTo>
                  <a:pt x="1579" y="379"/>
                </a:lnTo>
                <a:lnTo>
                  <a:pt x="1686" y="224"/>
                </a:lnTo>
                <a:lnTo>
                  <a:pt x="1790" y="104"/>
                </a:lnTo>
                <a:lnTo>
                  <a:pt x="1896" y="27"/>
                </a:lnTo>
                <a:lnTo>
                  <a:pt x="2000"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2" name="Freeform 11"/>
          <p:cNvSpPr>
            <a:spLocks/>
          </p:cNvSpPr>
          <p:nvPr/>
        </p:nvSpPr>
        <p:spPr bwMode="auto">
          <a:xfrm>
            <a:off x="1752600" y="3341082"/>
            <a:ext cx="5943600" cy="3175"/>
          </a:xfrm>
          <a:custGeom>
            <a:avLst/>
            <a:gdLst>
              <a:gd name="T0" fmla="*/ 2147483647 w 3744"/>
              <a:gd name="T1" fmla="*/ 2147483647 h 2"/>
              <a:gd name="T2" fmla="*/ 0 w 3744"/>
              <a:gd name="T3" fmla="*/ 0 h 2"/>
              <a:gd name="T4" fmla="*/ 2147483647 w 3744"/>
              <a:gd name="T5" fmla="*/ 0 h 2"/>
              <a:gd name="T6" fmla="*/ 0 60000 65536"/>
              <a:gd name="T7" fmla="*/ 0 60000 65536"/>
              <a:gd name="T8" fmla="*/ 0 60000 65536"/>
              <a:gd name="T9" fmla="*/ 0 w 3744"/>
              <a:gd name="T10" fmla="*/ 0 h 2"/>
              <a:gd name="T11" fmla="*/ 3744 w 3744"/>
              <a:gd name="T12" fmla="*/ 2 h 2"/>
            </a:gdLst>
            <a:ahLst/>
            <a:cxnLst>
              <a:cxn ang="T6">
                <a:pos x="T0" y="T1"/>
              </a:cxn>
              <a:cxn ang="T7">
                <a:pos x="T2" y="T3"/>
              </a:cxn>
              <a:cxn ang="T8">
                <a:pos x="T4" y="T5"/>
              </a:cxn>
            </a:cxnLst>
            <a:rect l="T9" t="T10" r="T11" b="T12"/>
            <a:pathLst>
              <a:path w="3744" h="2">
                <a:moveTo>
                  <a:pt x="6" y="2"/>
                </a:moveTo>
                <a:lnTo>
                  <a:pt x="0" y="0"/>
                </a:lnTo>
                <a:lnTo>
                  <a:pt x="3744" y="0"/>
                </a:lnTo>
              </a:path>
            </a:pathLst>
          </a:custGeom>
          <a:noFill/>
          <a:ln w="508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3" name="Rectangle 12"/>
          <p:cNvSpPr>
            <a:spLocks noChangeArrowheads="1"/>
          </p:cNvSpPr>
          <p:nvPr/>
        </p:nvSpPr>
        <p:spPr bwMode="auto">
          <a:xfrm>
            <a:off x="1981200" y="3417282"/>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dirty="0"/>
              <a:t>20</a:t>
            </a:r>
          </a:p>
        </p:txBody>
      </p:sp>
      <p:sp>
        <p:nvSpPr>
          <p:cNvPr id="28684" name="Rectangle 13"/>
          <p:cNvSpPr>
            <a:spLocks noChangeArrowheads="1"/>
          </p:cNvSpPr>
          <p:nvPr/>
        </p:nvSpPr>
        <p:spPr bwMode="auto">
          <a:xfrm>
            <a:off x="3171092" y="4765435"/>
            <a:ext cx="3352800" cy="698500"/>
          </a:xfrm>
          <a:prstGeom prst="rect">
            <a:avLst/>
          </a:prstGeom>
          <a:noFill/>
          <a:ln>
            <a:noFill/>
          </a:ln>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latin typeface="+mn-lt"/>
              </a:rPr>
              <a:t>... When in fact this </a:t>
            </a:r>
            <a:r>
              <a:rPr lang="en-US" altLang="en-US" sz="2000" dirty="0" smtClean="0">
                <a:latin typeface="+mn-lt"/>
              </a:rPr>
              <a:t>was</a:t>
            </a:r>
            <a:r>
              <a:rPr lang="en-US" altLang="en-US" sz="2000" dirty="0">
                <a:latin typeface="+mn-lt"/>
              </a:rPr>
              <a:t/>
            </a:r>
            <a:br>
              <a:rPr lang="en-US" altLang="en-US" sz="2000" dirty="0">
                <a:latin typeface="+mn-lt"/>
              </a:rPr>
            </a:br>
            <a:r>
              <a:rPr lang="en-US" altLang="en-US" sz="2000" dirty="0">
                <a:latin typeface="+mn-lt"/>
              </a:rPr>
              <a:t> the population mean…</a:t>
            </a:r>
          </a:p>
        </p:txBody>
      </p:sp>
      <p:sp>
        <p:nvSpPr>
          <p:cNvPr id="28685" name="Line 14"/>
          <p:cNvSpPr>
            <a:spLocks noChangeShapeType="1"/>
          </p:cNvSpPr>
          <p:nvPr/>
        </p:nvSpPr>
        <p:spPr bwMode="auto">
          <a:xfrm>
            <a:off x="5562600" y="1524000"/>
            <a:ext cx="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8686" name="Line 15"/>
          <p:cNvSpPr>
            <a:spLocks noChangeShapeType="1"/>
          </p:cNvSpPr>
          <p:nvPr/>
        </p:nvSpPr>
        <p:spPr bwMode="auto">
          <a:xfrm>
            <a:off x="4724400" y="1436082"/>
            <a:ext cx="0" cy="1905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mc:AlternateContent xmlns:mc="http://schemas.openxmlformats.org/markup-compatibility/2006" xmlns:a14="http://schemas.microsoft.com/office/drawing/2010/main">
        <mc:Choice Requires="a14">
          <p:sp>
            <p:nvSpPr>
              <p:cNvPr id="28692" name="Text Box 5"/>
              <p:cNvSpPr txBox="1">
                <a:spLocks noChangeArrowheads="1"/>
              </p:cNvSpPr>
              <p:nvPr/>
            </p:nvSpPr>
            <p:spPr bwMode="auto">
              <a:xfrm>
                <a:off x="5943600" y="1283682"/>
                <a:ext cx="2362200" cy="8309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dirty="0">
                    <a:latin typeface="+mn-lt"/>
                  </a:rPr>
                  <a:t>Sampling Distribution </a:t>
                </a:r>
                <a:r>
                  <a:rPr lang="en-US" altLang="en-US" sz="2400" dirty="0" smtClean="0">
                    <a:latin typeface="+mn-lt"/>
                  </a:rPr>
                  <a:t>of </a:t>
                </a:r>
                <a14:m>
                  <m:oMath xmlns:m="http://schemas.openxmlformats.org/officeDocument/2006/math">
                    <m:acc>
                      <m:accPr>
                        <m:chr m:val="̅"/>
                        <m:ctrlPr>
                          <a:rPr lang="en-US" altLang="en-US" sz="2400" i="1">
                            <a:latin typeface="Cambria Math" charset="0"/>
                          </a:rPr>
                        </m:ctrlPr>
                      </m:accPr>
                      <m:e>
                        <m:r>
                          <a:rPr lang="en-US" altLang="en-US" sz="2400" i="1">
                            <a:latin typeface="Cambria Math" panose="02040503050406030204" pitchFamily="18" charset="0"/>
                          </a:rPr>
                          <m:t>𝑋</m:t>
                        </m:r>
                      </m:e>
                    </m:acc>
                  </m:oMath>
                </a14:m>
                <a:r>
                  <a:rPr lang="en-US" altLang="en-US" sz="2400" dirty="0" smtClean="0">
                    <a:latin typeface="+mn-lt"/>
                  </a:rPr>
                  <a:t> </a:t>
                </a:r>
                <a:endParaRPr lang="en-US" altLang="en-US" sz="2400" dirty="0">
                  <a:latin typeface="+mn-lt"/>
                </a:endParaRPr>
              </a:p>
            </p:txBody>
          </p:sp>
        </mc:Choice>
        <mc:Fallback xmlns="">
          <p:sp>
            <p:nvSpPr>
              <p:cNvPr id="28692" name="Text Box 5"/>
              <p:cNvSpPr txBox="1">
                <a:spLocks noRot="1" noChangeAspect="1" noMove="1" noResize="1" noEditPoints="1" noAdjustHandles="1" noChangeArrowheads="1" noChangeShapeType="1" noTextEdit="1"/>
              </p:cNvSpPr>
              <p:nvPr/>
            </p:nvSpPr>
            <p:spPr bwMode="auto">
              <a:xfrm>
                <a:off x="5943600" y="1283682"/>
                <a:ext cx="2362200" cy="830997"/>
              </a:xfrm>
              <a:prstGeom prst="rect">
                <a:avLst/>
              </a:prstGeom>
              <a:blipFill rotWithShape="0">
                <a:blip r:embed="rId3"/>
                <a:stretch>
                  <a:fillRect l="-3866" t="-5882" r="-9021"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688" name="Rectangle 17"/>
          <p:cNvSpPr>
            <a:spLocks noChangeArrowheads="1"/>
          </p:cNvSpPr>
          <p:nvPr/>
        </p:nvSpPr>
        <p:spPr bwMode="auto">
          <a:xfrm>
            <a:off x="7696200" y="3252182"/>
            <a:ext cx="533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t>X</a:t>
            </a:r>
          </a:p>
        </p:txBody>
      </p:sp>
      <p:sp>
        <p:nvSpPr>
          <p:cNvPr id="28689" name="Freeform 18"/>
          <p:cNvSpPr>
            <a:spLocks/>
          </p:cNvSpPr>
          <p:nvPr/>
        </p:nvSpPr>
        <p:spPr bwMode="auto">
          <a:xfrm>
            <a:off x="7800975" y="3322032"/>
            <a:ext cx="138113" cy="1588"/>
          </a:xfrm>
          <a:custGeom>
            <a:avLst/>
            <a:gdLst>
              <a:gd name="T0" fmla="*/ 0 w 87"/>
              <a:gd name="T1" fmla="*/ 0 h 1"/>
              <a:gd name="T2" fmla="*/ 2147483647 w 87"/>
              <a:gd name="T3" fmla="*/ 0 h 1"/>
              <a:gd name="T4" fmla="*/ 0 60000 65536"/>
              <a:gd name="T5" fmla="*/ 0 60000 65536"/>
              <a:gd name="T6" fmla="*/ 0 w 87"/>
              <a:gd name="T7" fmla="*/ 0 h 1"/>
              <a:gd name="T8" fmla="*/ 87 w 87"/>
              <a:gd name="T9" fmla="*/ 1 h 1"/>
            </a:gdLst>
            <a:ahLst/>
            <a:cxnLst>
              <a:cxn ang="T4">
                <a:pos x="T0" y="T1"/>
              </a:cxn>
              <a:cxn ang="T5">
                <a:pos x="T2" y="T3"/>
              </a:cxn>
            </a:cxnLst>
            <a:rect l="T6" t="T7" r="T8" b="T9"/>
            <a:pathLst>
              <a:path w="87" h="1">
                <a:moveTo>
                  <a:pt x="0" y="0"/>
                </a:moveTo>
                <a:lnTo>
                  <a:pt x="87" y="0"/>
                </a:lnTo>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22" name="Rectangle 2"/>
          <p:cNvSpPr txBox="1">
            <a:spLocks noChangeArrowheads="1"/>
          </p:cNvSpPr>
          <p:nvPr/>
        </p:nvSpPr>
        <p:spPr>
          <a:xfrm>
            <a:off x="134817" y="17861"/>
            <a:ext cx="7886700" cy="651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smtClean="0"/>
              <a:t>The Hypothesis Testing Process</a:t>
            </a:r>
            <a:endParaRPr lang="en-US" altLang="en-US" sz="3600" dirty="0" smtClean="0"/>
          </a:p>
        </p:txBody>
      </p:sp>
    </p:spTree>
    <p:extLst>
      <p:ext uri="{BB962C8B-B14F-4D97-AF65-F5344CB8AC3E}">
        <p14:creationId xmlns:p14="http://schemas.microsoft.com/office/powerpoint/2010/main" val="64800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animBg="1"/>
      <p:bldP spid="28678" grpId="0"/>
      <p:bldP spid="28679" grpId="0"/>
      <p:bldP spid="28683" grpId="0"/>
      <p:bldP spid="286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81000" y="107220"/>
            <a:ext cx="8534400" cy="607889"/>
          </a:xfrm>
        </p:spPr>
        <p:txBody>
          <a:bodyPr>
            <a:normAutofit/>
          </a:bodyPr>
          <a:lstStyle/>
          <a:p>
            <a:pPr eaLnBrk="1" hangingPunct="1"/>
            <a:r>
              <a:rPr lang="en-US" altLang="en-US" sz="3600" dirty="0" smtClean="0"/>
              <a:t>Test Statistic and Critical Values</a:t>
            </a:r>
          </a:p>
        </p:txBody>
      </p:sp>
      <mc:AlternateContent xmlns:mc="http://schemas.openxmlformats.org/markup-compatibility/2006" xmlns:a14="http://schemas.microsoft.com/office/drawing/2010/main">
        <mc:Choice Requires="a14">
          <p:sp>
            <p:nvSpPr>
              <p:cNvPr id="29699" name="Rectangle 3"/>
              <p:cNvSpPr>
                <a:spLocks noGrp="1" noChangeArrowheads="1"/>
              </p:cNvSpPr>
              <p:nvPr>
                <p:ph type="body" idx="4294967295"/>
              </p:nvPr>
            </p:nvSpPr>
            <p:spPr>
              <a:xfrm>
                <a:off x="381000" y="715110"/>
                <a:ext cx="8534400" cy="3188676"/>
              </a:xfrm>
            </p:spPr>
            <p:txBody>
              <a:bodyPr>
                <a:normAutofit/>
              </a:bodyPr>
              <a:lstStyle/>
              <a:p>
                <a:r>
                  <a:rPr lang="en-US" altLang="en-US" sz="2400" dirty="0" smtClean="0"/>
                  <a:t>If the sample mean </a:t>
                </a:r>
                <a14:m>
                  <m:oMath xmlns:m="http://schemas.openxmlformats.org/officeDocument/2006/math">
                    <m:acc>
                      <m:accPr>
                        <m:chr m:val="̅"/>
                        <m:ctrlPr>
                          <a:rPr lang="en-US" altLang="en-US" sz="2400" i="1">
                            <a:latin typeface="Cambria Math" charset="0"/>
                          </a:rPr>
                        </m:ctrlPr>
                      </m:accPr>
                      <m:e>
                        <m:r>
                          <a:rPr lang="en-US" altLang="en-US" sz="2400" i="1">
                            <a:latin typeface="Cambria Math" panose="02040503050406030204" pitchFamily="18" charset="0"/>
                          </a:rPr>
                          <m:t>𝑋</m:t>
                        </m:r>
                      </m:e>
                    </m:acc>
                  </m:oMath>
                </a14:m>
                <a:r>
                  <a:rPr lang="en-US" altLang="en-US" sz="2400" dirty="0" smtClean="0"/>
                  <a:t> is “close” to the stated (hypothesized) population mean, </a:t>
                </a:r>
                <a:r>
                  <a:rPr lang="en-US" altLang="en-US" sz="2400" dirty="0"/>
                  <a:t>H</a:t>
                </a:r>
                <a:r>
                  <a:rPr lang="en-US" altLang="en-US" sz="2400" baseline="-25000" dirty="0"/>
                  <a:t>0 </a:t>
                </a:r>
                <a:r>
                  <a:rPr lang="en-US" altLang="en-US" sz="2400" dirty="0" smtClean="0"/>
                  <a:t>is NOT rejected</a:t>
                </a:r>
              </a:p>
              <a:p>
                <a:r>
                  <a:rPr lang="en-US" altLang="en-US" sz="2400" dirty="0" smtClean="0"/>
                  <a:t>If the sample mean </a:t>
                </a:r>
                <a14:m>
                  <m:oMath xmlns:m="http://schemas.openxmlformats.org/officeDocument/2006/math">
                    <m:acc>
                      <m:accPr>
                        <m:chr m:val="̅"/>
                        <m:ctrlPr>
                          <a:rPr lang="en-US" altLang="en-US" sz="2400" i="1">
                            <a:latin typeface="Cambria Math" charset="0"/>
                          </a:rPr>
                        </m:ctrlPr>
                      </m:accPr>
                      <m:e>
                        <m:r>
                          <a:rPr lang="en-US" altLang="en-US" sz="2400" i="1">
                            <a:latin typeface="Cambria Math" panose="02040503050406030204" pitchFamily="18" charset="0"/>
                          </a:rPr>
                          <m:t>𝑋</m:t>
                        </m:r>
                      </m:e>
                    </m:acc>
                  </m:oMath>
                </a14:m>
                <a:r>
                  <a:rPr lang="en-US" altLang="en-US" sz="2400" dirty="0" smtClean="0"/>
                  <a:t> is “far” from the stated </a:t>
                </a:r>
                <a:r>
                  <a:rPr lang="en-US" altLang="en-US" sz="2400" dirty="0"/>
                  <a:t>(hypothesized) </a:t>
                </a:r>
                <a:r>
                  <a:rPr lang="en-US" altLang="en-US" sz="2400" dirty="0" smtClean="0"/>
                  <a:t>population mean, </a:t>
                </a:r>
                <a:r>
                  <a:rPr lang="en-US" altLang="en-US" sz="2400" dirty="0"/>
                  <a:t>H</a:t>
                </a:r>
                <a:r>
                  <a:rPr lang="en-US" altLang="en-US" sz="2400" baseline="-25000" dirty="0"/>
                  <a:t>0 </a:t>
                </a:r>
                <a:r>
                  <a:rPr lang="en-US" altLang="en-US" sz="2400" dirty="0" smtClean="0"/>
                  <a:t>is  rejected</a:t>
                </a:r>
              </a:p>
              <a:p>
                <a:pPr eaLnBrk="1" hangingPunct="1">
                  <a:lnSpc>
                    <a:spcPct val="90000"/>
                  </a:lnSpc>
                </a:pPr>
                <a:r>
                  <a:rPr lang="en-US" altLang="en-US" sz="2400" dirty="0" smtClean="0"/>
                  <a:t>How far is “far enough” to reject H</a:t>
                </a:r>
                <a:r>
                  <a:rPr lang="en-US" altLang="en-US" sz="2400" baseline="-25000" dirty="0" smtClean="0"/>
                  <a:t>0</a:t>
                </a:r>
                <a:r>
                  <a:rPr lang="en-US" altLang="en-US" sz="2400" dirty="0" smtClean="0"/>
                  <a:t>?</a:t>
                </a:r>
              </a:p>
              <a:p>
                <a:pPr eaLnBrk="1" hangingPunct="1">
                  <a:lnSpc>
                    <a:spcPct val="90000"/>
                  </a:lnSpc>
                </a:pPr>
                <a:r>
                  <a:rPr lang="en-US" altLang="en-US" sz="2400" dirty="0" smtClean="0"/>
                  <a:t>The critical value of a test statistic creates a “line in the sand” for decision making -- it answers the question of how far is far enough</a:t>
                </a:r>
              </a:p>
            </p:txBody>
          </p:sp>
        </mc:Choice>
        <mc:Fallback xmlns="">
          <p:sp>
            <p:nvSpPr>
              <p:cNvPr id="29699" name="Rectangle 3"/>
              <p:cNvSpPr>
                <a:spLocks noGrp="1" noRot="1" noChangeAspect="1" noMove="1" noResize="1" noEditPoints="1" noAdjustHandles="1" noChangeArrowheads="1" noChangeShapeType="1" noTextEdit="1"/>
              </p:cNvSpPr>
              <p:nvPr>
                <p:ph type="body" idx="4294967295"/>
              </p:nvPr>
            </p:nvSpPr>
            <p:spPr>
              <a:xfrm>
                <a:off x="381000" y="715110"/>
                <a:ext cx="8534400" cy="3188676"/>
              </a:xfrm>
              <a:blipFill rotWithShape="0">
                <a:blip r:embed="rId2"/>
                <a:stretch>
                  <a:fillRect l="-1000" t="-2677" r="-143" b="-1721"/>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2205037" y="3657959"/>
            <a:ext cx="4733925" cy="1628775"/>
          </a:xfrm>
          <a:prstGeom prst="rect">
            <a:avLst/>
          </a:prstGeom>
        </p:spPr>
      </p:pic>
      <p:sp>
        <p:nvSpPr>
          <p:cNvPr id="7" name="Text Box 13"/>
          <p:cNvSpPr txBox="1">
            <a:spLocks noChangeArrowheads="1"/>
          </p:cNvSpPr>
          <p:nvPr/>
        </p:nvSpPr>
        <p:spPr bwMode="auto">
          <a:xfrm>
            <a:off x="3364523" y="5439501"/>
            <a:ext cx="24032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dirty="0">
                <a:latin typeface="+mn-lt"/>
              </a:rPr>
              <a:t>Critical </a:t>
            </a:r>
            <a:r>
              <a:rPr lang="en-US" altLang="en-US" sz="2400" dirty="0" smtClean="0">
                <a:latin typeface="+mn-lt"/>
              </a:rPr>
              <a:t>Values</a:t>
            </a:r>
            <a:endParaRPr lang="en-US" altLang="en-US" sz="2400" dirty="0">
              <a:latin typeface="+mn-lt"/>
            </a:endParaRPr>
          </a:p>
        </p:txBody>
      </p:sp>
      <p:sp>
        <p:nvSpPr>
          <p:cNvPr id="8" name="Line 15"/>
          <p:cNvSpPr>
            <a:spLocks noChangeShapeType="1"/>
          </p:cNvSpPr>
          <p:nvPr/>
        </p:nvSpPr>
        <p:spPr bwMode="auto">
          <a:xfrm flipH="1" flipV="1">
            <a:off x="3499338" y="5152285"/>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6"/>
          <p:cNvSpPr>
            <a:spLocks noChangeShapeType="1"/>
          </p:cNvSpPr>
          <p:nvPr/>
        </p:nvSpPr>
        <p:spPr bwMode="auto">
          <a:xfrm flipV="1">
            <a:off x="5099538" y="5152285"/>
            <a:ext cx="457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1"/>
          <p:cNvSpPr>
            <a:spLocks noChangeShapeType="1"/>
          </p:cNvSpPr>
          <p:nvPr/>
        </p:nvSpPr>
        <p:spPr bwMode="auto">
          <a:xfrm>
            <a:off x="2636471" y="4434368"/>
            <a:ext cx="588963" cy="42545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2"/>
          <p:cNvSpPr>
            <a:spLocks noChangeShapeType="1"/>
          </p:cNvSpPr>
          <p:nvPr/>
        </p:nvSpPr>
        <p:spPr bwMode="auto">
          <a:xfrm flipH="1">
            <a:off x="5819409" y="4328006"/>
            <a:ext cx="825500" cy="531812"/>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7"/>
          <p:cNvSpPr txBox="1">
            <a:spLocks noChangeArrowheads="1"/>
          </p:cNvSpPr>
          <p:nvPr/>
        </p:nvSpPr>
        <p:spPr bwMode="auto">
          <a:xfrm>
            <a:off x="1453662" y="3840643"/>
            <a:ext cx="1090246" cy="646331"/>
          </a:xfrm>
          <a:prstGeom prst="rect">
            <a:avLst/>
          </a:prstGeom>
          <a:noFill/>
          <a:ln>
            <a:solidFill>
              <a:schemeClr val="tx1"/>
            </a:solidFill>
          </a:ln>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800" dirty="0">
                <a:latin typeface="+mn-lt"/>
              </a:rPr>
              <a:t>Region of Rejection</a:t>
            </a:r>
          </a:p>
        </p:txBody>
      </p:sp>
      <p:sp>
        <p:nvSpPr>
          <p:cNvPr id="13" name="Text Box 18"/>
          <p:cNvSpPr txBox="1">
            <a:spLocks noChangeArrowheads="1"/>
          </p:cNvSpPr>
          <p:nvPr/>
        </p:nvSpPr>
        <p:spPr bwMode="auto">
          <a:xfrm>
            <a:off x="6787662" y="3764443"/>
            <a:ext cx="1090246" cy="646331"/>
          </a:xfrm>
          <a:prstGeom prst="rect">
            <a:avLst/>
          </a:prstGeom>
          <a:noFill/>
          <a:ln>
            <a:solidFill>
              <a:schemeClr val="tx1"/>
            </a:solidFill>
          </a:ln>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800">
                <a:latin typeface="+mn-lt"/>
              </a:rPr>
              <a:t>Region of Rejection</a:t>
            </a:r>
          </a:p>
        </p:txBody>
      </p:sp>
      <p:sp>
        <p:nvSpPr>
          <p:cNvPr id="14" name="Text Box 21"/>
          <p:cNvSpPr txBox="1">
            <a:spLocks noChangeArrowheads="1"/>
          </p:cNvSpPr>
          <p:nvPr/>
        </p:nvSpPr>
        <p:spPr bwMode="auto">
          <a:xfrm>
            <a:off x="3796078" y="4297843"/>
            <a:ext cx="1567229" cy="646331"/>
          </a:xfrm>
          <a:prstGeom prst="rect">
            <a:avLst/>
          </a:prstGeom>
          <a:noFill/>
          <a:ln>
            <a:solidFill>
              <a:schemeClr val="tx1"/>
            </a:solidFill>
          </a:ln>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r>
              <a:rPr lang="en-US" altLang="en-US" sz="1800" dirty="0">
                <a:latin typeface="+mn-lt"/>
              </a:rPr>
              <a:t>Region of</a:t>
            </a:r>
          </a:p>
          <a:p>
            <a:pPr algn="ctr"/>
            <a:r>
              <a:rPr lang="en-US" altLang="en-US" sz="1800" dirty="0">
                <a:latin typeface="+mn-lt"/>
              </a:rPr>
              <a:t>Non-Rejection</a:t>
            </a:r>
          </a:p>
        </p:txBody>
      </p:sp>
      <p:sp>
        <p:nvSpPr>
          <p:cNvPr id="15" name="Line 19"/>
          <p:cNvSpPr>
            <a:spLocks noChangeShapeType="1"/>
          </p:cNvSpPr>
          <p:nvPr/>
        </p:nvSpPr>
        <p:spPr bwMode="auto">
          <a:xfrm flipH="1" flipV="1">
            <a:off x="2730254" y="5127442"/>
            <a:ext cx="1865192" cy="1374399"/>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20"/>
          <p:cNvSpPr>
            <a:spLocks noChangeShapeType="1"/>
          </p:cNvSpPr>
          <p:nvPr/>
        </p:nvSpPr>
        <p:spPr bwMode="auto">
          <a:xfrm flipV="1">
            <a:off x="4595446" y="5127442"/>
            <a:ext cx="1818785" cy="1374399"/>
          </a:xfrm>
          <a:prstGeom prst="line">
            <a:avLst/>
          </a:prstGeom>
          <a:noFill/>
          <a:ln w="571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Text Box 13"/>
          <p:cNvSpPr txBox="1">
            <a:spLocks noChangeArrowheads="1"/>
          </p:cNvSpPr>
          <p:nvPr/>
        </p:nvSpPr>
        <p:spPr bwMode="auto">
          <a:xfrm>
            <a:off x="817685" y="6443227"/>
            <a:ext cx="75672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dirty="0" smtClean="0">
                <a:latin typeface="+mn-lt"/>
              </a:rPr>
              <a:t>“</a:t>
            </a:r>
            <a:r>
              <a:rPr lang="en-US" altLang="en-US" sz="2000" dirty="0">
                <a:latin typeface="+mn-lt"/>
              </a:rPr>
              <a:t>Too Far Away” From Mean of Sampling Distribution</a:t>
            </a:r>
          </a:p>
        </p:txBody>
      </p:sp>
    </p:spTree>
    <p:extLst>
      <p:ext uri="{BB962C8B-B14F-4D97-AF65-F5344CB8AC3E}">
        <p14:creationId xmlns:p14="http://schemas.microsoft.com/office/powerpoint/2010/main" val="301602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648" y="-633"/>
            <a:ext cx="8717280" cy="866907"/>
          </a:xfrm>
        </p:spPr>
        <p:txBody>
          <a:bodyPr>
            <a:normAutofit fontScale="90000"/>
          </a:bodyPr>
          <a:lstStyle/>
          <a:p>
            <a:r>
              <a:rPr lang="en-US" dirty="0" smtClean="0"/>
              <a:t>Level of Significance (α) and Rejection Region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231648" y="866274"/>
                <a:ext cx="8912352" cy="5619870"/>
              </a:xfrm>
            </p:spPr>
            <p:txBody>
              <a:bodyPr>
                <a:normAutofit/>
              </a:bodyPr>
              <a:lstStyle/>
              <a:p>
                <a:r>
                  <a:rPr lang="en-US" sz="2400" b="1" dirty="0" smtClean="0"/>
                  <a:t>α</a:t>
                </a:r>
                <a:r>
                  <a:rPr lang="en-US" sz="2400" dirty="0"/>
                  <a:t> is the </a:t>
                </a:r>
                <a:r>
                  <a:rPr lang="en-US" sz="2400" b="1" dirty="0"/>
                  <a:t>maximum</a:t>
                </a:r>
                <a:r>
                  <a:rPr lang="en-US" sz="2400" dirty="0"/>
                  <a:t> value </a:t>
                </a:r>
                <a:r>
                  <a:rPr lang="en-US" sz="2400" dirty="0" smtClean="0"/>
                  <a:t>(maximum area in the tails) for </a:t>
                </a:r>
                <a:r>
                  <a:rPr lang="en-US" sz="2400" dirty="0"/>
                  <a:t>which you are willing to reject </a:t>
                </a:r>
                <a:r>
                  <a:rPr lang="en-US" altLang="en-US" sz="2400" dirty="0" smtClean="0"/>
                  <a:t>H</a:t>
                </a:r>
                <a:r>
                  <a:rPr lang="en-US" altLang="en-US" sz="2400" baseline="-25000" dirty="0" smtClean="0"/>
                  <a:t>0</a:t>
                </a:r>
              </a:p>
              <a:p>
                <a:pPr lvl="1"/>
                <a:r>
                  <a:rPr lang="en-US" sz="2000" b="1" dirty="0" smtClean="0"/>
                  <a:t>α </a:t>
                </a:r>
                <a:r>
                  <a:rPr lang="en-US" sz="2000" dirty="0" smtClean="0"/>
                  <a:t>may be spread into both tails (</a:t>
                </a:r>
                <a14:m>
                  <m:oMath xmlns:m="http://schemas.openxmlformats.org/officeDocument/2006/math">
                    <m:f>
                      <m:fPr>
                        <m:ctrlPr>
                          <a:rPr lang="en-US" sz="2000" i="1" smtClean="0">
                            <a:latin typeface="Cambria Math" charset="0"/>
                            <a:ea typeface="Cambria Math" panose="02040503050406030204" pitchFamily="18" charset="0"/>
                          </a:rPr>
                        </m:ctrlPr>
                      </m:fPr>
                      <m:num>
                        <m:r>
                          <m:rPr>
                            <m:nor/>
                          </m:rPr>
                          <a:rPr lang="en-US" sz="2000" dirty="0">
                            <a:latin typeface="Cambria Math" panose="02040503050406030204" pitchFamily="18" charset="0"/>
                            <a:ea typeface="Cambria Math" panose="02040503050406030204" pitchFamily="18" charset="0"/>
                          </a:rPr>
                          <m:t>α</m:t>
                        </m:r>
                      </m:num>
                      <m:den>
                        <m:r>
                          <a:rPr lang="en-US" sz="2000" b="0" i="1" smtClean="0">
                            <a:latin typeface="Cambria Math" panose="02040503050406030204" pitchFamily="18" charset="0"/>
                            <a:ea typeface="Cambria Math" panose="02040503050406030204" pitchFamily="18" charset="0"/>
                          </a:rPr>
                          <m:t>2</m:t>
                        </m:r>
                      </m:den>
                    </m:f>
                  </m:oMath>
                </a14:m>
                <a:r>
                  <a:rPr lang="en-US" altLang="en-US" sz="2000" dirty="0" smtClean="0"/>
                  <a:t>) for a 2-tailed test (   = /</a:t>
                </a:r>
                <a:r>
                  <a:rPr lang="en-US" altLang="en-US" sz="2000" dirty="0" smtClean="0">
                    <a:sym typeface="Wingdings" panose="05000000000000000000" pitchFamily="2" charset="2"/>
                  </a:rPr>
                  <a:t> ≠   )</a:t>
                </a:r>
                <a:endParaRPr lang="en-US" altLang="en-US" sz="2000" dirty="0" smtClean="0"/>
              </a:p>
              <a:p>
                <a:pPr lvl="1"/>
                <a:r>
                  <a:rPr lang="en-US" sz="2000" b="1" dirty="0" smtClean="0"/>
                  <a:t>α </a:t>
                </a:r>
                <a:r>
                  <a:rPr lang="en-US" sz="2000" dirty="0" smtClean="0"/>
                  <a:t>may be concentrated in one tail for a 1-tailed test (   </a:t>
                </a:r>
                <a:r>
                  <a:rPr lang="en-US" altLang="en-US" sz="2000" dirty="0" smtClean="0"/>
                  <a:t>≤ / </a:t>
                </a:r>
                <a:r>
                  <a:rPr lang="en-US" altLang="en-US" sz="2000" dirty="0" smtClean="0">
                    <a:sym typeface="Wingdings" panose="05000000000000000000" pitchFamily="2" charset="2"/>
                  </a:rPr>
                  <a:t>&gt;       or      </a:t>
                </a:r>
                <a:r>
                  <a:rPr lang="en-US" altLang="en-US" sz="2000" dirty="0" smtClean="0"/>
                  <a:t>≥ / </a:t>
                </a:r>
                <a:r>
                  <a:rPr lang="en-US" altLang="en-US" sz="2000" dirty="0" smtClean="0">
                    <a:sym typeface="Wingdings" panose="05000000000000000000" pitchFamily="2" charset="2"/>
                  </a:rPr>
                  <a:t>&lt;   )</a:t>
                </a:r>
                <a:endParaRPr lang="en-US" altLang="en-US" dirty="0"/>
              </a:p>
              <a:p>
                <a:pPr lvl="1"/>
                <a:endParaRPr lang="en-US" altLang="en-US" sz="2000" dirty="0" smtClean="0"/>
              </a:p>
              <a:p>
                <a:r>
                  <a:rPr lang="en-US" sz="2400" dirty="0" smtClean="0"/>
                  <a:t>Called the </a:t>
                </a:r>
                <a:r>
                  <a:rPr lang="en-US" sz="2400" b="1" dirty="0" smtClean="0"/>
                  <a:t>Level of Significance</a:t>
                </a:r>
                <a:r>
                  <a:rPr lang="en-US" sz="2400" dirty="0" smtClean="0"/>
                  <a:t> for the hypothesis test</a:t>
                </a:r>
                <a:endParaRPr lang="en-US" sz="2400" b="1" dirty="0"/>
              </a:p>
              <a:p>
                <a:pPr lvl="1"/>
                <a:r>
                  <a:rPr lang="en-US" sz="2000" dirty="0"/>
                  <a:t>E.g., “At the α=.05 level, we have sufficient evidence to reject…” </a:t>
                </a:r>
                <a:r>
                  <a:rPr lang="en-US" sz="2000" dirty="0" smtClean="0"/>
                  <a:t>_or_</a:t>
                </a:r>
                <a:br>
                  <a:rPr lang="en-US" sz="2000" dirty="0" smtClean="0"/>
                </a:br>
                <a:r>
                  <a:rPr lang="en-US" sz="2000" dirty="0" smtClean="0"/>
                  <a:t>“</a:t>
                </a:r>
                <a:r>
                  <a:rPr lang="en-US" sz="2000" dirty="0"/>
                  <a:t>At the α=.05 level, we do not have sufficient evidence to reject…”</a:t>
                </a:r>
              </a:p>
              <a:p>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231648" y="866274"/>
                <a:ext cx="8912352" cy="5619870"/>
              </a:xfrm>
              <a:blipFill rotWithShape="0">
                <a:blip r:embed="rId2"/>
                <a:stretch>
                  <a:fillRect l="-889" t="-1518"/>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D75822C-2030-4887-9512-2AC67AD2736F}" type="slidenum">
              <a:rPr lang="en-US" smtClean="0"/>
              <a:t>16</a:t>
            </a:fld>
            <a:endParaRPr lang="en-US" dirty="0"/>
          </a:p>
        </p:txBody>
      </p:sp>
      <p:pic>
        <p:nvPicPr>
          <p:cNvPr id="29" name="Picture 28"/>
          <p:cNvPicPr>
            <a:picLocks noChangeAspect="1"/>
          </p:cNvPicPr>
          <p:nvPr/>
        </p:nvPicPr>
        <p:blipFill>
          <a:blip r:embed="rId3"/>
          <a:stretch>
            <a:fillRect/>
          </a:stretch>
        </p:blipFill>
        <p:spPr>
          <a:xfrm>
            <a:off x="2482881" y="4252313"/>
            <a:ext cx="4214813" cy="2521428"/>
          </a:xfrm>
          <a:prstGeom prst="rect">
            <a:avLst/>
          </a:prstGeom>
        </p:spPr>
      </p:pic>
    </p:spTree>
    <p:extLst>
      <p:ext uri="{BB962C8B-B14F-4D97-AF65-F5344CB8AC3E}">
        <p14:creationId xmlns:p14="http://schemas.microsoft.com/office/powerpoint/2010/main" val="2469179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648" y="-633"/>
            <a:ext cx="8717280" cy="661033"/>
          </a:xfrm>
        </p:spPr>
        <p:txBody>
          <a:bodyPr/>
          <a:lstStyle/>
          <a:p>
            <a:r>
              <a:rPr lang="en-US" dirty="0" smtClean="0"/>
              <a:t>Critical Value Calculations</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0" y="762000"/>
                <a:ext cx="9144000" cy="6096000"/>
              </a:xfrm>
            </p:spPr>
            <p:txBody>
              <a:bodyPr>
                <a:normAutofit fontScale="92500" lnSpcReduction="10000"/>
              </a:bodyPr>
              <a:lstStyle/>
              <a:p>
                <a:pPr marL="0" indent="0">
                  <a:buNone/>
                </a:pPr>
                <a:r>
                  <a:rPr lang="en-US" b="0" dirty="0" smtClean="0">
                    <a:latin typeface="Calibri" panose="020F0502020204030204" pitchFamily="34" charset="0"/>
                  </a:rPr>
                  <a:t>REMEMBER</a:t>
                </a:r>
                <a:r>
                  <a:rPr lang="en-US" b="0" i="1" dirty="0" smtClean="0">
                    <a:latin typeface="Calibri" panose="020F0502020204030204" pitchFamily="34" charset="0"/>
                  </a:rPr>
                  <a:t>:</a:t>
                </a:r>
              </a:p>
              <a:p>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𝜎</m:t>
                        </m:r>
                      </m:den>
                    </m:f>
                  </m:oMath>
                </a14:m>
                <a:r>
                  <a:rPr lang="en-US" dirty="0" smtClean="0"/>
                  <a:t> for normally distributed populations</a:t>
                </a:r>
                <a:br>
                  <a:rPr lang="en-US" dirty="0" smtClean="0"/>
                </a:br>
                <a:endParaRPr lang="en-US" dirty="0" smtClean="0"/>
              </a:p>
              <a:p>
                <a14:m>
                  <m:oMath xmlns:m="http://schemas.openxmlformats.org/officeDocument/2006/math">
                    <m:r>
                      <a:rPr lang="en-US" i="1" smtClean="0">
                        <a:latin typeface="Cambria Math" panose="02040503050406030204" pitchFamily="18" charset="0"/>
                      </a:rPr>
                      <m:t>𝑧</m:t>
                    </m:r>
                    <m:r>
                      <a:rPr lang="en-US" i="1" smtClean="0">
                        <a:latin typeface="Cambria Math" panose="02040503050406030204" pitchFamily="18" charset="0"/>
                      </a:rPr>
                      <m:t>=</m:t>
                    </m:r>
                    <m:f>
                      <m:fPr>
                        <m:ctrlPr>
                          <a:rPr lang="en-US" i="1" smtClean="0">
                            <a:latin typeface="Cambria Math" charset="0"/>
                          </a:rPr>
                        </m:ctrlPr>
                      </m:fPr>
                      <m:num>
                        <m:acc>
                          <m:accPr>
                            <m:chr m:val="̂"/>
                            <m:ctrlPr>
                              <a:rPr lang="en-US" i="1" smtClean="0">
                                <a:latin typeface="Cambria Math" charset="0"/>
                              </a:rPr>
                            </m:ctrlPr>
                          </m:accPr>
                          <m:e>
                            <m:r>
                              <a:rPr lang="en-US" b="0" i="1" smtClean="0">
                                <a:latin typeface="Cambria Math" panose="02040503050406030204" pitchFamily="18" charset="0"/>
                              </a:rPr>
                              <m:t>𝑝</m:t>
                            </m:r>
                          </m:e>
                        </m:acc>
                        <m:r>
                          <a:rPr lang="en-US" i="1">
                            <a:latin typeface="Cambria Math" panose="02040503050406030204" pitchFamily="18" charset="0"/>
                          </a:rPr>
                          <m:t>−</m:t>
                        </m:r>
                        <m:r>
                          <a:rPr lang="en-US" b="0" i="1" smtClean="0">
                            <a:latin typeface="Cambria Math" panose="02040503050406030204" pitchFamily="18" charset="0"/>
                          </a:rPr>
                          <m:t>𝑝</m:t>
                        </m:r>
                      </m:num>
                      <m:den>
                        <m:rad>
                          <m:radPr>
                            <m:degHide m:val="on"/>
                            <m:ctrlPr>
                              <a:rPr lang="en-US" i="1" smtClean="0">
                                <a:latin typeface="Cambria Math" charset="0"/>
                                <a:ea typeface="Cambria Math" panose="02040503050406030204" pitchFamily="18" charset="0"/>
                              </a:rPr>
                            </m:ctrlPr>
                          </m:radPr>
                          <m:deg/>
                          <m:e>
                            <m:f>
                              <m:fPr>
                                <m:ctrlPr>
                                  <a:rPr lang="en-US"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𝑛</m:t>
                                </m:r>
                              </m:den>
                            </m:f>
                          </m:e>
                        </m:rad>
                      </m:den>
                    </m:f>
                  </m:oMath>
                </a14:m>
                <a:r>
                  <a:rPr lang="en-US" dirty="0" smtClean="0"/>
                  <a:t> for sample proportions where n is large enough</a:t>
                </a:r>
                <a:br>
                  <a:rPr lang="en-US" dirty="0" smtClean="0"/>
                </a:br>
                <a:endParaRPr lang="en-US" dirty="0" smtClean="0"/>
              </a:p>
              <a:p>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num>
                      <m:den>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den>
                    </m:f>
                  </m:oMath>
                </a14:m>
                <a:r>
                  <a:rPr lang="en-US" dirty="0"/>
                  <a:t> for means where </a:t>
                </a:r>
                <a:r>
                  <a:rPr lang="el-GR" dirty="0"/>
                  <a:t>σ</a:t>
                </a:r>
                <a:r>
                  <a:rPr lang="en-US" dirty="0"/>
                  <a:t> is known and n≥30 or the </a:t>
                </a:r>
                <a:r>
                  <a:rPr lang="en-US" dirty="0" smtClean="0"/>
                  <a:t/>
                </a:r>
                <a:br>
                  <a:rPr lang="en-US" dirty="0" smtClean="0"/>
                </a:br>
                <a:r>
                  <a:rPr lang="en-US" dirty="0" smtClean="0"/>
                  <a:t/>
                </a:r>
                <a:br>
                  <a:rPr lang="en-US" dirty="0" smtClean="0"/>
                </a:br>
                <a:r>
                  <a:rPr lang="en-US" dirty="0" smtClean="0"/>
                  <a:t>underlying </a:t>
                </a:r>
                <a:r>
                  <a:rPr lang="en-US" dirty="0"/>
                  <a:t>population is approximately normal</a:t>
                </a:r>
              </a:p>
              <a:p>
                <a14:m>
                  <m:oMath xmlns:m="http://schemas.openxmlformats.org/officeDocument/2006/math">
                    <m:r>
                      <a:rPr lang="en-US" b="0" i="1" smtClean="0">
                        <a:latin typeface="Cambria Math" panose="02040503050406030204" pitchFamily="18" charset="0"/>
                      </a:rPr>
                      <m:t>𝑡</m:t>
                    </m:r>
                    <m:r>
                      <a:rPr lang="en-US" i="1">
                        <a:latin typeface="Cambria Math" panose="02040503050406030204" pitchFamily="18" charset="0"/>
                      </a:rPr>
                      <m:t>=</m:t>
                    </m:r>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num>
                      <m:den>
                        <m:f>
                          <m:fPr>
                            <m:ctrlPr>
                              <a:rPr lang="en-US" i="1">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𝑆</m:t>
                            </m:r>
                          </m:num>
                          <m:den>
                            <m:rad>
                              <m:radPr>
                                <m:degHide m:val="on"/>
                                <m:ctrlPr>
                                  <a:rPr lang="en-US" i="1">
                                    <a:latin typeface="Cambria Math"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den>
                    </m:f>
                  </m:oMath>
                </a14:m>
                <a:r>
                  <a:rPr lang="en-US" dirty="0"/>
                  <a:t> for means where </a:t>
                </a:r>
                <a:r>
                  <a:rPr lang="el-GR" dirty="0"/>
                  <a:t>σ</a:t>
                </a:r>
                <a:r>
                  <a:rPr lang="en-US" dirty="0"/>
                  <a:t> is </a:t>
                </a:r>
                <a:r>
                  <a:rPr lang="en-US" dirty="0" smtClean="0"/>
                  <a:t>NOT known</a:t>
                </a:r>
                <a:br>
                  <a:rPr lang="en-US" dirty="0" smtClean="0"/>
                </a:br>
                <a:r>
                  <a:rPr lang="en-US" dirty="0" smtClean="0"/>
                  <a:t/>
                </a:r>
                <a:br>
                  <a:rPr lang="en-US" dirty="0" smtClean="0"/>
                </a:br>
                <a:r>
                  <a:rPr lang="en-US" dirty="0" smtClean="0"/>
                  <a:t>and </a:t>
                </a:r>
                <a:r>
                  <a:rPr lang="en-US" dirty="0"/>
                  <a:t>the underlying population is approximately </a:t>
                </a:r>
                <a:r>
                  <a:rPr lang="en-US" dirty="0" smtClean="0"/>
                  <a:t>normal</a:t>
                </a:r>
                <a:br>
                  <a:rPr lang="en-US" dirty="0" smtClean="0"/>
                </a:br>
                <a:endParaRPr lang="en-US" dirty="0" smtClean="0"/>
              </a:p>
              <a:p>
                <a:r>
                  <a:rPr lang="en-US" b="1" dirty="0" smtClean="0"/>
                  <a:t>These will be our CRITICAL VALUES (TEST STATISTICS)</a:t>
                </a:r>
                <a:endParaRPr lang="en-US" b="1"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0" y="762000"/>
                <a:ext cx="9144000" cy="6096000"/>
              </a:xfrm>
              <a:blipFill rotWithShape="0">
                <a:blip r:embed="rId2"/>
                <a:stretch>
                  <a:fillRect l="-1200" t="-2000" b="-1000"/>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8D75822C-2030-4887-9512-2AC67AD2736F}" type="slidenum">
              <a:rPr lang="en-US" smtClean="0"/>
              <a:t>17</a:t>
            </a:fld>
            <a:endParaRPr lang="en-US" dirty="0"/>
          </a:p>
        </p:txBody>
      </p:sp>
    </p:spTree>
    <p:extLst>
      <p:ext uri="{BB962C8B-B14F-4D97-AF65-F5344CB8AC3E}">
        <p14:creationId xmlns:p14="http://schemas.microsoft.com/office/powerpoint/2010/main" val="9962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257666" y="-3141"/>
            <a:ext cx="8678944" cy="1143783"/>
          </a:xfrm>
        </p:spPr>
        <p:txBody>
          <a:bodyPr>
            <a:normAutofit/>
          </a:bodyPr>
          <a:lstStyle/>
          <a:p>
            <a:pPr>
              <a:lnSpc>
                <a:spcPct val="80000"/>
              </a:lnSpc>
            </a:pPr>
            <a:r>
              <a:rPr lang="en-US" altLang="en-US" sz="3600" dirty="0" smtClean="0"/>
              <a:t>6 Steps </a:t>
            </a:r>
            <a:r>
              <a:rPr lang="en-US" altLang="en-US" sz="3600" dirty="0"/>
              <a:t>for </a:t>
            </a:r>
            <a:r>
              <a:rPr lang="en-US" altLang="en-US" sz="3600" dirty="0" smtClean="0"/>
              <a:t/>
            </a:r>
            <a:br>
              <a:rPr lang="en-US" altLang="en-US" sz="3600" dirty="0" smtClean="0"/>
            </a:br>
            <a:r>
              <a:rPr lang="en-US" altLang="en-US" sz="3600" b="1" dirty="0" smtClean="0"/>
              <a:t>Critical Value </a:t>
            </a:r>
            <a:r>
              <a:rPr lang="en-US" altLang="en-US" sz="3600" dirty="0" smtClean="0"/>
              <a:t>Approach in Hypothesis Testing</a:t>
            </a:r>
          </a:p>
        </p:txBody>
      </p:sp>
      <p:sp>
        <p:nvSpPr>
          <p:cNvPr id="39939" name="Rectangle 3"/>
          <p:cNvSpPr>
            <a:spLocks noGrp="1" noChangeArrowheads="1"/>
          </p:cNvSpPr>
          <p:nvPr>
            <p:ph type="body" idx="4294967295"/>
          </p:nvPr>
        </p:nvSpPr>
        <p:spPr>
          <a:xfrm>
            <a:off x="188536" y="1140642"/>
            <a:ext cx="8650664" cy="5717358"/>
          </a:xfrm>
        </p:spPr>
        <p:txBody>
          <a:bodyPr>
            <a:normAutofit lnSpcReduction="10000"/>
          </a:bodyPr>
          <a:lstStyle/>
          <a:p>
            <a:pPr marL="533400" indent="-533400" eaLnBrk="1" hangingPunct="1">
              <a:spcBef>
                <a:spcPct val="30000"/>
              </a:spcBef>
              <a:buSzPct val="84000"/>
              <a:buFont typeface="Wingdings" panose="05000000000000000000" pitchFamily="2" charset="2"/>
              <a:buAutoNum type="arabicPeriod"/>
            </a:pPr>
            <a:r>
              <a:rPr lang="en-US" altLang="en-US" dirty="0" smtClean="0"/>
              <a:t>State the null hypothesis, H</a:t>
            </a:r>
            <a:r>
              <a:rPr lang="en-US" altLang="en-US" baseline="-25000" dirty="0" smtClean="0"/>
              <a:t>0</a:t>
            </a:r>
            <a:r>
              <a:rPr lang="en-US" altLang="en-US" dirty="0" smtClean="0"/>
              <a:t> and the alternative hypothesis, H</a:t>
            </a:r>
            <a:r>
              <a:rPr lang="en-US" altLang="en-US" baseline="-25000" dirty="0" smtClean="0"/>
              <a:t>1</a:t>
            </a:r>
          </a:p>
          <a:p>
            <a:pPr marL="533400" indent="-533400" eaLnBrk="1" hangingPunct="1">
              <a:spcBef>
                <a:spcPct val="30000"/>
              </a:spcBef>
              <a:buSzPct val="84000"/>
              <a:buFont typeface="Wingdings" panose="05000000000000000000" pitchFamily="2" charset="2"/>
              <a:buAutoNum type="arabicPeriod"/>
            </a:pPr>
            <a:r>
              <a:rPr lang="en-US" altLang="en-US" dirty="0" smtClean="0"/>
              <a:t>Choose the level of significance, </a:t>
            </a:r>
            <a:r>
              <a:rPr lang="el-GR" altLang="en-US" dirty="0" smtClean="0">
                <a:sym typeface="Symbol" panose="05050102010706020507" pitchFamily="18" charset="2"/>
              </a:rPr>
              <a:t></a:t>
            </a:r>
            <a:r>
              <a:rPr lang="en-US" altLang="en-US" dirty="0" smtClean="0"/>
              <a:t>, and the sample size, n</a:t>
            </a:r>
          </a:p>
          <a:p>
            <a:pPr marL="533400" indent="-533400" eaLnBrk="1" hangingPunct="1">
              <a:spcBef>
                <a:spcPct val="30000"/>
              </a:spcBef>
              <a:buSzPct val="84000"/>
              <a:buFont typeface="Wingdings" panose="05000000000000000000" pitchFamily="2" charset="2"/>
              <a:buAutoNum type="arabicPeriod"/>
            </a:pPr>
            <a:r>
              <a:rPr lang="en-US" altLang="en-US" dirty="0" smtClean="0"/>
              <a:t>Determine the appropriate test statistic and sampling </a:t>
            </a:r>
            <a:r>
              <a:rPr lang="en-US" altLang="en-US" dirty="0" smtClean="0"/>
              <a:t>distribution</a:t>
            </a:r>
            <a:r>
              <a:rPr lang="en-US" altLang="en-US" dirty="0" smtClean="0"/>
              <a:t>, calculate test statistic</a:t>
            </a:r>
            <a:endParaRPr lang="en-US" altLang="en-US" dirty="0" smtClean="0"/>
          </a:p>
          <a:p>
            <a:pPr marL="533400" indent="-533400" eaLnBrk="1" hangingPunct="1">
              <a:spcBef>
                <a:spcPct val="30000"/>
              </a:spcBef>
              <a:buSzPct val="84000"/>
              <a:buFont typeface="Wingdings" panose="05000000000000000000" pitchFamily="2" charset="2"/>
              <a:buAutoNum type="arabicPeriod"/>
            </a:pPr>
            <a:r>
              <a:rPr lang="en-US" altLang="en-US" dirty="0" smtClean="0"/>
              <a:t>Determine the critical values that divide the rejection and non-rejection regions</a:t>
            </a:r>
          </a:p>
          <a:p>
            <a:pPr marL="533400" indent="-533400">
              <a:spcBef>
                <a:spcPct val="30000"/>
              </a:spcBef>
              <a:buFont typeface="Wingdings" panose="05000000000000000000" pitchFamily="2" charset="2"/>
              <a:buAutoNum type="arabicPeriod" startAt="5"/>
            </a:pPr>
            <a:r>
              <a:rPr lang="en-US" altLang="en-US" dirty="0" smtClean="0"/>
              <a:t>Make </a:t>
            </a:r>
            <a:r>
              <a:rPr lang="en-US" altLang="en-US" dirty="0"/>
              <a:t>the statistical decision and state the managerial conclusion.  If the test statistic falls into the </a:t>
            </a:r>
            <a:r>
              <a:rPr lang="en-US" altLang="en-US" dirty="0" smtClean="0"/>
              <a:t>non-rejection </a:t>
            </a:r>
            <a:r>
              <a:rPr lang="en-US" altLang="en-US" dirty="0"/>
              <a:t>region, do not reject the null hypothesis H</a:t>
            </a:r>
            <a:r>
              <a:rPr lang="en-US" altLang="en-US" baseline="-25000" dirty="0"/>
              <a:t>0</a:t>
            </a:r>
            <a:r>
              <a:rPr lang="en-US" altLang="en-US" dirty="0"/>
              <a:t>. If the test statistic falls into the rejection region, reject the null hypothesis.  Express the managerial conclusion in the context of the </a:t>
            </a:r>
            <a:r>
              <a:rPr lang="en-US" altLang="en-US" dirty="0" smtClean="0"/>
              <a:t>problem</a:t>
            </a:r>
            <a:endParaRPr lang="en-US" altLang="en-US" dirty="0"/>
          </a:p>
        </p:txBody>
      </p:sp>
    </p:spTree>
    <p:extLst>
      <p:ext uri="{BB962C8B-B14F-4D97-AF65-F5344CB8AC3E}">
        <p14:creationId xmlns:p14="http://schemas.microsoft.com/office/powerpoint/2010/main" val="148889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181600" y="4495800"/>
            <a:ext cx="1524000" cy="304800"/>
          </a:xfrm>
          <a:prstGeom prst="rect">
            <a:avLst/>
          </a:prstGeom>
          <a:solidFill>
            <a:srgbClr val="FFFFA7"/>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Do not reject H</a:t>
            </a:r>
            <a:r>
              <a:rPr lang="en-US" altLang="en-US" sz="1400" baseline="-25000"/>
              <a:t>0</a:t>
            </a:r>
          </a:p>
        </p:txBody>
      </p:sp>
      <p:sp>
        <p:nvSpPr>
          <p:cNvPr id="38915" name="Text Box 5"/>
          <p:cNvSpPr txBox="1">
            <a:spLocks noChangeArrowheads="1"/>
          </p:cNvSpPr>
          <p:nvPr/>
        </p:nvSpPr>
        <p:spPr bwMode="auto">
          <a:xfrm>
            <a:off x="7467600" y="44958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Reject H</a:t>
            </a:r>
            <a:r>
              <a:rPr lang="en-US" altLang="en-US" sz="1400" baseline="-25000"/>
              <a:t>0</a:t>
            </a:r>
          </a:p>
        </p:txBody>
      </p:sp>
      <p:sp>
        <p:nvSpPr>
          <p:cNvPr id="38916" name="Text Box 6"/>
          <p:cNvSpPr txBox="1">
            <a:spLocks noChangeArrowheads="1"/>
          </p:cNvSpPr>
          <p:nvPr/>
        </p:nvSpPr>
        <p:spPr bwMode="auto">
          <a:xfrm>
            <a:off x="3352800" y="4495800"/>
            <a:ext cx="990600" cy="304800"/>
          </a:xfrm>
          <a:prstGeom prst="rect">
            <a:avLst/>
          </a:prstGeom>
          <a:solidFill>
            <a:srgbClr val="FAFEB4"/>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t>Reject H</a:t>
            </a:r>
            <a:r>
              <a:rPr lang="en-US" altLang="en-US" sz="1400" baseline="-25000"/>
              <a:t>0</a:t>
            </a:r>
          </a:p>
        </p:txBody>
      </p:sp>
      <p:sp>
        <p:nvSpPr>
          <p:cNvPr id="38917" name="Freeform 7"/>
          <p:cNvSpPr>
            <a:spLocks/>
          </p:cNvSpPr>
          <p:nvPr/>
        </p:nvSpPr>
        <p:spPr bwMode="auto">
          <a:xfrm flipH="1">
            <a:off x="7391400" y="3810000"/>
            <a:ext cx="842963" cy="228600"/>
          </a:xfrm>
          <a:custGeom>
            <a:avLst/>
            <a:gdLst>
              <a:gd name="T0" fmla="*/ 2147483647 w 582"/>
              <a:gd name="T1" fmla="*/ 2147483647 h 183"/>
              <a:gd name="T2" fmla="*/ 0 w 582"/>
              <a:gd name="T3" fmla="*/ 2147483647 h 183"/>
              <a:gd name="T4" fmla="*/ 2147483647 w 582"/>
              <a:gd name="T5" fmla="*/ 2147483647 h 183"/>
              <a:gd name="T6" fmla="*/ 2147483647 w 582"/>
              <a:gd name="T7" fmla="*/ 2147483647 h 183"/>
              <a:gd name="T8" fmla="*/ 2147483647 w 582"/>
              <a:gd name="T9" fmla="*/ 2147483647 h 183"/>
              <a:gd name="T10" fmla="*/ 2147483647 w 582"/>
              <a:gd name="T11" fmla="*/ 0 h 183"/>
              <a:gd name="T12" fmla="*/ 2147483647 w 582"/>
              <a:gd name="T13" fmla="*/ 2147483647 h 183"/>
              <a:gd name="T14" fmla="*/ 2147483647 w 582"/>
              <a:gd name="T15" fmla="*/ 2147483647 h 183"/>
              <a:gd name="T16" fmla="*/ 2147483647 w 582"/>
              <a:gd name="T17" fmla="*/ 21474836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8918" name="Rectangle 8"/>
          <p:cNvSpPr>
            <a:spLocks noChangeArrowheads="1"/>
          </p:cNvSpPr>
          <p:nvPr/>
        </p:nvSpPr>
        <p:spPr bwMode="auto">
          <a:xfrm>
            <a:off x="457200" y="18288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eaLnBrk="0" hangingPunct="0">
              <a:defRPr sz="2800">
                <a:solidFill>
                  <a:schemeClr val="tx1"/>
                </a:solidFill>
                <a:latin typeface="Arial" panose="020B0604020202020204" pitchFamily="34" charset="0"/>
                <a:cs typeface="Arial" panose="020B0604020202020204" pitchFamily="34" charset="0"/>
              </a:defRPr>
            </a:lvl1pPr>
            <a:lvl2pPr marL="742950" indent="-285750" defTabSz="852488" eaLnBrk="0" hangingPunct="0">
              <a:defRPr sz="2800">
                <a:solidFill>
                  <a:schemeClr val="tx1"/>
                </a:solidFill>
                <a:latin typeface="Arial" panose="020B0604020202020204" pitchFamily="34" charset="0"/>
                <a:cs typeface="Arial" panose="020B0604020202020204" pitchFamily="34" charset="0"/>
              </a:defRPr>
            </a:lvl2pPr>
            <a:lvl3pPr marL="1143000" indent="-228600" defTabSz="852488" eaLnBrk="0" hangingPunct="0">
              <a:defRPr sz="2800">
                <a:solidFill>
                  <a:schemeClr val="tx1"/>
                </a:solidFill>
                <a:latin typeface="Arial" panose="020B0604020202020204" pitchFamily="34" charset="0"/>
                <a:cs typeface="Arial" panose="020B0604020202020204" pitchFamily="34" charset="0"/>
              </a:defRPr>
            </a:lvl3pPr>
            <a:lvl4pPr marL="1600200" indent="-228600" defTabSz="852488" eaLnBrk="0" hangingPunct="0">
              <a:defRPr sz="2800">
                <a:solidFill>
                  <a:schemeClr val="tx1"/>
                </a:solidFill>
                <a:latin typeface="Arial" panose="020B0604020202020204" pitchFamily="34" charset="0"/>
                <a:cs typeface="Arial" panose="020B0604020202020204" pitchFamily="34" charset="0"/>
              </a:defRPr>
            </a:lvl4pPr>
            <a:lvl5pPr marL="2057400" indent="-228600" defTabSz="852488" eaLnBrk="0" hangingPunct="0">
              <a:defRPr sz="28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Char char="n"/>
            </a:pPr>
            <a:r>
              <a:rPr lang="en-US" altLang="en-US" sz="2300"/>
              <a:t>There are two cutoff values </a:t>
            </a:r>
            <a:r>
              <a:rPr lang="en-US" altLang="en-US" sz="2300">
                <a:solidFill>
                  <a:schemeClr val="folHlink"/>
                </a:solidFill>
              </a:rPr>
              <a:t>(critical values)</a:t>
            </a:r>
            <a:r>
              <a:rPr lang="en-US" altLang="en-US" sz="2300"/>
              <a:t>, defining the regions of rejection   </a:t>
            </a:r>
          </a:p>
        </p:txBody>
      </p:sp>
      <p:sp>
        <p:nvSpPr>
          <p:cNvPr id="38919" name="Rectangle 9"/>
          <p:cNvSpPr>
            <a:spLocks noGrp="1" noChangeArrowheads="1"/>
          </p:cNvSpPr>
          <p:nvPr>
            <p:ph type="title" idx="4294967295"/>
          </p:nvPr>
        </p:nvSpPr>
        <p:spPr/>
        <p:txBody>
          <a:bodyPr/>
          <a:lstStyle/>
          <a:p>
            <a:pPr eaLnBrk="1" hangingPunct="1"/>
            <a:r>
              <a:rPr lang="en-US" altLang="en-US" dirty="0" smtClean="0"/>
              <a:t>Two-Tail Tests</a:t>
            </a:r>
          </a:p>
        </p:txBody>
      </p:sp>
      <p:sp>
        <p:nvSpPr>
          <p:cNvPr id="38920" name="Freeform 10"/>
          <p:cNvSpPr>
            <a:spLocks/>
          </p:cNvSpPr>
          <p:nvPr/>
        </p:nvSpPr>
        <p:spPr bwMode="auto">
          <a:xfrm>
            <a:off x="3505200" y="3810000"/>
            <a:ext cx="833438" cy="228600"/>
          </a:xfrm>
          <a:custGeom>
            <a:avLst/>
            <a:gdLst>
              <a:gd name="T0" fmla="*/ 2147483647 w 582"/>
              <a:gd name="T1" fmla="*/ 2147483647 h 183"/>
              <a:gd name="T2" fmla="*/ 0 w 582"/>
              <a:gd name="T3" fmla="*/ 2147483647 h 183"/>
              <a:gd name="T4" fmla="*/ 2147483647 w 582"/>
              <a:gd name="T5" fmla="*/ 2147483647 h 183"/>
              <a:gd name="T6" fmla="*/ 2147483647 w 582"/>
              <a:gd name="T7" fmla="*/ 2147483647 h 183"/>
              <a:gd name="T8" fmla="*/ 2147483647 w 582"/>
              <a:gd name="T9" fmla="*/ 2147483647 h 183"/>
              <a:gd name="T10" fmla="*/ 2147483647 w 582"/>
              <a:gd name="T11" fmla="*/ 0 h 183"/>
              <a:gd name="T12" fmla="*/ 2147483647 w 582"/>
              <a:gd name="T13" fmla="*/ 2147483647 h 183"/>
              <a:gd name="T14" fmla="*/ 2147483647 w 582"/>
              <a:gd name="T15" fmla="*/ 2147483647 h 183"/>
              <a:gd name="T16" fmla="*/ 2147483647 w 582"/>
              <a:gd name="T17" fmla="*/ 2147483647 h 1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2"/>
              <a:gd name="T28" fmla="*/ 0 h 183"/>
              <a:gd name="T29" fmla="*/ 582 w 582"/>
              <a:gd name="T30" fmla="*/ 183 h 1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2" h="183">
                <a:moveTo>
                  <a:pt x="9" y="177"/>
                </a:moveTo>
                <a:lnTo>
                  <a:pt x="0" y="132"/>
                </a:lnTo>
                <a:lnTo>
                  <a:pt x="258" y="114"/>
                </a:lnTo>
                <a:lnTo>
                  <a:pt x="423" y="66"/>
                </a:lnTo>
                <a:lnTo>
                  <a:pt x="504" y="48"/>
                </a:lnTo>
                <a:lnTo>
                  <a:pt x="582" y="0"/>
                </a:lnTo>
                <a:lnTo>
                  <a:pt x="582" y="183"/>
                </a:lnTo>
                <a:lnTo>
                  <a:pt x="9" y="182"/>
                </a:lnTo>
                <a:lnTo>
                  <a:pt x="9" y="177"/>
                </a:lnTo>
              </a:path>
            </a:pathLst>
          </a:custGeom>
          <a:solidFill>
            <a:srgbClr val="C3DBFF"/>
          </a:solidFill>
          <a:ln>
            <a:noFill/>
          </a:ln>
          <a:extLst>
            <a:ext uri="{91240B29-F687-4F45-9708-019B960494DF}">
              <a14:hiddenLine xmlns:a14="http://schemas.microsoft.com/office/drawing/2010/main" w="12700" cap="rnd">
                <a:solidFill>
                  <a:srgbClr val="000000"/>
                </a:solidFill>
                <a:round/>
                <a:headEnd type="none" w="sm" len="sm"/>
                <a:tailEnd type="none" w="sm" len="sm"/>
              </a14:hiddenLine>
            </a:ext>
          </a:extLst>
        </p:spPr>
        <p:txBody>
          <a:bodyPr/>
          <a:lstStyle/>
          <a:p>
            <a:endParaRPr lang="en-US"/>
          </a:p>
        </p:txBody>
      </p:sp>
      <p:sp>
        <p:nvSpPr>
          <p:cNvPr id="38921" name="Freeform 11"/>
          <p:cNvSpPr>
            <a:spLocks/>
          </p:cNvSpPr>
          <p:nvPr/>
        </p:nvSpPr>
        <p:spPr bwMode="auto">
          <a:xfrm>
            <a:off x="3581400" y="2667000"/>
            <a:ext cx="2362200" cy="1295400"/>
          </a:xfrm>
          <a:custGeom>
            <a:avLst/>
            <a:gdLst>
              <a:gd name="T0" fmla="*/ 0 w 600"/>
              <a:gd name="T1" fmla="*/ 2147483647 h 576"/>
              <a:gd name="T2" fmla="*/ 2147483647 w 600"/>
              <a:gd name="T3" fmla="*/ 2147483647 h 576"/>
              <a:gd name="T4" fmla="*/ 2147483647 w 600"/>
              <a:gd name="T5" fmla="*/ 2147483647 h 576"/>
              <a:gd name="T6" fmla="*/ 2147483647 w 600"/>
              <a:gd name="T7" fmla="*/ 2147483647 h 576"/>
              <a:gd name="T8" fmla="*/ 2147483647 w 600"/>
              <a:gd name="T9" fmla="*/ 2147483647 h 576"/>
              <a:gd name="T10" fmla="*/ 2147483647 w 600"/>
              <a:gd name="T11" fmla="*/ 2147483647 h 576"/>
              <a:gd name="T12" fmla="*/ 2147483647 w 600"/>
              <a:gd name="T13" fmla="*/ 2147483647 h 576"/>
              <a:gd name="T14" fmla="*/ 2147483647 w 600"/>
              <a:gd name="T15" fmla="*/ 2147483647 h 576"/>
              <a:gd name="T16" fmla="*/ 2147483647 w 600"/>
              <a:gd name="T17" fmla="*/ 2147483647 h 576"/>
              <a:gd name="T18" fmla="*/ 2147483647 w 600"/>
              <a:gd name="T19" fmla="*/ 2147483647 h 576"/>
              <a:gd name="T20" fmla="*/ 2147483647 w 600"/>
              <a:gd name="T21" fmla="*/ 2147483647 h 576"/>
              <a:gd name="T22" fmla="*/ 2147483647 w 600"/>
              <a:gd name="T23" fmla="*/ 2147483647 h 576"/>
              <a:gd name="T24" fmla="*/ 2147483647 w 600"/>
              <a:gd name="T25" fmla="*/ 2147483647 h 576"/>
              <a:gd name="T26" fmla="*/ 2147483647 w 600"/>
              <a:gd name="T27" fmla="*/ 2147483647 h 576"/>
              <a:gd name="T28" fmla="*/ 2147483647 w 600"/>
              <a:gd name="T29" fmla="*/ 2147483647 h 576"/>
              <a:gd name="T30" fmla="*/ 2147483647 w 60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0"/>
              <a:gd name="T49" fmla="*/ 0 h 576"/>
              <a:gd name="T50" fmla="*/ 600 w 60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0" h="576">
                <a:moveTo>
                  <a:pt x="0" y="575"/>
                </a:moveTo>
                <a:lnTo>
                  <a:pt x="63" y="570"/>
                </a:lnTo>
                <a:lnTo>
                  <a:pt x="95" y="562"/>
                </a:lnTo>
                <a:lnTo>
                  <a:pt x="127" y="553"/>
                </a:lnTo>
                <a:lnTo>
                  <a:pt x="158" y="540"/>
                </a:lnTo>
                <a:lnTo>
                  <a:pt x="190" y="521"/>
                </a:lnTo>
                <a:lnTo>
                  <a:pt x="222" y="498"/>
                </a:lnTo>
                <a:lnTo>
                  <a:pt x="284" y="432"/>
                </a:lnTo>
                <a:lnTo>
                  <a:pt x="347" y="338"/>
                </a:lnTo>
                <a:lnTo>
                  <a:pt x="410" y="224"/>
                </a:lnTo>
                <a:lnTo>
                  <a:pt x="441" y="167"/>
                </a:lnTo>
                <a:lnTo>
                  <a:pt x="473" y="114"/>
                </a:lnTo>
                <a:lnTo>
                  <a:pt x="505" y="67"/>
                </a:lnTo>
                <a:lnTo>
                  <a:pt x="535" y="31"/>
                </a:lnTo>
                <a:lnTo>
                  <a:pt x="567" y="8"/>
                </a:lnTo>
                <a:lnTo>
                  <a:pt x="599"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Freeform 12"/>
          <p:cNvSpPr>
            <a:spLocks/>
          </p:cNvSpPr>
          <p:nvPr/>
        </p:nvSpPr>
        <p:spPr bwMode="auto">
          <a:xfrm>
            <a:off x="5943600" y="2667000"/>
            <a:ext cx="2209800" cy="1295400"/>
          </a:xfrm>
          <a:custGeom>
            <a:avLst/>
            <a:gdLst>
              <a:gd name="T0" fmla="*/ 2147483647 w 576"/>
              <a:gd name="T1" fmla="*/ 2147483647 h 576"/>
              <a:gd name="T2" fmla="*/ 2147483647 w 576"/>
              <a:gd name="T3" fmla="*/ 2147483647 h 576"/>
              <a:gd name="T4" fmla="*/ 2147483647 w 576"/>
              <a:gd name="T5" fmla="*/ 2147483647 h 576"/>
              <a:gd name="T6" fmla="*/ 2147483647 w 576"/>
              <a:gd name="T7" fmla="*/ 2147483647 h 576"/>
              <a:gd name="T8" fmla="*/ 2147483647 w 576"/>
              <a:gd name="T9" fmla="*/ 2147483647 h 576"/>
              <a:gd name="T10" fmla="*/ 2147483647 w 576"/>
              <a:gd name="T11" fmla="*/ 2147483647 h 576"/>
              <a:gd name="T12" fmla="*/ 2147483647 w 576"/>
              <a:gd name="T13" fmla="*/ 2147483647 h 576"/>
              <a:gd name="T14" fmla="*/ 2147483647 w 576"/>
              <a:gd name="T15" fmla="*/ 2147483647 h 576"/>
              <a:gd name="T16" fmla="*/ 2147483647 w 576"/>
              <a:gd name="T17" fmla="*/ 2147483647 h 576"/>
              <a:gd name="T18" fmla="*/ 2147483647 w 576"/>
              <a:gd name="T19" fmla="*/ 2147483647 h 576"/>
              <a:gd name="T20" fmla="*/ 2147483647 w 576"/>
              <a:gd name="T21" fmla="*/ 2147483647 h 576"/>
              <a:gd name="T22" fmla="*/ 2147483647 w 576"/>
              <a:gd name="T23" fmla="*/ 2147483647 h 576"/>
              <a:gd name="T24" fmla="*/ 2147483647 w 576"/>
              <a:gd name="T25" fmla="*/ 2147483647 h 576"/>
              <a:gd name="T26" fmla="*/ 2147483647 w 576"/>
              <a:gd name="T27" fmla="*/ 2147483647 h 576"/>
              <a:gd name="T28" fmla="*/ 2147483647 w 576"/>
              <a:gd name="T29" fmla="*/ 2147483647 h 576"/>
              <a:gd name="T30" fmla="*/ 0 w 576"/>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576"/>
              <a:gd name="T50" fmla="*/ 576 w 576"/>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576">
                <a:moveTo>
                  <a:pt x="575" y="575"/>
                </a:moveTo>
                <a:lnTo>
                  <a:pt x="515" y="570"/>
                </a:lnTo>
                <a:lnTo>
                  <a:pt x="484" y="562"/>
                </a:lnTo>
                <a:lnTo>
                  <a:pt x="455" y="553"/>
                </a:lnTo>
                <a:lnTo>
                  <a:pt x="424" y="540"/>
                </a:lnTo>
                <a:lnTo>
                  <a:pt x="393" y="521"/>
                </a:lnTo>
                <a:lnTo>
                  <a:pt x="364" y="498"/>
                </a:lnTo>
                <a:lnTo>
                  <a:pt x="303" y="432"/>
                </a:lnTo>
                <a:lnTo>
                  <a:pt x="242" y="338"/>
                </a:lnTo>
                <a:lnTo>
                  <a:pt x="182" y="224"/>
                </a:lnTo>
                <a:lnTo>
                  <a:pt x="151" y="167"/>
                </a:lnTo>
                <a:lnTo>
                  <a:pt x="120" y="114"/>
                </a:lnTo>
                <a:lnTo>
                  <a:pt x="91" y="67"/>
                </a:lnTo>
                <a:lnTo>
                  <a:pt x="60" y="31"/>
                </a:lnTo>
                <a:lnTo>
                  <a:pt x="30" y="8"/>
                </a:lnTo>
                <a:lnTo>
                  <a:pt x="0" y="0"/>
                </a:lnTo>
              </a:path>
            </a:pathLst>
          </a:custGeom>
          <a:noFill/>
          <a:ln w="50800" cap="rnd">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3" name="Line 13"/>
          <p:cNvSpPr>
            <a:spLocks noChangeShapeType="1"/>
          </p:cNvSpPr>
          <p:nvPr/>
        </p:nvSpPr>
        <p:spPr bwMode="auto">
          <a:xfrm>
            <a:off x="3352800" y="4038600"/>
            <a:ext cx="51054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8924" name="Line 14"/>
          <p:cNvSpPr>
            <a:spLocks noChangeShapeType="1"/>
          </p:cNvSpPr>
          <p:nvPr/>
        </p:nvSpPr>
        <p:spPr bwMode="auto">
          <a:xfrm>
            <a:off x="3581400" y="3505200"/>
            <a:ext cx="4572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5" name="Rectangle 15"/>
          <p:cNvSpPr>
            <a:spLocks noChangeArrowheads="1"/>
          </p:cNvSpPr>
          <p:nvPr/>
        </p:nvSpPr>
        <p:spPr bwMode="auto">
          <a:xfrm flipH="1">
            <a:off x="3200400" y="30480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ym typeface="Symbol" panose="05050102010706020507" pitchFamily="18" charset="2"/>
              </a:rPr>
              <a:t></a:t>
            </a:r>
            <a:r>
              <a:rPr lang="en-US" altLang="en-US"/>
              <a:t>/2</a:t>
            </a:r>
          </a:p>
        </p:txBody>
      </p:sp>
      <p:sp>
        <p:nvSpPr>
          <p:cNvPr id="38926" name="Line 16"/>
          <p:cNvSpPr>
            <a:spLocks noChangeShapeType="1"/>
          </p:cNvSpPr>
          <p:nvPr/>
        </p:nvSpPr>
        <p:spPr bwMode="auto">
          <a:xfrm>
            <a:off x="5943600" y="2667000"/>
            <a:ext cx="0" cy="1371600"/>
          </a:xfrm>
          <a:prstGeom prst="line">
            <a:avLst/>
          </a:prstGeom>
          <a:noFill/>
          <a:ln w="9525" cap="rnd">
            <a:solidFill>
              <a:schemeClr val="tx1"/>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27" name="Line 17"/>
          <p:cNvSpPr>
            <a:spLocks noChangeShapeType="1"/>
          </p:cNvSpPr>
          <p:nvPr/>
        </p:nvSpPr>
        <p:spPr bwMode="auto">
          <a:xfrm>
            <a:off x="4343400" y="40386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28" name="Text Box 18"/>
          <p:cNvSpPr txBox="1">
            <a:spLocks noChangeArrowheads="1"/>
          </p:cNvSpPr>
          <p:nvPr/>
        </p:nvSpPr>
        <p:spPr bwMode="auto">
          <a:xfrm>
            <a:off x="3962400" y="4784725"/>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a:t>-Z</a:t>
            </a:r>
            <a:r>
              <a:rPr lang="el-GR" altLang="en-US" sz="2000" baseline="-25000"/>
              <a:t>α</a:t>
            </a:r>
            <a:r>
              <a:rPr lang="en-US" altLang="en-US" sz="2000" baseline="-25000"/>
              <a:t>/2</a:t>
            </a:r>
            <a:endParaRPr lang="el-GR" altLang="en-US" sz="2000" baseline="-25000"/>
          </a:p>
        </p:txBody>
      </p:sp>
      <p:sp>
        <p:nvSpPr>
          <p:cNvPr id="38929" name="Line 19"/>
          <p:cNvSpPr>
            <a:spLocks noChangeShapeType="1"/>
          </p:cNvSpPr>
          <p:nvPr/>
        </p:nvSpPr>
        <p:spPr bwMode="auto">
          <a:xfrm>
            <a:off x="4343400" y="4495800"/>
            <a:ext cx="3048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22"/>
          <p:cNvSpPr>
            <a:spLocks noChangeShapeType="1"/>
          </p:cNvSpPr>
          <p:nvPr/>
        </p:nvSpPr>
        <p:spPr bwMode="auto">
          <a:xfrm>
            <a:off x="3200400" y="44958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Text Box 26"/>
          <p:cNvSpPr txBox="1">
            <a:spLocks noChangeArrowheads="1"/>
          </p:cNvSpPr>
          <p:nvPr/>
        </p:nvSpPr>
        <p:spPr bwMode="auto">
          <a:xfrm>
            <a:off x="5715000" y="4814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800"/>
              <a:t>0</a:t>
            </a:r>
            <a:endParaRPr lang="el-GR" altLang="en-US" sz="1800" baseline="-25000"/>
          </a:p>
        </p:txBody>
      </p:sp>
      <p:sp>
        <p:nvSpPr>
          <p:cNvPr id="38932" name="Rectangle 28"/>
          <p:cNvSpPr>
            <a:spLocks noChangeArrowheads="1"/>
          </p:cNvSpPr>
          <p:nvPr/>
        </p:nvSpPr>
        <p:spPr bwMode="auto">
          <a:xfrm>
            <a:off x="5029200" y="1600200"/>
            <a:ext cx="1676400" cy="901700"/>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nSpc>
                <a:spcPct val="110000"/>
              </a:lnSpc>
              <a:spcBef>
                <a:spcPct val="50000"/>
              </a:spcBef>
            </a:pPr>
            <a:r>
              <a:rPr lang="en-US" altLang="en-US" sz="2400" b="1">
                <a:solidFill>
                  <a:srgbClr val="008000"/>
                </a:solidFill>
              </a:rPr>
              <a:t>H</a:t>
            </a:r>
            <a:r>
              <a:rPr lang="en-US" altLang="en-US" sz="2400" b="1" baseline="-25000">
                <a:solidFill>
                  <a:srgbClr val="008000"/>
                </a:solidFill>
              </a:rPr>
              <a:t>0</a:t>
            </a:r>
            <a:r>
              <a:rPr lang="en-US" altLang="en-US" sz="2400" b="1">
                <a:solidFill>
                  <a:srgbClr val="008000"/>
                </a:solidFill>
              </a:rPr>
              <a:t>: </a:t>
            </a:r>
            <a:r>
              <a:rPr lang="el-GR" altLang="en-US" sz="2400" b="1">
                <a:solidFill>
                  <a:srgbClr val="008000"/>
                </a:solidFill>
              </a:rPr>
              <a:t>μ</a:t>
            </a:r>
            <a:r>
              <a:rPr lang="en-US" altLang="en-US" sz="2400" b="1">
                <a:solidFill>
                  <a:srgbClr val="008000"/>
                </a:solidFill>
              </a:rPr>
              <a:t> = 30    H</a:t>
            </a:r>
            <a:r>
              <a:rPr lang="en-US" altLang="en-US" sz="2400" b="1" baseline="-25000">
                <a:solidFill>
                  <a:srgbClr val="008000"/>
                </a:solidFill>
              </a:rPr>
              <a:t>1</a:t>
            </a:r>
            <a:r>
              <a:rPr lang="en-US" altLang="en-US" sz="2400" b="1">
                <a:solidFill>
                  <a:srgbClr val="008000"/>
                </a:solidFill>
              </a:rPr>
              <a:t>: </a:t>
            </a:r>
            <a:r>
              <a:rPr lang="el-GR" altLang="en-US" sz="2400" b="1">
                <a:solidFill>
                  <a:srgbClr val="008000"/>
                </a:solidFill>
              </a:rPr>
              <a:t>μ</a:t>
            </a:r>
            <a:r>
              <a:rPr lang="en-US" altLang="en-US" sz="2400" b="1">
                <a:solidFill>
                  <a:srgbClr val="008000"/>
                </a:solidFill>
              </a:rPr>
              <a:t> </a:t>
            </a:r>
            <a:r>
              <a:rPr lang="en-US" altLang="en-US" sz="2400" b="1">
                <a:solidFill>
                  <a:srgbClr val="008000"/>
                </a:solidFill>
                <a:latin typeface="Symbol" panose="05050102010706020507" pitchFamily="18" charset="2"/>
              </a:rPr>
              <a:t>¹</a:t>
            </a:r>
            <a:r>
              <a:rPr lang="en-US" altLang="en-US" sz="2400" b="1">
                <a:solidFill>
                  <a:srgbClr val="008000"/>
                </a:solidFill>
              </a:rPr>
              <a:t> 30</a:t>
            </a:r>
          </a:p>
        </p:txBody>
      </p:sp>
      <p:sp>
        <p:nvSpPr>
          <p:cNvPr id="38933" name="Text Box 29"/>
          <p:cNvSpPr txBox="1">
            <a:spLocks noChangeArrowheads="1"/>
          </p:cNvSpPr>
          <p:nvPr/>
        </p:nvSpPr>
        <p:spPr bwMode="auto">
          <a:xfrm>
            <a:off x="7010400" y="47847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000"/>
              <a:t>+Z</a:t>
            </a:r>
            <a:r>
              <a:rPr lang="el-GR" altLang="en-US" sz="2000" baseline="-25000"/>
              <a:t>α</a:t>
            </a:r>
            <a:r>
              <a:rPr lang="en-US" altLang="en-US" sz="2000" baseline="-25000"/>
              <a:t>/2</a:t>
            </a:r>
            <a:endParaRPr lang="el-GR" altLang="en-US" sz="2000" baseline="-25000"/>
          </a:p>
        </p:txBody>
      </p:sp>
      <p:sp>
        <p:nvSpPr>
          <p:cNvPr id="38934" name="Line 32"/>
          <p:cNvSpPr>
            <a:spLocks noChangeShapeType="1"/>
          </p:cNvSpPr>
          <p:nvPr/>
        </p:nvSpPr>
        <p:spPr bwMode="auto">
          <a:xfrm>
            <a:off x="7391400" y="4038600"/>
            <a:ext cx="0" cy="609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935" name="Line 33"/>
          <p:cNvSpPr>
            <a:spLocks noChangeShapeType="1"/>
          </p:cNvSpPr>
          <p:nvPr/>
        </p:nvSpPr>
        <p:spPr bwMode="auto">
          <a:xfrm>
            <a:off x="7391400" y="4495800"/>
            <a:ext cx="1143000" cy="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6" name="Line 34"/>
          <p:cNvSpPr>
            <a:spLocks noChangeShapeType="1"/>
          </p:cNvSpPr>
          <p:nvPr/>
        </p:nvSpPr>
        <p:spPr bwMode="auto">
          <a:xfrm flipH="1">
            <a:off x="7543800" y="3505200"/>
            <a:ext cx="304800" cy="4572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7" name="Rectangle 43"/>
          <p:cNvSpPr>
            <a:spLocks noChangeArrowheads="1"/>
          </p:cNvSpPr>
          <p:nvPr/>
        </p:nvSpPr>
        <p:spPr bwMode="auto">
          <a:xfrm flipH="1">
            <a:off x="7772400" y="3048000"/>
            <a:ext cx="7620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ym typeface="Symbol" panose="05050102010706020507" pitchFamily="18" charset="2"/>
              </a:rPr>
              <a:t></a:t>
            </a:r>
            <a:r>
              <a:rPr lang="en-US" altLang="en-US"/>
              <a:t>/2</a:t>
            </a:r>
          </a:p>
        </p:txBody>
      </p:sp>
      <p:sp>
        <p:nvSpPr>
          <p:cNvPr id="38938" name="Rectangle 44"/>
          <p:cNvSpPr>
            <a:spLocks noChangeArrowheads="1"/>
          </p:cNvSpPr>
          <p:nvPr/>
        </p:nvSpPr>
        <p:spPr bwMode="auto">
          <a:xfrm>
            <a:off x="3581400" y="54102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eaLnBrk="0" hangingPunct="0">
              <a:defRPr sz="2800">
                <a:solidFill>
                  <a:schemeClr val="tx1"/>
                </a:solidFill>
                <a:latin typeface="Arial" panose="020B0604020202020204" pitchFamily="34" charset="0"/>
                <a:cs typeface="Arial" panose="020B0604020202020204" pitchFamily="34" charset="0"/>
              </a:defRPr>
            </a:lvl1pPr>
            <a:lvl2pPr marL="742950" indent="-285750" defTabSz="852488" eaLnBrk="0" hangingPunct="0">
              <a:defRPr sz="2800">
                <a:solidFill>
                  <a:schemeClr val="tx1"/>
                </a:solidFill>
                <a:latin typeface="Arial" panose="020B0604020202020204" pitchFamily="34" charset="0"/>
                <a:cs typeface="Arial" panose="020B0604020202020204" pitchFamily="34" charset="0"/>
              </a:defRPr>
            </a:lvl2pPr>
            <a:lvl3pPr marL="1143000" indent="-228600" defTabSz="852488" eaLnBrk="0" hangingPunct="0">
              <a:defRPr sz="2800">
                <a:solidFill>
                  <a:schemeClr val="tx1"/>
                </a:solidFill>
                <a:latin typeface="Arial" panose="020B0604020202020204" pitchFamily="34" charset="0"/>
                <a:cs typeface="Arial" panose="020B0604020202020204" pitchFamily="34" charset="0"/>
              </a:defRPr>
            </a:lvl3pPr>
            <a:lvl4pPr marL="1600200" indent="-228600" defTabSz="852488" eaLnBrk="0" hangingPunct="0">
              <a:defRPr sz="2800">
                <a:solidFill>
                  <a:schemeClr val="tx1"/>
                </a:solidFill>
                <a:latin typeface="Arial" panose="020B0604020202020204" pitchFamily="34" charset="0"/>
                <a:cs typeface="Arial" panose="020B0604020202020204" pitchFamily="34" charset="0"/>
              </a:defRPr>
            </a:lvl4pPr>
            <a:lvl5pPr marL="2057400" indent="-228600" defTabSz="852488" eaLnBrk="0" hangingPunct="0">
              <a:defRPr sz="28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en-US" sz="2300">
                <a:solidFill>
                  <a:schemeClr val="folHlink"/>
                </a:solidFill>
              </a:rPr>
              <a:t>	Lower critical value</a:t>
            </a:r>
            <a:endParaRPr lang="en-US" altLang="en-US" sz="2300"/>
          </a:p>
        </p:txBody>
      </p:sp>
      <p:sp>
        <p:nvSpPr>
          <p:cNvPr id="38939" name="Rectangle 45"/>
          <p:cNvSpPr>
            <a:spLocks noChangeArrowheads="1"/>
          </p:cNvSpPr>
          <p:nvPr/>
        </p:nvSpPr>
        <p:spPr bwMode="auto">
          <a:xfrm>
            <a:off x="6629400" y="5426075"/>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42" tIns="42672" rIns="85342" bIns="42672"/>
          <a:lstStyle>
            <a:lvl1pPr marL="320675" indent="-320675" defTabSz="852488" eaLnBrk="0" hangingPunct="0">
              <a:defRPr sz="2800">
                <a:solidFill>
                  <a:schemeClr val="tx1"/>
                </a:solidFill>
                <a:latin typeface="Arial" panose="020B0604020202020204" pitchFamily="34" charset="0"/>
                <a:cs typeface="Arial" panose="020B0604020202020204" pitchFamily="34" charset="0"/>
              </a:defRPr>
            </a:lvl1pPr>
            <a:lvl2pPr marL="742950" indent="-285750" defTabSz="852488" eaLnBrk="0" hangingPunct="0">
              <a:defRPr sz="2800">
                <a:solidFill>
                  <a:schemeClr val="tx1"/>
                </a:solidFill>
                <a:latin typeface="Arial" panose="020B0604020202020204" pitchFamily="34" charset="0"/>
                <a:cs typeface="Arial" panose="020B0604020202020204" pitchFamily="34" charset="0"/>
              </a:defRPr>
            </a:lvl2pPr>
            <a:lvl3pPr marL="1143000" indent="-228600" defTabSz="852488" eaLnBrk="0" hangingPunct="0">
              <a:defRPr sz="2800">
                <a:solidFill>
                  <a:schemeClr val="tx1"/>
                </a:solidFill>
                <a:latin typeface="Arial" panose="020B0604020202020204" pitchFamily="34" charset="0"/>
                <a:cs typeface="Arial" panose="020B0604020202020204" pitchFamily="34" charset="0"/>
              </a:defRPr>
            </a:lvl3pPr>
            <a:lvl4pPr marL="1600200" indent="-228600" defTabSz="852488" eaLnBrk="0" hangingPunct="0">
              <a:defRPr sz="2800">
                <a:solidFill>
                  <a:schemeClr val="tx1"/>
                </a:solidFill>
                <a:latin typeface="Arial" panose="020B0604020202020204" pitchFamily="34" charset="0"/>
                <a:cs typeface="Arial" panose="020B0604020202020204" pitchFamily="34" charset="0"/>
              </a:defRPr>
            </a:lvl4pPr>
            <a:lvl5pPr marL="2057400" indent="-228600" defTabSz="852488" eaLnBrk="0" hangingPunct="0">
              <a:defRPr sz="2800">
                <a:solidFill>
                  <a:schemeClr val="tx1"/>
                </a:solidFill>
                <a:latin typeface="Arial" panose="020B0604020202020204" pitchFamily="34" charset="0"/>
                <a:cs typeface="Arial" panose="020B0604020202020204" pitchFamily="34" charset="0"/>
              </a:defRPr>
            </a:lvl5pPr>
            <a:lvl6pPr marL="25146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defTabSz="852488"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folHlink"/>
              </a:buClr>
              <a:buSzPct val="60000"/>
              <a:buFont typeface="Wingdings" panose="05000000000000000000" pitchFamily="2" charset="2"/>
              <a:buNone/>
            </a:pPr>
            <a:r>
              <a:rPr lang="en-US" altLang="en-US" sz="2300">
                <a:solidFill>
                  <a:schemeClr val="folHlink"/>
                </a:solidFill>
              </a:rPr>
              <a:t>	Upper critical value</a:t>
            </a:r>
            <a:endParaRPr lang="en-US" altLang="en-US" sz="2300"/>
          </a:p>
        </p:txBody>
      </p:sp>
      <p:sp>
        <p:nvSpPr>
          <p:cNvPr id="38940" name="Text Box 46"/>
          <p:cNvSpPr txBox="1">
            <a:spLocks noChangeArrowheads="1"/>
          </p:cNvSpPr>
          <p:nvPr/>
        </p:nvSpPr>
        <p:spPr bwMode="auto">
          <a:xfrm>
            <a:off x="5715000" y="40528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800"/>
              <a:t>30</a:t>
            </a:r>
            <a:endParaRPr lang="el-GR" altLang="en-US" sz="1800" baseline="-25000"/>
          </a:p>
        </p:txBody>
      </p:sp>
      <p:sp>
        <p:nvSpPr>
          <p:cNvPr id="38941" name="Text Box 47"/>
          <p:cNvSpPr txBox="1">
            <a:spLocks noChangeArrowheads="1"/>
          </p:cNvSpPr>
          <p:nvPr/>
        </p:nvSpPr>
        <p:spPr bwMode="auto">
          <a:xfrm>
            <a:off x="8382000" y="46624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t>Z</a:t>
            </a:r>
            <a:endParaRPr lang="el-GR" altLang="en-US" sz="2400" baseline="-25000"/>
          </a:p>
        </p:txBody>
      </p:sp>
      <p:sp>
        <p:nvSpPr>
          <p:cNvPr id="38942" name="Text Box 48"/>
          <p:cNvSpPr txBox="1">
            <a:spLocks noChangeArrowheads="1"/>
          </p:cNvSpPr>
          <p:nvPr/>
        </p:nvSpPr>
        <p:spPr bwMode="auto">
          <a:xfrm>
            <a:off x="8382000" y="388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a:t>X</a:t>
            </a:r>
            <a:endParaRPr lang="el-GR" altLang="en-US" sz="2400" baseline="-25000"/>
          </a:p>
        </p:txBody>
      </p:sp>
      <p:sp>
        <p:nvSpPr>
          <p:cNvPr id="38943" name="Line 49"/>
          <p:cNvSpPr>
            <a:spLocks noChangeShapeType="1"/>
          </p:cNvSpPr>
          <p:nvPr/>
        </p:nvSpPr>
        <p:spPr bwMode="auto">
          <a:xfrm>
            <a:off x="8534400" y="3962400"/>
            <a:ext cx="15240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8944" name="Line 50"/>
          <p:cNvSpPr>
            <a:spLocks noChangeShapeType="1"/>
          </p:cNvSpPr>
          <p:nvPr/>
        </p:nvSpPr>
        <p:spPr bwMode="auto">
          <a:xfrm flipV="1">
            <a:off x="4343400" y="5181600"/>
            <a:ext cx="0" cy="3048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945" name="Line 51"/>
          <p:cNvSpPr>
            <a:spLocks noChangeShapeType="1"/>
          </p:cNvSpPr>
          <p:nvPr/>
        </p:nvSpPr>
        <p:spPr bwMode="auto">
          <a:xfrm flipV="1">
            <a:off x="7391400" y="5181600"/>
            <a:ext cx="0" cy="304800"/>
          </a:xfrm>
          <a:prstGeom prst="line">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490113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in Chapter 9</a:t>
            </a:r>
            <a:endParaRPr lang="en-US" dirty="0"/>
          </a:p>
        </p:txBody>
      </p:sp>
      <p:sp>
        <p:nvSpPr>
          <p:cNvPr id="3" name="Content Placeholder 2"/>
          <p:cNvSpPr>
            <a:spLocks noGrp="1"/>
          </p:cNvSpPr>
          <p:nvPr>
            <p:ph idx="1"/>
          </p:nvPr>
        </p:nvSpPr>
        <p:spPr>
          <a:xfrm>
            <a:off x="231648" y="793630"/>
            <a:ext cx="8717280" cy="5900468"/>
          </a:xfrm>
        </p:spPr>
        <p:txBody>
          <a:bodyPr>
            <a:noAutofit/>
          </a:bodyPr>
          <a:lstStyle/>
          <a:p>
            <a:endParaRPr lang="en-US" dirty="0" smtClean="0">
              <a:sym typeface="Wingdings"/>
            </a:endParaRPr>
          </a:p>
          <a:p>
            <a:r>
              <a:rPr lang="en-US" dirty="0" smtClean="0">
                <a:sym typeface="Wingdings"/>
              </a:rPr>
              <a:t>Basic </a:t>
            </a:r>
            <a:r>
              <a:rPr lang="en-US" dirty="0">
                <a:sym typeface="Wingdings"/>
              </a:rPr>
              <a:t>principles of hypothesis testing</a:t>
            </a:r>
          </a:p>
          <a:p>
            <a:r>
              <a:rPr lang="en-US" dirty="0">
                <a:sym typeface="Wingdings"/>
              </a:rPr>
              <a:t>How to use hypothesis testing to test a mean or proportion</a:t>
            </a:r>
          </a:p>
          <a:p>
            <a:pPr lvl="1"/>
            <a:r>
              <a:rPr lang="en-US" dirty="0" smtClean="0">
                <a:sym typeface="Wingdings"/>
              </a:rPr>
              <a:t>Assumptions </a:t>
            </a:r>
            <a:r>
              <a:rPr lang="en-US" dirty="0">
                <a:sym typeface="Wingdings"/>
              </a:rPr>
              <a:t>of each hypothesis-testing </a:t>
            </a:r>
            <a:r>
              <a:rPr lang="en-US" dirty="0" smtClean="0">
                <a:sym typeface="Wingdings"/>
              </a:rPr>
              <a:t>procedure</a:t>
            </a:r>
          </a:p>
          <a:p>
            <a:pPr lvl="1"/>
            <a:r>
              <a:rPr lang="en-US" dirty="0" smtClean="0">
                <a:sym typeface="Wingdings"/>
              </a:rPr>
              <a:t>How </a:t>
            </a:r>
            <a:r>
              <a:rPr lang="en-US" dirty="0">
                <a:sym typeface="Wingdings"/>
              </a:rPr>
              <a:t>to evaluate </a:t>
            </a:r>
            <a:r>
              <a:rPr lang="en-US" dirty="0" smtClean="0">
                <a:sym typeface="Wingdings"/>
              </a:rPr>
              <a:t>them</a:t>
            </a:r>
          </a:p>
          <a:p>
            <a:pPr lvl="1"/>
            <a:r>
              <a:rPr lang="en-US" dirty="0" smtClean="0">
                <a:sym typeface="Wingdings"/>
              </a:rPr>
              <a:t>Consequences </a:t>
            </a:r>
            <a:r>
              <a:rPr lang="en-US" dirty="0">
                <a:sym typeface="Wingdings"/>
              </a:rPr>
              <a:t>if they are seriously violated</a:t>
            </a:r>
          </a:p>
          <a:p>
            <a:r>
              <a:rPr lang="en-US" dirty="0">
                <a:sym typeface="Wingdings"/>
              </a:rPr>
              <a:t>Pitfalls &amp; ethical issues involved in hypothesis testing</a:t>
            </a:r>
          </a:p>
          <a:p>
            <a:r>
              <a:rPr lang="en-US" dirty="0">
                <a:sym typeface="Wingdings"/>
              </a:rPr>
              <a:t>How to avoid the pitfalls involved in hypothesis testing</a:t>
            </a:r>
          </a:p>
        </p:txBody>
      </p:sp>
      <p:sp>
        <p:nvSpPr>
          <p:cNvPr id="4" name="Slide Number Placeholder 3"/>
          <p:cNvSpPr>
            <a:spLocks noGrp="1"/>
          </p:cNvSpPr>
          <p:nvPr>
            <p:ph type="sldNum" sz="quarter" idx="12"/>
          </p:nvPr>
        </p:nvSpPr>
        <p:spPr/>
        <p:txBody>
          <a:bodyPr/>
          <a:lstStyle/>
          <a:p>
            <a:fld id="{8D75822C-2030-4887-9512-2AC67AD2736F}" type="slidenum">
              <a:rPr lang="en-US" smtClean="0"/>
              <a:t>2</a:t>
            </a:fld>
            <a:endParaRPr lang="en-US" dirty="0"/>
          </a:p>
        </p:txBody>
      </p:sp>
    </p:spTree>
    <p:extLst>
      <p:ext uri="{BB962C8B-B14F-4D97-AF65-F5344CB8AC3E}">
        <p14:creationId xmlns:p14="http://schemas.microsoft.com/office/powerpoint/2010/main" val="3390288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One-Tailed Tests</a:t>
            </a:r>
            <a:endParaRPr lang="en-US" dirty="0"/>
          </a:p>
        </p:txBody>
      </p:sp>
      <p:sp>
        <p:nvSpPr>
          <p:cNvPr id="3" name="Text Placeholder 2"/>
          <p:cNvSpPr>
            <a:spLocks noGrp="1"/>
          </p:cNvSpPr>
          <p:nvPr>
            <p:ph type="body" idx="1"/>
          </p:nvPr>
        </p:nvSpPr>
        <p:spPr>
          <a:xfrm>
            <a:off x="629842" y="1681163"/>
            <a:ext cx="3868340" cy="1335414"/>
          </a:xfrm>
        </p:spPr>
        <p:txBody>
          <a:bodyPr>
            <a:normAutofit lnSpcReduction="10000"/>
          </a:bodyPr>
          <a:lstStyle/>
          <a:p>
            <a:r>
              <a:rPr lang="en-US" dirty="0" smtClean="0"/>
              <a:t>Lower Tail Test: </a:t>
            </a:r>
            <a:r>
              <a:rPr lang="en-US" altLang="en-US" b="0" dirty="0"/>
              <a:t>There is only one critical value, since the rejection area is in only one </a:t>
            </a:r>
            <a:r>
              <a:rPr lang="en-US" altLang="en-US" b="0" dirty="0" smtClean="0"/>
              <a:t>tail</a:t>
            </a:r>
            <a:endParaRPr lang="en-US" altLang="en-US" b="0" dirty="0"/>
          </a:p>
        </p:txBody>
      </p:sp>
      <p:pic>
        <p:nvPicPr>
          <p:cNvPr id="8" name="Content Placeholder 7"/>
          <p:cNvPicPr>
            <a:picLocks noGrp="1" noChangeAspect="1"/>
          </p:cNvPicPr>
          <p:nvPr>
            <p:ph sz="half" idx="2"/>
          </p:nvPr>
        </p:nvPicPr>
        <p:blipFill>
          <a:blip r:embed="rId2"/>
          <a:stretch>
            <a:fillRect/>
          </a:stretch>
        </p:blipFill>
        <p:spPr>
          <a:xfrm>
            <a:off x="629445" y="3380361"/>
            <a:ext cx="3868737" cy="3266933"/>
          </a:xfrm>
          <a:prstGeom prst="rect">
            <a:avLst/>
          </a:prstGeom>
        </p:spPr>
      </p:pic>
      <p:sp>
        <p:nvSpPr>
          <p:cNvPr id="5" name="Text Placeholder 4"/>
          <p:cNvSpPr>
            <a:spLocks noGrp="1"/>
          </p:cNvSpPr>
          <p:nvPr>
            <p:ph type="body" sz="quarter" idx="3"/>
          </p:nvPr>
        </p:nvSpPr>
        <p:spPr>
          <a:xfrm>
            <a:off x="4629150" y="1681163"/>
            <a:ext cx="3887391" cy="1335414"/>
          </a:xfrm>
        </p:spPr>
        <p:txBody>
          <a:bodyPr>
            <a:normAutofit lnSpcReduction="10000"/>
          </a:bodyPr>
          <a:lstStyle/>
          <a:p>
            <a:r>
              <a:rPr lang="en-US" dirty="0" smtClean="0"/>
              <a:t>Upper Tail Test: </a:t>
            </a:r>
            <a:r>
              <a:rPr lang="en-US" altLang="en-US" b="0" dirty="0" smtClean="0"/>
              <a:t>There </a:t>
            </a:r>
            <a:r>
              <a:rPr lang="en-US" altLang="en-US" b="0" dirty="0"/>
              <a:t>is only one critical value, since the rejection area is in only one </a:t>
            </a:r>
            <a:r>
              <a:rPr lang="en-US" altLang="en-US" b="0" dirty="0" smtClean="0"/>
              <a:t>tail</a:t>
            </a:r>
            <a:endParaRPr lang="en-US" altLang="en-US" b="0" dirty="0"/>
          </a:p>
        </p:txBody>
      </p:sp>
      <p:pic>
        <p:nvPicPr>
          <p:cNvPr id="9" name="Content Placeholder 8"/>
          <p:cNvPicPr>
            <a:picLocks noGrp="1" noChangeAspect="1"/>
          </p:cNvPicPr>
          <p:nvPr>
            <p:ph sz="quarter" idx="4"/>
          </p:nvPr>
        </p:nvPicPr>
        <p:blipFill>
          <a:blip r:embed="rId3"/>
          <a:stretch>
            <a:fillRect/>
          </a:stretch>
        </p:blipFill>
        <p:spPr>
          <a:xfrm>
            <a:off x="4648200" y="3380361"/>
            <a:ext cx="3619500" cy="2932723"/>
          </a:xfrm>
          <a:prstGeom prst="rect">
            <a:avLst/>
          </a:prstGeom>
        </p:spPr>
      </p:pic>
      <p:sp>
        <p:nvSpPr>
          <p:cNvPr id="7" name="Slide Number Placeholder 6"/>
          <p:cNvSpPr>
            <a:spLocks noGrp="1"/>
          </p:cNvSpPr>
          <p:nvPr>
            <p:ph type="sldNum" sz="quarter" idx="12"/>
          </p:nvPr>
        </p:nvSpPr>
        <p:spPr/>
        <p:txBody>
          <a:bodyPr/>
          <a:lstStyle/>
          <a:p>
            <a:fld id="{8D75822C-2030-4887-9512-2AC67AD2736F}" type="slidenum">
              <a:rPr lang="en-US" smtClean="0"/>
              <a:t>20</a:t>
            </a:fld>
            <a:endParaRPr lang="en-US"/>
          </a:p>
        </p:txBody>
      </p:sp>
    </p:spTree>
    <p:extLst>
      <p:ext uri="{BB962C8B-B14F-4D97-AF65-F5344CB8AC3E}">
        <p14:creationId xmlns:p14="http://schemas.microsoft.com/office/powerpoint/2010/main" val="2045801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94" y="178313"/>
            <a:ext cx="8601075" cy="568939"/>
          </a:xfrm>
        </p:spPr>
        <p:txBody>
          <a:bodyPr>
            <a:normAutofit/>
          </a:bodyPr>
          <a:lstStyle/>
          <a:p>
            <a:r>
              <a:rPr lang="en-US" sz="3200" dirty="0" smtClean="0"/>
              <a:t>Example:</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1462" y="710228"/>
                <a:ext cx="8872538" cy="1713493"/>
              </a:xfrm>
            </p:spPr>
            <p:txBody>
              <a:bodyPr>
                <a:normAutofit fontScale="92500"/>
              </a:bodyPr>
              <a:lstStyle/>
              <a:p>
                <a:pPr marL="0" indent="0">
                  <a:buNone/>
                </a:pPr>
                <a:r>
                  <a:rPr lang="en-US" sz="2400" dirty="0" smtClean="0"/>
                  <a:t>Gasoline pumped from a supplier’s pipeline is supposed to have an octane rating of 87.5. A random sample of 13 days had the following octane readings.  Is there evidence, at the .05 level of significance, that the mean octane reading differs from 87.5?  (</a:t>
                </a:r>
                <a14:m>
                  <m:oMath xmlns:m="http://schemas.openxmlformats.org/officeDocument/2006/math">
                    <m:acc>
                      <m:accPr>
                        <m:chr m:val="̅"/>
                        <m:ctrlPr>
                          <a:rPr lang="en-US" sz="2200" i="1" smtClean="0">
                            <a:latin typeface="Cambria Math" charset="0"/>
                          </a:rPr>
                        </m:ctrlPr>
                      </m:accPr>
                      <m:e>
                        <m:r>
                          <a:rPr lang="en-US" sz="2200" b="0" i="1" smtClean="0">
                            <a:latin typeface="Cambria Math" panose="02040503050406030204" pitchFamily="18" charset="0"/>
                          </a:rPr>
                          <m:t>𝑋</m:t>
                        </m:r>
                      </m:e>
                    </m:acc>
                    <m:r>
                      <a:rPr lang="en-US" sz="2200" b="0" i="1" smtClean="0">
                        <a:latin typeface="Cambria Math" panose="02040503050406030204" pitchFamily="18" charset="0"/>
                      </a:rPr>
                      <m:t>=87.08,  </m:t>
                    </m:r>
                    <m:r>
                      <a:rPr lang="en-US" sz="2200" b="0" i="1" smtClean="0">
                        <a:latin typeface="Cambria Math" panose="02040503050406030204" pitchFamily="18" charset="0"/>
                      </a:rPr>
                      <m:t>𝑆</m:t>
                    </m:r>
                    <m:r>
                      <a:rPr lang="en-US" sz="2200" b="0" i="1" smtClean="0">
                        <a:latin typeface="Cambria Math" panose="02040503050406030204" pitchFamily="18" charset="0"/>
                      </a:rPr>
                      <m:t>=0.649)</m:t>
                    </m:r>
                  </m:oMath>
                </a14:m>
                <a:endParaRPr lang="en-US" sz="2400" dirty="0" smtClean="0"/>
              </a:p>
              <a:p>
                <a:pPr>
                  <a:buNone/>
                </a:pPr>
                <a:r>
                  <a:rPr lang="en-US" sz="2200" dirty="0" smtClean="0"/>
                  <a:t>88.6   86.4   87.2   87.4   87.2   87.6   86.8   86.1   87.4   87.3   86.4   86.6 87.1 </a:t>
                </a:r>
              </a:p>
              <a:p>
                <a:pPr>
                  <a:buNone/>
                </a:pPr>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1462" y="710228"/>
                <a:ext cx="8872538" cy="1713493"/>
              </a:xfrm>
              <a:blipFill rotWithShape="0">
                <a:blip r:embed="rId2"/>
                <a:stretch>
                  <a:fillRect l="-893" t="-4626" b="-5694"/>
                </a:stretch>
              </a:blipFill>
            </p:spPr>
            <p:txBody>
              <a:bodyPr/>
              <a:lstStyle/>
              <a:p>
                <a:r>
                  <a:rPr lang="en-US">
                    <a:noFill/>
                  </a:rPr>
                  <a:t> </a:t>
                </a:r>
              </a:p>
            </p:txBody>
          </p:sp>
        </mc:Fallback>
      </mc:AlternateContent>
      <p:sp>
        <p:nvSpPr>
          <p:cNvPr id="4" name="Content Placeholder 2"/>
          <p:cNvSpPr txBox="1">
            <a:spLocks/>
          </p:cNvSpPr>
          <p:nvPr/>
        </p:nvSpPr>
        <p:spPr>
          <a:xfrm>
            <a:off x="376004" y="2328917"/>
            <a:ext cx="5002242" cy="424363"/>
          </a:xfrm>
          <a:prstGeom prst="rect">
            <a:avLst/>
          </a:prstGeom>
        </p:spPr>
        <p:txBody>
          <a:bodyPr vert="horz" lIns="91440" tIns="45720" rIns="91440" bIns="45720" rtlCol="0">
            <a:noAutofit/>
          </a:bodyPr>
          <a:lstStyle/>
          <a:p>
            <a:pPr>
              <a:buNone/>
            </a:pPr>
            <a:r>
              <a:rPr lang="en-US" sz="2400" i="1" dirty="0" smtClean="0"/>
              <a:t>Step 1:  Hypotheses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2810759" y="2294270"/>
            <a:ext cx="5134973" cy="945479"/>
          </a:xfrm>
          <a:prstGeom prst="rect">
            <a:avLst/>
          </a:prstGeom>
        </p:spPr>
        <p:txBody>
          <a:bodyPr vert="horz" lIns="91440" tIns="45720" rIns="91440" bIns="45720" rtlCol="0">
            <a:noAutofit/>
          </a:bodyPr>
          <a:lstStyle/>
          <a:p>
            <a:pPr lvl="1"/>
            <a:r>
              <a:rPr lang="en-US" sz="2400" dirty="0" smtClean="0"/>
              <a:t>H</a:t>
            </a:r>
            <a:r>
              <a:rPr lang="en-US" sz="2400" baseline="-25000" dirty="0" smtClean="0"/>
              <a:t>0</a:t>
            </a:r>
            <a:r>
              <a:rPr lang="en-US" sz="2400" dirty="0" smtClean="0"/>
              <a:t>: µ = 87.5</a:t>
            </a:r>
          </a:p>
          <a:p>
            <a:pPr lvl="1"/>
            <a:r>
              <a:rPr lang="en-US" sz="2400" dirty="0" smtClean="0"/>
              <a:t>Ha: µ ≠ 87.5</a:t>
            </a:r>
            <a:endParaRPr lang="en-US" sz="3200" dirty="0"/>
          </a:p>
        </p:txBody>
      </p:sp>
      <p:sp>
        <p:nvSpPr>
          <p:cNvPr id="9" name="Content Placeholder 2"/>
          <p:cNvSpPr txBox="1">
            <a:spLocks/>
          </p:cNvSpPr>
          <p:nvPr/>
        </p:nvSpPr>
        <p:spPr>
          <a:xfrm>
            <a:off x="362451" y="2983579"/>
            <a:ext cx="8601075" cy="467783"/>
          </a:xfrm>
          <a:prstGeom prst="rect">
            <a:avLst/>
          </a:prstGeom>
        </p:spPr>
        <p:txBody>
          <a:bodyPr vert="horz" lIns="91440" tIns="45720" rIns="91440" bIns="45720" rtlCol="0">
            <a:noAutofit/>
          </a:bodyPr>
          <a:lstStyle/>
          <a:p>
            <a:r>
              <a:rPr lang="en-US" sz="2400" i="1" dirty="0" smtClean="0"/>
              <a:t>Step 2 :  </a:t>
            </a:r>
            <a:r>
              <a:rPr lang="en-US" altLang="en-US" sz="2400" i="1" dirty="0"/>
              <a:t>Choose the level of significance, </a:t>
            </a:r>
            <a:r>
              <a:rPr lang="el-GR" altLang="en-US" sz="2400" i="1" dirty="0">
                <a:sym typeface="Symbol" panose="05050102010706020507" pitchFamily="18" charset="2"/>
              </a:rPr>
              <a:t></a:t>
            </a:r>
            <a:r>
              <a:rPr lang="en-US" altLang="en-US" sz="2400" i="1" dirty="0"/>
              <a:t>, and the sample size, </a:t>
            </a:r>
            <a:r>
              <a:rPr lang="en-US" altLang="en-US" sz="2400" i="1" dirty="0" smtClean="0"/>
              <a:t>n</a:t>
            </a:r>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62451" y="3852640"/>
            <a:ext cx="8753475" cy="482305"/>
          </a:xfrm>
          <a:prstGeom prst="rect">
            <a:avLst/>
          </a:prstGeom>
        </p:spPr>
        <p:txBody>
          <a:bodyPr vert="horz" lIns="91440" tIns="45720" rIns="91440" bIns="45720" rtlCol="0">
            <a:noAutofit/>
          </a:bodyPr>
          <a:lstStyle/>
          <a:p>
            <a:pPr lvl="0">
              <a:buNone/>
            </a:pPr>
            <a:r>
              <a:rPr lang="en-US" sz="2400" i="1" dirty="0" smtClean="0"/>
              <a:t>Step 3:  Calculate Test Statistic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rot="10800000" flipV="1">
                <a:off x="2056501" y="3339176"/>
                <a:ext cx="6456317" cy="584584"/>
              </a:xfrm>
              <a:prstGeom prst="rect">
                <a:avLst/>
              </a:prstGeom>
              <a:noFill/>
            </p:spPr>
            <p:txBody>
              <a:bodyPr wrap="square" rtlCol="0">
                <a:spAutoFit/>
              </a:bodyPr>
              <a:lstStyle/>
              <a:p>
                <a:r>
                  <a:rPr lang="el-GR" altLang="en-US" sz="2400" i="1" dirty="0" smtClean="0">
                    <a:sym typeface="Symbol" panose="05050102010706020507" pitchFamily="18" charset="2"/>
                  </a:rPr>
                  <a:t></a:t>
                </a:r>
                <a:r>
                  <a:rPr lang="en-US" altLang="en-US" sz="2400" dirty="0" smtClean="0">
                    <a:sym typeface="Symbol" panose="05050102010706020507" pitchFamily="18" charset="2"/>
                  </a:rPr>
                  <a:t> = 0.05  (and </a:t>
                </a:r>
                <a14:m>
                  <m:oMath xmlns:m="http://schemas.openxmlformats.org/officeDocument/2006/math">
                    <m:f>
                      <m:fPr>
                        <m:ctrlPr>
                          <a:rPr lang="en-US" altLang="en-US" sz="2400" i="1" smtClean="0">
                            <a:latin typeface="Cambria Math" charset="0"/>
                            <a:sym typeface="Symbol" panose="05050102010706020507" pitchFamily="18" charset="2"/>
                          </a:rPr>
                        </m:ctrlPr>
                      </m:fPr>
                      <m:num>
                        <m:r>
                          <a:rPr lang="en-US" altLang="en-US" sz="2400" i="1" smtClean="0">
                            <a:latin typeface="Cambria Math" panose="02040503050406030204" pitchFamily="18" charset="0"/>
                            <a:ea typeface="Cambria Math" panose="02040503050406030204" pitchFamily="18" charset="0"/>
                            <a:sym typeface="Symbol" panose="05050102010706020507" pitchFamily="18" charset="2"/>
                          </a:rPr>
                          <m:t>𝛼</m:t>
                        </m:r>
                      </m:num>
                      <m:den>
                        <m:r>
                          <a:rPr lang="en-US" altLang="en-US" sz="2400" b="0" i="1" smtClean="0">
                            <a:latin typeface="Cambria Math" panose="02040503050406030204" pitchFamily="18" charset="0"/>
                            <a:sym typeface="Symbol" panose="05050102010706020507" pitchFamily="18" charset="2"/>
                          </a:rPr>
                          <m:t>2</m:t>
                        </m:r>
                      </m:den>
                    </m:f>
                    <m:r>
                      <a:rPr lang="en-US" altLang="en-US" sz="2400" b="0" i="1" smtClean="0">
                        <a:latin typeface="Cambria Math" panose="02040503050406030204" pitchFamily="18" charset="0"/>
                        <a:sym typeface="Symbol" panose="05050102010706020507" pitchFamily="18" charset="2"/>
                      </a:rPr>
                      <m:t>=0.025</m:t>
                    </m:r>
                  </m:oMath>
                </a14:m>
                <a:r>
                  <a:rPr lang="en-US" altLang="en-US" sz="2400" dirty="0" smtClean="0">
                    <a:sym typeface="Symbol" panose="05050102010706020507" pitchFamily="18" charset="2"/>
                  </a:rPr>
                  <a:t> since 2 tailed), </a:t>
                </a:r>
                <a:r>
                  <a:rPr lang="en-US" altLang="en-US" sz="2400" i="1" dirty="0" smtClean="0"/>
                  <a:t>n</a:t>
                </a:r>
                <a:r>
                  <a:rPr lang="en-US" altLang="en-US" sz="2400" dirty="0" smtClean="0"/>
                  <a:t>=13</a:t>
                </a:r>
                <a:endParaRPr lang="en-US" sz="2400" kern="12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rot="10800000" flipV="1">
                <a:off x="2056501" y="3339176"/>
                <a:ext cx="6456317" cy="584584"/>
              </a:xfrm>
              <a:prstGeom prst="rect">
                <a:avLst/>
              </a:prstGeom>
              <a:blipFill rotWithShape="0">
                <a:blip r:embed="rId3"/>
                <a:stretch>
                  <a:fillRect l="-1416" t="-2083" b="-10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Content Placeholder 2"/>
              <p:cNvSpPr txBox="1">
                <a:spLocks/>
              </p:cNvSpPr>
              <p:nvPr/>
            </p:nvSpPr>
            <p:spPr>
              <a:xfrm>
                <a:off x="366577" y="4439895"/>
                <a:ext cx="8753475" cy="452237"/>
              </a:xfrm>
              <a:prstGeom prst="rect">
                <a:avLst/>
              </a:prstGeom>
            </p:spPr>
            <p:txBody>
              <a:bodyPr vert="horz" lIns="91440" tIns="45720" rIns="91440" bIns="45720" rtlCol="0">
                <a:noAutofit/>
              </a:bodyPr>
              <a:lstStyle/>
              <a:p>
                <a:pPr lvl="0">
                  <a:buNone/>
                </a:pPr>
                <a:r>
                  <a:rPr lang="en-US" sz="2400" i="1" dirty="0" smtClean="0"/>
                  <a:t>Step 4:  Determine rejection region: t&lt;-</a:t>
                </a:r>
                <a14:m>
                  <m:oMath xmlns:m="http://schemas.openxmlformats.org/officeDocument/2006/math">
                    <m:sSub>
                      <m:sSubPr>
                        <m:ctrlPr>
                          <a:rPr lang="en-US" sz="2400" i="1" smtClean="0">
                            <a:latin typeface="Cambria Math" charset="0"/>
                          </a:rPr>
                        </m:ctrlPr>
                      </m:sSubPr>
                      <m:e>
                        <m:r>
                          <a:rPr lang="en-US" sz="2400" b="0" i="1" smtClean="0">
                            <a:latin typeface="Cambria Math" charset="0"/>
                          </a:rPr>
                          <m:t>𝑡</m:t>
                        </m:r>
                      </m:e>
                      <m:sub>
                        <m:f>
                          <m:fPr>
                            <m:ctrlPr>
                              <a:rPr lang="mr-IN" sz="2400" i="1" smtClean="0">
                                <a:latin typeface="Cambria Math" charset="0"/>
                              </a:rPr>
                            </m:ctrlPr>
                          </m:fPr>
                          <m:num>
                            <m:r>
                              <a:rPr lang="mr-IN" sz="2400" i="1" smtClean="0">
                                <a:latin typeface="Cambria Math" charset="0"/>
                                <a:ea typeface="Cambria Math" charset="0"/>
                                <a:cs typeface="Cambria Math" charset="0"/>
                              </a:rPr>
                              <m:t>𝛼</m:t>
                            </m:r>
                          </m:num>
                          <m:den>
                            <m:r>
                              <a:rPr lang="en-US" sz="2400" b="0" i="1" smtClean="0">
                                <a:latin typeface="Cambria Math" charset="0"/>
                              </a:rPr>
                              <m:t>2</m:t>
                            </m:r>
                          </m:den>
                        </m:f>
                      </m:sub>
                    </m:sSub>
                  </m:oMath>
                </a14:m>
                <a:r>
                  <a:rPr lang="en-US" sz="2400" b="1" dirty="0" smtClean="0">
                    <a:solidFill>
                      <a:srgbClr val="00B0F0"/>
                    </a:solidFill>
                  </a:rPr>
                  <a:t> or </a:t>
                </a:r>
                <a:r>
                  <a:rPr lang="en-US" sz="2400" b="1" dirty="0" smtClean="0">
                    <a:solidFill>
                      <a:schemeClr val="tx1"/>
                    </a:solidFill>
                  </a:rPr>
                  <a:t>t&gt;</a:t>
                </a:r>
                <a14:m>
                  <m:oMath xmlns:m="http://schemas.openxmlformats.org/officeDocument/2006/math">
                    <m:sSub>
                      <m:sSubPr>
                        <m:ctrlPr>
                          <a:rPr lang="en-US" sz="2400" i="1">
                            <a:solidFill>
                              <a:schemeClr val="tx1"/>
                            </a:solidFill>
                            <a:latin typeface="Cambria Math" charset="0"/>
                          </a:rPr>
                        </m:ctrlPr>
                      </m:sSubPr>
                      <m:e>
                        <m:r>
                          <a:rPr lang="en-US" sz="2400" i="1">
                            <a:solidFill>
                              <a:schemeClr val="tx1"/>
                            </a:solidFill>
                            <a:latin typeface="Cambria Math" charset="0"/>
                          </a:rPr>
                          <m:t>𝑡</m:t>
                        </m:r>
                      </m:e>
                      <m:sub>
                        <m:f>
                          <m:fPr>
                            <m:ctrlPr>
                              <a:rPr lang="mr-IN" sz="2400" i="1">
                                <a:solidFill>
                                  <a:schemeClr val="tx1"/>
                                </a:solidFill>
                                <a:latin typeface="Cambria Math" charset="0"/>
                              </a:rPr>
                            </m:ctrlPr>
                          </m:fPr>
                          <m:num>
                            <m:r>
                              <a:rPr lang="mr-IN" sz="2400" i="1">
                                <a:solidFill>
                                  <a:schemeClr val="tx1"/>
                                </a:solidFill>
                                <a:latin typeface="Cambria Math" charset="0"/>
                                <a:ea typeface="Cambria Math" charset="0"/>
                                <a:cs typeface="Cambria Math" charset="0"/>
                              </a:rPr>
                              <m:t>𝛼</m:t>
                            </m:r>
                          </m:num>
                          <m:den>
                            <m:r>
                              <a:rPr lang="en-US" sz="2400" i="1">
                                <a:solidFill>
                                  <a:schemeClr val="tx1"/>
                                </a:solidFill>
                                <a:latin typeface="Cambria Math" charset="0"/>
                              </a:rPr>
                              <m:t>2</m:t>
                            </m:r>
                          </m:den>
                        </m:f>
                      </m:sub>
                    </m:sSub>
                  </m:oMath>
                </a14:m>
                <a:r>
                  <a:rPr lang="en-US" sz="2400" dirty="0" smtClean="0"/>
                  <a:t>,</a:t>
                </a:r>
                <a:r>
                  <a:rPr lang="en-US" sz="2400" b="1" dirty="0" smtClean="0">
                    <a:solidFill>
                      <a:srgbClr val="00B0F0"/>
                    </a:solidFill>
                  </a:rPr>
                  <a:t> </a:t>
                </a:r>
                <a14:m>
                  <m:oMath xmlns:m="http://schemas.openxmlformats.org/officeDocument/2006/math">
                    <m:sSub>
                      <m:sSubPr>
                        <m:ctrlPr>
                          <a:rPr lang="en-US" sz="2400" i="1">
                            <a:latin typeface="Cambria Math" charset="0"/>
                          </a:rPr>
                        </m:ctrlPr>
                      </m:sSubPr>
                      <m:e>
                        <m:r>
                          <a:rPr lang="en-US" sz="2400" i="1">
                            <a:latin typeface="Cambria Math" charset="0"/>
                          </a:rPr>
                          <m:t>𝑡</m:t>
                        </m:r>
                      </m:e>
                      <m:sub>
                        <m:f>
                          <m:fPr>
                            <m:ctrlPr>
                              <a:rPr lang="mr-IN" sz="2400" i="1">
                                <a:latin typeface="Cambria Math" charset="0"/>
                              </a:rPr>
                            </m:ctrlPr>
                          </m:fPr>
                          <m:num>
                            <m:r>
                              <a:rPr lang="mr-IN" sz="2400" i="1">
                                <a:latin typeface="Cambria Math" charset="0"/>
                                <a:ea typeface="Cambria Math" charset="0"/>
                                <a:cs typeface="Cambria Math" charset="0"/>
                              </a:rPr>
                              <m:t>𝛼</m:t>
                            </m:r>
                          </m:num>
                          <m:den>
                            <m:r>
                              <a:rPr lang="en-US" sz="2400" i="1">
                                <a:latin typeface="Cambria Math" charset="0"/>
                              </a:rPr>
                              <m:t>2</m:t>
                            </m:r>
                          </m:den>
                        </m:f>
                      </m:sub>
                    </m:sSub>
                  </m:oMath>
                </a14:m>
                <a:r>
                  <a:rPr lang="en-US" sz="2400" b="1" dirty="0">
                    <a:solidFill>
                      <a:srgbClr val="00B0F0"/>
                    </a:solidFill>
                  </a:rPr>
                  <a:t> </a:t>
                </a:r>
                <a:r>
                  <a:rPr lang="en-US" sz="2400" b="1" dirty="0" smtClean="0"/>
                  <a:t>= 2.179 </a:t>
                </a:r>
                <a:r>
                  <a:rPr lang="en-US" sz="2400" b="1" dirty="0" smtClean="0"/>
                  <a:t> </a:t>
                </a:r>
                <a:endParaRPr lang="en-US" sz="2400" b="1" dirty="0" smtClean="0"/>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mc:Choice>
        <mc:Fallback>
          <p:sp>
            <p:nvSpPr>
              <p:cNvPr id="11" name="Content Placeholder 2"/>
              <p:cNvSpPr txBox="1">
                <a:spLocks noRot="1" noChangeAspect="1" noMove="1" noResize="1" noEditPoints="1" noAdjustHandles="1" noChangeArrowheads="1" noChangeShapeType="1" noTextEdit="1"/>
              </p:cNvSpPr>
              <p:nvPr/>
            </p:nvSpPr>
            <p:spPr>
              <a:xfrm>
                <a:off x="366577" y="4439895"/>
                <a:ext cx="8753475" cy="452237"/>
              </a:xfrm>
              <a:prstGeom prst="rect">
                <a:avLst/>
              </a:prstGeom>
              <a:blipFill rotWithShape="0">
                <a:blip r:embed="rId4"/>
                <a:stretch>
                  <a:fillRect l="-1045" t="-9333" b="-34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0800000" flipV="1">
                <a:off x="4298623" y="3739138"/>
                <a:ext cx="4939645" cy="842538"/>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𝑆</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r>
                  <a:rPr lang="en-US" sz="2400" kern="1200" dirty="0" smtClean="0">
                    <a:solidFill>
                      <a:schemeClr val="tx1"/>
                    </a:solidFill>
                  </a:rPr>
                  <a:t>=</a:t>
                </a:r>
                <a:r>
                  <a:rPr lang="en-US" sz="2400" dirty="0"/>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87.08</m:t>
                        </m:r>
                        <m:r>
                          <a:rPr lang="en-US" sz="2400" i="1">
                            <a:latin typeface="Cambria Math" panose="02040503050406030204" pitchFamily="18" charset="0"/>
                          </a:rPr>
                          <m:t>−</m:t>
                        </m:r>
                        <m:r>
                          <a:rPr lang="en-US" sz="2400" b="0" i="1" smtClean="0">
                            <a:latin typeface="Cambria Math" panose="02040503050406030204" pitchFamily="18" charset="0"/>
                          </a:rPr>
                          <m:t>87.5</m:t>
                        </m:r>
                      </m:num>
                      <m:den>
                        <m:f>
                          <m:fPr>
                            <m:ctrlPr>
                              <a:rPr lang="en-US" sz="2400" i="1">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0.649</m:t>
                            </m:r>
                          </m:num>
                          <m:den>
                            <m:rad>
                              <m:radPr>
                                <m:degHide m:val="on"/>
                                <m:ctrlPr>
                                  <a:rPr lang="en-US" sz="2400" i="1">
                                    <a:latin typeface="Cambria Math"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13</m:t>
                                </m:r>
                              </m:e>
                            </m:rad>
                          </m:den>
                        </m:f>
                      </m:den>
                    </m:f>
                  </m:oMath>
                </a14:m>
                <a:r>
                  <a:rPr lang="en-US" sz="2400" dirty="0"/>
                  <a:t> </a:t>
                </a:r>
                <a:r>
                  <a:rPr lang="en-US" sz="2400" dirty="0" smtClean="0"/>
                  <a:t>=-2.307</a:t>
                </a:r>
                <a:endParaRPr lang="en-US" sz="2400" kern="12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rot="10800000" flipV="1">
                <a:off x="4298623" y="3739138"/>
                <a:ext cx="4939645" cy="842538"/>
              </a:xfrm>
              <a:prstGeom prst="rect">
                <a:avLst/>
              </a:prstGeom>
              <a:blipFill rotWithShape="0">
                <a:blip r:embed="rId5"/>
                <a:stretch>
                  <a:fillRect/>
                </a:stretch>
              </a:blipFill>
            </p:spPr>
            <p:txBody>
              <a:bodyPr/>
              <a:lstStyle/>
              <a:p>
                <a:r>
                  <a:rPr lang="en-US">
                    <a:noFill/>
                  </a:rPr>
                  <a:t> </a:t>
                </a:r>
              </a:p>
            </p:txBody>
          </p:sp>
        </mc:Fallback>
      </mc:AlternateContent>
      <p:sp>
        <p:nvSpPr>
          <p:cNvPr id="16" name="Content Placeholder 2"/>
          <p:cNvSpPr txBox="1">
            <a:spLocks/>
          </p:cNvSpPr>
          <p:nvPr/>
        </p:nvSpPr>
        <p:spPr>
          <a:xfrm>
            <a:off x="358718" y="5045432"/>
            <a:ext cx="8753475" cy="452237"/>
          </a:xfrm>
          <a:prstGeom prst="rect">
            <a:avLst/>
          </a:prstGeom>
        </p:spPr>
        <p:txBody>
          <a:bodyPr vert="horz" lIns="91440" tIns="45720" rIns="91440" bIns="45720" rtlCol="0">
            <a:noAutofit/>
          </a:bodyPr>
          <a:lstStyle/>
          <a:p>
            <a:pPr lvl="0">
              <a:buNone/>
            </a:pPr>
            <a:r>
              <a:rPr lang="en-US" sz="2400" i="1" dirty="0" smtClean="0"/>
              <a:t>Step </a:t>
            </a:r>
            <a:r>
              <a:rPr lang="en-US" sz="2400" i="1" dirty="0" smtClean="0"/>
              <a:t>5:  Decision and Interpretation</a:t>
            </a:r>
            <a:endParaRPr lang="en-US" sz="2400" dirty="0" smtClean="0">
              <a:solidFill>
                <a:srgbClr val="00B0F0"/>
              </a:solidFill>
            </a:endParaRPr>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16"/>
          <p:cNvSpPr/>
          <p:nvPr/>
        </p:nvSpPr>
        <p:spPr>
          <a:xfrm>
            <a:off x="1345004" y="5068169"/>
            <a:ext cx="7618522" cy="1569660"/>
          </a:xfrm>
          <a:prstGeom prst="rect">
            <a:avLst/>
          </a:prstGeom>
        </p:spPr>
        <p:txBody>
          <a:bodyPr wrap="square">
            <a:spAutoFit/>
          </a:bodyPr>
          <a:lstStyle/>
          <a:p>
            <a:r>
              <a:rPr lang="en-US" sz="2400" dirty="0" smtClean="0"/>
              <a:t>                                                   </a:t>
            </a:r>
            <a:r>
              <a:rPr lang="en-US" sz="2400" dirty="0"/>
              <a:t/>
            </a:r>
            <a:br>
              <a:rPr lang="en-US" sz="2400" dirty="0"/>
            </a:br>
            <a:r>
              <a:rPr lang="en-US" sz="2400" dirty="0"/>
              <a:t>With </a:t>
            </a:r>
            <a:r>
              <a:rPr lang="en-US" sz="2400" dirty="0" smtClean="0"/>
              <a:t>-2.307&lt;-2.179, </a:t>
            </a:r>
            <a:r>
              <a:rPr lang="en-US" sz="2400" dirty="0"/>
              <a:t>there is sufficient evidence to reject the null hypothesis and to conclude that the long run mean octane reading differs from 87.5.</a:t>
            </a:r>
            <a:endParaRPr lang="en-US" sz="2000" dirty="0"/>
          </a:p>
        </p:txBody>
      </p:sp>
    </p:spTree>
    <p:extLst>
      <p:ext uri="{BB962C8B-B14F-4D97-AF65-F5344CB8AC3E}">
        <p14:creationId xmlns:p14="http://schemas.microsoft.com/office/powerpoint/2010/main" val="102043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5" grpId="0"/>
      <p:bldP spid="11" grpId="0"/>
      <p:bldP spid="7"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60" y="9424"/>
            <a:ext cx="8742477" cy="690809"/>
          </a:xfrm>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060" y="670797"/>
                <a:ext cx="8910245" cy="1978135"/>
              </a:xfrm>
            </p:spPr>
            <p:txBody>
              <a:bodyPr>
                <a:normAutofit lnSpcReduction="10000"/>
              </a:bodyPr>
              <a:lstStyle/>
              <a:p>
                <a:pPr marL="0" indent="-282575">
                  <a:spcBef>
                    <a:spcPts val="0"/>
                  </a:spcBef>
                  <a:buNone/>
                </a:pPr>
                <a:r>
                  <a:rPr lang="en-US" sz="2400" dirty="0" smtClean="0"/>
                  <a:t>An engineer wishes to prove that the mean weight of metal components produced by a process is greater than 4.5 oz. A random sample of 10 components produces the data below.  Test the engineer's hypothesis using a 0.05 level of significance. </a:t>
                </a:r>
                <a:br>
                  <a:rPr lang="en-US" sz="2400" dirty="0" smtClean="0"/>
                </a:br>
                <a:r>
                  <a:rPr lang="en-US" sz="2000" dirty="0" smtClean="0"/>
                  <a:t>(</a:t>
                </a:r>
                <a14:m>
                  <m:oMath xmlns:m="http://schemas.openxmlformats.org/officeDocument/2006/math">
                    <m:acc>
                      <m:accPr>
                        <m:chr m:val="̅"/>
                        <m:ctrlPr>
                          <a:rPr lang="en-US" sz="2000" i="1">
                            <a:latin typeface="Cambria Math"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r>
                      <a:rPr lang="en-US" sz="2000" b="0" i="1" smtClean="0">
                        <a:latin typeface="Cambria Math" panose="02040503050406030204" pitchFamily="18" charset="0"/>
                      </a:rPr>
                      <m:t>4.59</m:t>
                    </m:r>
                    <m:r>
                      <a:rPr lang="en-US" sz="2000" i="1">
                        <a:latin typeface="Cambria Math" panose="02040503050406030204" pitchFamily="18" charset="0"/>
                      </a:rPr>
                      <m:t>,  </m:t>
                    </m:r>
                    <m:r>
                      <a:rPr lang="en-US" sz="2000" i="1">
                        <a:latin typeface="Cambria Math" panose="02040503050406030204" pitchFamily="18" charset="0"/>
                      </a:rPr>
                      <m:t>𝑆</m:t>
                    </m:r>
                    <m:r>
                      <a:rPr lang="en-US" sz="2000" i="1">
                        <a:latin typeface="Cambria Math" panose="02040503050406030204" pitchFamily="18" charset="0"/>
                      </a:rPr>
                      <m:t>=0.504)</m:t>
                    </m:r>
                  </m:oMath>
                </a14:m>
                <a:endParaRPr lang="en-US" sz="2000" dirty="0" smtClean="0"/>
              </a:p>
              <a:p>
                <a:pPr>
                  <a:buNone/>
                </a:pPr>
                <a:r>
                  <a:rPr lang="en-US" sz="2400" b="1" dirty="0" smtClean="0"/>
                  <a:t> 	</a:t>
                </a:r>
                <a:r>
                  <a:rPr lang="en-US" sz="2400" dirty="0" smtClean="0"/>
                  <a:t>4.5   5.6   4.9   3.8   4.1   4.3   4.4   4.7   5.0   4.6 </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060" y="670797"/>
                <a:ext cx="8910245" cy="1978135"/>
              </a:xfrm>
              <a:blipFill rotWithShape="0">
                <a:blip r:embed="rId2"/>
                <a:stretch>
                  <a:fillRect l="-1026" t="-5846" b="-4615"/>
                </a:stretch>
              </a:blipFill>
            </p:spPr>
            <p:txBody>
              <a:bodyPr/>
              <a:lstStyle/>
              <a:p>
                <a:r>
                  <a:rPr lang="en-US">
                    <a:noFill/>
                  </a:rPr>
                  <a:t> </a:t>
                </a:r>
              </a:p>
            </p:txBody>
          </p:sp>
        </mc:Fallback>
      </mc:AlternateContent>
      <p:sp>
        <p:nvSpPr>
          <p:cNvPr id="9" name="Content Placeholder 2"/>
          <p:cNvSpPr txBox="1">
            <a:spLocks/>
          </p:cNvSpPr>
          <p:nvPr/>
        </p:nvSpPr>
        <p:spPr>
          <a:xfrm>
            <a:off x="376004" y="2545737"/>
            <a:ext cx="5002242" cy="424363"/>
          </a:xfrm>
          <a:prstGeom prst="rect">
            <a:avLst/>
          </a:prstGeom>
        </p:spPr>
        <p:txBody>
          <a:bodyPr vert="horz" lIns="91440" tIns="45720" rIns="91440" bIns="45720" rtlCol="0">
            <a:noAutofit/>
          </a:bodyPr>
          <a:lstStyle/>
          <a:p>
            <a:pPr>
              <a:buNone/>
            </a:pPr>
            <a:r>
              <a:rPr lang="en-US" sz="2400" i="1" dirty="0" smtClean="0"/>
              <a:t>Step 1:  Hypotheses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62451" y="3272119"/>
            <a:ext cx="8601075" cy="467783"/>
          </a:xfrm>
          <a:prstGeom prst="rect">
            <a:avLst/>
          </a:prstGeom>
        </p:spPr>
        <p:txBody>
          <a:bodyPr vert="horz" lIns="91440" tIns="45720" rIns="91440" bIns="45720" rtlCol="0">
            <a:noAutofit/>
          </a:bodyPr>
          <a:lstStyle/>
          <a:p>
            <a:r>
              <a:rPr lang="en-US" sz="2400" i="1" dirty="0" smtClean="0"/>
              <a:t>Step 2 :  </a:t>
            </a:r>
            <a:r>
              <a:rPr lang="en-US" altLang="en-US" sz="2400" i="1" dirty="0"/>
              <a:t>Choose the level of significance, </a:t>
            </a:r>
            <a:r>
              <a:rPr lang="el-GR" altLang="en-US" sz="2400" i="1" dirty="0">
                <a:sym typeface="Symbol" panose="05050102010706020507" pitchFamily="18" charset="2"/>
              </a:rPr>
              <a:t></a:t>
            </a:r>
            <a:r>
              <a:rPr lang="en-US" altLang="en-US" sz="2400" i="1" dirty="0"/>
              <a:t>, and the sample size, </a:t>
            </a:r>
            <a:r>
              <a:rPr lang="en-US" altLang="en-US" sz="2400" i="1" dirty="0" smtClean="0"/>
              <a:t>n</a:t>
            </a:r>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62451" y="4069460"/>
            <a:ext cx="8753475" cy="482305"/>
          </a:xfrm>
          <a:prstGeom prst="rect">
            <a:avLst/>
          </a:prstGeom>
        </p:spPr>
        <p:txBody>
          <a:bodyPr vert="horz" lIns="91440" tIns="45720" rIns="91440" bIns="45720" rtlCol="0">
            <a:noAutofit/>
          </a:bodyPr>
          <a:lstStyle/>
          <a:p>
            <a:pPr lvl="0">
              <a:buNone/>
            </a:pPr>
            <a:r>
              <a:rPr lang="en-US" sz="2400" i="1" dirty="0" smtClean="0"/>
              <a:t>Step 3:  Calculate Test Statistic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mc:Choice xmlns:a14="http://schemas.microsoft.com/office/drawing/2010/main" Requires="a14">
          <p:sp>
            <p:nvSpPr>
              <p:cNvPr id="12" name="Content Placeholder 2"/>
              <p:cNvSpPr txBox="1">
                <a:spLocks/>
              </p:cNvSpPr>
              <p:nvPr/>
            </p:nvSpPr>
            <p:spPr>
              <a:xfrm>
                <a:off x="366577" y="4731871"/>
                <a:ext cx="8753475" cy="452237"/>
              </a:xfrm>
              <a:prstGeom prst="rect">
                <a:avLst/>
              </a:prstGeom>
            </p:spPr>
            <p:txBody>
              <a:bodyPr vert="horz" lIns="91440" tIns="45720" rIns="91440" bIns="45720" rtlCol="0">
                <a:noAutofit/>
              </a:bodyPr>
              <a:lstStyle/>
              <a:p>
                <a:pPr lvl="0">
                  <a:buNone/>
                </a:pPr>
                <a:r>
                  <a:rPr lang="en-US" sz="2400" i="1" dirty="0" smtClean="0"/>
                  <a:t>Step 4:  Determine </a:t>
                </a:r>
                <a:r>
                  <a:rPr lang="en-US" sz="2400" i="1" dirty="0"/>
                  <a:t>rejection region: </a:t>
                </a:r>
                <a:r>
                  <a:rPr lang="en-US" sz="2400" b="1" dirty="0" smtClean="0"/>
                  <a:t>t</a:t>
                </a:r>
                <a:r>
                  <a:rPr lang="en-US" sz="2400" b="1" dirty="0"/>
                  <a:t>&gt;</a:t>
                </a:r>
                <a14:m>
                  <m:oMath xmlns:m="http://schemas.openxmlformats.org/officeDocument/2006/math">
                    <m:sSub>
                      <m:sSubPr>
                        <m:ctrlPr>
                          <a:rPr lang="en-US" sz="2400" i="1">
                            <a:latin typeface="Cambria Math" charset="0"/>
                          </a:rPr>
                        </m:ctrlPr>
                      </m:sSubPr>
                      <m:e>
                        <m:r>
                          <a:rPr lang="en-US" sz="2400" i="1">
                            <a:latin typeface="Cambria Math" charset="0"/>
                          </a:rPr>
                          <m:t>𝑡</m:t>
                        </m:r>
                      </m:e>
                      <m:sub>
                        <m:r>
                          <a:rPr lang="mr-IN" sz="2400" i="1">
                            <a:latin typeface="Cambria Math" charset="0"/>
                            <a:ea typeface="Cambria Math" charset="0"/>
                            <a:cs typeface="Cambria Math" charset="0"/>
                          </a:rPr>
                          <m:t>𝛼</m:t>
                        </m:r>
                      </m:sub>
                    </m:sSub>
                  </m:oMath>
                </a14:m>
                <a:r>
                  <a:rPr lang="en-US" sz="2400" dirty="0"/>
                  <a:t>,</a:t>
                </a:r>
                <a:r>
                  <a:rPr lang="en-US" sz="2400" b="1" dirty="0">
                    <a:solidFill>
                      <a:srgbClr val="00B0F0"/>
                    </a:solidFill>
                  </a:rPr>
                  <a:t> </a:t>
                </a:r>
                <a14:m>
                  <m:oMath xmlns:m="http://schemas.openxmlformats.org/officeDocument/2006/math">
                    <m:sSub>
                      <m:sSubPr>
                        <m:ctrlPr>
                          <a:rPr lang="en-US" sz="2400" i="1">
                            <a:latin typeface="Cambria Math" charset="0"/>
                          </a:rPr>
                        </m:ctrlPr>
                      </m:sSubPr>
                      <m:e>
                        <m:r>
                          <a:rPr lang="en-US" sz="2400" i="1">
                            <a:latin typeface="Cambria Math" charset="0"/>
                          </a:rPr>
                          <m:t>𝑡</m:t>
                        </m:r>
                      </m:e>
                      <m:sub>
                        <m:r>
                          <a:rPr lang="mr-IN" sz="2400" i="1">
                            <a:latin typeface="Cambria Math" charset="0"/>
                            <a:ea typeface="Cambria Math" charset="0"/>
                            <a:cs typeface="Cambria Math" charset="0"/>
                          </a:rPr>
                          <m:t>𝛼</m:t>
                        </m:r>
                      </m:sub>
                    </m:sSub>
                  </m:oMath>
                </a14:m>
                <a:r>
                  <a:rPr lang="en-US" sz="2400" b="1" dirty="0">
                    <a:solidFill>
                      <a:srgbClr val="00B0F0"/>
                    </a:solidFill>
                  </a:rPr>
                  <a:t> </a:t>
                </a:r>
                <a:r>
                  <a:rPr lang="en-US" sz="2400" b="1" dirty="0"/>
                  <a:t>= </a:t>
                </a:r>
                <a:r>
                  <a:rPr lang="en-US" sz="2400" b="1" dirty="0" smtClean="0"/>
                  <a:t>1.833  </a:t>
                </a:r>
                <a:endParaRPr lang="en-US" sz="2400" b="1" dirty="0"/>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mc:Choice>
        <mc:Fallback>
          <p:sp>
            <p:nvSpPr>
              <p:cNvPr id="12" name="Content Placeholder 2"/>
              <p:cNvSpPr txBox="1">
                <a:spLocks noRot="1" noChangeAspect="1" noMove="1" noResize="1" noEditPoints="1" noAdjustHandles="1" noChangeArrowheads="1" noChangeShapeType="1" noTextEdit="1"/>
              </p:cNvSpPr>
              <p:nvPr/>
            </p:nvSpPr>
            <p:spPr>
              <a:xfrm>
                <a:off x="366577" y="4731871"/>
                <a:ext cx="8753475" cy="452237"/>
              </a:xfrm>
              <a:prstGeom prst="rect">
                <a:avLst/>
              </a:prstGeom>
              <a:blipFill rotWithShape="0">
                <a:blip r:embed="rId3"/>
                <a:stretch>
                  <a:fillRect l="-1045" t="-10811" b="-32432"/>
                </a:stretch>
              </a:blipFill>
            </p:spPr>
            <p:txBody>
              <a:bodyPr/>
              <a:lstStyle/>
              <a:p>
                <a:r>
                  <a:rPr lang="en-US">
                    <a:noFill/>
                  </a:rPr>
                  <a:t> </a:t>
                </a:r>
              </a:p>
            </p:txBody>
          </p:sp>
        </mc:Fallback>
      </mc:AlternateContent>
      <p:sp>
        <p:nvSpPr>
          <p:cNvPr id="13" name="Content Placeholder 2"/>
          <p:cNvSpPr txBox="1">
            <a:spLocks/>
          </p:cNvSpPr>
          <p:nvPr/>
        </p:nvSpPr>
        <p:spPr>
          <a:xfrm>
            <a:off x="358718" y="5204780"/>
            <a:ext cx="8753475" cy="452237"/>
          </a:xfrm>
          <a:prstGeom prst="rect">
            <a:avLst/>
          </a:prstGeom>
        </p:spPr>
        <p:txBody>
          <a:bodyPr vert="horz" lIns="91440" tIns="45720" rIns="91440" bIns="45720" rtlCol="0">
            <a:noAutofit/>
          </a:bodyPr>
          <a:lstStyle/>
          <a:p>
            <a:pPr lvl="0">
              <a:buNone/>
            </a:pPr>
            <a:r>
              <a:rPr lang="en-US" sz="2400" i="1" dirty="0" smtClean="0"/>
              <a:t>Step 5:  Decision and Interpretation</a:t>
            </a:r>
            <a:endParaRPr lang="en-US" sz="2400" dirty="0" smtClean="0">
              <a:solidFill>
                <a:srgbClr val="00B0F0"/>
              </a:solidFill>
            </a:endParaRPr>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377845" y="2472192"/>
            <a:ext cx="5134973" cy="945479"/>
          </a:xfrm>
          <a:prstGeom prst="rect">
            <a:avLst/>
          </a:prstGeom>
        </p:spPr>
        <p:txBody>
          <a:bodyPr vert="horz" lIns="91440" tIns="45720" rIns="91440" bIns="45720" rtlCol="0">
            <a:noAutofit/>
          </a:bodyPr>
          <a:lstStyle/>
          <a:p>
            <a:pPr lvl="1"/>
            <a:r>
              <a:rPr lang="en-US" sz="2400" dirty="0" smtClean="0"/>
              <a:t>H</a:t>
            </a:r>
            <a:r>
              <a:rPr lang="en-US" sz="2400" baseline="-25000" dirty="0" smtClean="0"/>
              <a:t>0</a:t>
            </a:r>
            <a:r>
              <a:rPr lang="en-US" sz="2400" dirty="0" smtClean="0"/>
              <a:t>: µ </a:t>
            </a:r>
            <a:r>
              <a:rPr lang="en-US" sz="2400" dirty="0"/>
              <a:t>≤</a:t>
            </a:r>
            <a:r>
              <a:rPr lang="en-US" sz="2400" dirty="0" smtClean="0"/>
              <a:t> </a:t>
            </a:r>
            <a:r>
              <a:rPr lang="en-US" sz="2400" dirty="0"/>
              <a:t>4</a:t>
            </a:r>
            <a:r>
              <a:rPr lang="en-US" sz="2400" dirty="0" smtClean="0"/>
              <a:t>.5</a:t>
            </a:r>
          </a:p>
          <a:p>
            <a:pPr lvl="1"/>
            <a:r>
              <a:rPr lang="en-US" sz="2400" dirty="0" smtClean="0"/>
              <a:t>Ha: µ &gt; 4.5</a:t>
            </a:r>
            <a:endParaRPr lang="en-US" sz="3200" dirty="0"/>
          </a:p>
        </p:txBody>
      </p:sp>
      <p:sp>
        <p:nvSpPr>
          <p:cNvPr id="15" name="TextBox 14"/>
          <p:cNvSpPr txBox="1"/>
          <p:nvPr/>
        </p:nvSpPr>
        <p:spPr>
          <a:xfrm rot="10800000" flipV="1">
            <a:off x="3841541" y="3635599"/>
            <a:ext cx="2578116" cy="461665"/>
          </a:xfrm>
          <a:prstGeom prst="rect">
            <a:avLst/>
          </a:prstGeom>
          <a:noFill/>
        </p:spPr>
        <p:txBody>
          <a:bodyPr wrap="square" rtlCol="0">
            <a:spAutoFit/>
          </a:bodyPr>
          <a:lstStyle/>
          <a:p>
            <a:r>
              <a:rPr lang="el-GR" altLang="en-US" sz="2400" i="1" dirty="0" smtClean="0">
                <a:sym typeface="Symbol" panose="05050102010706020507" pitchFamily="18" charset="2"/>
              </a:rPr>
              <a:t></a:t>
            </a:r>
            <a:r>
              <a:rPr lang="en-US" altLang="en-US" sz="2400" dirty="0" smtClean="0">
                <a:sym typeface="Symbol" panose="05050102010706020507" pitchFamily="18" charset="2"/>
              </a:rPr>
              <a:t> = 0.05 and </a:t>
            </a:r>
            <a:r>
              <a:rPr lang="en-US" altLang="en-US" sz="2400" i="1" dirty="0" smtClean="0"/>
              <a:t>n</a:t>
            </a:r>
            <a:r>
              <a:rPr lang="en-US" altLang="en-US" sz="2400" dirty="0" smtClean="0"/>
              <a:t>=10</a:t>
            </a:r>
            <a:endParaRPr lang="en-US" sz="2400" kern="1200" dirty="0">
              <a:solidFill>
                <a:schemeClr val="tx1"/>
              </a:solidFill>
            </a:endParaRPr>
          </a:p>
        </p:txBody>
      </p:sp>
      <mc:AlternateContent xmlns:mc="http://schemas.openxmlformats.org/markup-compatibility/2006" xmlns:a14="http://schemas.microsoft.com/office/drawing/2010/main">
        <mc:Choice Requires="a14">
          <p:sp>
            <p:nvSpPr>
              <p:cNvPr id="16" name="TextBox 15"/>
              <p:cNvSpPr txBox="1"/>
              <p:nvPr/>
            </p:nvSpPr>
            <p:spPr>
              <a:xfrm rot="10800000" flipV="1">
                <a:off x="4298623" y="3965386"/>
                <a:ext cx="4939645" cy="842538"/>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𝑆</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r>
                  <a:rPr lang="en-US" sz="2400" kern="1200" dirty="0" smtClean="0">
                    <a:solidFill>
                      <a:schemeClr val="tx1"/>
                    </a:solidFill>
                  </a:rPr>
                  <a:t>=</a:t>
                </a:r>
                <a:r>
                  <a:rPr lang="en-US" sz="2400" dirty="0"/>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4.59</m:t>
                        </m:r>
                        <m:r>
                          <a:rPr lang="en-US" sz="2400" i="1">
                            <a:latin typeface="Cambria Math" panose="02040503050406030204" pitchFamily="18" charset="0"/>
                          </a:rPr>
                          <m:t>−</m:t>
                        </m:r>
                        <m:r>
                          <a:rPr lang="en-US" sz="2400" b="0" i="1" smtClean="0">
                            <a:latin typeface="Cambria Math" panose="02040503050406030204" pitchFamily="18" charset="0"/>
                          </a:rPr>
                          <m:t>4.5</m:t>
                        </m:r>
                      </m:num>
                      <m:den>
                        <m:f>
                          <m:fPr>
                            <m:ctrlPr>
                              <a:rPr lang="en-US" sz="2400" i="1">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0.504</m:t>
                            </m:r>
                          </m:num>
                          <m:den>
                            <m:rad>
                              <m:radPr>
                                <m:degHide m:val="on"/>
                                <m:ctrlPr>
                                  <a:rPr lang="en-US" sz="2400" i="1">
                                    <a:latin typeface="Cambria Math"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10</m:t>
                                </m:r>
                              </m:e>
                            </m:rad>
                          </m:den>
                        </m:f>
                      </m:den>
                    </m:f>
                  </m:oMath>
                </a14:m>
                <a:r>
                  <a:rPr lang="en-US" sz="2400" dirty="0"/>
                  <a:t> </a:t>
                </a:r>
                <a:r>
                  <a:rPr lang="en-US" sz="2400" dirty="0" smtClean="0"/>
                  <a:t>=0.5643</a:t>
                </a:r>
                <a:endParaRPr lang="en-US" sz="2400" kern="12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0800000" flipV="1">
                <a:off x="4298623" y="3965386"/>
                <a:ext cx="4939645" cy="842538"/>
              </a:xfrm>
              <a:prstGeom prst="rect">
                <a:avLst/>
              </a:prstGeom>
              <a:blipFill rotWithShape="0">
                <a:blip r:embed="rId4"/>
                <a:stretch>
                  <a:fillRect/>
                </a:stretch>
              </a:blipFill>
            </p:spPr>
            <p:txBody>
              <a:bodyPr/>
              <a:lstStyle/>
              <a:p>
                <a:r>
                  <a:rPr lang="en-US">
                    <a:noFill/>
                  </a:rPr>
                  <a:t> </a:t>
                </a:r>
              </a:p>
            </p:txBody>
          </p:sp>
        </mc:Fallback>
      </mc:AlternateContent>
      <p:sp>
        <p:nvSpPr>
          <p:cNvPr id="18" name="Rectangle 17"/>
          <p:cNvSpPr/>
          <p:nvPr/>
        </p:nvSpPr>
        <p:spPr>
          <a:xfrm>
            <a:off x="1346371" y="5600456"/>
            <a:ext cx="7618522" cy="1200329"/>
          </a:xfrm>
          <a:prstGeom prst="rect">
            <a:avLst/>
          </a:prstGeom>
        </p:spPr>
        <p:txBody>
          <a:bodyPr wrap="square">
            <a:spAutoFit/>
          </a:bodyPr>
          <a:lstStyle/>
          <a:p>
            <a:r>
              <a:rPr lang="en-US" sz="2400" dirty="0"/>
              <a:t>With </a:t>
            </a:r>
            <a:r>
              <a:rPr lang="en-US" sz="2400" dirty="0" smtClean="0"/>
              <a:t>t=0.5643&lt;1.833</a:t>
            </a:r>
            <a:r>
              <a:rPr lang="en-US" sz="2400" dirty="0" smtClean="0"/>
              <a:t>, </a:t>
            </a:r>
            <a:r>
              <a:rPr lang="en-US" sz="2400" dirty="0"/>
              <a:t>there is </a:t>
            </a:r>
            <a:r>
              <a:rPr lang="en-US" sz="2400" dirty="0" smtClean="0"/>
              <a:t>NOT sufficient evidence to reject the null hypothesis.  Thus, we are unable to conclude that the mean weight is greater than 4.5 oz.</a:t>
            </a:r>
            <a:endParaRPr lang="en-US" sz="2000" dirty="0"/>
          </a:p>
        </p:txBody>
      </p:sp>
    </p:spTree>
    <p:extLst>
      <p:ext uri="{BB962C8B-B14F-4D97-AF65-F5344CB8AC3E}">
        <p14:creationId xmlns:p14="http://schemas.microsoft.com/office/powerpoint/2010/main" val="6733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5353"/>
            <a:ext cx="8681884" cy="598436"/>
          </a:xfrm>
        </p:spPr>
        <p:txBody>
          <a:bodyPr>
            <a:normAutofit/>
          </a:bodyPr>
          <a:lstStyle/>
          <a:p>
            <a:r>
              <a:rPr lang="en-US" sz="3200" dirty="0" smtClean="0"/>
              <a:t>Example</a:t>
            </a:r>
            <a:endParaRPr lang="en-US" sz="3200" dirty="0"/>
          </a:p>
        </p:txBody>
      </p:sp>
      <p:sp>
        <p:nvSpPr>
          <p:cNvPr id="3" name="Content Placeholder 2"/>
          <p:cNvSpPr>
            <a:spLocks noGrp="1"/>
          </p:cNvSpPr>
          <p:nvPr>
            <p:ph idx="1"/>
          </p:nvPr>
        </p:nvSpPr>
        <p:spPr>
          <a:xfrm>
            <a:off x="235974" y="497317"/>
            <a:ext cx="8681884" cy="1775082"/>
          </a:xfrm>
        </p:spPr>
        <p:txBody>
          <a:bodyPr>
            <a:normAutofit/>
          </a:bodyPr>
          <a:lstStyle/>
          <a:p>
            <a:pPr marL="0" indent="0">
              <a:buNone/>
            </a:pPr>
            <a:r>
              <a:rPr lang="en-US" sz="2400" dirty="0" smtClean="0"/>
              <a:t>A </a:t>
            </a:r>
            <a:r>
              <a:rPr lang="en-US" sz="2400" dirty="0"/>
              <a:t>doctor is researching side effects with a new pain medication.   A clinical trial including random sample of 340 people who took a new pain relief medication reveals that 23 suffered some side effects. At the </a:t>
            </a:r>
            <a:r>
              <a:rPr lang="el-GR" sz="2400" dirty="0" smtClean="0"/>
              <a:t>α</a:t>
            </a:r>
            <a:r>
              <a:rPr lang="en-US" sz="2400" dirty="0" smtClean="0"/>
              <a:t>=.</a:t>
            </a:r>
            <a:r>
              <a:rPr lang="en-US" sz="2400" dirty="0"/>
              <a:t>05 level of significance, is there evidence that less than 10% of all patients who take the medication will experience side effects?</a:t>
            </a:r>
          </a:p>
        </p:txBody>
      </p:sp>
      <p:sp>
        <p:nvSpPr>
          <p:cNvPr id="5" name="Rectangle 1"/>
          <p:cNvSpPr>
            <a:spLocks noChangeArrowheads="1"/>
          </p:cNvSpPr>
          <p:nvPr/>
        </p:nvSpPr>
        <p:spPr bwMode="auto">
          <a:xfrm>
            <a:off x="1492199" y="2453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6" name="Content Placeholder 2"/>
              <p:cNvSpPr txBox="1">
                <a:spLocks/>
              </p:cNvSpPr>
              <p:nvPr/>
            </p:nvSpPr>
            <p:spPr>
              <a:xfrm>
                <a:off x="235974" y="2270627"/>
                <a:ext cx="8681884" cy="45568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1000"/>
                  </a:spcBef>
                  <a:buFont typeface="+mj-lt"/>
                  <a:buAutoNum type="arabicPeriod"/>
                </a:pPr>
                <a:r>
                  <a:rPr lang="en-US" sz="2200" dirty="0" smtClean="0"/>
                  <a:t>Categorical: side effects/no side effects</a:t>
                </a:r>
                <a:br>
                  <a:rPr lang="en-US" sz="2200" dirty="0" smtClean="0"/>
                </a:br>
                <a:r>
                  <a:rPr lang="en-US" sz="2200" dirty="0"/>
                  <a:t>Random sample, </a:t>
                </a:r>
                <a:r>
                  <a:rPr lang="en-US" sz="2200" dirty="0" smtClean="0"/>
                  <a:t>n=340</a:t>
                </a:r>
                <a:br>
                  <a:rPr lang="en-US" sz="2200" dirty="0" smtClean="0"/>
                </a:br>
                <a:r>
                  <a:rPr lang="en-US" sz="2200" dirty="0" smtClean="0"/>
                  <a:t>np </a:t>
                </a:r>
                <a:r>
                  <a:rPr lang="en-US" sz="2200" dirty="0"/>
                  <a:t>= 340(.10) = 34 &gt; </a:t>
                </a:r>
                <a:r>
                  <a:rPr lang="en-US" sz="2200" dirty="0" smtClean="0"/>
                  <a:t>5     </a:t>
                </a:r>
                <a:r>
                  <a:rPr lang="en-US" sz="2200" dirty="0"/>
                  <a:t>and      </a:t>
                </a:r>
                <a:r>
                  <a:rPr lang="en-US" sz="2200" dirty="0" smtClean="0"/>
                  <a:t>n(1-p) </a:t>
                </a:r>
                <a:r>
                  <a:rPr lang="en-US" sz="2200" dirty="0"/>
                  <a:t>= 340(.9) = 306 &gt; </a:t>
                </a:r>
                <a:r>
                  <a:rPr lang="en-US" sz="2200" dirty="0" smtClean="0"/>
                  <a:t>5</a:t>
                </a:r>
              </a:p>
              <a:p>
                <a:pPr marL="457200" indent="-457200">
                  <a:buFont typeface="+mj-lt"/>
                  <a:buAutoNum type="arabicPeriod" startAt="2"/>
                  <a:tabLst>
                    <a:tab pos="344488" algn="l"/>
                  </a:tabLst>
                </a:pPr>
                <a:r>
                  <a:rPr lang="en-US" sz="2400" dirty="0" smtClean="0"/>
                  <a:t>H</a:t>
                </a:r>
                <a:r>
                  <a:rPr lang="en-US" sz="2400" baseline="-25000" dirty="0" smtClean="0"/>
                  <a:t>0</a:t>
                </a:r>
                <a:r>
                  <a:rPr lang="en-US" sz="2400" dirty="0" smtClean="0"/>
                  <a:t>: p ≥ </a:t>
                </a:r>
                <a:r>
                  <a:rPr lang="en-US" sz="2400" dirty="0"/>
                  <a:t>.10 </a:t>
                </a:r>
                <a:r>
                  <a:rPr lang="en-US" sz="2400" dirty="0" smtClean="0"/>
                  <a:t/>
                </a:r>
                <a:br>
                  <a:rPr lang="en-US" sz="2400" dirty="0" smtClean="0"/>
                </a:br>
                <a:r>
                  <a:rPr lang="en-US" sz="2400" dirty="0" smtClean="0"/>
                  <a:t>H</a:t>
                </a:r>
                <a:r>
                  <a:rPr lang="en-US" sz="2400" baseline="-25000" dirty="0" smtClean="0"/>
                  <a:t>A</a:t>
                </a:r>
                <a:r>
                  <a:rPr lang="en-US" sz="2400" dirty="0" smtClean="0"/>
                  <a:t>: p </a:t>
                </a:r>
                <a:r>
                  <a:rPr lang="en-US" sz="2400" dirty="0"/>
                  <a:t>&lt; .</a:t>
                </a:r>
                <a:r>
                  <a:rPr lang="en-US" sz="2400" dirty="0" smtClean="0"/>
                  <a:t>10</a:t>
                </a:r>
              </a:p>
              <a:p>
                <a:pPr marL="457200" indent="-457200">
                  <a:buFont typeface="+mj-lt"/>
                  <a:buAutoNum type="arabicPeriod" startAt="2"/>
                  <a:tabLst>
                    <a:tab pos="344488" algn="l"/>
                  </a:tabLst>
                </a:pPr>
                <a:r>
                  <a:rPr lang="en-US" sz="2000" dirty="0" smtClean="0"/>
                  <a:t> </a:t>
                </a:r>
                <a14:m>
                  <m:oMath xmlns:m="http://schemas.openxmlformats.org/officeDocument/2006/math">
                    <m:acc>
                      <m:accPr>
                        <m:chr m:val="̂"/>
                        <m:ctrlPr>
                          <a:rPr lang="en-US" sz="2000" i="1">
                            <a:latin typeface="Cambria Math" charset="0"/>
                          </a:rPr>
                        </m:ctrlPr>
                      </m:accPr>
                      <m:e>
                        <m:r>
                          <a:rPr lang="en-US" sz="2000" i="1">
                            <a:latin typeface="Cambria Math" panose="02040503050406030204" pitchFamily="18" charset="0"/>
                          </a:rPr>
                          <m:t>𝑝</m:t>
                        </m:r>
                      </m:e>
                    </m:acc>
                  </m:oMath>
                </a14:m>
                <a:r>
                  <a:rPr lang="en-US" sz="2400" dirty="0" smtClean="0"/>
                  <a:t> </a:t>
                </a:r>
                <a:r>
                  <a:rPr lang="en-US" sz="2400" dirty="0"/>
                  <a:t>= 23/340 = .</a:t>
                </a:r>
                <a:r>
                  <a:rPr lang="en-US" sz="2400" dirty="0" smtClean="0"/>
                  <a:t>06765</a:t>
                </a:r>
                <a:br>
                  <a:rPr lang="en-US" sz="2400" dirty="0" smtClean="0"/>
                </a:br>
                <a:r>
                  <a:rPr lang="en-US" sz="2400" dirty="0" smtClean="0"/>
                  <a:t/>
                </a:r>
                <a:br>
                  <a:rPr lang="en-US" sz="2400" dirty="0" smtClean="0"/>
                </a:br>
                <a:r>
                  <a:rPr lang="en-US" sz="1600" dirty="0" smtClean="0">
                    <a:latin typeface="Cambria Math" panose="02040503050406030204" pitchFamily="18" charset="0"/>
                    <a:ea typeface="Cambria Math" panose="02040503050406030204" pitchFamily="18" charset="0"/>
                  </a:rPr>
                  <a:t/>
                </a:r>
                <a:br>
                  <a:rPr lang="en-US" sz="1600" dirty="0" smtClean="0">
                    <a:latin typeface="Cambria Math" panose="02040503050406030204" pitchFamily="18" charset="0"/>
                    <a:ea typeface="Cambria Math" panose="02040503050406030204" pitchFamily="18" charset="0"/>
                  </a:rPr>
                </a:br>
                <a14:m>
                  <m:oMath xmlns:m="http://schemas.openxmlformats.org/officeDocument/2006/math">
                    <m:sSup>
                      <m:sSupPr>
                        <m:ctrlPr>
                          <a:rPr lang="en-US" sz="1900" i="1">
                            <a:latin typeface="Cambria Math" charset="0"/>
                          </a:rPr>
                        </m:ctrlPr>
                      </m:sSupPr>
                      <m:e>
                        <m:r>
                          <a:rPr lang="en-US" sz="1900" i="1">
                            <a:latin typeface="Cambria Math" panose="02040503050406030204" pitchFamily="18" charset="0"/>
                          </a:rPr>
                          <m:t>𝑧</m:t>
                        </m:r>
                      </m:e>
                      <m:sup>
                        <m:r>
                          <a:rPr lang="en-US" sz="1900" i="1">
                            <a:latin typeface="Cambria Math" panose="02040503050406030204" pitchFamily="18" charset="0"/>
                          </a:rPr>
                          <m:t>∗</m:t>
                        </m:r>
                      </m:sup>
                    </m:sSup>
                    <m:r>
                      <a:rPr lang="en-US" sz="1900" i="1">
                        <a:latin typeface="Cambria Math" panose="02040503050406030204" pitchFamily="18" charset="0"/>
                      </a:rPr>
                      <m:t>=</m:t>
                    </m:r>
                    <m:f>
                      <m:fPr>
                        <m:ctrlPr>
                          <a:rPr lang="en-US" sz="1900" i="1">
                            <a:latin typeface="Cambria Math" charset="0"/>
                          </a:rPr>
                        </m:ctrlPr>
                      </m:fPr>
                      <m:num>
                        <m:acc>
                          <m:accPr>
                            <m:chr m:val="̂"/>
                            <m:ctrlPr>
                              <a:rPr lang="en-US" sz="1900" i="1">
                                <a:latin typeface="Cambria Math" charset="0"/>
                              </a:rPr>
                            </m:ctrlPr>
                          </m:accPr>
                          <m:e>
                            <m:r>
                              <a:rPr lang="en-US" sz="1900" i="1">
                                <a:latin typeface="Cambria Math" panose="02040503050406030204" pitchFamily="18" charset="0"/>
                              </a:rPr>
                              <m:t>𝑝</m:t>
                            </m:r>
                          </m:e>
                        </m:acc>
                        <m:r>
                          <a:rPr lang="en-US" sz="1900" i="1">
                            <a:latin typeface="Cambria Math" panose="02040503050406030204" pitchFamily="18" charset="0"/>
                          </a:rPr>
                          <m:t>−</m:t>
                        </m:r>
                        <m:r>
                          <a:rPr lang="en-US" sz="1900" i="1">
                            <a:latin typeface="Cambria Math" panose="02040503050406030204" pitchFamily="18" charset="0"/>
                          </a:rPr>
                          <m:t>𝑝</m:t>
                        </m:r>
                      </m:num>
                      <m:den>
                        <m:rad>
                          <m:radPr>
                            <m:degHide m:val="on"/>
                            <m:ctrlPr>
                              <a:rPr lang="en-US" sz="1900" i="1">
                                <a:latin typeface="Cambria Math" charset="0"/>
                              </a:rPr>
                            </m:ctrlPr>
                          </m:radPr>
                          <m:deg/>
                          <m:e>
                            <m:f>
                              <m:fPr>
                                <m:ctrlPr>
                                  <a:rPr lang="en-US" sz="1900" i="1">
                                    <a:latin typeface="Cambria Math" charset="0"/>
                                  </a:rPr>
                                </m:ctrlPr>
                              </m:fPr>
                              <m:num>
                                <m:r>
                                  <a:rPr lang="en-US" sz="1900" i="1">
                                    <a:latin typeface="Cambria Math" panose="02040503050406030204" pitchFamily="18" charset="0"/>
                                  </a:rPr>
                                  <m:t>𝑝</m:t>
                                </m:r>
                                <m:r>
                                  <a:rPr lang="en-US" sz="1900" i="1">
                                    <a:latin typeface="Cambria Math" panose="02040503050406030204" pitchFamily="18" charset="0"/>
                                  </a:rPr>
                                  <m:t>(1−</m:t>
                                </m:r>
                                <m:r>
                                  <a:rPr lang="en-US" sz="1900" i="1">
                                    <a:latin typeface="Cambria Math" panose="02040503050406030204" pitchFamily="18" charset="0"/>
                                  </a:rPr>
                                  <m:t>𝑝</m:t>
                                </m:r>
                                <m:r>
                                  <a:rPr lang="en-US" sz="1900" i="1">
                                    <a:latin typeface="Cambria Math" panose="02040503050406030204" pitchFamily="18" charset="0"/>
                                  </a:rPr>
                                  <m:t>)</m:t>
                                </m:r>
                              </m:num>
                              <m:den>
                                <m:r>
                                  <a:rPr lang="en-US" sz="1900" i="1">
                                    <a:latin typeface="Cambria Math" panose="02040503050406030204" pitchFamily="18" charset="0"/>
                                  </a:rPr>
                                  <m:t>𝑛</m:t>
                                </m:r>
                              </m:den>
                            </m:f>
                          </m:e>
                        </m:rad>
                      </m:den>
                    </m:f>
                    <m:r>
                      <a:rPr lang="en-US" sz="1900" i="1">
                        <a:latin typeface="Cambria Math" panose="02040503050406030204" pitchFamily="18" charset="0"/>
                      </a:rPr>
                      <m:t>=</m:t>
                    </m:r>
                    <m:f>
                      <m:fPr>
                        <m:ctrlPr>
                          <a:rPr lang="en-US" sz="1900" i="1">
                            <a:latin typeface="Cambria Math" charset="0"/>
                          </a:rPr>
                        </m:ctrlPr>
                      </m:fPr>
                      <m:num>
                        <m:r>
                          <a:rPr lang="en-US" sz="1900" i="1">
                            <a:latin typeface="Cambria Math" panose="02040503050406030204" pitchFamily="18" charset="0"/>
                          </a:rPr>
                          <m:t>0.06765−0.10</m:t>
                        </m:r>
                      </m:num>
                      <m:den>
                        <m:rad>
                          <m:radPr>
                            <m:degHide m:val="on"/>
                            <m:ctrlPr>
                              <a:rPr lang="en-US" sz="1900" i="1">
                                <a:latin typeface="Cambria Math" charset="0"/>
                              </a:rPr>
                            </m:ctrlPr>
                          </m:radPr>
                          <m:deg/>
                          <m:e>
                            <m:f>
                              <m:fPr>
                                <m:ctrlPr>
                                  <a:rPr lang="en-US" sz="1900" i="1">
                                    <a:latin typeface="Cambria Math" charset="0"/>
                                  </a:rPr>
                                </m:ctrlPr>
                              </m:fPr>
                              <m:num>
                                <m:r>
                                  <a:rPr lang="en-US" sz="1900" i="1">
                                    <a:latin typeface="Cambria Math" panose="02040503050406030204" pitchFamily="18" charset="0"/>
                                  </a:rPr>
                                  <m:t>0.10(1−0.10)</m:t>
                                </m:r>
                              </m:num>
                              <m:den>
                                <m:r>
                                  <a:rPr lang="en-US" sz="1900" i="1">
                                    <a:latin typeface="Cambria Math" panose="02040503050406030204" pitchFamily="18" charset="0"/>
                                  </a:rPr>
                                  <m:t>340</m:t>
                                </m:r>
                              </m:den>
                            </m:f>
                          </m:e>
                        </m:rad>
                      </m:den>
                    </m:f>
                    <m:r>
                      <a:rPr lang="en-US" sz="1900" i="1">
                        <a:latin typeface="Cambria Math" panose="02040503050406030204" pitchFamily="18" charset="0"/>
                      </a:rPr>
                      <m:t>=</m:t>
                    </m:r>
                    <m:f>
                      <m:fPr>
                        <m:ctrlPr>
                          <a:rPr lang="en-US" sz="1900" i="1">
                            <a:latin typeface="Cambria Math" charset="0"/>
                          </a:rPr>
                        </m:ctrlPr>
                      </m:fPr>
                      <m:num>
                        <m:r>
                          <a:rPr lang="en-US" sz="1900" i="1">
                            <a:latin typeface="Cambria Math" panose="02040503050406030204" pitchFamily="18" charset="0"/>
                          </a:rPr>
                          <m:t>−0.03235</m:t>
                        </m:r>
                      </m:num>
                      <m:den>
                        <m:r>
                          <a:rPr lang="en-US" sz="1900" i="1">
                            <a:latin typeface="Cambria Math" panose="02040503050406030204" pitchFamily="18" charset="0"/>
                          </a:rPr>
                          <m:t>0.01627</m:t>
                        </m:r>
                      </m:den>
                    </m:f>
                    <m:r>
                      <a:rPr lang="en-US" sz="1900" i="1">
                        <a:latin typeface="Cambria Math" panose="02040503050406030204" pitchFamily="18" charset="0"/>
                      </a:rPr>
                      <m:t>=−1.99</m:t>
                    </m:r>
                  </m:oMath>
                </a14:m>
                <a:endParaRPr lang="en-US" sz="1600" dirty="0"/>
              </a:p>
              <a:p>
                <a:pPr marL="457200" indent="-457200">
                  <a:buFont typeface="+mj-lt"/>
                  <a:buAutoNum type="arabicPeriod" startAt="2"/>
                  <a:tabLst>
                    <a:tab pos="344488" algn="l"/>
                  </a:tabLst>
                </a:pPr>
                <a:endParaRPr lang="en-US" sz="1600" dirty="0" smtClean="0">
                  <a:latin typeface="Cambria Math" panose="02040503050406030204" pitchFamily="18" charset="0"/>
                  <a:ea typeface="Cambria Math" panose="02040503050406030204" pitchFamily="18" charset="0"/>
                </a:endParaRPr>
              </a:p>
              <a:p>
                <a:pPr marL="457200" indent="-457200">
                  <a:buFont typeface="+mj-lt"/>
                  <a:buAutoNum type="arabicPeriod" startAt="2"/>
                  <a:tabLst>
                    <a:tab pos="344488" algn="l"/>
                  </a:tabLst>
                </a:pPr>
                <a:r>
                  <a:rPr lang="en-US" sz="2400" dirty="0" smtClean="0"/>
                  <a:t>Rejection region: z&lt;-1.28</a:t>
                </a:r>
                <a:endParaRPr lang="en-US" sz="2400" dirty="0" smtClean="0"/>
              </a:p>
              <a:p>
                <a:pPr marL="457200" indent="-457200">
                  <a:buFont typeface="+mj-lt"/>
                  <a:buAutoNum type="arabicPeriod" startAt="2"/>
                  <a:tabLst>
                    <a:tab pos="344488" algn="l"/>
                  </a:tabLst>
                </a:pPr>
                <a:r>
                  <a:rPr lang="en-US" sz="2400" dirty="0" smtClean="0"/>
                  <a:t>-1.99&lt;-1.28</a:t>
                </a:r>
                <a:r>
                  <a:rPr lang="en-US" sz="2400" dirty="0" smtClean="0"/>
                  <a:t> </a:t>
                </a:r>
                <a:r>
                  <a:rPr lang="en-US" sz="2400" dirty="0" smtClean="0">
                    <a:sym typeface="Wingdings" panose="05000000000000000000" pitchFamily="2" charset="2"/>
                  </a:rPr>
                  <a:t></a:t>
                </a:r>
                <a:r>
                  <a:rPr lang="en-US" sz="2400" dirty="0" smtClean="0"/>
                  <a:t> </a:t>
                </a:r>
                <a:r>
                  <a:rPr lang="en-US" sz="2400" dirty="0"/>
                  <a:t>Reject </a:t>
                </a:r>
                <a:r>
                  <a:rPr lang="en-US" sz="2400" dirty="0" smtClean="0"/>
                  <a:t>H</a:t>
                </a:r>
                <a:r>
                  <a:rPr lang="en-US" sz="2400" baseline="-25000" dirty="0" smtClean="0"/>
                  <a:t>0</a:t>
                </a:r>
                <a:br>
                  <a:rPr lang="en-US" sz="2400" baseline="-25000" dirty="0" smtClean="0"/>
                </a:br>
                <a:endParaRPr lang="en-US" sz="2400" baseline="-25000" dirty="0"/>
              </a:p>
              <a:p>
                <a:pPr marL="0" indent="0">
                  <a:lnSpc>
                    <a:spcPct val="120000"/>
                  </a:lnSpc>
                  <a:buNone/>
                </a:pPr>
                <a:r>
                  <a:rPr lang="en-US" sz="2400" b="1" dirty="0" smtClean="0"/>
                  <a:t>Interpretation</a:t>
                </a:r>
                <a:r>
                  <a:rPr lang="en-US" sz="2400" dirty="0"/>
                  <a:t>: With </a:t>
                </a:r>
                <a:r>
                  <a:rPr lang="en-US" sz="2400" dirty="0" smtClean="0"/>
                  <a:t>a </a:t>
                </a:r>
                <a14:m>
                  <m:oMath xmlns:m="http://schemas.openxmlformats.org/officeDocument/2006/math">
                    <m:sSup>
                      <m:sSupPr>
                        <m:ctrlPr>
                          <a:rPr lang="en-US" sz="2400" i="1">
                            <a:latin typeface="Cambria Math" charset="0"/>
                          </a:rPr>
                        </m:ctrlPr>
                      </m:sSupPr>
                      <m:e>
                        <m:r>
                          <a:rPr lang="en-US" sz="2400" i="1">
                            <a:latin typeface="Cambria Math" panose="02040503050406030204" pitchFamily="18" charset="0"/>
                          </a:rPr>
                          <m:t>𝑧</m:t>
                        </m:r>
                      </m:e>
                      <m:sup>
                        <m:r>
                          <a:rPr lang="en-US" sz="2400" i="1">
                            <a:latin typeface="Cambria Math" panose="02040503050406030204" pitchFamily="18" charset="0"/>
                          </a:rPr>
                          <m:t>∗</m:t>
                        </m:r>
                      </m:sup>
                    </m:sSup>
                  </m:oMath>
                </a14:m>
                <a:r>
                  <a:rPr lang="en-US" sz="2400" dirty="0" smtClean="0"/>
                  <a:t>=-1.99&lt;-1.28, </a:t>
                </a:r>
                <a:r>
                  <a:rPr lang="en-US" sz="2400" dirty="0"/>
                  <a:t>there is sufficient </a:t>
                </a:r>
                <a:r>
                  <a:rPr lang="en-US" sz="2400" dirty="0" smtClean="0"/>
                  <a:t>evidence </a:t>
                </a:r>
                <a:r>
                  <a:rPr lang="en-US" sz="2400" dirty="0"/>
                  <a:t>that fewer than 10% of all patients taking this medication </a:t>
                </a:r>
                <a:r>
                  <a:rPr lang="en-US" sz="2400" dirty="0" smtClean="0"/>
                  <a:t>experience </a:t>
                </a:r>
                <a:r>
                  <a:rPr lang="en-US" sz="2400" dirty="0"/>
                  <a:t>side effects. </a:t>
                </a:r>
              </a:p>
            </p:txBody>
          </p:sp>
        </mc:Choice>
        <mc:Fallback>
          <p:sp>
            <p:nvSpPr>
              <p:cNvPr id="6" name="Content Placeholder 2"/>
              <p:cNvSpPr txBox="1">
                <a:spLocks noRot="1" noChangeAspect="1" noMove="1" noResize="1" noEditPoints="1" noAdjustHandles="1" noChangeArrowheads="1" noChangeShapeType="1" noTextEdit="1"/>
              </p:cNvSpPr>
              <p:nvPr/>
            </p:nvSpPr>
            <p:spPr>
              <a:xfrm>
                <a:off x="235974" y="2270627"/>
                <a:ext cx="8681884" cy="4556893"/>
              </a:xfrm>
              <a:prstGeom prst="rect">
                <a:avLst/>
              </a:prstGeom>
              <a:blipFill rotWithShape="0">
                <a:blip r:embed="rId2"/>
                <a:stretch>
                  <a:fillRect l="-772" t="-1872" r="-772"/>
                </a:stretch>
              </a:blipFill>
            </p:spPr>
            <p:txBody>
              <a:bodyPr/>
              <a:lstStyle/>
              <a:p>
                <a:r>
                  <a:rPr lang="en-US">
                    <a:noFill/>
                  </a:rPr>
                  <a:t> </a:t>
                </a:r>
              </a:p>
            </p:txBody>
          </p:sp>
        </mc:Fallback>
      </mc:AlternateContent>
      <p:grpSp>
        <p:nvGrpSpPr>
          <p:cNvPr id="9" name="Group 8"/>
          <p:cNvGrpSpPr/>
          <p:nvPr/>
        </p:nvGrpSpPr>
        <p:grpSpPr>
          <a:xfrm>
            <a:off x="3081346" y="2213180"/>
            <a:ext cx="3984357" cy="816039"/>
            <a:chOff x="3345302" y="2420572"/>
            <a:chExt cx="3984357" cy="816039"/>
          </a:xfrm>
        </p:grpSpPr>
        <p:sp>
          <p:nvSpPr>
            <p:cNvPr id="4" name="TextBox 3"/>
            <p:cNvSpPr txBox="1"/>
            <p:nvPr/>
          </p:nvSpPr>
          <p:spPr>
            <a:xfrm>
              <a:off x="4933501" y="2420572"/>
              <a:ext cx="365806"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7" name="TextBox 6"/>
            <p:cNvSpPr txBox="1"/>
            <p:nvPr/>
          </p:nvSpPr>
          <p:spPr>
            <a:xfrm>
              <a:off x="3345302" y="2682613"/>
              <a:ext cx="365806"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8" name="TextBox 7"/>
            <p:cNvSpPr txBox="1"/>
            <p:nvPr/>
          </p:nvSpPr>
          <p:spPr>
            <a:xfrm>
              <a:off x="6963853" y="2867279"/>
              <a:ext cx="365806"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grpSp>
    </p:spTree>
    <p:extLst>
      <p:ext uri="{BB962C8B-B14F-4D97-AF65-F5344CB8AC3E}">
        <p14:creationId xmlns:p14="http://schemas.microsoft.com/office/powerpoint/2010/main" val="2587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254520" y="103691"/>
            <a:ext cx="8100571" cy="678730"/>
          </a:xfrm>
        </p:spPr>
        <p:txBody>
          <a:bodyPr>
            <a:normAutofit/>
          </a:bodyPr>
          <a:lstStyle/>
          <a:p>
            <a:pPr eaLnBrk="1" hangingPunct="1"/>
            <a:r>
              <a:rPr lang="en-US" altLang="en-US" sz="3600" dirty="0"/>
              <a:t>P</a:t>
            </a:r>
            <a:r>
              <a:rPr lang="en-US" altLang="en-US" sz="3600" dirty="0" smtClean="0"/>
              <a:t>-Value Approach to Testing</a:t>
            </a:r>
          </a:p>
        </p:txBody>
      </p:sp>
      <p:sp>
        <p:nvSpPr>
          <p:cNvPr id="45059" name="Rectangle 3"/>
          <p:cNvSpPr>
            <a:spLocks noGrp="1" noChangeArrowheads="1"/>
          </p:cNvSpPr>
          <p:nvPr>
            <p:ph type="body" idx="4294967295"/>
          </p:nvPr>
        </p:nvSpPr>
        <p:spPr>
          <a:xfrm>
            <a:off x="254520" y="782421"/>
            <a:ext cx="8279880" cy="5237379"/>
          </a:xfrm>
        </p:spPr>
        <p:txBody>
          <a:bodyPr>
            <a:normAutofit/>
          </a:bodyPr>
          <a:lstStyle/>
          <a:p>
            <a:pPr eaLnBrk="1" hangingPunct="1">
              <a:lnSpc>
                <a:spcPct val="110000"/>
              </a:lnSpc>
              <a:spcBef>
                <a:spcPts val="0"/>
              </a:spcBef>
            </a:pPr>
            <a:r>
              <a:rPr lang="en-US" altLang="en-US" sz="2400" b="1" dirty="0"/>
              <a:t>P-value</a:t>
            </a:r>
            <a:r>
              <a:rPr lang="en-US" altLang="en-US" sz="2400" dirty="0"/>
              <a:t>: Probability of obtaining a test statistic equal to or more extreme than the observed sample value given H</a:t>
            </a:r>
            <a:r>
              <a:rPr lang="en-US" altLang="en-US" sz="2400" baseline="-25000" dirty="0"/>
              <a:t>0</a:t>
            </a:r>
            <a:r>
              <a:rPr lang="en-US" altLang="en-US" sz="2400" dirty="0"/>
              <a:t> is true</a:t>
            </a:r>
          </a:p>
          <a:p>
            <a:pPr lvl="1" eaLnBrk="1" hangingPunct="1">
              <a:lnSpc>
                <a:spcPct val="120000"/>
              </a:lnSpc>
              <a:spcBef>
                <a:spcPts val="0"/>
              </a:spcBef>
            </a:pPr>
            <a:r>
              <a:rPr lang="en-US" altLang="en-US" dirty="0"/>
              <a:t>The p-value is also called the observed level of significance</a:t>
            </a:r>
          </a:p>
          <a:p>
            <a:pPr lvl="1">
              <a:lnSpc>
                <a:spcPct val="110000"/>
              </a:lnSpc>
              <a:spcBef>
                <a:spcPts val="0"/>
              </a:spcBef>
            </a:pPr>
            <a:r>
              <a:rPr lang="en-US" altLang="en-US" dirty="0" smtClean="0"/>
              <a:t>Remember: </a:t>
            </a:r>
            <a:r>
              <a:rPr lang="en-US" altLang="en-US" dirty="0">
                <a:sym typeface="Symbol" panose="05050102010706020507" pitchFamily="18" charset="2"/>
              </a:rPr>
              <a:t></a:t>
            </a:r>
            <a:r>
              <a:rPr lang="en-US" altLang="en-US" dirty="0"/>
              <a:t> </a:t>
            </a:r>
            <a:r>
              <a:rPr lang="en-US" altLang="en-US" dirty="0" smtClean="0"/>
              <a:t>is </a:t>
            </a:r>
            <a:r>
              <a:rPr lang="en-US" altLang="en-US" dirty="0"/>
              <a:t>the </a:t>
            </a:r>
            <a:r>
              <a:rPr lang="en-US" altLang="en-US" dirty="0" smtClean="0"/>
              <a:t>largest area in the tail(s) for </a:t>
            </a:r>
            <a:r>
              <a:rPr lang="en-US" altLang="en-US" dirty="0"/>
              <a:t>which H</a:t>
            </a:r>
            <a:r>
              <a:rPr lang="en-US" altLang="en-US" baseline="-25000" dirty="0"/>
              <a:t>0</a:t>
            </a:r>
            <a:r>
              <a:rPr lang="en-US" altLang="en-US" dirty="0" smtClean="0"/>
              <a:t> can be rejected</a:t>
            </a:r>
          </a:p>
          <a:p>
            <a:pPr lvl="2">
              <a:spcBef>
                <a:spcPts val="0"/>
              </a:spcBef>
            </a:pPr>
            <a:r>
              <a:rPr lang="en-US" altLang="en-US" sz="2400" dirty="0"/>
              <a:t>If   p-value  </a:t>
            </a:r>
            <a:r>
              <a:rPr lang="en-US" altLang="en-US" sz="2400" dirty="0">
                <a:sym typeface="Symbol" panose="05050102010706020507" pitchFamily="18" charset="2"/>
              </a:rPr>
              <a:t>&lt;  </a:t>
            </a:r>
            <a:r>
              <a:rPr lang="en-US" altLang="en-US" sz="2400" b="1" dirty="0">
                <a:sym typeface="Symbol" panose="05050102010706020507" pitchFamily="18" charset="2"/>
              </a:rPr>
              <a:t></a:t>
            </a:r>
            <a:r>
              <a:rPr lang="en-US" altLang="en-US" sz="2400" dirty="0">
                <a:sym typeface="Symbol" panose="05050102010706020507" pitchFamily="18" charset="2"/>
              </a:rPr>
              <a:t> </a:t>
            </a:r>
            <a:r>
              <a:rPr lang="en-US" altLang="en-US" sz="2400" dirty="0"/>
              <a:t>,  reject H</a:t>
            </a:r>
            <a:r>
              <a:rPr lang="en-US" altLang="en-US" sz="2400" baseline="-25000" dirty="0"/>
              <a:t>0</a:t>
            </a:r>
            <a:endParaRPr lang="en-US" altLang="en-US" sz="2400" dirty="0"/>
          </a:p>
          <a:p>
            <a:pPr lvl="2">
              <a:spcBef>
                <a:spcPts val="0"/>
              </a:spcBef>
            </a:pPr>
            <a:r>
              <a:rPr lang="en-US" altLang="en-US" sz="2400" dirty="0"/>
              <a:t>If   p-value  </a:t>
            </a:r>
            <a:r>
              <a:rPr lang="en-US" altLang="en-US" sz="2400" b="1" dirty="0">
                <a:sym typeface="Symbol" panose="05050102010706020507" pitchFamily="18" charset="2"/>
              </a:rPr>
              <a:t></a:t>
            </a:r>
            <a:r>
              <a:rPr lang="en-US" altLang="en-US" sz="2400" dirty="0"/>
              <a:t>  </a:t>
            </a:r>
            <a:r>
              <a:rPr lang="en-US" altLang="en-US" sz="2400" b="1" dirty="0">
                <a:sym typeface="Symbol" panose="05050102010706020507" pitchFamily="18" charset="2"/>
              </a:rPr>
              <a:t></a:t>
            </a:r>
            <a:r>
              <a:rPr lang="en-US" altLang="en-US" sz="2400" dirty="0"/>
              <a:t> ,  do not reject H</a:t>
            </a:r>
            <a:r>
              <a:rPr lang="en-US" altLang="en-US" sz="2400" baseline="-25000" dirty="0"/>
              <a:t>0</a:t>
            </a:r>
          </a:p>
          <a:p>
            <a:pPr lvl="2">
              <a:lnSpc>
                <a:spcPct val="110000"/>
              </a:lnSpc>
              <a:spcBef>
                <a:spcPts val="0"/>
              </a:spcBef>
            </a:pPr>
            <a:r>
              <a:rPr lang="en-US" altLang="en-US" sz="2400" b="1" dirty="0" smtClean="0"/>
              <a:t>“If </a:t>
            </a:r>
            <a:r>
              <a:rPr lang="en-US" altLang="en-US" sz="2400" b="1" dirty="0"/>
              <a:t>the p-value is low then H</a:t>
            </a:r>
            <a:r>
              <a:rPr lang="en-US" altLang="en-US" sz="2400" b="1" baseline="-25000" dirty="0"/>
              <a:t>0</a:t>
            </a:r>
            <a:r>
              <a:rPr lang="en-US" altLang="en-US" sz="2400" b="1" dirty="0"/>
              <a:t> must </a:t>
            </a:r>
            <a:r>
              <a:rPr lang="en-US" altLang="en-US" sz="2400" b="1" dirty="0" smtClean="0"/>
              <a:t>go” </a:t>
            </a:r>
            <a:endParaRPr lang="en-US" altLang="en-US" sz="2400" b="1" dirty="0"/>
          </a:p>
          <a:p>
            <a:pPr lvl="1">
              <a:lnSpc>
                <a:spcPct val="110000"/>
              </a:lnSpc>
              <a:spcBef>
                <a:spcPts val="0"/>
              </a:spcBef>
            </a:pPr>
            <a:endParaRPr lang="en-US" altLang="en-US" dirty="0"/>
          </a:p>
        </p:txBody>
      </p:sp>
    </p:spTree>
    <p:extLst>
      <p:ext uri="{BB962C8B-B14F-4D97-AF65-F5344CB8AC3E}">
        <p14:creationId xmlns:p14="http://schemas.microsoft.com/office/powerpoint/2010/main" val="1634716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783771"/>
          </a:xfrm>
        </p:spPr>
        <p:txBody>
          <a:bodyPr/>
          <a:lstStyle/>
          <a:p>
            <a:r>
              <a:rPr lang="en-US" dirty="0" smtClean="0"/>
              <a:t>P-Value Approach to Testing</a:t>
            </a:r>
            <a:endParaRPr lang="en-US" dirty="0"/>
          </a:p>
        </p:txBody>
      </p:sp>
      <p:sp>
        <p:nvSpPr>
          <p:cNvPr id="5" name="TextBox 4"/>
          <p:cNvSpPr txBox="1"/>
          <p:nvPr/>
        </p:nvSpPr>
        <p:spPr>
          <a:xfrm>
            <a:off x="628649" y="783771"/>
            <a:ext cx="7886700" cy="830997"/>
          </a:xfrm>
          <a:prstGeom prst="rect">
            <a:avLst/>
          </a:prstGeom>
          <a:noFill/>
        </p:spPr>
        <p:txBody>
          <a:bodyPr wrap="square" rtlCol="0">
            <a:spAutoFit/>
          </a:bodyPr>
          <a:lstStyle/>
          <a:p>
            <a:r>
              <a:rPr lang="en-US" sz="2400" u="sng" dirty="0" smtClean="0"/>
              <a:t>EXAMPLE</a:t>
            </a:r>
            <a:r>
              <a:rPr lang="en-US" sz="2400" dirty="0"/>
              <a:t> </a:t>
            </a:r>
            <a:r>
              <a:rPr lang="en-US" sz="2400" dirty="0" smtClean="0"/>
              <a:t> </a:t>
            </a:r>
            <a:r>
              <a:rPr lang="en-US" sz="2400" dirty="0" smtClean="0">
                <a:sym typeface="Wingdings" panose="05000000000000000000" pitchFamily="2" charset="2"/>
              </a:rPr>
              <a:t>H</a:t>
            </a:r>
            <a:r>
              <a:rPr lang="en-US" sz="2400" baseline="-25000" dirty="0" smtClean="0">
                <a:sym typeface="Wingdings" panose="05000000000000000000" pitchFamily="2" charset="2"/>
              </a:rPr>
              <a:t>0</a:t>
            </a:r>
            <a:r>
              <a:rPr lang="en-US" sz="2400" dirty="0" smtClean="0">
                <a:sym typeface="Wingdings" panose="05000000000000000000" pitchFamily="2" charset="2"/>
              </a:rPr>
              <a:t>: p </a:t>
            </a:r>
            <a:r>
              <a:rPr lang="en-US" altLang="en-US" sz="2400" dirty="0"/>
              <a:t>≥</a:t>
            </a:r>
            <a:r>
              <a:rPr lang="en-US" sz="2400" dirty="0" smtClean="0">
                <a:sym typeface="Wingdings" panose="05000000000000000000" pitchFamily="2" charset="2"/>
              </a:rPr>
              <a:t> 0.70</a:t>
            </a:r>
          </a:p>
          <a:p>
            <a:pPr>
              <a:tabLst>
                <a:tab pos="1317625" algn="l"/>
              </a:tabLst>
            </a:pPr>
            <a:r>
              <a:rPr lang="en-US" sz="2400" dirty="0">
                <a:sym typeface="Wingdings" panose="05000000000000000000" pitchFamily="2" charset="2"/>
              </a:rPr>
              <a:t>	</a:t>
            </a:r>
            <a:r>
              <a:rPr lang="en-US" sz="2400" dirty="0" smtClean="0">
                <a:sym typeface="Wingdings" panose="05000000000000000000" pitchFamily="2" charset="2"/>
              </a:rPr>
              <a:t>H</a:t>
            </a:r>
            <a:r>
              <a:rPr lang="en-US" sz="2400" baseline="-25000" dirty="0" smtClean="0">
                <a:sym typeface="Wingdings" panose="05000000000000000000" pitchFamily="2" charset="2"/>
              </a:rPr>
              <a:t>A</a:t>
            </a:r>
            <a:r>
              <a:rPr lang="en-US" sz="2400" dirty="0" smtClean="0">
                <a:sym typeface="Wingdings" panose="05000000000000000000" pitchFamily="2" charset="2"/>
              </a:rPr>
              <a:t>: p &lt; 0.70</a:t>
            </a:r>
            <a:endParaRPr lang="en-US" sz="2400" dirty="0"/>
          </a:p>
        </p:txBody>
      </p:sp>
      <p:pic>
        <p:nvPicPr>
          <p:cNvPr id="8" name="Picture 7"/>
          <p:cNvPicPr>
            <a:picLocks noChangeAspect="1"/>
          </p:cNvPicPr>
          <p:nvPr/>
        </p:nvPicPr>
        <p:blipFill>
          <a:blip r:embed="rId2"/>
          <a:stretch>
            <a:fillRect/>
          </a:stretch>
        </p:blipFill>
        <p:spPr>
          <a:xfrm>
            <a:off x="1371599" y="2433638"/>
            <a:ext cx="6400800" cy="3743325"/>
          </a:xfrm>
          <a:prstGeom prst="rect">
            <a:avLst/>
          </a:prstGeom>
        </p:spPr>
      </p:pic>
      <p:sp>
        <p:nvSpPr>
          <p:cNvPr id="19" name="TextBox 18"/>
          <p:cNvSpPr txBox="1"/>
          <p:nvPr/>
        </p:nvSpPr>
        <p:spPr>
          <a:xfrm>
            <a:off x="4275283" y="5853797"/>
            <a:ext cx="593431" cy="646331"/>
          </a:xfrm>
          <a:prstGeom prst="rect">
            <a:avLst/>
          </a:prstGeom>
          <a:noFill/>
        </p:spPr>
        <p:txBody>
          <a:bodyPr wrap="none" rtlCol="0">
            <a:spAutoFit/>
          </a:bodyPr>
          <a:lstStyle/>
          <a:p>
            <a:pPr algn="ctr"/>
            <a:r>
              <a:rPr lang="en-US" dirty="0" smtClean="0"/>
              <a:t>p =</a:t>
            </a:r>
          </a:p>
          <a:p>
            <a:pPr algn="ctr"/>
            <a:r>
              <a:rPr lang="en-US" dirty="0" smtClean="0"/>
              <a:t>0.70</a:t>
            </a:r>
            <a:endParaRPr lang="en-US" dirty="0"/>
          </a:p>
        </p:txBody>
      </p:sp>
    </p:spTree>
    <p:extLst>
      <p:ext uri="{BB962C8B-B14F-4D97-AF65-F5344CB8AC3E}">
        <p14:creationId xmlns:p14="http://schemas.microsoft.com/office/powerpoint/2010/main" val="26277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371599" y="2466296"/>
            <a:ext cx="6400800" cy="3743325"/>
          </a:xfrm>
          <a:prstGeom prst="rect">
            <a:avLst/>
          </a:prstGeom>
        </p:spPr>
      </p:pic>
      <p:sp>
        <p:nvSpPr>
          <p:cNvPr id="2" name="Title 1"/>
          <p:cNvSpPr>
            <a:spLocks noGrp="1"/>
          </p:cNvSpPr>
          <p:nvPr>
            <p:ph type="title"/>
          </p:nvPr>
        </p:nvSpPr>
        <p:spPr>
          <a:xfrm>
            <a:off x="628649" y="0"/>
            <a:ext cx="7886700" cy="783771"/>
          </a:xfrm>
        </p:spPr>
        <p:txBody>
          <a:bodyPr/>
          <a:lstStyle/>
          <a:p>
            <a:r>
              <a:rPr lang="en-US" dirty="0"/>
              <a:t>P-Value Approach to Testing</a:t>
            </a:r>
          </a:p>
        </p:txBody>
      </p:sp>
      <p:pic>
        <p:nvPicPr>
          <p:cNvPr id="4" name="Content Placeholder 3"/>
          <p:cNvPicPr>
            <a:picLocks noGrp="1" noChangeAspect="1"/>
          </p:cNvPicPr>
          <p:nvPr>
            <p:ph idx="1"/>
          </p:nvPr>
        </p:nvPicPr>
        <p:blipFill>
          <a:blip r:embed="rId3"/>
          <a:stretch>
            <a:fillRect/>
          </a:stretch>
        </p:blipFill>
        <p:spPr>
          <a:xfrm>
            <a:off x="1385886" y="2456051"/>
            <a:ext cx="6372225" cy="3829050"/>
          </a:xfrm>
          <a:prstGeom prst="rect">
            <a:avLst/>
          </a:prstGeom>
        </p:spPr>
      </p:pic>
      <p:sp>
        <p:nvSpPr>
          <p:cNvPr id="5" name="TextBox 4"/>
          <p:cNvSpPr txBox="1"/>
          <p:nvPr/>
        </p:nvSpPr>
        <p:spPr>
          <a:xfrm>
            <a:off x="628649" y="783771"/>
            <a:ext cx="7886700" cy="1569660"/>
          </a:xfrm>
          <a:prstGeom prst="rect">
            <a:avLst/>
          </a:prstGeom>
          <a:noFill/>
        </p:spPr>
        <p:txBody>
          <a:bodyPr wrap="square" rtlCol="0">
            <a:spAutoFit/>
          </a:bodyPr>
          <a:lstStyle/>
          <a:p>
            <a:r>
              <a:rPr lang="en-US" sz="2400" u="sng" dirty="0" smtClean="0"/>
              <a:t>EXAMPLE</a:t>
            </a:r>
            <a:r>
              <a:rPr lang="en-US" sz="2400" dirty="0"/>
              <a:t> </a:t>
            </a:r>
            <a:r>
              <a:rPr lang="en-US" sz="2400" dirty="0" smtClean="0"/>
              <a:t> </a:t>
            </a:r>
            <a:r>
              <a:rPr lang="en-US" sz="2400" dirty="0" smtClean="0">
                <a:sym typeface="Wingdings" panose="05000000000000000000" pitchFamily="2" charset="2"/>
              </a:rPr>
              <a:t>H</a:t>
            </a:r>
            <a:r>
              <a:rPr lang="en-US" sz="2400" baseline="-25000" dirty="0" smtClean="0">
                <a:sym typeface="Wingdings" panose="05000000000000000000" pitchFamily="2" charset="2"/>
              </a:rPr>
              <a:t>0</a:t>
            </a:r>
            <a:r>
              <a:rPr lang="en-US" sz="2400" dirty="0" smtClean="0">
                <a:sym typeface="Wingdings" panose="05000000000000000000" pitchFamily="2" charset="2"/>
              </a:rPr>
              <a:t>: p </a:t>
            </a:r>
            <a:r>
              <a:rPr lang="en-US" altLang="en-US" sz="2400" dirty="0"/>
              <a:t>≥</a:t>
            </a:r>
            <a:r>
              <a:rPr lang="en-US" sz="2400" dirty="0" smtClean="0">
                <a:sym typeface="Wingdings" panose="05000000000000000000" pitchFamily="2" charset="2"/>
              </a:rPr>
              <a:t> 0.70</a:t>
            </a:r>
          </a:p>
          <a:p>
            <a:pPr>
              <a:tabLst>
                <a:tab pos="1317625" algn="l"/>
              </a:tabLst>
            </a:pPr>
            <a:r>
              <a:rPr lang="en-US" sz="2400" dirty="0">
                <a:sym typeface="Wingdings" panose="05000000000000000000" pitchFamily="2" charset="2"/>
              </a:rPr>
              <a:t>	</a:t>
            </a:r>
            <a:r>
              <a:rPr lang="en-US" sz="2400" dirty="0" smtClean="0">
                <a:sym typeface="Wingdings" panose="05000000000000000000" pitchFamily="2" charset="2"/>
              </a:rPr>
              <a:t>H</a:t>
            </a:r>
            <a:r>
              <a:rPr lang="en-US" sz="2400" baseline="-25000" dirty="0" smtClean="0">
                <a:sym typeface="Wingdings" panose="05000000000000000000" pitchFamily="2" charset="2"/>
              </a:rPr>
              <a:t>A</a:t>
            </a:r>
            <a:r>
              <a:rPr lang="en-US" sz="2400" dirty="0" smtClean="0">
                <a:sym typeface="Wingdings" panose="05000000000000000000" pitchFamily="2" charset="2"/>
              </a:rPr>
              <a:t>: p &lt; 0.70</a:t>
            </a:r>
            <a:endParaRPr lang="en-US" sz="2400" dirty="0"/>
          </a:p>
          <a:p>
            <a:r>
              <a:rPr lang="en-US" sz="2400" dirty="0" smtClean="0"/>
              <a:t>Let </a:t>
            </a:r>
            <a:r>
              <a:rPr lang="en-US" sz="2400" dirty="0"/>
              <a:t>(α) = </a:t>
            </a:r>
            <a:r>
              <a:rPr lang="en-US" sz="2400" dirty="0" smtClean="0"/>
              <a:t>0.05 </a:t>
            </a:r>
            <a:r>
              <a:rPr lang="en-US" sz="2400" dirty="0" smtClean="0">
                <a:sym typeface="Wingdings" panose="05000000000000000000" pitchFamily="2" charset="2"/>
              </a:rPr>
              <a:t> we will reject H</a:t>
            </a:r>
            <a:r>
              <a:rPr lang="en-US" sz="2400" baseline="-25000" dirty="0" smtClean="0">
                <a:sym typeface="Wingdings" panose="05000000000000000000" pitchFamily="2" charset="2"/>
              </a:rPr>
              <a:t>0</a:t>
            </a:r>
            <a:r>
              <a:rPr lang="en-US" sz="2400" dirty="0" smtClean="0">
                <a:sym typeface="Wingdings" panose="05000000000000000000" pitchFamily="2" charset="2"/>
              </a:rPr>
              <a:t> </a:t>
            </a:r>
            <a:br>
              <a:rPr lang="en-US" sz="2400" dirty="0" smtClean="0">
                <a:sym typeface="Wingdings" panose="05000000000000000000" pitchFamily="2" charset="2"/>
              </a:rPr>
            </a:br>
            <a:r>
              <a:rPr lang="en-US" sz="2400" dirty="0" smtClean="0">
                <a:sym typeface="Wingdings" panose="05000000000000000000" pitchFamily="2" charset="2"/>
              </a:rPr>
              <a:t>if the probability in the tail is &lt; 0.05</a:t>
            </a:r>
            <a:endParaRPr lang="en-US" sz="2400" dirty="0"/>
          </a:p>
        </p:txBody>
      </p:sp>
      <p:sp>
        <p:nvSpPr>
          <p:cNvPr id="7" name="TextBox 6"/>
          <p:cNvSpPr txBox="1"/>
          <p:nvPr/>
        </p:nvSpPr>
        <p:spPr>
          <a:xfrm>
            <a:off x="4264396" y="5883945"/>
            <a:ext cx="593431" cy="646331"/>
          </a:xfrm>
          <a:prstGeom prst="rect">
            <a:avLst/>
          </a:prstGeom>
          <a:noFill/>
        </p:spPr>
        <p:txBody>
          <a:bodyPr wrap="none" rtlCol="0">
            <a:spAutoFit/>
          </a:bodyPr>
          <a:lstStyle/>
          <a:p>
            <a:pPr algn="ctr"/>
            <a:r>
              <a:rPr lang="en-US" dirty="0" smtClean="0"/>
              <a:t>p =</a:t>
            </a:r>
          </a:p>
          <a:p>
            <a:pPr algn="ctr"/>
            <a:r>
              <a:rPr lang="en-US" dirty="0" smtClean="0"/>
              <a:t>0.70</a:t>
            </a:r>
            <a:endParaRPr lang="en-US" dirty="0"/>
          </a:p>
        </p:txBody>
      </p:sp>
      <p:sp>
        <p:nvSpPr>
          <p:cNvPr id="6" name="TextBox 5"/>
          <p:cNvSpPr txBox="1"/>
          <p:nvPr/>
        </p:nvSpPr>
        <p:spPr>
          <a:xfrm>
            <a:off x="1026550" y="4435893"/>
            <a:ext cx="1952842" cy="646331"/>
          </a:xfrm>
          <a:prstGeom prst="rect">
            <a:avLst/>
          </a:prstGeom>
          <a:noFill/>
        </p:spPr>
        <p:txBody>
          <a:bodyPr wrap="none" rtlCol="0">
            <a:spAutoFit/>
          </a:bodyPr>
          <a:lstStyle/>
          <a:p>
            <a:r>
              <a:rPr lang="en-US" dirty="0"/>
              <a:t>α = 0.05</a:t>
            </a:r>
          </a:p>
          <a:p>
            <a:r>
              <a:rPr lang="en-US" dirty="0" smtClean="0"/>
              <a:t>= area under curve</a:t>
            </a:r>
            <a:endParaRPr lang="en-US" dirty="0"/>
          </a:p>
        </p:txBody>
      </p:sp>
      <p:cxnSp>
        <p:nvCxnSpPr>
          <p:cNvPr id="9" name="Straight Arrow Connector 8"/>
          <p:cNvCxnSpPr/>
          <p:nvPr/>
        </p:nvCxnSpPr>
        <p:spPr>
          <a:xfrm>
            <a:off x="2002971" y="5007431"/>
            <a:ext cx="1329632" cy="370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783771"/>
          </a:xfrm>
        </p:spPr>
        <p:txBody>
          <a:bodyPr/>
          <a:lstStyle/>
          <a:p>
            <a:r>
              <a:rPr lang="en-US" dirty="0"/>
              <a:t>P-Value Approach to Testing</a:t>
            </a:r>
          </a:p>
        </p:txBody>
      </p:sp>
      <p:pic>
        <p:nvPicPr>
          <p:cNvPr id="4" name="Content Placeholder 3"/>
          <p:cNvPicPr>
            <a:picLocks noGrp="1" noChangeAspect="1"/>
          </p:cNvPicPr>
          <p:nvPr>
            <p:ph idx="1"/>
          </p:nvPr>
        </p:nvPicPr>
        <p:blipFill>
          <a:blip r:embed="rId2"/>
          <a:stretch>
            <a:fillRect/>
          </a:stretch>
        </p:blipFill>
        <p:spPr>
          <a:xfrm>
            <a:off x="1389888" y="2467771"/>
            <a:ext cx="6372225" cy="3829050"/>
          </a:xfrm>
          <a:prstGeom prst="rect">
            <a:avLst/>
          </a:prstGeom>
        </p:spPr>
      </p:pic>
      <p:sp>
        <p:nvSpPr>
          <p:cNvPr id="5" name="TextBox 4"/>
          <p:cNvSpPr txBox="1"/>
          <p:nvPr/>
        </p:nvSpPr>
        <p:spPr>
          <a:xfrm>
            <a:off x="628649" y="783771"/>
            <a:ext cx="7886700" cy="1569660"/>
          </a:xfrm>
          <a:prstGeom prst="rect">
            <a:avLst/>
          </a:prstGeom>
          <a:noFill/>
        </p:spPr>
        <p:txBody>
          <a:bodyPr wrap="square" rtlCol="0">
            <a:spAutoFit/>
          </a:bodyPr>
          <a:lstStyle/>
          <a:p>
            <a:r>
              <a:rPr lang="en-US" sz="2400" u="sng" dirty="0" smtClean="0"/>
              <a:t>EXAMPLE</a:t>
            </a:r>
            <a:r>
              <a:rPr lang="en-US" sz="2400" dirty="0"/>
              <a:t> </a:t>
            </a:r>
            <a:r>
              <a:rPr lang="en-US" sz="2400" dirty="0" smtClean="0"/>
              <a:t> </a:t>
            </a:r>
            <a:r>
              <a:rPr lang="en-US" sz="2400" dirty="0" smtClean="0">
                <a:sym typeface="Wingdings" panose="05000000000000000000" pitchFamily="2" charset="2"/>
              </a:rPr>
              <a:t>H</a:t>
            </a:r>
            <a:r>
              <a:rPr lang="en-US" sz="2400" baseline="-25000" dirty="0" smtClean="0">
                <a:sym typeface="Wingdings" panose="05000000000000000000" pitchFamily="2" charset="2"/>
              </a:rPr>
              <a:t>0</a:t>
            </a:r>
            <a:r>
              <a:rPr lang="en-US" sz="2400" dirty="0" smtClean="0">
                <a:sym typeface="Wingdings" panose="05000000000000000000" pitchFamily="2" charset="2"/>
              </a:rPr>
              <a:t>: p </a:t>
            </a:r>
            <a:r>
              <a:rPr lang="en-US" altLang="en-US" sz="2400" dirty="0"/>
              <a:t>≥</a:t>
            </a:r>
            <a:r>
              <a:rPr lang="en-US" sz="2400" dirty="0" smtClean="0">
                <a:sym typeface="Wingdings" panose="05000000000000000000" pitchFamily="2" charset="2"/>
              </a:rPr>
              <a:t> 0.70</a:t>
            </a:r>
          </a:p>
          <a:p>
            <a:pPr>
              <a:tabLst>
                <a:tab pos="1317625" algn="l"/>
              </a:tabLst>
            </a:pPr>
            <a:r>
              <a:rPr lang="en-US" sz="2400" dirty="0">
                <a:sym typeface="Wingdings" panose="05000000000000000000" pitchFamily="2" charset="2"/>
              </a:rPr>
              <a:t>	</a:t>
            </a:r>
            <a:r>
              <a:rPr lang="en-US" sz="2400" dirty="0" smtClean="0">
                <a:sym typeface="Wingdings" panose="05000000000000000000" pitchFamily="2" charset="2"/>
              </a:rPr>
              <a:t>H</a:t>
            </a:r>
            <a:r>
              <a:rPr lang="en-US" sz="2400" baseline="-25000" dirty="0" smtClean="0">
                <a:sym typeface="Wingdings" panose="05000000000000000000" pitchFamily="2" charset="2"/>
              </a:rPr>
              <a:t>A</a:t>
            </a:r>
            <a:r>
              <a:rPr lang="en-US" sz="2400" dirty="0" smtClean="0">
                <a:sym typeface="Wingdings" panose="05000000000000000000" pitchFamily="2" charset="2"/>
              </a:rPr>
              <a:t>: p &lt; 0.70</a:t>
            </a:r>
            <a:endParaRPr lang="en-US" sz="2400" dirty="0"/>
          </a:p>
          <a:p>
            <a:r>
              <a:rPr lang="en-US" sz="2400" dirty="0" smtClean="0"/>
              <a:t>Let </a:t>
            </a:r>
            <a:r>
              <a:rPr lang="en-US" sz="2400" dirty="0"/>
              <a:t>(α) = </a:t>
            </a:r>
            <a:r>
              <a:rPr lang="en-US" sz="2400" dirty="0" smtClean="0"/>
              <a:t>0.05 </a:t>
            </a:r>
            <a:r>
              <a:rPr lang="en-US" sz="2400" dirty="0" smtClean="0">
                <a:sym typeface="Wingdings" panose="05000000000000000000" pitchFamily="2" charset="2"/>
              </a:rPr>
              <a:t> we will reject H</a:t>
            </a:r>
            <a:r>
              <a:rPr lang="en-US" sz="2400" baseline="-25000" dirty="0" smtClean="0">
                <a:sym typeface="Wingdings" panose="05000000000000000000" pitchFamily="2" charset="2"/>
              </a:rPr>
              <a:t>0</a:t>
            </a:r>
            <a:r>
              <a:rPr lang="en-US" sz="2400" dirty="0" smtClean="0">
                <a:sym typeface="Wingdings" panose="05000000000000000000" pitchFamily="2" charset="2"/>
              </a:rPr>
              <a:t> </a:t>
            </a:r>
            <a:br>
              <a:rPr lang="en-US" sz="2400" dirty="0" smtClean="0">
                <a:sym typeface="Wingdings" panose="05000000000000000000" pitchFamily="2" charset="2"/>
              </a:rPr>
            </a:br>
            <a:r>
              <a:rPr lang="en-US" sz="2400" dirty="0" smtClean="0">
                <a:sym typeface="Wingdings" panose="05000000000000000000" pitchFamily="2" charset="2"/>
              </a:rPr>
              <a:t>if the probability in the tail is &lt; 0.05</a:t>
            </a:r>
            <a:endParaRPr lang="en-US" sz="2400" dirty="0"/>
          </a:p>
        </p:txBody>
      </p:sp>
      <p:grpSp>
        <p:nvGrpSpPr>
          <p:cNvPr id="15" name="Group 14"/>
          <p:cNvGrpSpPr/>
          <p:nvPr/>
        </p:nvGrpSpPr>
        <p:grpSpPr>
          <a:xfrm>
            <a:off x="2968506" y="5783153"/>
            <a:ext cx="593432" cy="951173"/>
            <a:chOff x="2968506" y="5783153"/>
            <a:chExt cx="593432" cy="951173"/>
          </a:xfrm>
        </p:grpSpPr>
        <mc:AlternateContent xmlns:mc="http://schemas.openxmlformats.org/markup-compatibility/2006" xmlns:a14="http://schemas.microsoft.com/office/drawing/2010/main">
          <mc:Choice Requires="a14">
            <p:sp>
              <p:nvSpPr>
                <p:cNvPr id="11" name="TextBox 10"/>
                <p:cNvSpPr txBox="1"/>
                <p:nvPr/>
              </p:nvSpPr>
              <p:spPr>
                <a:xfrm>
                  <a:off x="2968506" y="6087995"/>
                  <a:ext cx="593432" cy="646331"/>
                </a:xfrm>
                <a:prstGeom prst="rect">
                  <a:avLst/>
                </a:prstGeom>
                <a:noFill/>
              </p:spPr>
              <p:txBody>
                <a:bodyPr wrap="none" rtlCol="0">
                  <a:spAutoFit/>
                </a:bodyPr>
                <a:lstStyle/>
                <a:p>
                  <a:pPr algn="ctr"/>
                  <a14:m>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oMath>
                  </a14:m>
                  <a:r>
                    <a:rPr lang="en-US" dirty="0" smtClean="0"/>
                    <a:t> =</a:t>
                  </a:r>
                </a:p>
                <a:p>
                  <a:pPr algn="ctr"/>
                  <a:r>
                    <a:rPr lang="en-US" dirty="0" smtClean="0"/>
                    <a:t>0.64</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968506" y="6087995"/>
                  <a:ext cx="593432" cy="646331"/>
                </a:xfrm>
                <a:prstGeom prst="rect">
                  <a:avLst/>
                </a:prstGeom>
                <a:blipFill rotWithShape="0">
                  <a:blip r:embed="rId3"/>
                  <a:stretch>
                    <a:fillRect l="-8247" t="-5660" r="-9278" b="-14151"/>
                  </a:stretch>
                </a:blipFill>
              </p:spPr>
              <p:txBody>
                <a:bodyPr/>
                <a:lstStyle/>
                <a:p>
                  <a:r>
                    <a:rPr lang="en-US">
                      <a:noFill/>
                    </a:rPr>
                    <a:t> </a:t>
                  </a:r>
                </a:p>
              </p:txBody>
            </p:sp>
          </mc:Fallback>
        </mc:AlternateContent>
        <p:cxnSp>
          <p:nvCxnSpPr>
            <p:cNvPr id="13" name="Straight Arrow Connector 12"/>
            <p:cNvCxnSpPr>
              <a:stCxn id="11" idx="0"/>
            </p:cNvCxnSpPr>
            <p:nvPr/>
          </p:nvCxnSpPr>
          <p:spPr>
            <a:xfrm flipH="1" flipV="1">
              <a:off x="3243943" y="5783153"/>
              <a:ext cx="21279" cy="304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264396" y="5883945"/>
            <a:ext cx="593431" cy="646331"/>
          </a:xfrm>
          <a:prstGeom prst="rect">
            <a:avLst/>
          </a:prstGeom>
          <a:noFill/>
        </p:spPr>
        <p:txBody>
          <a:bodyPr wrap="none" rtlCol="0">
            <a:spAutoFit/>
          </a:bodyPr>
          <a:lstStyle/>
          <a:p>
            <a:pPr algn="ctr"/>
            <a:r>
              <a:rPr lang="en-US" dirty="0" smtClean="0"/>
              <a:t>p =</a:t>
            </a:r>
          </a:p>
          <a:p>
            <a:pPr algn="ctr"/>
            <a:r>
              <a:rPr lang="en-US" dirty="0" smtClean="0"/>
              <a:t>0.70</a:t>
            </a:r>
            <a:endParaRPr lang="en-US" dirty="0"/>
          </a:p>
        </p:txBody>
      </p:sp>
      <p:sp>
        <p:nvSpPr>
          <p:cNvPr id="6" name="TextBox 5"/>
          <p:cNvSpPr txBox="1"/>
          <p:nvPr/>
        </p:nvSpPr>
        <p:spPr>
          <a:xfrm>
            <a:off x="1026550" y="4435893"/>
            <a:ext cx="1952842" cy="646331"/>
          </a:xfrm>
          <a:prstGeom prst="rect">
            <a:avLst/>
          </a:prstGeom>
          <a:noFill/>
        </p:spPr>
        <p:txBody>
          <a:bodyPr wrap="none" rtlCol="0">
            <a:spAutoFit/>
          </a:bodyPr>
          <a:lstStyle/>
          <a:p>
            <a:r>
              <a:rPr lang="en-US" dirty="0"/>
              <a:t>α = 0.05</a:t>
            </a:r>
          </a:p>
          <a:p>
            <a:r>
              <a:rPr lang="en-US" dirty="0" smtClean="0"/>
              <a:t>= area under curve</a:t>
            </a:r>
            <a:endParaRPr lang="en-US" dirty="0"/>
          </a:p>
        </p:txBody>
      </p:sp>
      <p:cxnSp>
        <p:nvCxnSpPr>
          <p:cNvPr id="9" name="Straight Arrow Connector 8"/>
          <p:cNvCxnSpPr/>
          <p:nvPr/>
        </p:nvCxnSpPr>
        <p:spPr>
          <a:xfrm>
            <a:off x="2002971" y="5007431"/>
            <a:ext cx="1329632" cy="370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820034" y="898111"/>
                <a:ext cx="1825115" cy="1754326"/>
              </a:xfrm>
              <a:prstGeom prst="rect">
                <a:avLst/>
              </a:prstGeom>
              <a:noFill/>
            </p:spPr>
            <p:txBody>
              <a:bodyPr wrap="none" rtlCol="0">
                <a:spAutoFit/>
              </a:bodyPr>
              <a:lstStyle/>
              <a:p>
                <a:r>
                  <a:rPr lang="en-US" dirty="0" smtClean="0"/>
                  <a:t>Our assumptions </a:t>
                </a:r>
                <a:br>
                  <a:rPr lang="en-US" dirty="0" smtClean="0"/>
                </a:br>
                <a:r>
                  <a:rPr lang="en-US" dirty="0" smtClean="0"/>
                  <a:t>and sample data</a:t>
                </a:r>
              </a:p>
              <a:p>
                <a:r>
                  <a:rPr lang="en-US" dirty="0" smtClean="0"/>
                  <a:t>p = 0.70</a:t>
                </a:r>
              </a:p>
              <a:p>
                <a:r>
                  <a:rPr lang="en-US" dirty="0"/>
                  <a:t>n = 525</a:t>
                </a:r>
              </a:p>
              <a:p>
                <a:r>
                  <a:rPr lang="en-US" dirty="0" smtClean="0"/>
                  <a:t>σ = 0.02</a:t>
                </a:r>
              </a:p>
              <a:p>
                <a:pPr/>
                <a14:m>
                  <m:oMathPara xmlns:m="http://schemas.openxmlformats.org/officeDocument/2006/math">
                    <m:oMathParaPr>
                      <m:jc m:val="left"/>
                    </m:oMathParaPr>
                    <m:oMath xmlns:m="http://schemas.openxmlformats.org/officeDocument/2006/math">
                      <m:acc>
                        <m:accPr>
                          <m:chr m:val="̂"/>
                          <m:ctrlPr>
                            <a:rPr lang="en-US" i="1" smtClean="0">
                              <a:latin typeface="Cambria Math"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=0.64</m:t>
                      </m:r>
                    </m:oMath>
                  </m:oMathPara>
                </a14:m>
                <a:endParaRPr lang="en-US"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6820034" y="898111"/>
                <a:ext cx="1825115" cy="1754326"/>
              </a:xfrm>
              <a:prstGeom prst="rect">
                <a:avLst/>
              </a:prstGeom>
              <a:blipFill rotWithShape="0">
                <a:blip r:embed="rId4"/>
                <a:stretch>
                  <a:fillRect l="-3010" t="-1736" r="-1672" b="-694"/>
                </a:stretch>
              </a:blipFill>
            </p:spPr>
            <p:txBody>
              <a:bodyPr/>
              <a:lstStyle/>
              <a:p>
                <a:r>
                  <a:rPr lang="en-US">
                    <a:noFill/>
                  </a:rPr>
                  <a:t> </a:t>
                </a:r>
              </a:p>
            </p:txBody>
          </p:sp>
        </mc:Fallback>
      </mc:AlternateContent>
    </p:spTree>
    <p:extLst>
      <p:ext uri="{BB962C8B-B14F-4D97-AF65-F5344CB8AC3E}">
        <p14:creationId xmlns:p14="http://schemas.microsoft.com/office/powerpoint/2010/main" val="33640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783771"/>
          </a:xfrm>
        </p:spPr>
        <p:txBody>
          <a:bodyPr/>
          <a:lstStyle/>
          <a:p>
            <a:r>
              <a:rPr lang="en-US" dirty="0"/>
              <a:t>P-Value Approach to Testing</a:t>
            </a:r>
          </a:p>
        </p:txBody>
      </p:sp>
      <p:sp>
        <p:nvSpPr>
          <p:cNvPr id="5" name="TextBox 4"/>
          <p:cNvSpPr txBox="1"/>
          <p:nvPr/>
        </p:nvSpPr>
        <p:spPr>
          <a:xfrm>
            <a:off x="628649" y="783771"/>
            <a:ext cx="7886700" cy="1569660"/>
          </a:xfrm>
          <a:prstGeom prst="rect">
            <a:avLst/>
          </a:prstGeom>
          <a:noFill/>
        </p:spPr>
        <p:txBody>
          <a:bodyPr wrap="square" rtlCol="0">
            <a:spAutoFit/>
          </a:bodyPr>
          <a:lstStyle/>
          <a:p>
            <a:r>
              <a:rPr lang="en-US" sz="2400" u="sng" dirty="0" smtClean="0"/>
              <a:t>EXAMPLE</a:t>
            </a:r>
            <a:r>
              <a:rPr lang="en-US" sz="2400" dirty="0"/>
              <a:t> </a:t>
            </a:r>
            <a:r>
              <a:rPr lang="en-US" sz="2400" dirty="0" smtClean="0"/>
              <a:t> </a:t>
            </a:r>
            <a:r>
              <a:rPr lang="en-US" sz="2400" dirty="0" smtClean="0">
                <a:sym typeface="Wingdings" panose="05000000000000000000" pitchFamily="2" charset="2"/>
              </a:rPr>
              <a:t>H</a:t>
            </a:r>
            <a:r>
              <a:rPr lang="en-US" sz="2400" baseline="-25000" dirty="0" smtClean="0">
                <a:sym typeface="Wingdings" panose="05000000000000000000" pitchFamily="2" charset="2"/>
              </a:rPr>
              <a:t>0</a:t>
            </a:r>
            <a:r>
              <a:rPr lang="en-US" sz="2400" dirty="0" smtClean="0">
                <a:sym typeface="Wingdings" panose="05000000000000000000" pitchFamily="2" charset="2"/>
              </a:rPr>
              <a:t>: p </a:t>
            </a:r>
            <a:r>
              <a:rPr lang="en-US" altLang="en-US" sz="2400" dirty="0"/>
              <a:t>≥</a:t>
            </a:r>
            <a:r>
              <a:rPr lang="en-US" sz="2400" dirty="0" smtClean="0">
                <a:sym typeface="Wingdings" panose="05000000000000000000" pitchFamily="2" charset="2"/>
              </a:rPr>
              <a:t> 0.70</a:t>
            </a:r>
          </a:p>
          <a:p>
            <a:pPr>
              <a:tabLst>
                <a:tab pos="1317625" algn="l"/>
              </a:tabLst>
            </a:pPr>
            <a:r>
              <a:rPr lang="en-US" sz="2400" dirty="0">
                <a:sym typeface="Wingdings" panose="05000000000000000000" pitchFamily="2" charset="2"/>
              </a:rPr>
              <a:t>	</a:t>
            </a:r>
            <a:r>
              <a:rPr lang="en-US" sz="2400" dirty="0" smtClean="0">
                <a:sym typeface="Wingdings" panose="05000000000000000000" pitchFamily="2" charset="2"/>
              </a:rPr>
              <a:t>H</a:t>
            </a:r>
            <a:r>
              <a:rPr lang="en-US" sz="2400" baseline="-25000" dirty="0" smtClean="0">
                <a:sym typeface="Wingdings" panose="05000000000000000000" pitchFamily="2" charset="2"/>
              </a:rPr>
              <a:t>A</a:t>
            </a:r>
            <a:r>
              <a:rPr lang="en-US" sz="2400" dirty="0" smtClean="0">
                <a:sym typeface="Wingdings" panose="05000000000000000000" pitchFamily="2" charset="2"/>
              </a:rPr>
              <a:t>: p &lt; 0.70</a:t>
            </a:r>
            <a:endParaRPr lang="en-US" sz="2400" dirty="0"/>
          </a:p>
          <a:p>
            <a:r>
              <a:rPr lang="en-US" sz="2400" dirty="0" smtClean="0"/>
              <a:t>Let </a:t>
            </a:r>
            <a:r>
              <a:rPr lang="en-US" sz="2400" dirty="0"/>
              <a:t>(α) = </a:t>
            </a:r>
            <a:r>
              <a:rPr lang="en-US" sz="2400" dirty="0" smtClean="0"/>
              <a:t>0.05 </a:t>
            </a:r>
            <a:r>
              <a:rPr lang="en-US" sz="2400" dirty="0" smtClean="0">
                <a:sym typeface="Wingdings" panose="05000000000000000000" pitchFamily="2" charset="2"/>
              </a:rPr>
              <a:t> we will reject H</a:t>
            </a:r>
            <a:r>
              <a:rPr lang="en-US" sz="2400" baseline="-25000" dirty="0" smtClean="0">
                <a:sym typeface="Wingdings" panose="05000000000000000000" pitchFamily="2" charset="2"/>
              </a:rPr>
              <a:t>0</a:t>
            </a:r>
            <a:r>
              <a:rPr lang="en-US" sz="2400" dirty="0" smtClean="0">
                <a:sym typeface="Wingdings" panose="05000000000000000000" pitchFamily="2" charset="2"/>
              </a:rPr>
              <a:t> </a:t>
            </a:r>
            <a:br>
              <a:rPr lang="en-US" sz="2400" dirty="0" smtClean="0">
                <a:sym typeface="Wingdings" panose="05000000000000000000" pitchFamily="2" charset="2"/>
              </a:rPr>
            </a:br>
            <a:r>
              <a:rPr lang="en-US" sz="2400" dirty="0" smtClean="0">
                <a:sym typeface="Wingdings" panose="05000000000000000000" pitchFamily="2" charset="2"/>
              </a:rPr>
              <a:t>if the probability in the tail is &lt; 0.05</a:t>
            </a:r>
            <a:endParaRPr lang="en-US" sz="2400" dirty="0"/>
          </a:p>
        </p:txBody>
      </p:sp>
      <p:pic>
        <p:nvPicPr>
          <p:cNvPr id="14" name="Picture 13"/>
          <p:cNvPicPr>
            <a:picLocks noChangeAspect="1"/>
          </p:cNvPicPr>
          <p:nvPr/>
        </p:nvPicPr>
        <p:blipFill>
          <a:blip r:embed="rId2"/>
          <a:stretch>
            <a:fillRect/>
          </a:stretch>
        </p:blipFill>
        <p:spPr>
          <a:xfrm>
            <a:off x="1380026" y="2467771"/>
            <a:ext cx="6362700" cy="3895725"/>
          </a:xfrm>
          <a:prstGeom prst="rect">
            <a:avLst/>
          </a:prstGeom>
        </p:spPr>
      </p:pic>
      <p:grpSp>
        <p:nvGrpSpPr>
          <p:cNvPr id="15" name="Group 14"/>
          <p:cNvGrpSpPr/>
          <p:nvPr/>
        </p:nvGrpSpPr>
        <p:grpSpPr>
          <a:xfrm>
            <a:off x="2968506" y="5783153"/>
            <a:ext cx="593432" cy="951173"/>
            <a:chOff x="2968506" y="5783153"/>
            <a:chExt cx="593432" cy="951173"/>
          </a:xfrm>
        </p:grpSpPr>
        <mc:AlternateContent xmlns:mc="http://schemas.openxmlformats.org/markup-compatibility/2006" xmlns:a14="http://schemas.microsoft.com/office/drawing/2010/main">
          <mc:Choice Requires="a14">
            <p:sp>
              <p:nvSpPr>
                <p:cNvPr id="11" name="TextBox 10"/>
                <p:cNvSpPr txBox="1"/>
                <p:nvPr/>
              </p:nvSpPr>
              <p:spPr>
                <a:xfrm>
                  <a:off x="2968506" y="6087995"/>
                  <a:ext cx="593432" cy="646331"/>
                </a:xfrm>
                <a:prstGeom prst="rect">
                  <a:avLst/>
                </a:prstGeom>
                <a:noFill/>
              </p:spPr>
              <p:txBody>
                <a:bodyPr wrap="none" rtlCol="0">
                  <a:spAutoFit/>
                </a:bodyPr>
                <a:lstStyle/>
                <a:p>
                  <a:pPr algn="ctr"/>
                  <a14:m>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oMath>
                  </a14:m>
                  <a:r>
                    <a:rPr lang="en-US" dirty="0" smtClean="0"/>
                    <a:t> =</a:t>
                  </a:r>
                </a:p>
                <a:p>
                  <a:pPr algn="ctr"/>
                  <a:r>
                    <a:rPr lang="en-US" dirty="0" smtClean="0"/>
                    <a:t>0.64</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968506" y="6087995"/>
                  <a:ext cx="593432" cy="646331"/>
                </a:xfrm>
                <a:prstGeom prst="rect">
                  <a:avLst/>
                </a:prstGeom>
                <a:blipFill rotWithShape="0">
                  <a:blip r:embed="rId3"/>
                  <a:stretch>
                    <a:fillRect l="-8247" t="-5660" r="-9278" b="-14151"/>
                  </a:stretch>
                </a:blipFill>
              </p:spPr>
              <p:txBody>
                <a:bodyPr/>
                <a:lstStyle/>
                <a:p>
                  <a:r>
                    <a:rPr lang="en-US">
                      <a:noFill/>
                    </a:rPr>
                    <a:t> </a:t>
                  </a:r>
                </a:p>
              </p:txBody>
            </p:sp>
          </mc:Fallback>
        </mc:AlternateContent>
        <p:cxnSp>
          <p:nvCxnSpPr>
            <p:cNvPr id="13" name="Straight Arrow Connector 12"/>
            <p:cNvCxnSpPr>
              <a:stCxn id="11" idx="0"/>
            </p:cNvCxnSpPr>
            <p:nvPr/>
          </p:nvCxnSpPr>
          <p:spPr>
            <a:xfrm flipH="1" flipV="1">
              <a:off x="3243943" y="5783153"/>
              <a:ext cx="21279" cy="304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264396" y="5883945"/>
            <a:ext cx="593431" cy="646331"/>
          </a:xfrm>
          <a:prstGeom prst="rect">
            <a:avLst/>
          </a:prstGeom>
          <a:noFill/>
        </p:spPr>
        <p:txBody>
          <a:bodyPr wrap="none" rtlCol="0">
            <a:spAutoFit/>
          </a:bodyPr>
          <a:lstStyle/>
          <a:p>
            <a:pPr algn="ctr"/>
            <a:r>
              <a:rPr lang="en-US" dirty="0" smtClean="0"/>
              <a:t>p =</a:t>
            </a:r>
          </a:p>
          <a:p>
            <a:pPr algn="ctr"/>
            <a:r>
              <a:rPr lang="en-US" dirty="0" smtClean="0"/>
              <a:t>0.70</a:t>
            </a:r>
            <a:endParaRPr lang="en-US" dirty="0"/>
          </a:p>
        </p:txBody>
      </p:sp>
      <p:sp>
        <p:nvSpPr>
          <p:cNvPr id="6" name="TextBox 5"/>
          <p:cNvSpPr txBox="1"/>
          <p:nvPr/>
        </p:nvSpPr>
        <p:spPr>
          <a:xfrm>
            <a:off x="1026550" y="4435893"/>
            <a:ext cx="1952842" cy="646331"/>
          </a:xfrm>
          <a:prstGeom prst="rect">
            <a:avLst/>
          </a:prstGeom>
          <a:noFill/>
        </p:spPr>
        <p:txBody>
          <a:bodyPr wrap="none" rtlCol="0">
            <a:spAutoFit/>
          </a:bodyPr>
          <a:lstStyle/>
          <a:p>
            <a:r>
              <a:rPr lang="en-US" dirty="0"/>
              <a:t>α = 0.05</a:t>
            </a:r>
          </a:p>
          <a:p>
            <a:r>
              <a:rPr lang="en-US" dirty="0" smtClean="0"/>
              <a:t>= area under curve</a:t>
            </a:r>
            <a:endParaRPr lang="en-US" dirty="0"/>
          </a:p>
        </p:txBody>
      </p:sp>
      <p:cxnSp>
        <p:nvCxnSpPr>
          <p:cNvPr id="9" name="Straight Arrow Connector 8"/>
          <p:cNvCxnSpPr/>
          <p:nvPr/>
        </p:nvCxnSpPr>
        <p:spPr>
          <a:xfrm>
            <a:off x="2002971" y="5007431"/>
            <a:ext cx="1329632" cy="370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945" y="5993260"/>
            <a:ext cx="1952842" cy="923330"/>
          </a:xfrm>
          <a:prstGeom prst="rect">
            <a:avLst/>
          </a:prstGeom>
          <a:noFill/>
        </p:spPr>
        <p:txBody>
          <a:bodyPr wrap="none" rtlCol="0">
            <a:spAutoFit/>
          </a:bodyPr>
          <a:lstStyle/>
          <a:p>
            <a:r>
              <a:rPr lang="en-US" dirty="0" smtClean="0"/>
              <a:t>P-value</a:t>
            </a:r>
            <a:endParaRPr lang="en-US" dirty="0"/>
          </a:p>
          <a:p>
            <a:r>
              <a:rPr lang="en-US" dirty="0" smtClean="0"/>
              <a:t>= area under curve</a:t>
            </a:r>
          </a:p>
          <a:p>
            <a:r>
              <a:rPr lang="en-US" dirty="0" smtClean="0"/>
              <a:t>= 0.0228</a:t>
            </a:r>
            <a:endParaRPr lang="en-US" dirty="0"/>
          </a:p>
        </p:txBody>
      </p:sp>
      <p:cxnSp>
        <p:nvCxnSpPr>
          <p:cNvPr id="18" name="Straight Arrow Connector 17"/>
          <p:cNvCxnSpPr/>
          <p:nvPr/>
        </p:nvCxnSpPr>
        <p:spPr>
          <a:xfrm flipV="1">
            <a:off x="1669894" y="5694488"/>
            <a:ext cx="1430099" cy="315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6820034" y="898111"/>
                <a:ext cx="1825115" cy="1754326"/>
              </a:xfrm>
              <a:prstGeom prst="rect">
                <a:avLst/>
              </a:prstGeom>
              <a:noFill/>
            </p:spPr>
            <p:txBody>
              <a:bodyPr wrap="none" rtlCol="0">
                <a:spAutoFit/>
              </a:bodyPr>
              <a:lstStyle/>
              <a:p>
                <a:r>
                  <a:rPr lang="en-US" dirty="0"/>
                  <a:t>Our assumptions </a:t>
                </a:r>
                <a:br>
                  <a:rPr lang="en-US" dirty="0"/>
                </a:br>
                <a:r>
                  <a:rPr lang="en-US" dirty="0"/>
                  <a:t>and sample data</a:t>
                </a:r>
              </a:p>
              <a:p>
                <a:r>
                  <a:rPr lang="en-US" dirty="0"/>
                  <a:t>p = 0.70</a:t>
                </a:r>
              </a:p>
              <a:p>
                <a:r>
                  <a:rPr lang="en-US" dirty="0"/>
                  <a:t>n = 525</a:t>
                </a:r>
              </a:p>
              <a:p>
                <a:r>
                  <a:rPr lang="en-US" dirty="0"/>
                  <a:t>σ = 0.02</a:t>
                </a:r>
              </a:p>
              <a:p>
                <a:pPr/>
                <a14:m>
                  <m:oMathPara xmlns:m="http://schemas.openxmlformats.org/officeDocument/2006/math">
                    <m:oMathParaPr>
                      <m:jc m:val="left"/>
                    </m:oMathParaPr>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r>
                        <a:rPr lang="en-US" i="1">
                          <a:latin typeface="Cambria Math" panose="02040503050406030204" pitchFamily="18" charset="0"/>
                        </a:rPr>
                        <m:t>=0.64</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820034" y="898111"/>
                <a:ext cx="1825115" cy="1754326"/>
              </a:xfrm>
              <a:prstGeom prst="rect">
                <a:avLst/>
              </a:prstGeom>
              <a:blipFill rotWithShape="0">
                <a:blip r:embed="rId4"/>
                <a:stretch>
                  <a:fillRect l="-3010" t="-1736" r="-1672" b="-694"/>
                </a:stretch>
              </a:blipFill>
            </p:spPr>
            <p:txBody>
              <a:bodyPr/>
              <a:lstStyle/>
              <a:p>
                <a:r>
                  <a:rPr lang="en-US">
                    <a:noFill/>
                  </a:rPr>
                  <a:t> </a:t>
                </a:r>
              </a:p>
            </p:txBody>
          </p:sp>
        </mc:Fallback>
      </mc:AlternateContent>
    </p:spTree>
    <p:extLst>
      <p:ext uri="{BB962C8B-B14F-4D97-AF65-F5344CB8AC3E}">
        <p14:creationId xmlns:p14="http://schemas.microsoft.com/office/powerpoint/2010/main" val="317279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0"/>
            <a:ext cx="7886700" cy="783771"/>
          </a:xfrm>
        </p:spPr>
        <p:txBody>
          <a:bodyPr/>
          <a:lstStyle/>
          <a:p>
            <a:r>
              <a:rPr lang="en-US" dirty="0"/>
              <a:t>P-Value Approach to Testing</a:t>
            </a:r>
          </a:p>
        </p:txBody>
      </p:sp>
      <p:sp>
        <p:nvSpPr>
          <p:cNvPr id="5" name="TextBox 4"/>
          <p:cNvSpPr txBox="1"/>
          <p:nvPr/>
        </p:nvSpPr>
        <p:spPr>
          <a:xfrm>
            <a:off x="628649" y="783771"/>
            <a:ext cx="7886700" cy="1569660"/>
          </a:xfrm>
          <a:prstGeom prst="rect">
            <a:avLst/>
          </a:prstGeom>
          <a:noFill/>
        </p:spPr>
        <p:txBody>
          <a:bodyPr wrap="square" rtlCol="0">
            <a:spAutoFit/>
          </a:bodyPr>
          <a:lstStyle/>
          <a:p>
            <a:r>
              <a:rPr lang="en-US" sz="2400" u="sng" dirty="0" smtClean="0"/>
              <a:t>EXAMPLE</a:t>
            </a:r>
            <a:r>
              <a:rPr lang="en-US" sz="2400" dirty="0"/>
              <a:t> </a:t>
            </a:r>
            <a:r>
              <a:rPr lang="en-US" sz="2400" dirty="0" smtClean="0"/>
              <a:t> </a:t>
            </a:r>
            <a:r>
              <a:rPr lang="en-US" sz="2400" dirty="0" smtClean="0">
                <a:sym typeface="Wingdings" panose="05000000000000000000" pitchFamily="2" charset="2"/>
              </a:rPr>
              <a:t>H</a:t>
            </a:r>
            <a:r>
              <a:rPr lang="en-US" sz="2400" baseline="-25000" dirty="0" smtClean="0">
                <a:sym typeface="Wingdings" panose="05000000000000000000" pitchFamily="2" charset="2"/>
              </a:rPr>
              <a:t>0</a:t>
            </a:r>
            <a:r>
              <a:rPr lang="en-US" sz="2400" dirty="0" smtClean="0">
                <a:sym typeface="Wingdings" panose="05000000000000000000" pitchFamily="2" charset="2"/>
              </a:rPr>
              <a:t>: p </a:t>
            </a:r>
            <a:r>
              <a:rPr lang="en-US" altLang="en-US" sz="2400" dirty="0"/>
              <a:t>≥</a:t>
            </a:r>
            <a:r>
              <a:rPr lang="en-US" sz="2400" dirty="0" smtClean="0">
                <a:sym typeface="Wingdings" panose="05000000000000000000" pitchFamily="2" charset="2"/>
              </a:rPr>
              <a:t> 0.70</a:t>
            </a:r>
          </a:p>
          <a:p>
            <a:pPr>
              <a:tabLst>
                <a:tab pos="1317625" algn="l"/>
              </a:tabLst>
            </a:pPr>
            <a:r>
              <a:rPr lang="en-US" sz="2400" dirty="0">
                <a:sym typeface="Wingdings" panose="05000000000000000000" pitchFamily="2" charset="2"/>
              </a:rPr>
              <a:t>	</a:t>
            </a:r>
            <a:r>
              <a:rPr lang="en-US" sz="2400" dirty="0" smtClean="0">
                <a:sym typeface="Wingdings" panose="05000000000000000000" pitchFamily="2" charset="2"/>
              </a:rPr>
              <a:t>H</a:t>
            </a:r>
            <a:r>
              <a:rPr lang="en-US" sz="2400" baseline="-25000" dirty="0" smtClean="0">
                <a:sym typeface="Wingdings" panose="05000000000000000000" pitchFamily="2" charset="2"/>
              </a:rPr>
              <a:t>A</a:t>
            </a:r>
            <a:r>
              <a:rPr lang="en-US" sz="2400" dirty="0" smtClean="0">
                <a:sym typeface="Wingdings" panose="05000000000000000000" pitchFamily="2" charset="2"/>
              </a:rPr>
              <a:t>: p &lt; 0.70</a:t>
            </a:r>
            <a:endParaRPr lang="en-US" sz="2400" dirty="0"/>
          </a:p>
          <a:p>
            <a:r>
              <a:rPr lang="en-US" sz="2400" dirty="0" smtClean="0"/>
              <a:t>Let </a:t>
            </a:r>
            <a:r>
              <a:rPr lang="en-US" sz="2400" dirty="0"/>
              <a:t>(α) = </a:t>
            </a:r>
            <a:r>
              <a:rPr lang="en-US" sz="2400" dirty="0" smtClean="0"/>
              <a:t>0.05 </a:t>
            </a:r>
            <a:r>
              <a:rPr lang="en-US" sz="2400" dirty="0" smtClean="0">
                <a:sym typeface="Wingdings" panose="05000000000000000000" pitchFamily="2" charset="2"/>
              </a:rPr>
              <a:t> we will reject H</a:t>
            </a:r>
            <a:r>
              <a:rPr lang="en-US" sz="2400" baseline="-25000" dirty="0" smtClean="0">
                <a:sym typeface="Wingdings" panose="05000000000000000000" pitchFamily="2" charset="2"/>
              </a:rPr>
              <a:t>0</a:t>
            </a:r>
            <a:r>
              <a:rPr lang="en-US" sz="2400" dirty="0" smtClean="0">
                <a:sym typeface="Wingdings" panose="05000000000000000000" pitchFamily="2" charset="2"/>
              </a:rPr>
              <a:t> </a:t>
            </a:r>
            <a:br>
              <a:rPr lang="en-US" sz="2400" dirty="0" smtClean="0">
                <a:sym typeface="Wingdings" panose="05000000000000000000" pitchFamily="2" charset="2"/>
              </a:rPr>
            </a:br>
            <a:r>
              <a:rPr lang="en-US" sz="2400" dirty="0" smtClean="0">
                <a:sym typeface="Wingdings" panose="05000000000000000000" pitchFamily="2" charset="2"/>
              </a:rPr>
              <a:t>if the probability in the tail is &lt; 0.05</a:t>
            </a:r>
            <a:endParaRPr lang="en-US" sz="2400" dirty="0"/>
          </a:p>
        </p:txBody>
      </p:sp>
      <p:pic>
        <p:nvPicPr>
          <p:cNvPr id="14" name="Picture 13"/>
          <p:cNvPicPr>
            <a:picLocks noChangeAspect="1"/>
          </p:cNvPicPr>
          <p:nvPr/>
        </p:nvPicPr>
        <p:blipFill>
          <a:blip r:embed="rId2"/>
          <a:stretch>
            <a:fillRect/>
          </a:stretch>
        </p:blipFill>
        <p:spPr>
          <a:xfrm>
            <a:off x="1380026" y="2467771"/>
            <a:ext cx="6362700" cy="3895725"/>
          </a:xfrm>
          <a:prstGeom prst="rect">
            <a:avLst/>
          </a:prstGeom>
        </p:spPr>
      </p:pic>
      <p:grpSp>
        <p:nvGrpSpPr>
          <p:cNvPr id="15" name="Group 14"/>
          <p:cNvGrpSpPr/>
          <p:nvPr/>
        </p:nvGrpSpPr>
        <p:grpSpPr>
          <a:xfrm>
            <a:off x="2968506" y="5783153"/>
            <a:ext cx="593432" cy="951173"/>
            <a:chOff x="2968506" y="5783153"/>
            <a:chExt cx="593432" cy="951173"/>
          </a:xfrm>
        </p:grpSpPr>
        <mc:AlternateContent xmlns:mc="http://schemas.openxmlformats.org/markup-compatibility/2006" xmlns:a14="http://schemas.microsoft.com/office/drawing/2010/main">
          <mc:Choice Requires="a14">
            <p:sp>
              <p:nvSpPr>
                <p:cNvPr id="11" name="TextBox 10"/>
                <p:cNvSpPr txBox="1"/>
                <p:nvPr/>
              </p:nvSpPr>
              <p:spPr>
                <a:xfrm>
                  <a:off x="2968506" y="6087995"/>
                  <a:ext cx="593432" cy="646331"/>
                </a:xfrm>
                <a:prstGeom prst="rect">
                  <a:avLst/>
                </a:prstGeom>
                <a:noFill/>
              </p:spPr>
              <p:txBody>
                <a:bodyPr wrap="none" rtlCol="0">
                  <a:spAutoFit/>
                </a:bodyPr>
                <a:lstStyle/>
                <a:p>
                  <a:pPr algn="ctr"/>
                  <a14:m>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oMath>
                  </a14:m>
                  <a:r>
                    <a:rPr lang="en-US" dirty="0" smtClean="0"/>
                    <a:t> =</a:t>
                  </a:r>
                </a:p>
                <a:p>
                  <a:pPr algn="ctr"/>
                  <a:r>
                    <a:rPr lang="en-US" dirty="0" smtClean="0"/>
                    <a:t>0.64</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968506" y="6087995"/>
                  <a:ext cx="593432" cy="646331"/>
                </a:xfrm>
                <a:prstGeom prst="rect">
                  <a:avLst/>
                </a:prstGeom>
                <a:blipFill rotWithShape="0">
                  <a:blip r:embed="rId3"/>
                  <a:stretch>
                    <a:fillRect l="-8247" t="-5660" r="-9278" b="-14151"/>
                  </a:stretch>
                </a:blipFill>
              </p:spPr>
              <p:txBody>
                <a:bodyPr/>
                <a:lstStyle/>
                <a:p>
                  <a:r>
                    <a:rPr lang="en-US">
                      <a:noFill/>
                    </a:rPr>
                    <a:t> </a:t>
                  </a:r>
                </a:p>
              </p:txBody>
            </p:sp>
          </mc:Fallback>
        </mc:AlternateContent>
        <p:cxnSp>
          <p:nvCxnSpPr>
            <p:cNvPr id="13" name="Straight Arrow Connector 12"/>
            <p:cNvCxnSpPr>
              <a:stCxn id="11" idx="0"/>
            </p:cNvCxnSpPr>
            <p:nvPr/>
          </p:nvCxnSpPr>
          <p:spPr>
            <a:xfrm flipH="1" flipV="1">
              <a:off x="3243943" y="5783153"/>
              <a:ext cx="21279" cy="3048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264396" y="5883945"/>
            <a:ext cx="593431" cy="646331"/>
          </a:xfrm>
          <a:prstGeom prst="rect">
            <a:avLst/>
          </a:prstGeom>
          <a:noFill/>
        </p:spPr>
        <p:txBody>
          <a:bodyPr wrap="none" rtlCol="0">
            <a:spAutoFit/>
          </a:bodyPr>
          <a:lstStyle/>
          <a:p>
            <a:pPr algn="ctr"/>
            <a:r>
              <a:rPr lang="en-US" dirty="0" smtClean="0"/>
              <a:t>p =</a:t>
            </a:r>
          </a:p>
          <a:p>
            <a:pPr algn="ctr"/>
            <a:r>
              <a:rPr lang="en-US" dirty="0" smtClean="0"/>
              <a:t>0.70</a:t>
            </a:r>
            <a:endParaRPr lang="en-US" dirty="0"/>
          </a:p>
        </p:txBody>
      </p:sp>
      <p:sp>
        <p:nvSpPr>
          <p:cNvPr id="6" name="TextBox 5"/>
          <p:cNvSpPr txBox="1"/>
          <p:nvPr/>
        </p:nvSpPr>
        <p:spPr>
          <a:xfrm>
            <a:off x="1026550" y="4435893"/>
            <a:ext cx="1952842" cy="646331"/>
          </a:xfrm>
          <a:prstGeom prst="rect">
            <a:avLst/>
          </a:prstGeom>
          <a:noFill/>
        </p:spPr>
        <p:txBody>
          <a:bodyPr wrap="none" rtlCol="0">
            <a:spAutoFit/>
          </a:bodyPr>
          <a:lstStyle/>
          <a:p>
            <a:r>
              <a:rPr lang="en-US" dirty="0"/>
              <a:t>α = 0.05</a:t>
            </a:r>
          </a:p>
          <a:p>
            <a:r>
              <a:rPr lang="en-US" dirty="0" smtClean="0"/>
              <a:t>= area under curve</a:t>
            </a:r>
            <a:endParaRPr lang="en-US" dirty="0"/>
          </a:p>
        </p:txBody>
      </p:sp>
      <p:cxnSp>
        <p:nvCxnSpPr>
          <p:cNvPr id="9" name="Straight Arrow Connector 8"/>
          <p:cNvCxnSpPr/>
          <p:nvPr/>
        </p:nvCxnSpPr>
        <p:spPr>
          <a:xfrm>
            <a:off x="2002971" y="5007431"/>
            <a:ext cx="1329632" cy="370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4945" y="5993260"/>
            <a:ext cx="1952842" cy="923330"/>
          </a:xfrm>
          <a:prstGeom prst="rect">
            <a:avLst/>
          </a:prstGeom>
          <a:noFill/>
        </p:spPr>
        <p:txBody>
          <a:bodyPr wrap="none" rtlCol="0">
            <a:spAutoFit/>
          </a:bodyPr>
          <a:lstStyle/>
          <a:p>
            <a:r>
              <a:rPr lang="en-US" dirty="0" smtClean="0"/>
              <a:t>P-value</a:t>
            </a:r>
            <a:endParaRPr lang="en-US" dirty="0"/>
          </a:p>
          <a:p>
            <a:r>
              <a:rPr lang="en-US" dirty="0" smtClean="0"/>
              <a:t>= area under curve</a:t>
            </a:r>
          </a:p>
          <a:p>
            <a:r>
              <a:rPr lang="en-US" dirty="0" smtClean="0"/>
              <a:t>= 0.0228</a:t>
            </a:r>
            <a:endParaRPr lang="en-US" dirty="0"/>
          </a:p>
        </p:txBody>
      </p:sp>
      <p:cxnSp>
        <p:nvCxnSpPr>
          <p:cNvPr id="18" name="Straight Arrow Connector 17"/>
          <p:cNvCxnSpPr/>
          <p:nvPr/>
        </p:nvCxnSpPr>
        <p:spPr>
          <a:xfrm flipV="1">
            <a:off x="1669894" y="5694488"/>
            <a:ext cx="1430099" cy="315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22020" y="3157075"/>
            <a:ext cx="2722027" cy="923330"/>
          </a:xfrm>
          <a:prstGeom prst="rect">
            <a:avLst/>
          </a:prstGeom>
          <a:noFill/>
        </p:spPr>
        <p:txBody>
          <a:bodyPr wrap="none" rtlCol="0">
            <a:spAutoFit/>
          </a:bodyPr>
          <a:lstStyle/>
          <a:p>
            <a:r>
              <a:rPr lang="en-US" dirty="0" smtClean="0"/>
              <a:t>P-value = 0.0228 &lt; 0.05 = α</a:t>
            </a:r>
          </a:p>
          <a:p>
            <a:r>
              <a:rPr lang="en-US" dirty="0" smtClean="0">
                <a:sym typeface="Wingdings" panose="05000000000000000000" pitchFamily="2" charset="2"/>
              </a:rPr>
              <a:t> REJECT </a:t>
            </a:r>
            <a:r>
              <a:rPr lang="en-US" dirty="0">
                <a:sym typeface="Wingdings" panose="05000000000000000000" pitchFamily="2" charset="2"/>
              </a:rPr>
              <a:t>H</a:t>
            </a:r>
            <a:r>
              <a:rPr lang="en-US" baseline="-25000" dirty="0">
                <a:sym typeface="Wingdings" panose="05000000000000000000" pitchFamily="2" charset="2"/>
              </a:rPr>
              <a:t>0</a:t>
            </a:r>
            <a:r>
              <a:rPr lang="en-US" dirty="0">
                <a:sym typeface="Wingdings" panose="05000000000000000000" pitchFamily="2" charset="2"/>
              </a:rPr>
              <a:t>: p = </a:t>
            </a:r>
            <a:r>
              <a:rPr lang="en-US" dirty="0" smtClean="0">
                <a:sym typeface="Wingdings" panose="05000000000000000000" pitchFamily="2" charset="2"/>
              </a:rPr>
              <a:t>0.70 </a:t>
            </a:r>
            <a:endParaRPr lang="en-US" dirty="0">
              <a:sym typeface="Wingdings" panose="05000000000000000000" pitchFamily="2" charset="2"/>
            </a:endParaRPr>
          </a:p>
          <a:p>
            <a:r>
              <a:rPr lang="en-US" dirty="0" smtClean="0"/>
              <a:t>In favor of </a:t>
            </a:r>
            <a:r>
              <a:rPr lang="en-US" dirty="0">
                <a:sym typeface="Wingdings" panose="05000000000000000000" pitchFamily="2" charset="2"/>
              </a:rPr>
              <a:t>H</a:t>
            </a:r>
            <a:r>
              <a:rPr lang="en-US" baseline="-25000" dirty="0">
                <a:sym typeface="Wingdings" panose="05000000000000000000" pitchFamily="2" charset="2"/>
              </a:rPr>
              <a:t>A</a:t>
            </a:r>
            <a:r>
              <a:rPr lang="en-US" dirty="0">
                <a:sym typeface="Wingdings" panose="05000000000000000000" pitchFamily="2" charset="2"/>
              </a:rPr>
              <a:t>: p &lt; </a:t>
            </a:r>
            <a:r>
              <a:rPr lang="en-US" dirty="0" smtClean="0">
                <a:sym typeface="Wingdings" panose="05000000000000000000" pitchFamily="2" charset="2"/>
              </a:rPr>
              <a:t>0.70</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6820034" y="898111"/>
                <a:ext cx="1825115" cy="1477328"/>
              </a:xfrm>
              <a:prstGeom prst="rect">
                <a:avLst/>
              </a:prstGeom>
              <a:noFill/>
            </p:spPr>
            <p:txBody>
              <a:bodyPr wrap="none" rtlCol="0">
                <a:spAutoFit/>
              </a:bodyPr>
              <a:lstStyle/>
              <a:p>
                <a:r>
                  <a:rPr lang="en-US" dirty="0"/>
                  <a:t>Our assumptions </a:t>
                </a:r>
                <a:br>
                  <a:rPr lang="en-US" dirty="0"/>
                </a:br>
                <a:r>
                  <a:rPr lang="en-US" dirty="0"/>
                  <a:t>and sample data</a:t>
                </a:r>
              </a:p>
              <a:p>
                <a:r>
                  <a:rPr lang="en-US" dirty="0"/>
                  <a:t>p = 0.70</a:t>
                </a:r>
              </a:p>
              <a:p>
                <a:r>
                  <a:rPr lang="en-US" dirty="0"/>
                  <a:t>n = 525</a:t>
                </a:r>
              </a:p>
              <a:p>
                <a:pPr/>
                <a14:m>
                  <m:oMathPara xmlns:m="http://schemas.openxmlformats.org/officeDocument/2006/math">
                    <m:oMathParaPr>
                      <m:jc m:val="left"/>
                    </m:oMathParaPr>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r>
                        <a:rPr lang="en-US" i="1">
                          <a:latin typeface="Cambria Math" panose="02040503050406030204" pitchFamily="18" charset="0"/>
                        </a:rPr>
                        <m:t>=0.64</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6820034" y="898111"/>
                <a:ext cx="1825115" cy="1477328"/>
              </a:xfrm>
              <a:prstGeom prst="rect">
                <a:avLst/>
              </a:prstGeom>
              <a:blipFill rotWithShape="0">
                <a:blip r:embed="rId4"/>
                <a:stretch>
                  <a:fillRect l="-3010" t="-2058" r="-1672" b="-823"/>
                </a:stretch>
              </a:blipFill>
            </p:spPr>
            <p:txBody>
              <a:bodyPr/>
              <a:lstStyle/>
              <a:p>
                <a:r>
                  <a:rPr lang="en-US">
                    <a:noFill/>
                  </a:rPr>
                  <a:t> </a:t>
                </a:r>
              </a:p>
            </p:txBody>
          </p:sp>
        </mc:Fallback>
      </mc:AlternateContent>
    </p:spTree>
    <p:extLst>
      <p:ext uri="{BB962C8B-B14F-4D97-AF65-F5344CB8AC3E}">
        <p14:creationId xmlns:p14="http://schemas.microsoft.com/office/powerpoint/2010/main" val="39486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468" y="144986"/>
            <a:ext cx="8693064" cy="687060"/>
          </a:xfrm>
        </p:spPr>
        <p:txBody>
          <a:bodyPr>
            <a:normAutofit/>
          </a:bodyPr>
          <a:lstStyle/>
          <a:p>
            <a:r>
              <a:rPr lang="en-US" sz="3200" dirty="0" smtClean="0">
                <a:latin typeface="+mn-lt"/>
              </a:rPr>
              <a:t>Consider:</a:t>
            </a:r>
            <a:endParaRPr lang="en-US" sz="3200" dirty="0">
              <a:latin typeface="+mn-l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5468" y="934916"/>
                <a:ext cx="8693064" cy="5705914"/>
              </a:xfrm>
            </p:spPr>
            <p:txBody>
              <a:bodyPr>
                <a:normAutofit/>
              </a:bodyPr>
              <a:lstStyle/>
              <a:p>
                <a:pPr marL="0" indent="0">
                  <a:buNone/>
                </a:pPr>
                <a:r>
                  <a:rPr lang="en-US" sz="2400" dirty="0" smtClean="0"/>
                  <a:t>A company claims that it has only a 5% complaint rate for its products.  A consumer protection group thinks the percent is higher.  A survey of a random sample of 400 product owners shows that 33 had complaints.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𝑝</m:t>
                        </m:r>
                      </m:e>
                    </m:acc>
                  </m:oMath>
                </a14:m>
                <a:r>
                  <a:rPr lang="en-US" sz="2400" dirty="0"/>
                  <a:t> </a:t>
                </a:r>
                <a:r>
                  <a:rPr lang="en-US" sz="2400" dirty="0" smtClean="0"/>
                  <a:t>= ?</a:t>
                </a:r>
              </a:p>
              <a:p>
                <a:pPr marL="914400" lvl="1" indent="-457200">
                  <a:buFont typeface="+mj-lt"/>
                  <a:buAutoNum type="alphaUcPeriod"/>
                </a:pPr>
                <a14:m>
                  <m:oMath xmlns:m="http://schemas.openxmlformats.org/officeDocument/2006/math">
                    <m:f>
                      <m:fPr>
                        <m:ctrlPr>
                          <a:rPr lang="en-US" i="1" smtClean="0">
                            <a:latin typeface="Cambria Math" charset="0"/>
                          </a:rPr>
                        </m:ctrlPr>
                      </m:fPr>
                      <m:num>
                        <m:r>
                          <a:rPr lang="en-US" b="0" i="0" smtClean="0">
                            <a:latin typeface="Cambria Math" panose="02040503050406030204" pitchFamily="18" charset="0"/>
                          </a:rPr>
                          <m:t>0.05</m:t>
                        </m:r>
                      </m:num>
                      <m:den>
                        <m:r>
                          <a:rPr lang="en-US" b="0" i="0" smtClean="0">
                            <a:latin typeface="Cambria Math" panose="02040503050406030204" pitchFamily="18" charset="0"/>
                          </a:rPr>
                          <m:t>400</m:t>
                        </m:r>
                      </m:den>
                    </m:f>
                  </m:oMath>
                </a14:m>
                <a:r>
                  <a:rPr lang="en-US" dirty="0" smtClean="0"/>
                  <a:t> = 0.0001</a:t>
                </a:r>
                <a:br>
                  <a:rPr lang="en-US" dirty="0" smtClean="0"/>
                </a:br>
                <a:endParaRPr lang="en-US" dirty="0" smtClean="0"/>
              </a:p>
              <a:p>
                <a:pPr marL="914400" lvl="1" indent="-457200">
                  <a:buFont typeface="+mj-lt"/>
                  <a:buAutoNum type="alphaUcPeriod"/>
                </a:pPr>
                <a:r>
                  <a:rPr lang="en-US" dirty="0" smtClean="0"/>
                  <a:t>0.05</a:t>
                </a:r>
                <a:br>
                  <a:rPr lang="en-US" dirty="0" smtClean="0"/>
                </a:br>
                <a:endParaRPr lang="en-US" dirty="0" smtClean="0"/>
              </a:p>
              <a:p>
                <a:pPr marL="914400" lvl="1" indent="-457200">
                  <a:buFont typeface="+mj-lt"/>
                  <a:buAutoNum type="alphaUcPeriod"/>
                </a:pPr>
                <a:r>
                  <a:rPr lang="en-US" dirty="0" smtClean="0"/>
                  <a:t/>
                </a:r>
                <a:br>
                  <a:rPr lang="en-US" dirty="0" smtClean="0"/>
                </a:br>
                <a:r>
                  <a:rPr lang="en-US" dirty="0" smtClean="0"/>
                  <a:t>  </a:t>
                </a:r>
              </a:p>
              <a:p>
                <a:pPr marL="914400" lvl="1" indent="-457200">
                  <a:buFont typeface="+mj-lt"/>
                  <a:buAutoNum type="alphaUcPeriod"/>
                </a:pPr>
                <a14:m>
                  <m:oMath xmlns:m="http://schemas.openxmlformats.org/officeDocument/2006/math">
                    <m:f>
                      <m:fPr>
                        <m:ctrlPr>
                          <a:rPr lang="en-US" i="1">
                            <a:latin typeface="Cambria Math" charset="0"/>
                          </a:rPr>
                        </m:ctrlPr>
                      </m:fPr>
                      <m:num>
                        <m:r>
                          <a:rPr lang="en-US" b="0" i="0" smtClean="0">
                            <a:latin typeface="Cambria Math" panose="02040503050406030204" pitchFamily="18" charset="0"/>
                          </a:rPr>
                          <m:t>33</m:t>
                        </m:r>
                      </m:num>
                      <m:den>
                        <m:r>
                          <a:rPr lang="en-US" i="0">
                            <a:latin typeface="Cambria Math" panose="02040503050406030204" pitchFamily="18" charset="0"/>
                          </a:rPr>
                          <m:t>400</m:t>
                        </m:r>
                      </m:den>
                    </m:f>
                  </m:oMath>
                </a14:m>
                <a:r>
                  <a:rPr lang="en-US" dirty="0" smtClean="0"/>
                  <a:t/>
                </a:r>
                <a:br>
                  <a:rPr lang="en-US" dirty="0" smtClean="0"/>
                </a:br>
                <a:endParaRPr lang="en-US" dirty="0" smtClean="0"/>
              </a:p>
              <a:p>
                <a:pPr marL="914400" lvl="1" indent="-457200">
                  <a:buFont typeface="+mj-lt"/>
                  <a:buAutoNum type="alphaUcPeriod"/>
                </a:pPr>
                <a14:m>
                  <m:oMath xmlns:m="http://schemas.openxmlformats.org/officeDocument/2006/math">
                    <m:rad>
                      <m:radPr>
                        <m:degHide m:val="on"/>
                        <m:ctrlPr>
                          <a:rPr lang="en-US" i="1" smtClean="0">
                            <a:latin typeface="Cambria Math" charset="0"/>
                          </a:rPr>
                        </m:ctrlPr>
                      </m:radPr>
                      <m:deg/>
                      <m:e>
                        <m:f>
                          <m:fPr>
                            <m:ctrlPr>
                              <a:rPr lang="en-US" i="1" smtClean="0">
                                <a:latin typeface="Cambria Math" charset="0"/>
                              </a:rPr>
                            </m:ctrlPr>
                          </m:fPr>
                          <m:num>
                            <m:r>
                              <a:rPr lang="en-US" b="0" i="0" smtClean="0">
                                <a:latin typeface="Cambria Math" panose="02040503050406030204" pitchFamily="18" charset="0"/>
                              </a:rPr>
                              <m:t>0.05(1−0.05)</m:t>
                            </m:r>
                          </m:num>
                          <m:den>
                            <m:r>
                              <a:rPr lang="en-US" b="0" i="0" smtClean="0">
                                <a:latin typeface="Cambria Math" panose="02040503050406030204" pitchFamily="18" charset="0"/>
                              </a:rPr>
                              <m:t>400</m:t>
                            </m:r>
                          </m:den>
                        </m:f>
                      </m:e>
                    </m:rad>
                  </m:oMath>
                </a14:m>
                <a:r>
                  <a:rPr lang="en-US" dirty="0" smtClean="0"/>
                  <a:t> = 0.01</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5468" y="934916"/>
                <a:ext cx="8693064" cy="5705914"/>
              </a:xfrm>
              <a:blipFill rotWithShape="0">
                <a:blip r:embed="rId2"/>
                <a:stretch>
                  <a:fillRect l="-1122" t="-1496" r="-15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375494" y="4572000"/>
                <a:ext cx="5200650" cy="670248"/>
              </a:xfrm>
              <a:prstGeom prst="rect">
                <a:avLst/>
              </a:prstGeom>
              <a:noFill/>
            </p:spPr>
            <p:txBody>
              <a:bodyPr wrap="square" rtlCol="0">
                <a:spAutoFit/>
              </a:bodyPr>
              <a:lstStyle/>
              <a:p>
                <a14:m>
                  <m:oMath xmlns:m="http://schemas.openxmlformats.org/officeDocument/2006/math">
                    <m:f>
                      <m:fPr>
                        <m:ctrlPr>
                          <a:rPr lang="en-US" sz="2400" i="1" smtClean="0">
                            <a:latin typeface="Cambria Math" charset="0"/>
                          </a:rPr>
                        </m:ctrlPr>
                      </m:fPr>
                      <m:num>
                        <m:r>
                          <a:rPr lang="en-US" sz="2400" i="1">
                            <a:latin typeface="Cambria Math" panose="02040503050406030204" pitchFamily="18" charset="0"/>
                          </a:rPr>
                          <m:t># </m:t>
                        </m:r>
                        <m:r>
                          <a:rPr lang="en-US" sz="2400" b="0" i="1" smtClean="0">
                            <a:latin typeface="Cambria Math" panose="02040503050406030204" pitchFamily="18" charset="0"/>
                          </a:rPr>
                          <m:t>𝑐𝑜𝑚𝑝𝑙𝑎𝑖𝑛𝑡𝑠</m:t>
                        </m:r>
                      </m:num>
                      <m:den>
                        <m:r>
                          <a:rPr lang="en-US" sz="2400" i="1">
                            <a:latin typeface="Cambria Math" panose="02040503050406030204" pitchFamily="18" charset="0"/>
                          </a:rPr>
                          <m:t># </m:t>
                        </m:r>
                        <m:r>
                          <a:rPr lang="en-US" sz="2400" b="0" i="1" smtClean="0">
                            <a:latin typeface="Cambria Math" panose="02040503050406030204" pitchFamily="18" charset="0"/>
                          </a:rPr>
                          <m:t>𝑝𝑟𝑜𝑑𝑢𝑐𝑡</m:t>
                        </m:r>
                        <m:r>
                          <a:rPr lang="en-US" sz="2400" b="0" i="1" smtClean="0">
                            <a:latin typeface="Cambria Math" panose="02040503050406030204" pitchFamily="18" charset="0"/>
                          </a:rPr>
                          <m:t> </m:t>
                        </m:r>
                        <m:r>
                          <a:rPr lang="en-US" sz="2400" b="0" i="1" smtClean="0">
                            <a:latin typeface="Cambria Math" panose="02040503050406030204" pitchFamily="18" charset="0"/>
                          </a:rPr>
                          <m:t>𝑜𝑤𝑛𝑒𝑟𝑠</m:t>
                        </m:r>
                      </m:den>
                    </m:f>
                  </m:oMath>
                </a14:m>
                <a:r>
                  <a:rPr lang="en-US" sz="2400" dirty="0"/>
                  <a:t> = </a:t>
                </a:r>
                <a14:m>
                  <m:oMath xmlns:m="http://schemas.openxmlformats.org/officeDocument/2006/math">
                    <m:f>
                      <m:fPr>
                        <m:ctrlPr>
                          <a:rPr lang="en-US" sz="2400" i="1">
                            <a:latin typeface="Cambria Math" charset="0"/>
                          </a:rPr>
                        </m:ctrlPr>
                      </m:fPr>
                      <m:num>
                        <m:r>
                          <a:rPr lang="en-US" sz="2400" b="0" i="1" smtClean="0">
                            <a:latin typeface="Cambria Math" panose="02040503050406030204" pitchFamily="18" charset="0"/>
                          </a:rPr>
                          <m:t>33</m:t>
                        </m:r>
                      </m:num>
                      <m:den>
                        <m:r>
                          <a:rPr lang="en-US" sz="2400" b="0" i="1" smtClean="0">
                            <a:latin typeface="Cambria Math" panose="02040503050406030204" pitchFamily="18" charset="0"/>
                          </a:rPr>
                          <m:t>400</m:t>
                        </m:r>
                      </m:den>
                    </m:f>
                  </m:oMath>
                </a14:m>
                <a:r>
                  <a:rPr lang="en-US" sz="2400" dirty="0"/>
                  <a:t> = </a:t>
                </a:r>
                <a:r>
                  <a:rPr lang="en-US" sz="2400" dirty="0" smtClean="0"/>
                  <a:t>0.0825 (8.25%)</a:t>
                </a:r>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3375494" y="4572000"/>
                <a:ext cx="5200650" cy="670248"/>
              </a:xfrm>
              <a:prstGeom prst="rect">
                <a:avLst/>
              </a:prstGeom>
              <a:blipFill rotWithShape="0">
                <a:blip r:embed="rId3"/>
                <a:stretch>
                  <a:fillRect b="-2727"/>
                </a:stretch>
              </a:blipFill>
            </p:spPr>
            <p:txBody>
              <a:bodyPr/>
              <a:lstStyle/>
              <a:p>
                <a:r>
                  <a:rPr lang="en-US">
                    <a:noFill/>
                  </a:rPr>
                  <a:t> </a:t>
                </a:r>
              </a:p>
            </p:txBody>
          </p:sp>
        </mc:Fallback>
      </mc:AlternateContent>
      <p:pic>
        <p:nvPicPr>
          <p:cNvPr id="6" name="Picture 5"/>
          <p:cNvPicPr>
            <a:picLocks noChangeAspect="1"/>
          </p:cNvPicPr>
          <p:nvPr/>
        </p:nvPicPr>
        <p:blipFill>
          <a:blip r:embed="rId4"/>
          <a:stretch>
            <a:fillRect/>
          </a:stretch>
        </p:blipFill>
        <p:spPr>
          <a:xfrm>
            <a:off x="1232874" y="3748981"/>
            <a:ext cx="666750" cy="723900"/>
          </a:xfrm>
          <a:prstGeom prst="rect">
            <a:avLst/>
          </a:prstGeom>
        </p:spPr>
      </p:pic>
      <p:sp>
        <p:nvSpPr>
          <p:cNvPr id="5" name="Rectangle 4"/>
          <p:cNvSpPr/>
          <p:nvPr/>
        </p:nvSpPr>
        <p:spPr>
          <a:xfrm>
            <a:off x="397565" y="4572000"/>
            <a:ext cx="1709531" cy="795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77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90194" y="188536"/>
            <a:ext cx="8031849" cy="1183064"/>
          </a:xfrm>
        </p:spPr>
        <p:txBody>
          <a:bodyPr>
            <a:normAutofit/>
          </a:bodyPr>
          <a:lstStyle/>
          <a:p>
            <a:pPr eaLnBrk="1" hangingPunct="1">
              <a:lnSpc>
                <a:spcPct val="80000"/>
              </a:lnSpc>
            </a:pPr>
            <a:r>
              <a:rPr lang="en-US" altLang="en-US" dirty="0" smtClean="0"/>
              <a:t>The 5 Step </a:t>
            </a:r>
            <a:r>
              <a:rPr lang="en-US" altLang="en-US" b="1" dirty="0" smtClean="0"/>
              <a:t>p-value</a:t>
            </a:r>
            <a:r>
              <a:rPr lang="en-US" altLang="en-US" dirty="0" smtClean="0"/>
              <a:t> approach to</a:t>
            </a:r>
            <a:br>
              <a:rPr lang="en-US" altLang="en-US" dirty="0" smtClean="0"/>
            </a:br>
            <a:r>
              <a:rPr lang="en-US" altLang="en-US" dirty="0" smtClean="0"/>
              <a:t>Hypothesis Testing</a:t>
            </a:r>
          </a:p>
        </p:txBody>
      </p:sp>
      <p:sp>
        <p:nvSpPr>
          <p:cNvPr id="47107" name="Rectangle 3"/>
          <p:cNvSpPr>
            <a:spLocks noGrp="1" noChangeArrowheads="1"/>
          </p:cNvSpPr>
          <p:nvPr>
            <p:ph type="body" idx="4294967295"/>
          </p:nvPr>
        </p:nvSpPr>
        <p:spPr>
          <a:xfrm>
            <a:off x="282804" y="1467439"/>
            <a:ext cx="8644380" cy="5301006"/>
          </a:xfrm>
        </p:spPr>
        <p:txBody>
          <a:bodyPr>
            <a:noAutofit/>
          </a:bodyPr>
          <a:lstStyle/>
          <a:p>
            <a:pPr marL="533400" indent="-533400" eaLnBrk="1" hangingPunct="1">
              <a:lnSpc>
                <a:spcPct val="90000"/>
              </a:lnSpc>
              <a:spcBef>
                <a:spcPct val="30000"/>
              </a:spcBef>
              <a:buClrTx/>
              <a:buSzPct val="100000"/>
              <a:buFont typeface="Arial" panose="020B0604020202020204" pitchFamily="34" charset="0"/>
              <a:buAutoNum type="arabicPeriod"/>
            </a:pPr>
            <a:r>
              <a:rPr lang="en-US" altLang="en-US" sz="2400" dirty="0" smtClean="0"/>
              <a:t>State the null hypothesis, H</a:t>
            </a:r>
            <a:r>
              <a:rPr lang="en-US" altLang="en-US" sz="2400" baseline="-20000" dirty="0" smtClean="0"/>
              <a:t>0</a:t>
            </a:r>
            <a:r>
              <a:rPr lang="en-US" altLang="en-US" sz="2400" dirty="0" smtClean="0"/>
              <a:t> and the alternative hypothesis, H</a:t>
            </a:r>
            <a:r>
              <a:rPr lang="en-US" altLang="en-US" sz="2400" baseline="-25000" dirty="0" smtClean="0"/>
              <a:t>1</a:t>
            </a:r>
          </a:p>
          <a:p>
            <a:pPr marL="533400" indent="-533400" eaLnBrk="1" hangingPunct="1">
              <a:lnSpc>
                <a:spcPct val="90000"/>
              </a:lnSpc>
              <a:spcBef>
                <a:spcPct val="30000"/>
              </a:spcBef>
              <a:buClrTx/>
              <a:buSzPct val="100000"/>
              <a:buFont typeface="Arial" panose="020B0604020202020204" pitchFamily="34" charset="0"/>
              <a:buAutoNum type="arabicPeriod"/>
            </a:pPr>
            <a:r>
              <a:rPr lang="en-US" altLang="en-US" sz="2400" dirty="0" smtClean="0"/>
              <a:t>Choose the level of significance, </a:t>
            </a:r>
            <a:r>
              <a:rPr lang="el-GR" altLang="en-US" sz="2400" dirty="0" smtClean="0">
                <a:sym typeface="Symbol" panose="05050102010706020507" pitchFamily="18" charset="2"/>
              </a:rPr>
              <a:t></a:t>
            </a:r>
            <a:r>
              <a:rPr lang="en-US" altLang="en-US" sz="2400" dirty="0" smtClean="0"/>
              <a:t>, and the sample size, n</a:t>
            </a:r>
          </a:p>
          <a:p>
            <a:pPr marL="533400" indent="-533400" eaLnBrk="1" hangingPunct="1">
              <a:lnSpc>
                <a:spcPct val="90000"/>
              </a:lnSpc>
              <a:spcBef>
                <a:spcPct val="30000"/>
              </a:spcBef>
              <a:buClrTx/>
              <a:buSzPct val="100000"/>
              <a:buFont typeface="Arial" panose="020B0604020202020204" pitchFamily="34" charset="0"/>
              <a:buAutoNum type="arabicPeriod"/>
            </a:pPr>
            <a:r>
              <a:rPr lang="en-US" altLang="en-US" sz="2400" dirty="0" smtClean="0"/>
              <a:t>Determine the appropriate test statistic and sampling distribution</a:t>
            </a:r>
          </a:p>
          <a:p>
            <a:pPr marL="533400" indent="-533400" eaLnBrk="1" hangingPunct="1">
              <a:lnSpc>
                <a:spcPct val="90000"/>
              </a:lnSpc>
              <a:spcBef>
                <a:spcPct val="30000"/>
              </a:spcBef>
              <a:buClrTx/>
              <a:buSzPct val="100000"/>
              <a:buFont typeface="Arial" panose="020B0604020202020204" pitchFamily="34" charset="0"/>
              <a:buAutoNum type="arabicPeriod"/>
            </a:pPr>
            <a:r>
              <a:rPr lang="en-US" altLang="en-US" sz="2400" dirty="0" smtClean="0"/>
              <a:t>Collect data and compute the value of the test statistic and the p-value</a:t>
            </a:r>
          </a:p>
          <a:p>
            <a:pPr marL="533400" indent="-533400" eaLnBrk="1" hangingPunct="1">
              <a:lnSpc>
                <a:spcPct val="90000"/>
              </a:lnSpc>
              <a:spcBef>
                <a:spcPct val="30000"/>
              </a:spcBef>
              <a:buClrTx/>
              <a:buSzPct val="100000"/>
              <a:buFont typeface="Arial" panose="020B0604020202020204" pitchFamily="34" charset="0"/>
              <a:buAutoNum type="arabicPeriod"/>
            </a:pPr>
            <a:r>
              <a:rPr lang="en-US" altLang="en-US" sz="2400" dirty="0" smtClean="0"/>
              <a:t>Make the statistical decision and state the managerial conclusion.  If the p-value is &lt; </a:t>
            </a:r>
            <a:r>
              <a:rPr lang="el-GR" altLang="en-US" sz="2400" dirty="0" smtClean="0"/>
              <a:t>α</a:t>
            </a:r>
            <a:r>
              <a:rPr lang="en-US" altLang="en-US" sz="2400" dirty="0" smtClean="0"/>
              <a:t> then reject H</a:t>
            </a:r>
            <a:r>
              <a:rPr lang="en-US" altLang="en-US" sz="2400" baseline="-20000" dirty="0" smtClean="0"/>
              <a:t>0</a:t>
            </a:r>
            <a:r>
              <a:rPr lang="en-US" altLang="en-US" sz="2400" dirty="0" smtClean="0"/>
              <a:t>, otherwise do not reject H</a:t>
            </a:r>
            <a:r>
              <a:rPr lang="en-US" altLang="en-US" sz="2400" baseline="-20000" dirty="0" smtClean="0"/>
              <a:t>0</a:t>
            </a:r>
            <a:r>
              <a:rPr lang="en-US" altLang="en-US" sz="2400" dirty="0" smtClean="0"/>
              <a:t>.  State the managerial conclusion in the context of the problem</a:t>
            </a:r>
          </a:p>
        </p:txBody>
      </p:sp>
    </p:spTree>
    <p:extLst>
      <p:ext uri="{BB962C8B-B14F-4D97-AF65-F5344CB8AC3E}">
        <p14:creationId xmlns:p14="http://schemas.microsoft.com/office/powerpoint/2010/main" val="2795786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altLang="en-US" dirty="0" smtClean="0"/>
              <a:t>Excel Example two-tailed t-test </a:t>
            </a:r>
            <a:r>
              <a:rPr lang="en-US" dirty="0" smtClean="0"/>
              <a:t>of </a:t>
            </a:r>
            <a:r>
              <a:rPr lang="en-US" dirty="0"/>
              <a:t>quantitative variable (µ) :</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231648" y="1133856"/>
                <a:ext cx="8717280" cy="920722"/>
              </a:xfrm>
            </p:spPr>
            <p:txBody>
              <a:bodyPr/>
              <a:lstStyle/>
              <a:p>
                <a:pPr>
                  <a:tabLst>
                    <a:tab pos="3657600" algn="l"/>
                    <a:tab pos="6400800" algn="l"/>
                  </a:tabLst>
                </a:pPr>
                <a:r>
                  <a:rPr lang="en-US" dirty="0"/>
                  <a:t>H</a:t>
                </a:r>
                <a:r>
                  <a:rPr lang="en-US" baseline="-25000" dirty="0"/>
                  <a:t>0</a:t>
                </a:r>
                <a:r>
                  <a:rPr lang="en-US" dirty="0"/>
                  <a:t>: µ </a:t>
                </a:r>
                <a:r>
                  <a:rPr lang="en-US" dirty="0" smtClean="0"/>
                  <a:t>= 168.00</a:t>
                </a:r>
                <a:r>
                  <a:rPr lang="en-US" dirty="0"/>
                  <a:t>	</a:t>
                </a:r>
                <a:r>
                  <a:rPr lang="el-GR" i="1" dirty="0"/>
                  <a:t>α</a:t>
                </a:r>
                <a:r>
                  <a:rPr lang="en-US" dirty="0"/>
                  <a:t> = </a:t>
                </a:r>
                <a:r>
                  <a:rPr lang="en-US" dirty="0" smtClean="0"/>
                  <a:t>0.05</a:t>
                </a:r>
                <a:r>
                  <a:rPr lang="en-US" dirty="0"/>
                  <a:t>	</a:t>
                </a:r>
                <a14:m>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𝑋</m:t>
                        </m:r>
                      </m:e>
                    </m:acc>
                  </m:oMath>
                </a14:m>
                <a:r>
                  <a:rPr lang="en-US" dirty="0"/>
                  <a:t> = </a:t>
                </a:r>
                <a:r>
                  <a:rPr lang="en-US" dirty="0" smtClean="0"/>
                  <a:t>172.50</a:t>
                </a:r>
                <a:r>
                  <a:rPr lang="en-US" dirty="0"/>
                  <a:t/>
                </a:r>
                <a:br>
                  <a:rPr lang="en-US" dirty="0"/>
                </a:br>
                <a:r>
                  <a:rPr lang="en-US" dirty="0"/>
                  <a:t>H</a:t>
                </a:r>
                <a:r>
                  <a:rPr lang="en-US" baseline="-25000" dirty="0"/>
                  <a:t>1</a:t>
                </a:r>
                <a:r>
                  <a:rPr lang="en-US" dirty="0"/>
                  <a:t>: µ </a:t>
                </a:r>
                <a:r>
                  <a:rPr lang="en-US" dirty="0" smtClean="0"/>
                  <a:t>≠ 168.00</a:t>
                </a:r>
                <a:r>
                  <a:rPr lang="en-US" dirty="0"/>
                  <a:t>	</a:t>
                </a:r>
                <a:r>
                  <a:rPr lang="en-US" b="1" i="1" dirty="0">
                    <a:latin typeface="Cambria Math" panose="02040503050406030204" pitchFamily="18" charset="0"/>
                    <a:ea typeface="Cambria Math" panose="02040503050406030204" pitchFamily="18" charset="0"/>
                  </a:rPr>
                  <a:t>n</a:t>
                </a:r>
                <a:r>
                  <a:rPr lang="en-US" dirty="0"/>
                  <a:t> = 25	</a:t>
                </a:r>
                <a:r>
                  <a:rPr lang="en-US" b="1" i="1" dirty="0"/>
                  <a:t>S</a:t>
                </a:r>
                <a:r>
                  <a:rPr lang="en-US" dirty="0"/>
                  <a:t> = </a:t>
                </a:r>
                <a:r>
                  <a:rPr lang="en-US" dirty="0" smtClean="0"/>
                  <a:t>15.40</a:t>
                </a:r>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231648" y="1133856"/>
                <a:ext cx="8717280" cy="920722"/>
              </a:xfrm>
              <a:blipFill rotWithShape="0">
                <a:blip r:embed="rId2"/>
                <a:stretch>
                  <a:fillRect l="-1259" t="-10596" b="-1258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endParaRPr lang="en-US" dirty="0"/>
          </a:p>
        </p:txBody>
      </p:sp>
      <p:graphicFrame>
        <p:nvGraphicFramePr>
          <p:cNvPr id="5" name="Table 4"/>
          <p:cNvGraphicFramePr>
            <a:graphicFrameLocks noGrp="1"/>
          </p:cNvGraphicFramePr>
          <p:nvPr>
            <p:extLst/>
          </p:nvPr>
        </p:nvGraphicFramePr>
        <p:xfrm>
          <a:off x="101263" y="2054578"/>
          <a:ext cx="8915398" cy="3546816"/>
        </p:xfrm>
        <a:graphic>
          <a:graphicData uri="http://schemas.openxmlformats.org/drawingml/2006/table">
            <a:tbl>
              <a:tblPr>
                <a:tableStyleId>{5C22544A-7EE6-4342-B048-85BDC9FD1C3A}</a:tableStyleId>
              </a:tblPr>
              <a:tblGrid>
                <a:gridCol w="266493">
                  <a:extLst>
                    <a:ext uri="{9D8B030D-6E8A-4147-A177-3AD203B41FA5}">
                      <a16:colId xmlns:a16="http://schemas.microsoft.com/office/drawing/2014/main" xmlns="" val="20000"/>
                    </a:ext>
                  </a:extLst>
                </a:gridCol>
                <a:gridCol w="2216736">
                  <a:extLst>
                    <a:ext uri="{9D8B030D-6E8A-4147-A177-3AD203B41FA5}">
                      <a16:colId xmlns:a16="http://schemas.microsoft.com/office/drawing/2014/main" xmlns="" val="20001"/>
                    </a:ext>
                  </a:extLst>
                </a:gridCol>
                <a:gridCol w="1090198">
                  <a:extLst>
                    <a:ext uri="{9D8B030D-6E8A-4147-A177-3AD203B41FA5}">
                      <a16:colId xmlns:a16="http://schemas.microsoft.com/office/drawing/2014/main" xmlns="" val="20002"/>
                    </a:ext>
                  </a:extLst>
                </a:gridCol>
                <a:gridCol w="1477824">
                  <a:extLst>
                    <a:ext uri="{9D8B030D-6E8A-4147-A177-3AD203B41FA5}">
                      <a16:colId xmlns:a16="http://schemas.microsoft.com/office/drawing/2014/main" xmlns="" val="20003"/>
                    </a:ext>
                  </a:extLst>
                </a:gridCol>
                <a:gridCol w="3088895">
                  <a:extLst>
                    <a:ext uri="{9D8B030D-6E8A-4147-A177-3AD203B41FA5}">
                      <a16:colId xmlns:a16="http://schemas.microsoft.com/office/drawing/2014/main" xmlns="" val="20004"/>
                    </a:ext>
                  </a:extLst>
                </a:gridCol>
                <a:gridCol w="775252">
                  <a:extLst>
                    <a:ext uri="{9D8B030D-6E8A-4147-A177-3AD203B41FA5}">
                      <a16:colId xmlns:a16="http://schemas.microsoft.com/office/drawing/2014/main" xmlns="" val="20005"/>
                    </a:ext>
                  </a:extLst>
                </a:gridCol>
              </a:tblGrid>
              <a:tr h="200918">
                <a:tc>
                  <a:txBody>
                    <a:bodyPr/>
                    <a:lstStyle/>
                    <a:p>
                      <a:pPr algn="ctr" fontAlgn="b"/>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ctr" fontAlgn="b"/>
                      <a:r>
                        <a:rPr lang="en-US" sz="1400" u="none" strike="noStrike">
                          <a:effectLst/>
                        </a:rPr>
                        <a:t>A</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ctr" fontAlgn="b"/>
                      <a:r>
                        <a:rPr lang="en-US" sz="1400" u="none" strike="noStrike">
                          <a:effectLst/>
                        </a:rPr>
                        <a:t>B</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ctr" fontAlgn="b"/>
                      <a:r>
                        <a:rPr lang="en-US" sz="1400" u="none" strike="noStrike">
                          <a:effectLst/>
                        </a:rPr>
                        <a:t>C</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ctr" fontAlgn="b"/>
                      <a:r>
                        <a:rPr lang="en-US" sz="1400" u="none" strike="noStrike">
                          <a:effectLst/>
                        </a:rPr>
                        <a:t>D</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ctr" fontAlgn="b"/>
                      <a:r>
                        <a:rPr lang="en-US" sz="1400" u="none" strike="noStrike">
                          <a:effectLst/>
                        </a:rPr>
                        <a:t>E</a:t>
                      </a:r>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0"/>
                  </a:ext>
                </a:extLst>
              </a:tr>
              <a:tr h="200918">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Null hypothesis: µ =</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168.00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1"/>
                  </a:ext>
                </a:extLst>
              </a:tr>
              <a:tr h="200918">
                <a:tc>
                  <a:txBody>
                    <a:bodyPr/>
                    <a:lstStyle/>
                    <a:p>
                      <a:pPr algn="ct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Alternative:  µ ≠</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168.00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2"/>
                  </a:ext>
                </a:extLst>
              </a:tr>
              <a:tr h="200918">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Level of Significance (</a:t>
                      </a:r>
                      <a:r>
                        <a:rPr lang="el-GR" sz="1400" u="none" strike="noStrike">
                          <a:effectLst/>
                        </a:rPr>
                        <a:t>α)</a:t>
                      </a:r>
                      <a:endParaRPr lang="el-GR"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0.05</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3"/>
                  </a:ext>
                </a:extLst>
              </a:tr>
              <a:tr h="200918">
                <a:tc>
                  <a:txBody>
                    <a:bodyPr/>
                    <a:lstStyle/>
                    <a:p>
                      <a:pPr algn="ctr" fontAlgn="b"/>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Sample size (n)</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4"/>
                  </a:ext>
                </a:extLst>
              </a:tr>
              <a:tr h="200918">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Sample mean (X-bar)</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172.50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5"/>
                  </a:ext>
                </a:extLst>
              </a:tr>
              <a:tr h="200918">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Sample standard deviation (S)</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15.40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6"/>
                  </a:ext>
                </a:extLst>
              </a:tr>
              <a:tr h="200918">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7"/>
                  </a:ext>
                </a:extLst>
              </a:tr>
              <a:tr h="200918">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Standard Error of Mean</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3.08</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=B6/SQRT(B4)</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8"/>
                  </a:ext>
                </a:extLst>
              </a:tr>
              <a:tr h="200918">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Degrees of Freedom</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=B4 - 1</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9"/>
                  </a:ext>
                </a:extLst>
              </a:tr>
              <a:tr h="200918">
                <a:tc>
                  <a:txBody>
                    <a:bodyPr/>
                    <a:lstStyle/>
                    <a:p>
                      <a:pPr algn="ctr" fontAlgn="b"/>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t test-statistic</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1.46</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=(B5-B1)/B8</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0"/>
                  </a:ext>
                </a:extLst>
              </a:tr>
              <a:tr h="200918">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1"/>
                  </a:ext>
                </a:extLst>
              </a:tr>
              <a:tr h="200918">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Lower Critical Value</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dirty="0">
                          <a:effectLst/>
                        </a:rPr>
                        <a:t>-2.06389856</a:t>
                      </a:r>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=-T.INV.2T(B3,B9)</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b="0" i="0" u="none" strike="noStrike">
                          <a:solidFill>
                            <a:srgbClr val="000000"/>
                          </a:solidFill>
                          <a:effectLst/>
                          <a:latin typeface="Calibri" panose="020F0502020204030204" pitchFamily="34" charset="0"/>
                        </a:rPr>
                        <a:t>=-T.INV.2T(&lt;</a:t>
                      </a:r>
                      <a:r>
                        <a:rPr lang="el-GR" sz="1400" b="0" i="0" u="none" strike="noStrike">
                          <a:solidFill>
                            <a:srgbClr val="000000"/>
                          </a:solidFill>
                          <a:effectLst/>
                          <a:latin typeface="Calibri" panose="020F0502020204030204" pitchFamily="34" charset="0"/>
                        </a:rPr>
                        <a:t>α&gt;,&lt;</a:t>
                      </a:r>
                      <a:r>
                        <a:rPr lang="en-US" sz="1400" b="0" i="0" u="none" strike="noStrike">
                          <a:solidFill>
                            <a:srgbClr val="000000"/>
                          </a:solidFill>
                          <a:effectLst/>
                          <a:latin typeface="Calibri" panose="020F0502020204030204" pitchFamily="34" charset="0"/>
                        </a:rPr>
                        <a:t>deg_freedom&gt;))</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2"/>
                  </a:ext>
                </a:extLst>
              </a:tr>
              <a:tr h="200918">
                <a:tc>
                  <a:txBody>
                    <a:bodyPr/>
                    <a:lstStyle/>
                    <a:p>
                      <a:pPr algn="ctr" fontAlgn="b"/>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Upper Critical Value</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2.063898562</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=T.INV.2T(B3,B9)</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b="0" i="0" u="none" strike="noStrike">
                          <a:solidFill>
                            <a:srgbClr val="000000"/>
                          </a:solidFill>
                          <a:effectLst/>
                          <a:latin typeface="Calibri" panose="020F0502020204030204" pitchFamily="34" charset="0"/>
                        </a:rPr>
                        <a:t>=T.INV.2T(&lt;</a:t>
                      </a:r>
                      <a:r>
                        <a:rPr lang="el-GR" sz="1400" b="0" i="0" u="none" strike="noStrike">
                          <a:solidFill>
                            <a:srgbClr val="000000"/>
                          </a:solidFill>
                          <a:effectLst/>
                          <a:latin typeface="Calibri" panose="020F0502020204030204" pitchFamily="34" charset="0"/>
                        </a:rPr>
                        <a:t>α&gt;,&lt;</a:t>
                      </a:r>
                      <a:r>
                        <a:rPr lang="en-US" sz="1400" b="0" i="0" u="none" strike="noStrike">
                          <a:solidFill>
                            <a:srgbClr val="000000"/>
                          </a:solidFill>
                          <a:effectLst/>
                          <a:latin typeface="Calibri" panose="020F0502020204030204" pitchFamily="34" charset="0"/>
                        </a:rPr>
                        <a:t>deg_freedom&gt;))</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3"/>
                  </a:ext>
                </a:extLst>
              </a:tr>
              <a:tr h="200918">
                <a:tc>
                  <a:txBody>
                    <a:bodyPr/>
                    <a:lstStyle/>
                    <a:p>
                      <a:pPr algn="ctr" fontAlgn="b"/>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P-value</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0.156974373</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=T.DIST.2T(B10,B9)</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b="0" i="0" u="none" strike="noStrike" dirty="0">
                          <a:solidFill>
                            <a:srgbClr val="000000"/>
                          </a:solidFill>
                          <a:effectLst/>
                          <a:latin typeface="Calibri" panose="020F0502020204030204" pitchFamily="34" charset="0"/>
                        </a:rPr>
                        <a:t>=T.DIST.2T(&lt;test statistic&gt;,&lt;</a:t>
                      </a:r>
                      <a:r>
                        <a:rPr lang="en-US" sz="1400" b="0" i="0" u="none" strike="noStrike" dirty="0" err="1">
                          <a:solidFill>
                            <a:srgbClr val="000000"/>
                          </a:solidFill>
                          <a:effectLst/>
                          <a:latin typeface="Calibri" panose="020F0502020204030204" pitchFamily="34" charset="0"/>
                        </a:rPr>
                        <a:t>deg_freedom</a:t>
                      </a:r>
                      <a:r>
                        <a:rPr lang="en-US" sz="1400" b="0" i="0" u="none" strike="noStrike" dirty="0">
                          <a:solidFill>
                            <a:srgbClr val="000000"/>
                          </a:solidFill>
                          <a:effectLst/>
                          <a:latin typeface="Calibri" panose="020F0502020204030204" pitchFamily="34" charset="0"/>
                        </a:rPr>
                        <a:t>)</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4"/>
                  </a:ext>
                </a:extLst>
              </a:tr>
              <a:tr h="200918">
                <a:tc>
                  <a:txBody>
                    <a:bodyPr/>
                    <a:lstStyle/>
                    <a:p>
                      <a:pPr algn="ctr" fontAlgn="b"/>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5"/>
                  </a:ext>
                </a:extLst>
              </a:tr>
            </a:tbl>
          </a:graphicData>
        </a:graphic>
      </p:graphicFrame>
      <p:sp>
        <p:nvSpPr>
          <p:cNvPr id="6" name="TextBox 5"/>
          <p:cNvSpPr txBox="1"/>
          <p:nvPr/>
        </p:nvSpPr>
        <p:spPr>
          <a:xfrm>
            <a:off x="316092" y="6123543"/>
            <a:ext cx="3777316" cy="461665"/>
          </a:xfrm>
          <a:prstGeom prst="rect">
            <a:avLst/>
          </a:prstGeom>
          <a:noFill/>
        </p:spPr>
        <p:txBody>
          <a:bodyPr wrap="none" rtlCol="0">
            <a:spAutoFit/>
          </a:bodyPr>
          <a:lstStyle/>
          <a:p>
            <a:r>
              <a:rPr lang="en-US" sz="2400" dirty="0" smtClean="0"/>
              <a:t>P-value = 0.15697 &gt; 0.05 = </a:t>
            </a:r>
            <a:r>
              <a:rPr lang="el-GR" sz="2400" i="1" dirty="0"/>
              <a:t>α</a:t>
            </a:r>
            <a:r>
              <a:rPr lang="en-US" sz="2400" dirty="0" smtClean="0"/>
              <a:t> </a:t>
            </a:r>
            <a:endParaRPr lang="en-US" sz="2400" dirty="0"/>
          </a:p>
        </p:txBody>
      </p:sp>
      <p:sp>
        <p:nvSpPr>
          <p:cNvPr id="7" name="TextBox 6"/>
          <p:cNvSpPr txBox="1"/>
          <p:nvPr/>
        </p:nvSpPr>
        <p:spPr>
          <a:xfrm>
            <a:off x="3922892" y="6120252"/>
            <a:ext cx="2207336" cy="461665"/>
          </a:xfrm>
          <a:prstGeom prst="rect">
            <a:avLst/>
          </a:prstGeom>
          <a:noFill/>
        </p:spPr>
        <p:txBody>
          <a:bodyPr wrap="none" rtlCol="0">
            <a:spAutoFit/>
          </a:bodyPr>
          <a:lstStyle/>
          <a:p>
            <a:r>
              <a:rPr lang="en-US" sz="2400" dirty="0" smtClean="0">
                <a:sym typeface="Wingdings" panose="05000000000000000000" pitchFamily="2" charset="2"/>
              </a:rPr>
              <a:t> FAIL to reject</a:t>
            </a:r>
            <a:endParaRPr lang="en-US" sz="2400" dirty="0"/>
          </a:p>
        </p:txBody>
      </p:sp>
    </p:spTree>
    <p:extLst>
      <p:ext uri="{BB962C8B-B14F-4D97-AF65-F5344CB8AC3E}">
        <p14:creationId xmlns:p14="http://schemas.microsoft.com/office/powerpoint/2010/main" val="338157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95655"/>
          </a:xfrm>
        </p:spPr>
        <p:txBody>
          <a:bodyPr>
            <a:normAutofit fontScale="90000"/>
          </a:bodyPr>
          <a:lstStyle/>
          <a:p>
            <a:r>
              <a:rPr lang="en-US" dirty="0" smtClean="0"/>
              <a:t>Excel example for one-tailed t-test of </a:t>
            </a:r>
            <a:r>
              <a:rPr lang="en-US" dirty="0"/>
              <a:t>quantitative </a:t>
            </a:r>
            <a:r>
              <a:rPr lang="en-US" dirty="0" smtClean="0"/>
              <a:t>variable (µ) </a:t>
            </a:r>
            <a:r>
              <a:rPr lang="en-US" dirty="0"/>
              <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1095022"/>
                <a:ext cx="8717280" cy="1004711"/>
              </a:xfrm>
            </p:spPr>
            <p:txBody>
              <a:bodyPr>
                <a:normAutofit/>
              </a:bodyPr>
              <a:lstStyle/>
              <a:p>
                <a:pPr>
                  <a:tabLst>
                    <a:tab pos="3657600" algn="l"/>
                    <a:tab pos="6400800" algn="l"/>
                  </a:tabLst>
                </a:pPr>
                <a:r>
                  <a:rPr lang="en-US" dirty="0" smtClean="0"/>
                  <a:t>H</a:t>
                </a:r>
                <a:r>
                  <a:rPr lang="en-US" baseline="-25000" dirty="0" smtClean="0"/>
                  <a:t>0</a:t>
                </a:r>
                <a:r>
                  <a:rPr lang="en-US" dirty="0" smtClean="0"/>
                  <a:t>: µ ≤ 52.00	</a:t>
                </a:r>
                <a:r>
                  <a:rPr lang="el-GR" i="1" dirty="0" smtClean="0"/>
                  <a:t>α</a:t>
                </a:r>
                <a:r>
                  <a:rPr lang="en-US" dirty="0" smtClean="0"/>
                  <a:t> = 0.10	</a:t>
                </a:r>
                <a14:m>
                  <m:oMath xmlns:m="http://schemas.openxmlformats.org/officeDocument/2006/math">
                    <m:acc>
                      <m:accPr>
                        <m:chr m:val="̅"/>
                        <m:ctrlPr>
                          <a:rPr lang="en-US" i="1" smtClean="0">
                            <a:latin typeface="Cambria Math" charset="0"/>
                          </a:rPr>
                        </m:ctrlPr>
                      </m:accPr>
                      <m:e>
                        <m:r>
                          <a:rPr lang="en-US" b="0" i="1" smtClean="0">
                            <a:latin typeface="Cambria Math" panose="02040503050406030204" pitchFamily="18" charset="0"/>
                          </a:rPr>
                          <m:t>𝑋</m:t>
                        </m:r>
                      </m:e>
                    </m:acc>
                  </m:oMath>
                </a14:m>
                <a:r>
                  <a:rPr lang="en-US" dirty="0" smtClean="0"/>
                  <a:t> = 53.10</a:t>
                </a:r>
                <a:r>
                  <a:rPr lang="en-US" dirty="0"/>
                  <a:t/>
                </a:r>
                <a:br>
                  <a:rPr lang="en-US" dirty="0"/>
                </a:br>
                <a:r>
                  <a:rPr lang="en-US" dirty="0" smtClean="0"/>
                  <a:t>H</a:t>
                </a:r>
                <a:r>
                  <a:rPr lang="en-US" baseline="-25000" dirty="0" smtClean="0"/>
                  <a:t>1</a:t>
                </a:r>
                <a:r>
                  <a:rPr lang="en-US" dirty="0" smtClean="0"/>
                  <a:t>: </a:t>
                </a:r>
                <a:r>
                  <a:rPr lang="en-US" dirty="0"/>
                  <a:t>µ </a:t>
                </a:r>
                <a:r>
                  <a:rPr lang="en-US" dirty="0" smtClean="0"/>
                  <a:t>&gt; 52.00	</a:t>
                </a:r>
                <a:r>
                  <a:rPr lang="en-US" b="1" i="1" dirty="0" smtClean="0">
                    <a:latin typeface="Cambria Math" panose="02040503050406030204" pitchFamily="18" charset="0"/>
                    <a:ea typeface="Cambria Math" panose="02040503050406030204" pitchFamily="18" charset="0"/>
                  </a:rPr>
                  <a:t>n</a:t>
                </a:r>
                <a:r>
                  <a:rPr lang="en-US" dirty="0" smtClean="0"/>
                  <a:t> = 25	</a:t>
                </a:r>
                <a:r>
                  <a:rPr lang="en-US" b="1" i="1" dirty="0" smtClean="0"/>
                  <a:t>S</a:t>
                </a:r>
                <a:r>
                  <a:rPr lang="en-US" dirty="0" smtClean="0"/>
                  <a:t> = 10.00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1095022"/>
                <a:ext cx="8717280" cy="1004711"/>
              </a:xfrm>
              <a:blipFill rotWithShape="0">
                <a:blip r:embed="rId2"/>
                <a:stretch>
                  <a:fillRect l="-1259" t="-10366" b="-36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32</a:t>
            </a:fld>
            <a:endParaRPr lang="en-US" dirty="0"/>
          </a:p>
        </p:txBody>
      </p:sp>
      <p:graphicFrame>
        <p:nvGraphicFramePr>
          <p:cNvPr id="5" name="Table 4"/>
          <p:cNvGraphicFramePr>
            <a:graphicFrameLocks noGrp="1"/>
          </p:cNvGraphicFramePr>
          <p:nvPr>
            <p:extLst/>
          </p:nvPr>
        </p:nvGraphicFramePr>
        <p:xfrm>
          <a:off x="316092" y="2133335"/>
          <a:ext cx="8489611" cy="3766725"/>
        </p:xfrm>
        <a:graphic>
          <a:graphicData uri="http://schemas.openxmlformats.org/drawingml/2006/table">
            <a:tbl>
              <a:tblPr>
                <a:tableStyleId>{5C22544A-7EE6-4342-B048-85BDC9FD1C3A}</a:tableStyleId>
              </a:tblPr>
              <a:tblGrid>
                <a:gridCol w="253766">
                  <a:extLst>
                    <a:ext uri="{9D8B030D-6E8A-4147-A177-3AD203B41FA5}">
                      <a16:colId xmlns:a16="http://schemas.microsoft.com/office/drawing/2014/main" xmlns="" val="20000"/>
                    </a:ext>
                  </a:extLst>
                </a:gridCol>
                <a:gridCol w="2308809">
                  <a:extLst>
                    <a:ext uri="{9D8B030D-6E8A-4147-A177-3AD203B41FA5}">
                      <a16:colId xmlns:a16="http://schemas.microsoft.com/office/drawing/2014/main" xmlns="" val="20001"/>
                    </a:ext>
                  </a:extLst>
                </a:gridCol>
                <a:gridCol w="963086">
                  <a:extLst>
                    <a:ext uri="{9D8B030D-6E8A-4147-A177-3AD203B41FA5}">
                      <a16:colId xmlns:a16="http://schemas.microsoft.com/office/drawing/2014/main" xmlns="" val="20002"/>
                    </a:ext>
                  </a:extLst>
                </a:gridCol>
                <a:gridCol w="1501422">
                  <a:extLst>
                    <a:ext uri="{9D8B030D-6E8A-4147-A177-3AD203B41FA5}">
                      <a16:colId xmlns:a16="http://schemas.microsoft.com/office/drawing/2014/main" xmlns="" val="20003"/>
                    </a:ext>
                  </a:extLst>
                </a:gridCol>
                <a:gridCol w="3421054">
                  <a:extLst>
                    <a:ext uri="{9D8B030D-6E8A-4147-A177-3AD203B41FA5}">
                      <a16:colId xmlns:a16="http://schemas.microsoft.com/office/drawing/2014/main" xmlns="" val="20004"/>
                    </a:ext>
                  </a:extLst>
                </a:gridCol>
                <a:gridCol w="41474">
                  <a:extLst>
                    <a:ext uri="{9D8B030D-6E8A-4147-A177-3AD203B41FA5}">
                      <a16:colId xmlns:a16="http://schemas.microsoft.com/office/drawing/2014/main" xmlns="" val="20005"/>
                    </a:ext>
                  </a:extLst>
                </a:gridCol>
              </a:tblGrid>
              <a:tr h="200918">
                <a:tc>
                  <a:txBody>
                    <a:bodyPr/>
                    <a:lstStyle/>
                    <a:p>
                      <a:pPr algn="ctr" fontAlgn="b"/>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ctr" fontAlgn="b"/>
                      <a:r>
                        <a:rPr lang="en-US" sz="1400" u="none" strike="noStrike" dirty="0">
                          <a:solidFill>
                            <a:srgbClr val="00B0F0"/>
                          </a:solidFill>
                          <a:effectLst/>
                        </a:rPr>
                        <a:t>A</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ctr" fontAlgn="b"/>
                      <a:r>
                        <a:rPr lang="en-US" sz="1400" u="none" strike="noStrike" dirty="0">
                          <a:solidFill>
                            <a:srgbClr val="00B0F0"/>
                          </a:solidFill>
                          <a:effectLst/>
                        </a:rPr>
                        <a:t>B</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ctr" fontAlgn="b"/>
                      <a:r>
                        <a:rPr lang="en-US" sz="1400" u="none" strike="noStrike" dirty="0">
                          <a:solidFill>
                            <a:srgbClr val="00B0F0"/>
                          </a:solidFill>
                          <a:effectLst/>
                        </a:rPr>
                        <a:t>C</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ctr" fontAlgn="b"/>
                      <a:r>
                        <a:rPr lang="en-US" sz="1400" u="none" strike="noStrike" dirty="0">
                          <a:solidFill>
                            <a:srgbClr val="00B0F0"/>
                          </a:solidFill>
                          <a:effectLst/>
                        </a:rPr>
                        <a:t>D</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ctr" fontAlgn="b"/>
                      <a:r>
                        <a:rPr lang="en-US" sz="1400" u="none" strike="noStrike" dirty="0">
                          <a:solidFill>
                            <a:srgbClr val="00B0F0"/>
                          </a:solidFill>
                          <a:effectLst/>
                        </a:rPr>
                        <a:t>E</a:t>
                      </a:r>
                      <a:endParaRPr lang="en-US" sz="1400" b="0" i="0" u="none" strike="noStrike" dirty="0">
                        <a:solidFill>
                          <a:srgbClr val="00B0F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0"/>
                  </a:ext>
                </a:extLst>
              </a:tr>
              <a:tr h="200918">
                <a:tc>
                  <a:txBody>
                    <a:bodyPr/>
                    <a:lstStyle/>
                    <a:p>
                      <a:pPr algn="ctr" fontAlgn="b"/>
                      <a:r>
                        <a:rPr lang="en-US" sz="1400" u="none" strike="noStrike" dirty="0">
                          <a:solidFill>
                            <a:srgbClr val="00B0F0"/>
                          </a:solidFill>
                          <a:effectLst/>
                        </a:rPr>
                        <a:t>1</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Null hypothesis: µ ≤</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52.00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1"/>
                  </a:ext>
                </a:extLst>
              </a:tr>
              <a:tr h="200918">
                <a:tc>
                  <a:txBody>
                    <a:bodyPr/>
                    <a:lstStyle/>
                    <a:p>
                      <a:pPr algn="ctr" fontAlgn="b"/>
                      <a:r>
                        <a:rPr lang="en-US" sz="1400" u="none" strike="noStrike" dirty="0">
                          <a:solidFill>
                            <a:srgbClr val="00B0F0"/>
                          </a:solidFill>
                          <a:effectLst/>
                        </a:rPr>
                        <a:t>2</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dirty="0">
                          <a:effectLst/>
                        </a:rPr>
                        <a:t>Alternative:  µ &gt;</a:t>
                      </a:r>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52.00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2"/>
                  </a:ext>
                </a:extLst>
              </a:tr>
              <a:tr h="200918">
                <a:tc>
                  <a:txBody>
                    <a:bodyPr/>
                    <a:lstStyle/>
                    <a:p>
                      <a:pPr algn="ctr" fontAlgn="b"/>
                      <a:r>
                        <a:rPr lang="en-US" sz="1400" u="none" strike="noStrike" dirty="0">
                          <a:solidFill>
                            <a:srgbClr val="00B0F0"/>
                          </a:solidFill>
                          <a:effectLst/>
                        </a:rPr>
                        <a:t>3</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Level of Significance (</a:t>
                      </a:r>
                      <a:r>
                        <a:rPr lang="el-GR" sz="1400" u="none" strike="noStrike">
                          <a:effectLst/>
                        </a:rPr>
                        <a:t>α)</a:t>
                      </a:r>
                      <a:endParaRPr lang="el-GR"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0.10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3"/>
                  </a:ext>
                </a:extLst>
              </a:tr>
              <a:tr h="200918">
                <a:tc>
                  <a:txBody>
                    <a:bodyPr/>
                    <a:lstStyle/>
                    <a:p>
                      <a:pPr algn="ctr" fontAlgn="b"/>
                      <a:r>
                        <a:rPr lang="en-US" sz="1400" u="none" strike="noStrike" dirty="0">
                          <a:solidFill>
                            <a:srgbClr val="00B0F0"/>
                          </a:solidFill>
                          <a:effectLst/>
                        </a:rPr>
                        <a:t>4</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Sample size (n)</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4"/>
                  </a:ext>
                </a:extLst>
              </a:tr>
              <a:tr h="200918">
                <a:tc>
                  <a:txBody>
                    <a:bodyPr/>
                    <a:lstStyle/>
                    <a:p>
                      <a:pPr algn="ctr" fontAlgn="b"/>
                      <a:r>
                        <a:rPr lang="en-US" sz="1400" u="none" strike="noStrike" dirty="0">
                          <a:solidFill>
                            <a:srgbClr val="00B0F0"/>
                          </a:solidFill>
                          <a:effectLst/>
                        </a:rPr>
                        <a:t>5</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Sample mean (X-bar)</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53.10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5"/>
                  </a:ext>
                </a:extLst>
              </a:tr>
              <a:tr h="200918">
                <a:tc>
                  <a:txBody>
                    <a:bodyPr/>
                    <a:lstStyle/>
                    <a:p>
                      <a:pPr algn="ctr" fontAlgn="b"/>
                      <a:r>
                        <a:rPr lang="en-US" sz="1400" u="none" strike="noStrike" dirty="0">
                          <a:solidFill>
                            <a:srgbClr val="00B0F0"/>
                          </a:solidFill>
                          <a:effectLst/>
                        </a:rPr>
                        <a:t>6</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Sample standard deviation (S)</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6"/>
                  </a:ext>
                </a:extLst>
              </a:tr>
              <a:tr h="200918">
                <a:tc>
                  <a:txBody>
                    <a:bodyPr/>
                    <a:lstStyle/>
                    <a:p>
                      <a:pPr algn="ctr" fontAlgn="b"/>
                      <a:r>
                        <a:rPr lang="en-US" sz="1400" u="none" strike="noStrike" dirty="0">
                          <a:solidFill>
                            <a:srgbClr val="00B0F0"/>
                          </a:solidFill>
                          <a:effectLst/>
                        </a:rPr>
                        <a:t>7</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7"/>
                  </a:ext>
                </a:extLst>
              </a:tr>
              <a:tr h="200918">
                <a:tc>
                  <a:txBody>
                    <a:bodyPr/>
                    <a:lstStyle/>
                    <a:p>
                      <a:pPr algn="ctr" fontAlgn="b"/>
                      <a:r>
                        <a:rPr lang="en-US" sz="1400" u="none" strike="noStrike" dirty="0">
                          <a:solidFill>
                            <a:srgbClr val="00B0F0"/>
                          </a:solidFill>
                          <a:effectLst/>
                        </a:rPr>
                        <a:t>8</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Standard Error of Mean</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2.00</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=B6/SQRT(B4)</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8"/>
                  </a:ext>
                </a:extLst>
              </a:tr>
              <a:tr h="200918">
                <a:tc>
                  <a:txBody>
                    <a:bodyPr/>
                    <a:lstStyle/>
                    <a:p>
                      <a:pPr algn="ctr" fontAlgn="b"/>
                      <a:r>
                        <a:rPr lang="en-US" sz="1400" u="none" strike="noStrike" dirty="0">
                          <a:solidFill>
                            <a:srgbClr val="00B0F0"/>
                          </a:solidFill>
                          <a:effectLst/>
                        </a:rPr>
                        <a:t>9</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Degrees of Freedom</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=B4 - 1</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09"/>
                  </a:ext>
                </a:extLst>
              </a:tr>
              <a:tr h="200918">
                <a:tc>
                  <a:txBody>
                    <a:bodyPr/>
                    <a:lstStyle/>
                    <a:p>
                      <a:pPr algn="ctr" fontAlgn="b"/>
                      <a:r>
                        <a:rPr lang="en-US" sz="1400" u="none" strike="noStrike" dirty="0">
                          <a:solidFill>
                            <a:srgbClr val="00B0F0"/>
                          </a:solidFill>
                          <a:effectLst/>
                        </a:rPr>
                        <a:t>10</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t test-statistic</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0.55</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a:effectLst/>
                        </a:rPr>
                        <a:t>=(B5-B1)/B8</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0"/>
                  </a:ext>
                </a:extLst>
              </a:tr>
              <a:tr h="200918">
                <a:tc>
                  <a:txBody>
                    <a:bodyPr/>
                    <a:lstStyle/>
                    <a:p>
                      <a:pPr algn="ctr" fontAlgn="b"/>
                      <a:r>
                        <a:rPr lang="en-US" sz="1400" u="none" strike="noStrike" dirty="0">
                          <a:solidFill>
                            <a:srgbClr val="00B0F0"/>
                          </a:solidFill>
                          <a:effectLst/>
                        </a:rPr>
                        <a:t>11</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1"/>
                  </a:ext>
                </a:extLst>
              </a:tr>
              <a:tr h="200918">
                <a:tc>
                  <a:txBody>
                    <a:bodyPr/>
                    <a:lstStyle/>
                    <a:p>
                      <a:pPr algn="ctr" fontAlgn="b"/>
                      <a:r>
                        <a:rPr lang="en-US" sz="1400" u="none" strike="noStrike" dirty="0">
                          <a:solidFill>
                            <a:srgbClr val="00B0F0"/>
                          </a:solidFill>
                          <a:effectLst/>
                        </a:rPr>
                        <a:t>12</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Upper Critical Value</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dirty="0" smtClean="0">
                          <a:effectLst/>
                        </a:rPr>
                        <a:t>1.31784</a:t>
                      </a:r>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r" fontAlgn="b"/>
                      <a:r>
                        <a:rPr lang="en-US" sz="1400" b="0" i="0" u="none" strike="noStrike">
                          <a:solidFill>
                            <a:srgbClr val="000000"/>
                          </a:solidFill>
                          <a:effectLst/>
                          <a:latin typeface="Calibri" panose="020F0502020204030204" pitchFamily="34" charset="0"/>
                        </a:rPr>
                        <a:t>=ABS(T.INV(B3,B9))</a:t>
                      </a:r>
                    </a:p>
                  </a:txBody>
                  <a:tcPr marL="9525" marR="9525" marT="9525" marB="0" anchor="b"/>
                </a:tc>
                <a:tc>
                  <a:txBody>
                    <a:bodyPr/>
                    <a:lstStyle/>
                    <a:p>
                      <a:pPr algn="r" fontAlgn="b"/>
                      <a:r>
                        <a:rPr lang="en-US" sz="1400" b="0" i="0" u="none" strike="noStrike">
                          <a:solidFill>
                            <a:srgbClr val="000000"/>
                          </a:solidFill>
                          <a:effectLst/>
                          <a:latin typeface="Calibri" panose="020F0502020204030204" pitchFamily="34" charset="0"/>
                        </a:rPr>
                        <a:t>=ABS(T.INV(&lt;</a:t>
                      </a:r>
                      <a:r>
                        <a:rPr lang="el-GR" sz="1400" b="0" i="0" u="none" strike="noStrike">
                          <a:solidFill>
                            <a:srgbClr val="000000"/>
                          </a:solidFill>
                          <a:effectLst/>
                          <a:latin typeface="Calibri" panose="020F0502020204030204" pitchFamily="34" charset="0"/>
                        </a:rPr>
                        <a:t>α&gt;,&lt;</a:t>
                      </a:r>
                      <a:r>
                        <a:rPr lang="en-US" sz="1400" b="0" i="0" u="none" strike="noStrike">
                          <a:solidFill>
                            <a:srgbClr val="000000"/>
                          </a:solidFill>
                          <a:effectLst/>
                          <a:latin typeface="Calibri" panose="020F0502020204030204" pitchFamily="34" charset="0"/>
                        </a:rPr>
                        <a:t>deg_freedom&gt;))</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2"/>
                  </a:ext>
                </a:extLst>
              </a:tr>
              <a:tr h="200918">
                <a:tc>
                  <a:txBody>
                    <a:bodyPr/>
                    <a:lstStyle/>
                    <a:p>
                      <a:pPr algn="ctr" fontAlgn="b"/>
                      <a:r>
                        <a:rPr lang="en-US" sz="1400" u="none" strike="noStrike" dirty="0">
                          <a:solidFill>
                            <a:srgbClr val="00B0F0"/>
                          </a:solidFill>
                          <a:effectLst/>
                        </a:rPr>
                        <a:t>13</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r>
                        <a:rPr lang="en-US" sz="1400" u="none" strike="noStrike">
                          <a:effectLst/>
                        </a:rPr>
                        <a:t>P-value</a:t>
                      </a:r>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r>
                        <a:rPr lang="en-US" sz="1400" u="none" strike="noStrike" dirty="0" smtClean="0">
                          <a:effectLst/>
                        </a:rPr>
                        <a:t>0.29375</a:t>
                      </a:r>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r" fontAlgn="b"/>
                      <a:r>
                        <a:rPr lang="en-US" sz="1400" b="0" i="0" u="none" strike="noStrike">
                          <a:solidFill>
                            <a:srgbClr val="000000"/>
                          </a:solidFill>
                          <a:effectLst/>
                          <a:latin typeface="Calibri" panose="020F0502020204030204" pitchFamily="34" charset="0"/>
                        </a:rPr>
                        <a:t>=T.DIST.RT(B10,B9)</a:t>
                      </a:r>
                    </a:p>
                  </a:txBody>
                  <a:tcPr marL="9525" marR="9525" marT="9525" marB="0" anchor="b"/>
                </a:tc>
                <a:tc>
                  <a:txBody>
                    <a:bodyPr/>
                    <a:lstStyle/>
                    <a:p>
                      <a:pPr algn="r" fontAlgn="b"/>
                      <a:r>
                        <a:rPr lang="en-US" sz="1400" b="0" i="0" u="none" strike="noStrike" dirty="0">
                          <a:solidFill>
                            <a:srgbClr val="000000"/>
                          </a:solidFill>
                          <a:effectLst/>
                          <a:latin typeface="Calibri" panose="020F0502020204030204" pitchFamily="34" charset="0"/>
                        </a:rPr>
                        <a:t>=T.DIST.RT(&lt;test statistic&gt;,&lt;</a:t>
                      </a:r>
                      <a:r>
                        <a:rPr lang="en-US" sz="1400" b="0" i="0" u="none" strike="noStrike" dirty="0" err="1">
                          <a:solidFill>
                            <a:srgbClr val="000000"/>
                          </a:solidFill>
                          <a:effectLst/>
                          <a:latin typeface="Calibri" panose="020F0502020204030204" pitchFamily="34" charset="0"/>
                        </a:rPr>
                        <a:t>deg_freedom</a:t>
                      </a:r>
                      <a:r>
                        <a:rPr lang="en-US" sz="1400" b="0" i="0" u="none" strike="noStrike" dirty="0">
                          <a:solidFill>
                            <a:srgbClr val="000000"/>
                          </a:solidFill>
                          <a:effectLst/>
                          <a:latin typeface="Calibri" panose="020F0502020204030204" pitchFamily="34" charset="0"/>
                        </a:rPr>
                        <a:t>)</a:t>
                      </a: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3"/>
                  </a:ext>
                </a:extLst>
              </a:tr>
              <a:tr h="200918">
                <a:tc>
                  <a:txBody>
                    <a:bodyPr/>
                    <a:lstStyle/>
                    <a:p>
                      <a:pPr algn="ctr" fontAlgn="b"/>
                      <a:r>
                        <a:rPr lang="en-US" sz="1400" u="none" strike="noStrike" dirty="0">
                          <a:solidFill>
                            <a:srgbClr val="00B0F0"/>
                          </a:solidFill>
                          <a:effectLst/>
                        </a:rPr>
                        <a:t>14</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dirty="0">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4"/>
                  </a:ext>
                </a:extLst>
              </a:tr>
              <a:tr h="200918">
                <a:tc>
                  <a:txBody>
                    <a:bodyPr/>
                    <a:lstStyle/>
                    <a:p>
                      <a:pPr algn="ctr" fontAlgn="b"/>
                      <a:r>
                        <a:rPr lang="en-US" sz="1400" u="none" strike="noStrike" dirty="0">
                          <a:solidFill>
                            <a:srgbClr val="00B0F0"/>
                          </a:solidFill>
                          <a:effectLst/>
                        </a:rPr>
                        <a:t>15</a:t>
                      </a:r>
                      <a:endParaRPr lang="en-US" sz="1400" b="0" i="0" u="none" strike="noStrike" dirty="0">
                        <a:solidFill>
                          <a:srgbClr val="00B0F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5"/>
                  </a:ext>
                </a:extLst>
              </a:tr>
              <a:tr h="200918">
                <a:tc>
                  <a:txBody>
                    <a:bodyPr/>
                    <a:lstStyle/>
                    <a:p>
                      <a:pPr algn="ct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8037" marR="8037" marT="80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8037" marR="8037" marT="8037" marB="0" anchor="b"/>
                </a:tc>
                <a:extLst>
                  <a:ext uri="{0D108BD9-81ED-4DB2-BD59-A6C34878D82A}">
                    <a16:rowId xmlns:a16="http://schemas.microsoft.com/office/drawing/2014/main" xmlns="" val="10016"/>
                  </a:ext>
                </a:extLst>
              </a:tr>
            </a:tbl>
          </a:graphicData>
        </a:graphic>
      </p:graphicFrame>
      <p:sp>
        <p:nvSpPr>
          <p:cNvPr id="6" name="TextBox 5"/>
          <p:cNvSpPr txBox="1"/>
          <p:nvPr/>
        </p:nvSpPr>
        <p:spPr>
          <a:xfrm>
            <a:off x="316092" y="6123543"/>
            <a:ext cx="3777316" cy="461665"/>
          </a:xfrm>
          <a:prstGeom prst="rect">
            <a:avLst/>
          </a:prstGeom>
          <a:noFill/>
        </p:spPr>
        <p:txBody>
          <a:bodyPr wrap="none" rtlCol="0">
            <a:spAutoFit/>
          </a:bodyPr>
          <a:lstStyle/>
          <a:p>
            <a:r>
              <a:rPr lang="en-US" sz="2400" dirty="0" smtClean="0"/>
              <a:t>P-value = 0.29375 &gt; 0.10 = </a:t>
            </a:r>
            <a:r>
              <a:rPr lang="el-GR" sz="2400" i="1" dirty="0"/>
              <a:t>α</a:t>
            </a:r>
            <a:r>
              <a:rPr lang="en-US" sz="2400" dirty="0" smtClean="0"/>
              <a:t> </a:t>
            </a:r>
            <a:endParaRPr lang="en-US" sz="2400" dirty="0"/>
          </a:p>
        </p:txBody>
      </p:sp>
      <p:sp>
        <p:nvSpPr>
          <p:cNvPr id="7" name="TextBox 6"/>
          <p:cNvSpPr txBox="1"/>
          <p:nvPr/>
        </p:nvSpPr>
        <p:spPr>
          <a:xfrm>
            <a:off x="3922892" y="6120252"/>
            <a:ext cx="2207336" cy="461665"/>
          </a:xfrm>
          <a:prstGeom prst="rect">
            <a:avLst/>
          </a:prstGeom>
          <a:noFill/>
        </p:spPr>
        <p:txBody>
          <a:bodyPr wrap="none" rtlCol="0">
            <a:spAutoFit/>
          </a:bodyPr>
          <a:lstStyle/>
          <a:p>
            <a:r>
              <a:rPr lang="en-US" sz="2400" dirty="0" smtClean="0">
                <a:sym typeface="Wingdings" panose="05000000000000000000" pitchFamily="2" charset="2"/>
              </a:rPr>
              <a:t> FAIL to reject</a:t>
            </a:r>
            <a:endParaRPr lang="en-US" sz="2400" dirty="0"/>
          </a:p>
        </p:txBody>
      </p:sp>
    </p:spTree>
    <p:extLst>
      <p:ext uri="{BB962C8B-B14F-4D97-AF65-F5344CB8AC3E}">
        <p14:creationId xmlns:p14="http://schemas.microsoft.com/office/powerpoint/2010/main" val="130599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219" y="0"/>
            <a:ext cx="7886700" cy="737419"/>
          </a:xfrm>
        </p:spPr>
        <p:txBody>
          <a:bodyPr>
            <a:normAutofit/>
          </a:bodyPr>
          <a:lstStyle/>
          <a:p>
            <a:pPr algn="l"/>
            <a:r>
              <a:rPr lang="en-US" sz="3200" dirty="0" smtClean="0"/>
              <a:t>Questions:</a:t>
            </a:r>
            <a:endParaRPr lang="en-US" sz="3200" dirty="0"/>
          </a:p>
        </p:txBody>
      </p:sp>
      <p:sp>
        <p:nvSpPr>
          <p:cNvPr id="3" name="Content Placeholder 2"/>
          <p:cNvSpPr>
            <a:spLocks noGrp="1"/>
          </p:cNvSpPr>
          <p:nvPr>
            <p:ph idx="1"/>
          </p:nvPr>
        </p:nvSpPr>
        <p:spPr>
          <a:xfrm>
            <a:off x="280219" y="550383"/>
            <a:ext cx="8711381" cy="2996382"/>
          </a:xfrm>
        </p:spPr>
        <p:txBody>
          <a:bodyPr>
            <a:noAutofit/>
          </a:bodyPr>
          <a:lstStyle/>
          <a:p>
            <a:pPr lvl="0">
              <a:lnSpc>
                <a:spcPts val="3000"/>
              </a:lnSpc>
              <a:spcBef>
                <a:spcPts val="0"/>
              </a:spcBef>
            </a:pPr>
            <a:r>
              <a:rPr lang="en-US" sz="2200" dirty="0"/>
              <a:t>The P-value of a hypothesis test (test of significance) is calculated assuming:</a:t>
            </a:r>
          </a:p>
          <a:p>
            <a:pPr marL="971550" lvl="1" indent="-514350">
              <a:spcBef>
                <a:spcPts val="0"/>
              </a:spcBef>
              <a:buFont typeface="+mj-lt"/>
              <a:buAutoNum type="alphaUcPeriod"/>
            </a:pPr>
            <a:r>
              <a:rPr lang="en-US" sz="2200" dirty="0"/>
              <a:t>Nothing – we make no assumptions about which hypothesis is true in order to avoid bias</a:t>
            </a:r>
          </a:p>
          <a:p>
            <a:pPr marL="971550" lvl="1" indent="-514350">
              <a:spcBef>
                <a:spcPts val="0"/>
              </a:spcBef>
              <a:buFont typeface="+mj-lt"/>
              <a:buAutoNum type="alphaUcPeriod"/>
            </a:pPr>
            <a:r>
              <a:rPr lang="en-US" sz="2200" dirty="0"/>
              <a:t>A level of significance of 0.05</a:t>
            </a:r>
          </a:p>
          <a:p>
            <a:pPr marL="971550" lvl="1" indent="-514350">
              <a:spcBef>
                <a:spcPts val="0"/>
              </a:spcBef>
              <a:buFont typeface="+mj-lt"/>
              <a:buAutoNum type="alphaUcPeriod"/>
            </a:pPr>
            <a:r>
              <a:rPr lang="en-US" sz="2200" dirty="0"/>
              <a:t>The alternative hypothesis is true</a:t>
            </a:r>
          </a:p>
          <a:p>
            <a:pPr marL="971550" lvl="1" indent="-514350">
              <a:spcBef>
                <a:spcPts val="0"/>
              </a:spcBef>
              <a:buFont typeface="+mj-lt"/>
              <a:buAutoNum type="alphaUcPeriod"/>
            </a:pPr>
            <a:r>
              <a:rPr lang="en-US" sz="2200" dirty="0"/>
              <a:t>The null hypothesis is </a:t>
            </a:r>
            <a:r>
              <a:rPr lang="en-US" sz="2200" dirty="0" smtClean="0"/>
              <a:t>true</a:t>
            </a:r>
            <a:endParaRPr lang="en-US" sz="2200" dirty="0"/>
          </a:p>
        </p:txBody>
      </p:sp>
      <p:sp>
        <p:nvSpPr>
          <p:cNvPr id="4" name="Content Placeholder 2"/>
          <p:cNvSpPr txBox="1">
            <a:spLocks/>
          </p:cNvSpPr>
          <p:nvPr/>
        </p:nvSpPr>
        <p:spPr>
          <a:xfrm>
            <a:off x="280219" y="2993870"/>
            <a:ext cx="8295745" cy="37117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A recent study looked at the effect of cardiorespiratory fitness in middle age on the onset of dementia. </a:t>
            </a:r>
            <a:r>
              <a:rPr lang="en-US" sz="2200" dirty="0" smtClean="0"/>
              <a:t>The </a:t>
            </a:r>
            <a:r>
              <a:rPr lang="en-US" sz="2200" dirty="0"/>
              <a:t>researchers found that the chance of developing dementia after age 65 is </a:t>
            </a:r>
            <a:r>
              <a:rPr lang="en-US" sz="2200" u="sng" dirty="0"/>
              <a:t>significantly less </a:t>
            </a:r>
            <a:r>
              <a:rPr lang="en-US" sz="2200" dirty="0"/>
              <a:t>for those who are very fit at age 50.  This means that:</a:t>
            </a:r>
          </a:p>
          <a:p>
            <a:pPr marL="914400" lvl="1" indent="-457200">
              <a:buFont typeface="+mj-lt"/>
              <a:buAutoNum type="alphaUcPeriod"/>
            </a:pPr>
            <a:r>
              <a:rPr lang="en-US" sz="2200" dirty="0"/>
              <a:t>observing low rates of dementia after age 65 for the very fit group (at age 50) would often occur just by chance</a:t>
            </a:r>
          </a:p>
          <a:p>
            <a:pPr marL="914400" lvl="1" indent="-457200">
              <a:buFont typeface="+mj-lt"/>
              <a:buAutoNum type="alphaUcPeriod"/>
            </a:pPr>
            <a:r>
              <a:rPr lang="en-US" sz="2200" dirty="0"/>
              <a:t>observing low rates of dementia after age 65 for the very fit group (at age 50) would rarely occur just by chance</a:t>
            </a:r>
          </a:p>
          <a:p>
            <a:pPr marL="914400" lvl="1" indent="-457200">
              <a:buFont typeface="+mj-lt"/>
              <a:buAutoNum type="alphaUcPeriod"/>
            </a:pPr>
            <a:r>
              <a:rPr lang="en-US" sz="2200" dirty="0"/>
              <a:t>observing low rates of dementia after age 65 for the very fit group (at age 50) would never occur just by chance</a:t>
            </a:r>
          </a:p>
        </p:txBody>
      </p:sp>
      <p:sp>
        <p:nvSpPr>
          <p:cNvPr id="5" name="Rectangle 4"/>
          <p:cNvSpPr/>
          <p:nvPr/>
        </p:nvSpPr>
        <p:spPr>
          <a:xfrm>
            <a:off x="595745" y="2511504"/>
            <a:ext cx="3983182" cy="3866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95745" y="5141660"/>
            <a:ext cx="7779328" cy="76037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27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826937"/>
                <a:ext cx="8824888" cy="5955526"/>
              </a:xfrm>
            </p:spPr>
            <p:txBody>
              <a:bodyPr>
                <a:normAutofit fontScale="70000" lnSpcReduction="20000"/>
              </a:bodyPr>
              <a:lstStyle/>
              <a:p>
                <a:pPr marL="0" indent="0">
                  <a:lnSpc>
                    <a:spcPct val="120000"/>
                  </a:lnSpc>
                  <a:buNone/>
                </a:pPr>
                <a:r>
                  <a:rPr lang="en-US" sz="3100" dirty="0" smtClean="0"/>
                  <a:t>An engineer wishes to prove that the mean weight of metal components produced by a process is different from the advertised 4.5 </a:t>
                </a:r>
                <a:r>
                  <a:rPr lang="en-US" sz="3100" dirty="0"/>
                  <a:t>oz. </a:t>
                </a:r>
                <a:r>
                  <a:rPr lang="en-US" sz="3100" dirty="0" smtClean="0"/>
                  <a:t>Experience shows that the population standard deviation is 0.50. A </a:t>
                </a:r>
                <a:r>
                  <a:rPr lang="en-US" sz="3100" dirty="0"/>
                  <a:t>random sample of </a:t>
                </a:r>
                <a:r>
                  <a:rPr lang="en-US" sz="3100" dirty="0" smtClean="0"/>
                  <a:t>45 </a:t>
                </a:r>
                <a:r>
                  <a:rPr lang="en-US" sz="3100" dirty="0"/>
                  <a:t>components produces </a:t>
                </a:r>
                <a:r>
                  <a:rPr lang="en-US" sz="3100" dirty="0" smtClean="0"/>
                  <a:t>a sample mean of 4.59. Test </a:t>
                </a:r>
                <a:r>
                  <a:rPr lang="en-US" sz="3100" dirty="0"/>
                  <a:t>the engineer's hypothesis using a </a:t>
                </a:r>
                <a:r>
                  <a:rPr lang="en-US" sz="3100" dirty="0" smtClean="0"/>
                  <a:t>0.01 </a:t>
                </a:r>
                <a:r>
                  <a:rPr lang="en-US" sz="3100" dirty="0"/>
                  <a:t>level of significance. </a:t>
                </a:r>
                <a:r>
                  <a:rPr lang="en-US" sz="3100" dirty="0" smtClean="0"/>
                  <a:t>What are the null and alternative hypotheses and the test statistic?</a:t>
                </a:r>
              </a:p>
              <a:p>
                <a:pPr marL="514350" indent="-514350">
                  <a:lnSpc>
                    <a:spcPct val="140000"/>
                  </a:lnSpc>
                  <a:buFont typeface="+mj-lt"/>
                  <a:buAutoNum type="alphaUcPeriod"/>
                </a:pPr>
                <a:r>
                  <a:rPr lang="en-US" dirty="0" smtClean="0"/>
                  <a:t>H</a:t>
                </a:r>
                <a:r>
                  <a:rPr lang="en-US" baseline="-25000" dirty="0" smtClean="0"/>
                  <a:t>0</a:t>
                </a:r>
                <a:r>
                  <a:rPr lang="en-US" dirty="0"/>
                  <a:t>: µ ≤ </a:t>
                </a:r>
                <a:r>
                  <a:rPr lang="en-US" dirty="0" smtClean="0"/>
                  <a:t>4.5   /    H</a:t>
                </a:r>
                <a:r>
                  <a:rPr lang="en-US" baseline="-25000" dirty="0" smtClean="0"/>
                  <a:t>A</a:t>
                </a:r>
                <a:r>
                  <a:rPr lang="en-US" dirty="0" smtClean="0"/>
                  <a:t>: </a:t>
                </a:r>
                <a:r>
                  <a:rPr lang="en-US" dirty="0"/>
                  <a:t>µ &gt; </a:t>
                </a:r>
                <a:r>
                  <a:rPr lang="en-US" dirty="0" smtClean="0"/>
                  <a:t>4.5     and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𝑆</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endParaRPr lang="en-US" sz="3600" dirty="0"/>
              </a:p>
              <a:p>
                <a:pPr marL="514350" indent="-514350">
                  <a:lnSpc>
                    <a:spcPct val="140000"/>
                  </a:lnSpc>
                  <a:buFont typeface="+mj-lt"/>
                  <a:buAutoNum type="alphaUcPeriod"/>
                </a:pPr>
                <a:r>
                  <a:rPr lang="en-US" dirty="0"/>
                  <a:t>H</a:t>
                </a:r>
                <a:r>
                  <a:rPr lang="en-US" baseline="-25000" dirty="0"/>
                  <a:t>0</a:t>
                </a:r>
                <a:r>
                  <a:rPr lang="en-US" dirty="0"/>
                  <a:t>: µ </a:t>
                </a:r>
                <a:r>
                  <a:rPr lang="en-US" dirty="0" smtClean="0"/>
                  <a:t>= </a:t>
                </a:r>
                <a:r>
                  <a:rPr lang="en-US" dirty="0"/>
                  <a:t>4.5   /    </a:t>
                </a:r>
                <a:r>
                  <a:rPr lang="en-US" dirty="0" smtClean="0"/>
                  <a:t>H</a:t>
                </a:r>
                <a:r>
                  <a:rPr lang="en-US" baseline="-25000" dirty="0" smtClean="0"/>
                  <a:t>A</a:t>
                </a:r>
                <a:r>
                  <a:rPr lang="en-US" dirty="0" smtClean="0"/>
                  <a:t>: </a:t>
                </a:r>
                <a:r>
                  <a:rPr lang="en-US" dirty="0"/>
                  <a:t>µ </a:t>
                </a:r>
                <a:r>
                  <a:rPr lang="en-US" dirty="0" smtClean="0"/>
                  <a:t>≠ </a:t>
                </a:r>
                <a:r>
                  <a:rPr lang="en-US" dirty="0"/>
                  <a:t>4.5     and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𝑆</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endParaRPr lang="en-US" dirty="0" smtClean="0"/>
              </a:p>
              <a:p>
                <a:pPr marL="514350" indent="-514350">
                  <a:lnSpc>
                    <a:spcPct val="140000"/>
                  </a:lnSpc>
                  <a:buFont typeface="+mj-lt"/>
                  <a:buAutoNum type="alphaUcPeriod"/>
                </a:pPr>
                <a:r>
                  <a:rPr lang="en-US" dirty="0"/>
                  <a:t>H</a:t>
                </a:r>
                <a:r>
                  <a:rPr lang="en-US" baseline="-25000" dirty="0"/>
                  <a:t>0</a:t>
                </a:r>
                <a:r>
                  <a:rPr lang="en-US" dirty="0"/>
                  <a:t>: µ ≤ 4.5   /    H</a:t>
                </a:r>
                <a:r>
                  <a:rPr lang="en-US" baseline="-25000" dirty="0"/>
                  <a:t>A</a:t>
                </a:r>
                <a:r>
                  <a:rPr lang="en-US" dirty="0"/>
                  <a:t>: µ &gt; 4.5     and      </a:t>
                </a:r>
                <a14:m>
                  <m:oMath xmlns:m="http://schemas.openxmlformats.org/officeDocument/2006/math">
                    <m:r>
                      <a:rPr lang="en-US" sz="2400" b="0" i="1" smtClean="0">
                        <a:latin typeface="Cambria Math" panose="02040503050406030204" pitchFamily="18" charset="0"/>
                      </a:rPr>
                      <m:t>𝑧</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𝜎</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endParaRPr lang="en-US" dirty="0" smtClean="0"/>
              </a:p>
              <a:p>
                <a:pPr marL="514350" indent="-514350">
                  <a:lnSpc>
                    <a:spcPct val="140000"/>
                  </a:lnSpc>
                  <a:buFont typeface="+mj-lt"/>
                  <a:buAutoNum type="alphaUcPeriod"/>
                </a:pPr>
                <a:r>
                  <a:rPr lang="en-US" dirty="0"/>
                  <a:t>H</a:t>
                </a:r>
                <a:r>
                  <a:rPr lang="en-US" baseline="-25000" dirty="0"/>
                  <a:t>0</a:t>
                </a:r>
                <a:r>
                  <a:rPr lang="en-US" dirty="0"/>
                  <a:t>: µ </a:t>
                </a:r>
                <a:r>
                  <a:rPr lang="en-US" dirty="0" smtClean="0"/>
                  <a:t>= </a:t>
                </a:r>
                <a:r>
                  <a:rPr lang="en-US" dirty="0"/>
                  <a:t>4.5   /    H</a:t>
                </a:r>
                <a:r>
                  <a:rPr lang="en-US" baseline="-25000" dirty="0"/>
                  <a:t>A</a:t>
                </a:r>
                <a:r>
                  <a:rPr lang="en-US" dirty="0"/>
                  <a:t>: µ ≠</a:t>
                </a:r>
                <a:r>
                  <a:rPr lang="en-US" dirty="0" smtClean="0"/>
                  <a:t> </a:t>
                </a:r>
                <a:r>
                  <a:rPr lang="en-US" dirty="0"/>
                  <a:t>4.5     and      </a:t>
                </a:r>
                <a14:m>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𝜎</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r>
                  <a:rPr lang="en-US" dirty="0"/>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826937"/>
                <a:ext cx="8824888" cy="5955526"/>
              </a:xfrm>
              <a:blipFill rotWithShape="0">
                <a:blip r:embed="rId2"/>
                <a:stretch>
                  <a:fillRect l="-898" t="-7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34</a:t>
            </a:fld>
            <a:endParaRPr lang="en-US"/>
          </a:p>
        </p:txBody>
      </p:sp>
      <p:cxnSp>
        <p:nvCxnSpPr>
          <p:cNvPr id="6" name="Straight Connector 5"/>
          <p:cNvCxnSpPr/>
          <p:nvPr/>
        </p:nvCxnSpPr>
        <p:spPr>
          <a:xfrm>
            <a:off x="3114673" y="1543050"/>
            <a:ext cx="16144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052636" y="1885950"/>
            <a:ext cx="4248152"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0013" y="5200650"/>
            <a:ext cx="5572125" cy="78581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8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798440" y="147481"/>
            <a:ext cx="8678944" cy="569198"/>
          </a:xfrm>
        </p:spPr>
        <p:txBody>
          <a:bodyPr>
            <a:normAutofit/>
          </a:bodyPr>
          <a:lstStyle/>
          <a:p>
            <a:pPr>
              <a:lnSpc>
                <a:spcPct val="80000"/>
              </a:lnSpc>
            </a:pPr>
            <a:r>
              <a:rPr lang="en-US" altLang="en-US" sz="3600" dirty="0" smtClean="0"/>
              <a:t>6 Steps </a:t>
            </a:r>
            <a:r>
              <a:rPr lang="en-US" altLang="en-US" sz="3600" dirty="0"/>
              <a:t>for </a:t>
            </a:r>
            <a:r>
              <a:rPr lang="en-US" altLang="en-US" sz="3600" b="1" dirty="0" smtClean="0"/>
              <a:t>Critical Value </a:t>
            </a:r>
            <a:r>
              <a:rPr lang="en-US" altLang="en-US" sz="3600" dirty="0" smtClean="0"/>
              <a:t>Approach</a:t>
            </a:r>
          </a:p>
        </p:txBody>
      </p:sp>
      <p:sp>
        <p:nvSpPr>
          <p:cNvPr id="39939" name="Rectangle 3"/>
          <p:cNvSpPr>
            <a:spLocks noGrp="1" noChangeArrowheads="1"/>
          </p:cNvSpPr>
          <p:nvPr>
            <p:ph type="body" idx="4294967295"/>
          </p:nvPr>
        </p:nvSpPr>
        <p:spPr>
          <a:xfrm>
            <a:off x="410066" y="4300540"/>
            <a:ext cx="8955464" cy="2560600"/>
          </a:xfrm>
        </p:spPr>
        <p:txBody>
          <a:bodyPr>
            <a:normAutofit/>
          </a:bodyPr>
          <a:lstStyle/>
          <a:p>
            <a:pPr marL="533400" indent="-533400">
              <a:spcBef>
                <a:spcPct val="30000"/>
              </a:spcBef>
              <a:buSzPct val="84000"/>
              <a:buFont typeface="Wingdings" panose="05000000000000000000" pitchFamily="2" charset="2"/>
              <a:buAutoNum type="arabicPeriod"/>
            </a:pPr>
            <a:r>
              <a:rPr lang="en-US" altLang="en-US" sz="2400" dirty="0" smtClean="0"/>
              <a:t>Null (H</a:t>
            </a:r>
            <a:r>
              <a:rPr lang="en-US" altLang="en-US" sz="2400" baseline="-25000" dirty="0" smtClean="0"/>
              <a:t>0</a:t>
            </a:r>
            <a:r>
              <a:rPr lang="en-US" altLang="en-US" sz="2400" dirty="0" smtClean="0"/>
              <a:t>) and </a:t>
            </a:r>
            <a:r>
              <a:rPr lang="en-US" altLang="en-US" sz="2400" dirty="0"/>
              <a:t>alternative (H</a:t>
            </a:r>
            <a:r>
              <a:rPr lang="en-US" altLang="en-US" sz="2400" baseline="-25000" dirty="0"/>
              <a:t>1</a:t>
            </a:r>
            <a:r>
              <a:rPr lang="en-US" altLang="en-US" sz="2400" dirty="0" smtClean="0"/>
              <a:t>) hypotheses</a:t>
            </a:r>
            <a:endParaRPr lang="en-US" altLang="en-US" sz="2400" baseline="-25000" dirty="0" smtClean="0"/>
          </a:p>
          <a:p>
            <a:pPr marL="533400" indent="-533400" eaLnBrk="1" hangingPunct="1">
              <a:spcBef>
                <a:spcPct val="30000"/>
              </a:spcBef>
              <a:buSzPct val="84000"/>
              <a:buFont typeface="Wingdings" panose="05000000000000000000" pitchFamily="2" charset="2"/>
              <a:buAutoNum type="arabicPeriod"/>
            </a:pPr>
            <a:r>
              <a:rPr lang="en-US" altLang="en-US" sz="2400" dirty="0" smtClean="0"/>
              <a:t>Level of significance, </a:t>
            </a:r>
            <a:r>
              <a:rPr lang="el-GR" altLang="en-US" sz="2400" dirty="0" smtClean="0">
                <a:sym typeface="Symbol" panose="05050102010706020507" pitchFamily="18" charset="2"/>
              </a:rPr>
              <a:t></a:t>
            </a:r>
            <a:r>
              <a:rPr lang="en-US" altLang="en-US" sz="2400" dirty="0" smtClean="0"/>
              <a:t>, and the sample size, n</a:t>
            </a:r>
          </a:p>
          <a:p>
            <a:pPr marL="533400" indent="-533400" eaLnBrk="1" hangingPunct="1">
              <a:spcBef>
                <a:spcPct val="30000"/>
              </a:spcBef>
              <a:buSzPct val="84000"/>
              <a:buFont typeface="Wingdings" panose="05000000000000000000" pitchFamily="2" charset="2"/>
              <a:buAutoNum type="arabicPeriod"/>
            </a:pPr>
            <a:r>
              <a:rPr lang="en-US" altLang="en-US" sz="2400" dirty="0" smtClean="0"/>
              <a:t>Determine the appropriate test statistic</a:t>
            </a:r>
          </a:p>
          <a:p>
            <a:pPr marL="533400" indent="-533400">
              <a:spcBef>
                <a:spcPct val="30000"/>
              </a:spcBef>
              <a:buSzPct val="84000"/>
              <a:buFont typeface="Wingdings" panose="05000000000000000000" pitchFamily="2" charset="2"/>
              <a:buAutoNum type="arabicPeriod"/>
            </a:pPr>
            <a:r>
              <a:rPr lang="en-US" altLang="en-US" sz="2400" dirty="0"/>
              <a:t>Collect data and compute the value of the test statistic and </a:t>
            </a:r>
            <a:br>
              <a:rPr lang="en-US" altLang="en-US" sz="2400" dirty="0"/>
            </a:br>
            <a:r>
              <a:rPr lang="en-US" altLang="en-US" sz="2400" dirty="0"/>
              <a:t>the </a:t>
            </a:r>
            <a:r>
              <a:rPr lang="en-US" altLang="en-US" sz="2400" dirty="0" smtClean="0"/>
              <a:t>p-value</a:t>
            </a:r>
          </a:p>
          <a:p>
            <a:pPr marL="533400" indent="-533400">
              <a:spcBef>
                <a:spcPct val="30000"/>
              </a:spcBef>
              <a:buSzPct val="84000"/>
              <a:buFont typeface="Wingdings" panose="05000000000000000000" pitchFamily="2" charset="2"/>
              <a:buAutoNum type="arabicPeriod"/>
            </a:pPr>
            <a:r>
              <a:rPr lang="en-US" altLang="en-US" sz="2400" dirty="0"/>
              <a:t>Make the statistical decision and state the managerial conclusion</a:t>
            </a:r>
            <a:r>
              <a:rPr lang="en-US" altLang="en-US" sz="2400" dirty="0" smtClean="0"/>
              <a:t>.</a:t>
            </a:r>
            <a:endParaRPr lang="en-US" altLang="en-US" sz="2400" dirty="0"/>
          </a:p>
        </p:txBody>
      </p:sp>
      <p:sp>
        <p:nvSpPr>
          <p:cNvPr id="6" name="Rectangle 2"/>
          <p:cNvSpPr txBox="1">
            <a:spLocks noChangeArrowheads="1"/>
          </p:cNvSpPr>
          <p:nvPr/>
        </p:nvSpPr>
        <p:spPr>
          <a:xfrm>
            <a:off x="886931" y="3639545"/>
            <a:ext cx="8678944" cy="569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0000"/>
              </a:lnSpc>
            </a:pPr>
            <a:r>
              <a:rPr lang="en-US" altLang="en-US" sz="3600" dirty="0" smtClean="0"/>
              <a:t>5 Steps for </a:t>
            </a:r>
            <a:r>
              <a:rPr lang="en-US" altLang="en-US" sz="3600" b="1" dirty="0" smtClean="0"/>
              <a:t>P-value </a:t>
            </a:r>
            <a:r>
              <a:rPr lang="en-US" altLang="en-US" sz="3600" dirty="0" smtClean="0"/>
              <a:t>Approach</a:t>
            </a:r>
          </a:p>
        </p:txBody>
      </p:sp>
      <p:sp>
        <p:nvSpPr>
          <p:cNvPr id="7" name="Rectangle 3"/>
          <p:cNvSpPr txBox="1">
            <a:spLocks noChangeArrowheads="1"/>
          </p:cNvSpPr>
          <p:nvPr/>
        </p:nvSpPr>
        <p:spPr>
          <a:xfrm>
            <a:off x="257666" y="778523"/>
            <a:ext cx="8955464" cy="256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spcBef>
                <a:spcPct val="30000"/>
              </a:spcBef>
              <a:buSzPct val="84000"/>
              <a:buFont typeface="Wingdings" panose="05000000000000000000" pitchFamily="2" charset="2"/>
              <a:buAutoNum type="arabicPeriod"/>
            </a:pPr>
            <a:r>
              <a:rPr lang="en-US" altLang="en-US" sz="2400" dirty="0" smtClean="0"/>
              <a:t>Null (H</a:t>
            </a:r>
            <a:r>
              <a:rPr lang="en-US" altLang="en-US" sz="2400" baseline="-25000" dirty="0" smtClean="0"/>
              <a:t>0</a:t>
            </a:r>
            <a:r>
              <a:rPr lang="en-US" altLang="en-US" sz="2400" dirty="0" smtClean="0"/>
              <a:t>) and alternative (H</a:t>
            </a:r>
            <a:r>
              <a:rPr lang="en-US" altLang="en-US" sz="2400" baseline="-25000" dirty="0" smtClean="0"/>
              <a:t>1</a:t>
            </a:r>
            <a:r>
              <a:rPr lang="en-US" altLang="en-US" sz="2400" dirty="0" smtClean="0"/>
              <a:t>) hypotheses</a:t>
            </a:r>
            <a:endParaRPr lang="en-US" altLang="en-US" sz="2400" baseline="-25000" dirty="0" smtClean="0"/>
          </a:p>
          <a:p>
            <a:pPr marL="533400" indent="-533400">
              <a:spcBef>
                <a:spcPct val="30000"/>
              </a:spcBef>
              <a:buSzPct val="84000"/>
              <a:buFont typeface="Wingdings" panose="05000000000000000000" pitchFamily="2" charset="2"/>
              <a:buAutoNum type="arabicPeriod"/>
            </a:pPr>
            <a:r>
              <a:rPr lang="en-US" altLang="en-US" sz="2400" dirty="0" smtClean="0"/>
              <a:t>Level of significance, </a:t>
            </a:r>
            <a:r>
              <a:rPr lang="el-GR" altLang="en-US" sz="2400" dirty="0" smtClean="0">
                <a:sym typeface="Symbol" panose="05050102010706020507" pitchFamily="18" charset="2"/>
              </a:rPr>
              <a:t></a:t>
            </a:r>
            <a:r>
              <a:rPr lang="en-US" altLang="en-US" sz="2400" dirty="0" smtClean="0"/>
              <a:t>, and the sample size, n</a:t>
            </a:r>
          </a:p>
          <a:p>
            <a:pPr marL="533400" indent="-533400">
              <a:spcBef>
                <a:spcPct val="30000"/>
              </a:spcBef>
              <a:buSzPct val="84000"/>
              <a:buFont typeface="Wingdings" panose="05000000000000000000" pitchFamily="2" charset="2"/>
              <a:buAutoNum type="arabicPeriod"/>
            </a:pPr>
            <a:r>
              <a:rPr lang="en-US" altLang="en-US" sz="2400" dirty="0" smtClean="0"/>
              <a:t>Determine the appropriate test statistic</a:t>
            </a:r>
          </a:p>
          <a:p>
            <a:pPr marL="533400" indent="-533400">
              <a:spcBef>
                <a:spcPct val="30000"/>
              </a:spcBef>
              <a:buSzPct val="84000"/>
              <a:buFont typeface="Wingdings" panose="05000000000000000000" pitchFamily="2" charset="2"/>
              <a:buAutoNum type="arabicPeriod"/>
            </a:pPr>
            <a:r>
              <a:rPr lang="en-US" altLang="en-US" sz="2400" dirty="0" smtClean="0"/>
              <a:t>Critical values to define rejection/non-rejection regions</a:t>
            </a:r>
          </a:p>
          <a:p>
            <a:pPr marL="533400" indent="-533400">
              <a:spcBef>
                <a:spcPct val="30000"/>
              </a:spcBef>
              <a:buSzPct val="84000"/>
              <a:buFont typeface="Wingdings" panose="05000000000000000000" pitchFamily="2" charset="2"/>
              <a:buAutoNum type="arabicPeriod"/>
            </a:pPr>
            <a:r>
              <a:rPr lang="en-US" altLang="en-US" sz="2400" dirty="0"/>
              <a:t>Collect data and compute the value of the test </a:t>
            </a:r>
            <a:r>
              <a:rPr lang="en-US" altLang="en-US" sz="2400" dirty="0" smtClean="0"/>
              <a:t>statistic</a:t>
            </a:r>
          </a:p>
          <a:p>
            <a:pPr marL="533400" indent="-533400">
              <a:spcBef>
                <a:spcPct val="30000"/>
              </a:spcBef>
              <a:buSzPct val="84000"/>
              <a:buFont typeface="Wingdings" panose="05000000000000000000" pitchFamily="2" charset="2"/>
              <a:buAutoNum type="arabicPeriod"/>
            </a:pPr>
            <a:r>
              <a:rPr lang="en-US" altLang="en-US" sz="2400" dirty="0"/>
              <a:t>Make the statistical decision and state the managerial conclusion</a:t>
            </a:r>
            <a:r>
              <a:rPr lang="en-US" altLang="en-US" sz="2400" dirty="0" smtClean="0"/>
              <a:t>.</a:t>
            </a:r>
          </a:p>
        </p:txBody>
      </p:sp>
    </p:spTree>
    <p:extLst>
      <p:ext uri="{BB962C8B-B14F-4D97-AF65-F5344CB8AC3E}">
        <p14:creationId xmlns:p14="http://schemas.microsoft.com/office/powerpoint/2010/main" val="5570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94" y="178313"/>
            <a:ext cx="8601075" cy="568939"/>
          </a:xfrm>
        </p:spPr>
        <p:txBody>
          <a:bodyPr>
            <a:normAutofit/>
          </a:bodyPr>
          <a:lstStyle/>
          <a:p>
            <a:r>
              <a:rPr lang="en-US" sz="3200" dirty="0" smtClean="0"/>
              <a:t>Example:</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1462" y="710228"/>
                <a:ext cx="8872538" cy="1713493"/>
              </a:xfrm>
            </p:spPr>
            <p:txBody>
              <a:bodyPr>
                <a:normAutofit fontScale="92500"/>
              </a:bodyPr>
              <a:lstStyle/>
              <a:p>
                <a:pPr marL="0" indent="0">
                  <a:buNone/>
                </a:pPr>
                <a:r>
                  <a:rPr lang="en-US" sz="2400" dirty="0" smtClean="0"/>
                  <a:t>Gasoline pumped from a supplier’s pipeline is supposed to have an octane rating of 87.5. A random sample of 13 days had the following octane readings.  Is there evidence, at the .05 level of significance, that the mean octane reading differs from 87.5?  (</a:t>
                </a:r>
                <a14:m>
                  <m:oMath xmlns:m="http://schemas.openxmlformats.org/officeDocument/2006/math">
                    <m:acc>
                      <m:accPr>
                        <m:chr m:val="̅"/>
                        <m:ctrlPr>
                          <a:rPr lang="en-US" sz="2200" i="1" smtClean="0">
                            <a:latin typeface="Cambria Math" charset="0"/>
                          </a:rPr>
                        </m:ctrlPr>
                      </m:accPr>
                      <m:e>
                        <m:r>
                          <a:rPr lang="en-US" sz="2200" b="0" i="1" smtClean="0">
                            <a:latin typeface="Cambria Math" panose="02040503050406030204" pitchFamily="18" charset="0"/>
                          </a:rPr>
                          <m:t>𝑋</m:t>
                        </m:r>
                      </m:e>
                    </m:acc>
                    <m:r>
                      <a:rPr lang="en-US" sz="2200" b="0" i="1" smtClean="0">
                        <a:latin typeface="Cambria Math" panose="02040503050406030204" pitchFamily="18" charset="0"/>
                      </a:rPr>
                      <m:t>=87.08,  </m:t>
                    </m:r>
                    <m:r>
                      <a:rPr lang="en-US" sz="2200" b="0" i="1" smtClean="0">
                        <a:latin typeface="Cambria Math" panose="02040503050406030204" pitchFamily="18" charset="0"/>
                      </a:rPr>
                      <m:t>𝑆</m:t>
                    </m:r>
                    <m:r>
                      <a:rPr lang="en-US" sz="2200" b="0" i="1" smtClean="0">
                        <a:latin typeface="Cambria Math" panose="02040503050406030204" pitchFamily="18" charset="0"/>
                      </a:rPr>
                      <m:t>=0.649)</m:t>
                    </m:r>
                  </m:oMath>
                </a14:m>
                <a:endParaRPr lang="en-US" sz="2400" dirty="0" smtClean="0"/>
              </a:p>
              <a:p>
                <a:pPr>
                  <a:buNone/>
                </a:pPr>
                <a:r>
                  <a:rPr lang="en-US" sz="2200" dirty="0" smtClean="0"/>
                  <a:t>88.6   86.4   87.2   87.4   87.2   87.6   86.8   86.1   87.4   87.3   86.4   86.6 87.1 </a:t>
                </a:r>
              </a:p>
              <a:p>
                <a:pPr>
                  <a:buNone/>
                </a:pPr>
                <a:endParaRPr lang="en-US" sz="2400" dirty="0" smtClean="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1462" y="710228"/>
                <a:ext cx="8872538" cy="1713493"/>
              </a:xfrm>
              <a:blipFill rotWithShape="0">
                <a:blip r:embed="rId2"/>
                <a:stretch>
                  <a:fillRect l="-893" t="-4626" b="-5694"/>
                </a:stretch>
              </a:blipFill>
            </p:spPr>
            <p:txBody>
              <a:bodyPr/>
              <a:lstStyle/>
              <a:p>
                <a:r>
                  <a:rPr lang="en-US">
                    <a:noFill/>
                  </a:rPr>
                  <a:t> </a:t>
                </a:r>
              </a:p>
            </p:txBody>
          </p:sp>
        </mc:Fallback>
      </mc:AlternateContent>
      <p:sp>
        <p:nvSpPr>
          <p:cNvPr id="4" name="Content Placeholder 2"/>
          <p:cNvSpPr txBox="1">
            <a:spLocks/>
          </p:cNvSpPr>
          <p:nvPr/>
        </p:nvSpPr>
        <p:spPr>
          <a:xfrm>
            <a:off x="376004" y="2328917"/>
            <a:ext cx="5002242" cy="424363"/>
          </a:xfrm>
          <a:prstGeom prst="rect">
            <a:avLst/>
          </a:prstGeom>
        </p:spPr>
        <p:txBody>
          <a:bodyPr vert="horz" lIns="91440" tIns="45720" rIns="91440" bIns="45720" rtlCol="0">
            <a:noAutofit/>
          </a:bodyPr>
          <a:lstStyle/>
          <a:p>
            <a:pPr>
              <a:buNone/>
            </a:pPr>
            <a:r>
              <a:rPr lang="en-US" sz="2400" i="1" dirty="0" smtClean="0"/>
              <a:t>Step 1:  Hypotheses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2810759" y="2294270"/>
            <a:ext cx="5134973" cy="945479"/>
          </a:xfrm>
          <a:prstGeom prst="rect">
            <a:avLst/>
          </a:prstGeom>
        </p:spPr>
        <p:txBody>
          <a:bodyPr vert="horz" lIns="91440" tIns="45720" rIns="91440" bIns="45720" rtlCol="0">
            <a:noAutofit/>
          </a:bodyPr>
          <a:lstStyle/>
          <a:p>
            <a:pPr lvl="1"/>
            <a:r>
              <a:rPr lang="en-US" sz="2400" dirty="0" smtClean="0"/>
              <a:t>H</a:t>
            </a:r>
            <a:r>
              <a:rPr lang="en-US" sz="2400" baseline="-25000" dirty="0" smtClean="0"/>
              <a:t>0</a:t>
            </a:r>
            <a:r>
              <a:rPr lang="en-US" sz="2400" dirty="0" smtClean="0"/>
              <a:t>: µ = 87.5</a:t>
            </a:r>
          </a:p>
          <a:p>
            <a:pPr lvl="1"/>
            <a:r>
              <a:rPr lang="en-US" sz="2400" dirty="0" smtClean="0"/>
              <a:t>Ha: µ ≠ 87.5</a:t>
            </a:r>
            <a:endParaRPr lang="en-US" sz="3200" dirty="0"/>
          </a:p>
        </p:txBody>
      </p:sp>
      <p:sp>
        <p:nvSpPr>
          <p:cNvPr id="9" name="Content Placeholder 2"/>
          <p:cNvSpPr txBox="1">
            <a:spLocks/>
          </p:cNvSpPr>
          <p:nvPr/>
        </p:nvSpPr>
        <p:spPr>
          <a:xfrm>
            <a:off x="362451" y="2983579"/>
            <a:ext cx="8601075" cy="467783"/>
          </a:xfrm>
          <a:prstGeom prst="rect">
            <a:avLst/>
          </a:prstGeom>
        </p:spPr>
        <p:txBody>
          <a:bodyPr vert="horz" lIns="91440" tIns="45720" rIns="91440" bIns="45720" rtlCol="0">
            <a:noAutofit/>
          </a:bodyPr>
          <a:lstStyle/>
          <a:p>
            <a:r>
              <a:rPr lang="en-US" sz="2400" i="1" dirty="0" smtClean="0"/>
              <a:t>Step 2 :  </a:t>
            </a:r>
            <a:r>
              <a:rPr lang="en-US" altLang="en-US" sz="2400" i="1" dirty="0"/>
              <a:t>Choose the level of significance, </a:t>
            </a:r>
            <a:r>
              <a:rPr lang="el-GR" altLang="en-US" sz="2400" i="1" dirty="0">
                <a:sym typeface="Symbol" panose="05050102010706020507" pitchFamily="18" charset="2"/>
              </a:rPr>
              <a:t></a:t>
            </a:r>
            <a:r>
              <a:rPr lang="en-US" altLang="en-US" sz="2400" i="1" dirty="0"/>
              <a:t>, and the sample size, </a:t>
            </a:r>
            <a:r>
              <a:rPr lang="en-US" altLang="en-US" sz="2400" i="1" dirty="0" smtClean="0"/>
              <a:t>n</a:t>
            </a:r>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62451" y="3852640"/>
            <a:ext cx="8753475" cy="482305"/>
          </a:xfrm>
          <a:prstGeom prst="rect">
            <a:avLst/>
          </a:prstGeom>
        </p:spPr>
        <p:txBody>
          <a:bodyPr vert="horz" lIns="91440" tIns="45720" rIns="91440" bIns="45720" rtlCol="0">
            <a:noAutofit/>
          </a:bodyPr>
          <a:lstStyle/>
          <a:p>
            <a:pPr lvl="0">
              <a:buNone/>
            </a:pPr>
            <a:r>
              <a:rPr lang="en-US" sz="2400" i="1" dirty="0" smtClean="0"/>
              <a:t>Step 3:  Calculate Test Statistic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5" name="TextBox 4"/>
              <p:cNvSpPr txBox="1"/>
              <p:nvPr/>
            </p:nvSpPr>
            <p:spPr>
              <a:xfrm rot="10800000" flipV="1">
                <a:off x="2056501" y="3339176"/>
                <a:ext cx="6456317" cy="584584"/>
              </a:xfrm>
              <a:prstGeom prst="rect">
                <a:avLst/>
              </a:prstGeom>
              <a:noFill/>
            </p:spPr>
            <p:txBody>
              <a:bodyPr wrap="square" rtlCol="0">
                <a:spAutoFit/>
              </a:bodyPr>
              <a:lstStyle/>
              <a:p>
                <a:r>
                  <a:rPr lang="el-GR" altLang="en-US" sz="2400" i="1" dirty="0" smtClean="0">
                    <a:sym typeface="Symbol" panose="05050102010706020507" pitchFamily="18" charset="2"/>
                  </a:rPr>
                  <a:t></a:t>
                </a:r>
                <a:r>
                  <a:rPr lang="en-US" altLang="en-US" sz="2400" dirty="0" smtClean="0">
                    <a:sym typeface="Symbol" panose="05050102010706020507" pitchFamily="18" charset="2"/>
                  </a:rPr>
                  <a:t> = 0.05  (and </a:t>
                </a:r>
                <a14:m>
                  <m:oMath xmlns:m="http://schemas.openxmlformats.org/officeDocument/2006/math">
                    <m:f>
                      <m:fPr>
                        <m:ctrlPr>
                          <a:rPr lang="en-US" altLang="en-US" sz="2400" i="1" smtClean="0">
                            <a:latin typeface="Cambria Math" charset="0"/>
                            <a:sym typeface="Symbol" panose="05050102010706020507" pitchFamily="18" charset="2"/>
                          </a:rPr>
                        </m:ctrlPr>
                      </m:fPr>
                      <m:num>
                        <m:r>
                          <a:rPr lang="en-US" altLang="en-US" sz="2400" i="1" smtClean="0">
                            <a:latin typeface="Cambria Math" panose="02040503050406030204" pitchFamily="18" charset="0"/>
                            <a:ea typeface="Cambria Math" panose="02040503050406030204" pitchFamily="18" charset="0"/>
                            <a:sym typeface="Symbol" panose="05050102010706020507" pitchFamily="18" charset="2"/>
                          </a:rPr>
                          <m:t>𝛼</m:t>
                        </m:r>
                      </m:num>
                      <m:den>
                        <m:r>
                          <a:rPr lang="en-US" altLang="en-US" sz="2400" b="0" i="1" smtClean="0">
                            <a:latin typeface="Cambria Math" panose="02040503050406030204" pitchFamily="18" charset="0"/>
                            <a:sym typeface="Symbol" panose="05050102010706020507" pitchFamily="18" charset="2"/>
                          </a:rPr>
                          <m:t>2</m:t>
                        </m:r>
                      </m:den>
                    </m:f>
                    <m:r>
                      <a:rPr lang="en-US" altLang="en-US" sz="2400" b="0" i="1" smtClean="0">
                        <a:latin typeface="Cambria Math" panose="02040503050406030204" pitchFamily="18" charset="0"/>
                        <a:sym typeface="Symbol" panose="05050102010706020507" pitchFamily="18" charset="2"/>
                      </a:rPr>
                      <m:t>=0.025</m:t>
                    </m:r>
                  </m:oMath>
                </a14:m>
                <a:r>
                  <a:rPr lang="en-US" altLang="en-US" sz="2400" dirty="0" smtClean="0">
                    <a:sym typeface="Symbol" panose="05050102010706020507" pitchFamily="18" charset="2"/>
                  </a:rPr>
                  <a:t> since 2 tailed), </a:t>
                </a:r>
                <a:r>
                  <a:rPr lang="en-US" altLang="en-US" sz="2400" i="1" dirty="0" smtClean="0"/>
                  <a:t>n</a:t>
                </a:r>
                <a:r>
                  <a:rPr lang="en-US" altLang="en-US" sz="2400" dirty="0" smtClean="0"/>
                  <a:t>=13</a:t>
                </a:r>
                <a:endParaRPr lang="en-US" sz="2400" kern="1200" dirty="0">
                  <a:solidFill>
                    <a:schemeClr val="tx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rot="10800000" flipV="1">
                <a:off x="2056501" y="3339176"/>
                <a:ext cx="6456317" cy="584584"/>
              </a:xfrm>
              <a:prstGeom prst="rect">
                <a:avLst/>
              </a:prstGeom>
              <a:blipFill rotWithShape="0">
                <a:blip r:embed="rId3"/>
                <a:stretch>
                  <a:fillRect l="-1416" t="-2083" b="-10417"/>
                </a:stretch>
              </a:blipFill>
            </p:spPr>
            <p:txBody>
              <a:bodyPr/>
              <a:lstStyle/>
              <a:p>
                <a:r>
                  <a:rPr lang="en-US">
                    <a:noFill/>
                  </a:rPr>
                  <a:t> </a:t>
                </a:r>
              </a:p>
            </p:txBody>
          </p:sp>
        </mc:Fallback>
      </mc:AlternateContent>
      <p:sp>
        <p:nvSpPr>
          <p:cNvPr id="11" name="Content Placeholder 2"/>
          <p:cNvSpPr txBox="1">
            <a:spLocks/>
          </p:cNvSpPr>
          <p:nvPr/>
        </p:nvSpPr>
        <p:spPr>
          <a:xfrm>
            <a:off x="366577" y="4439895"/>
            <a:ext cx="8753475" cy="452237"/>
          </a:xfrm>
          <a:prstGeom prst="rect">
            <a:avLst/>
          </a:prstGeom>
        </p:spPr>
        <p:txBody>
          <a:bodyPr vert="horz" lIns="91440" tIns="45720" rIns="91440" bIns="45720" rtlCol="0">
            <a:noAutofit/>
          </a:bodyPr>
          <a:lstStyle/>
          <a:p>
            <a:pPr lvl="0">
              <a:buNone/>
            </a:pPr>
            <a:r>
              <a:rPr lang="en-US" sz="2400" i="1" dirty="0" smtClean="0"/>
              <a:t>Step 4:  Determine P-value </a:t>
            </a:r>
            <a:r>
              <a:rPr lang="en-US" sz="2400" b="1" i="1" dirty="0" smtClean="0">
                <a:solidFill>
                  <a:srgbClr val="00B0F0"/>
                </a:solidFill>
              </a:rPr>
              <a:t>(Use Excel for 2-tailed test)</a:t>
            </a:r>
            <a:endParaRPr lang="en-US" sz="2400" b="1" dirty="0" smtClean="0">
              <a:solidFill>
                <a:srgbClr val="00B0F0"/>
              </a:solidFill>
            </a:endParaRPr>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mc:AlternateContent xmlns:mc="http://schemas.openxmlformats.org/markup-compatibility/2006" xmlns:a14="http://schemas.microsoft.com/office/drawing/2010/main">
        <mc:Choice Requires="a14">
          <p:sp>
            <p:nvSpPr>
              <p:cNvPr id="7" name="TextBox 6"/>
              <p:cNvSpPr txBox="1"/>
              <p:nvPr/>
            </p:nvSpPr>
            <p:spPr>
              <a:xfrm rot="10800000" flipV="1">
                <a:off x="4298623" y="3739138"/>
                <a:ext cx="4939645" cy="842538"/>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𝑆</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r>
                  <a:rPr lang="en-US" sz="2400" kern="1200" dirty="0" smtClean="0">
                    <a:solidFill>
                      <a:schemeClr val="tx1"/>
                    </a:solidFill>
                  </a:rPr>
                  <a:t>=</a:t>
                </a:r>
                <a:r>
                  <a:rPr lang="en-US" sz="2400" dirty="0"/>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87.08</m:t>
                        </m:r>
                        <m:r>
                          <a:rPr lang="en-US" sz="2400" i="1">
                            <a:latin typeface="Cambria Math" panose="02040503050406030204" pitchFamily="18" charset="0"/>
                          </a:rPr>
                          <m:t>−</m:t>
                        </m:r>
                        <m:r>
                          <a:rPr lang="en-US" sz="2400" b="0" i="1" smtClean="0">
                            <a:latin typeface="Cambria Math" panose="02040503050406030204" pitchFamily="18" charset="0"/>
                          </a:rPr>
                          <m:t>87.5</m:t>
                        </m:r>
                      </m:num>
                      <m:den>
                        <m:f>
                          <m:fPr>
                            <m:ctrlPr>
                              <a:rPr lang="en-US" sz="2400" i="1">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0.649</m:t>
                            </m:r>
                          </m:num>
                          <m:den>
                            <m:rad>
                              <m:radPr>
                                <m:degHide m:val="on"/>
                                <m:ctrlPr>
                                  <a:rPr lang="en-US" sz="2400" i="1">
                                    <a:latin typeface="Cambria Math"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13</m:t>
                                </m:r>
                              </m:e>
                            </m:rad>
                          </m:den>
                        </m:f>
                      </m:den>
                    </m:f>
                  </m:oMath>
                </a14:m>
                <a:r>
                  <a:rPr lang="en-US" sz="2400" dirty="0"/>
                  <a:t> </a:t>
                </a:r>
                <a:r>
                  <a:rPr lang="en-US" sz="2400" dirty="0" smtClean="0"/>
                  <a:t>=-2.307</a:t>
                </a:r>
                <a:endParaRPr lang="en-US" sz="2400" kern="1200" dirty="0">
                  <a:solidFill>
                    <a:schemeClr val="tx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rot="10800000" flipV="1">
                <a:off x="4298623" y="3739138"/>
                <a:ext cx="4939645" cy="842538"/>
              </a:xfrm>
              <a:prstGeom prst="rect">
                <a:avLst/>
              </a:prstGeom>
              <a:blipFill rotWithShape="0">
                <a:blip r:embed="rId4"/>
                <a:stretch>
                  <a:fillRect/>
                </a:stretch>
              </a:blipFill>
            </p:spPr>
            <p:txBody>
              <a:bodyPr/>
              <a:lstStyle/>
              <a:p>
                <a:r>
                  <a:rPr lang="en-US">
                    <a:noFill/>
                  </a:rPr>
                  <a:t> </a:t>
                </a:r>
              </a:p>
            </p:txBody>
          </p:sp>
        </mc:Fallback>
      </mc:AlternateContent>
      <p:sp>
        <p:nvSpPr>
          <p:cNvPr id="15" name="TextBox 14"/>
          <p:cNvSpPr txBox="1"/>
          <p:nvPr/>
        </p:nvSpPr>
        <p:spPr>
          <a:xfrm flipH="1">
            <a:off x="7151185" y="4384266"/>
            <a:ext cx="2771480" cy="1006429"/>
          </a:xfrm>
          <a:prstGeom prst="rect">
            <a:avLst/>
          </a:prstGeom>
          <a:noFill/>
        </p:spPr>
        <p:txBody>
          <a:bodyPr wrap="square" rtlCol="0">
            <a:spAutoFit/>
          </a:bodyPr>
          <a:lstStyle/>
          <a:p>
            <a:pPr>
              <a:lnSpc>
                <a:spcPct val="90000"/>
              </a:lnSpc>
            </a:pPr>
            <a:r>
              <a:rPr lang="en-US" sz="2200" kern="1200" dirty="0" smtClean="0">
                <a:solidFill>
                  <a:schemeClr val="tx1"/>
                </a:solidFill>
                <a:latin typeface="+mn-lt"/>
                <a:ea typeface="+mn-ea"/>
                <a:cs typeface="+mn-cs"/>
              </a:rPr>
              <a:t>P-value=0.0397</a:t>
            </a:r>
          </a:p>
          <a:p>
            <a:pPr>
              <a:lnSpc>
                <a:spcPct val="90000"/>
              </a:lnSpc>
            </a:pPr>
            <a:r>
              <a:rPr lang="en-US" sz="2200" dirty="0" smtClean="0"/>
              <a:t>i.e., 0.01985 in </a:t>
            </a:r>
            <a:br>
              <a:rPr lang="en-US" sz="2200" dirty="0" smtClean="0"/>
            </a:br>
            <a:r>
              <a:rPr lang="en-US" sz="2200" dirty="0" smtClean="0"/>
              <a:t>each tail</a:t>
            </a:r>
            <a:endParaRPr lang="en-US" sz="2200" kern="1200" dirty="0">
              <a:solidFill>
                <a:schemeClr val="tx1"/>
              </a:solidFill>
              <a:latin typeface="+mn-lt"/>
              <a:ea typeface="+mn-ea"/>
              <a:cs typeface="+mn-cs"/>
            </a:endParaRPr>
          </a:p>
        </p:txBody>
      </p:sp>
      <p:sp>
        <p:nvSpPr>
          <p:cNvPr id="16" name="Content Placeholder 2"/>
          <p:cNvSpPr txBox="1">
            <a:spLocks/>
          </p:cNvSpPr>
          <p:nvPr/>
        </p:nvSpPr>
        <p:spPr>
          <a:xfrm>
            <a:off x="358718" y="5045432"/>
            <a:ext cx="8753475" cy="452237"/>
          </a:xfrm>
          <a:prstGeom prst="rect">
            <a:avLst/>
          </a:prstGeom>
        </p:spPr>
        <p:txBody>
          <a:bodyPr vert="horz" lIns="91440" tIns="45720" rIns="91440" bIns="45720" rtlCol="0">
            <a:noAutofit/>
          </a:bodyPr>
          <a:lstStyle/>
          <a:p>
            <a:pPr lvl="0">
              <a:buNone/>
            </a:pPr>
            <a:r>
              <a:rPr lang="en-US" sz="2400" i="1" dirty="0" smtClean="0"/>
              <a:t>Step 5:  Decision and Interpretation</a:t>
            </a:r>
            <a:endParaRPr lang="en-US" sz="2400" dirty="0" smtClean="0">
              <a:solidFill>
                <a:srgbClr val="00B0F0"/>
              </a:solidFill>
            </a:endParaRPr>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Rectangle 16"/>
          <p:cNvSpPr/>
          <p:nvPr/>
        </p:nvSpPr>
        <p:spPr>
          <a:xfrm>
            <a:off x="1345004" y="5068169"/>
            <a:ext cx="7618522" cy="1569660"/>
          </a:xfrm>
          <a:prstGeom prst="rect">
            <a:avLst/>
          </a:prstGeom>
        </p:spPr>
        <p:txBody>
          <a:bodyPr wrap="square">
            <a:spAutoFit/>
          </a:bodyPr>
          <a:lstStyle/>
          <a:p>
            <a:r>
              <a:rPr lang="en-US" sz="2400" dirty="0" smtClean="0"/>
              <a:t>                                                   </a:t>
            </a:r>
            <a:r>
              <a:rPr lang="en-US" sz="2400" dirty="0"/>
              <a:t/>
            </a:r>
            <a:br>
              <a:rPr lang="en-US" sz="2400" dirty="0"/>
            </a:br>
            <a:r>
              <a:rPr lang="en-US" sz="2400" dirty="0"/>
              <a:t>With p-value = 0.0397&lt;0.05=</a:t>
            </a:r>
            <a:r>
              <a:rPr lang="el-GR" altLang="en-US" sz="2400" i="1" dirty="0">
                <a:sym typeface="Symbol" panose="05050102010706020507" pitchFamily="18" charset="2"/>
              </a:rPr>
              <a:t> </a:t>
            </a:r>
            <a:r>
              <a:rPr lang="en-US" sz="2400" dirty="0"/>
              <a:t>, there is sufficient evidence to reject the null hypothesis and to conclude that the long run mean octane reading differs from 87.5.</a:t>
            </a:r>
            <a:endParaRPr lang="en-US" sz="2000" dirty="0"/>
          </a:p>
        </p:txBody>
      </p:sp>
    </p:spTree>
    <p:extLst>
      <p:ext uri="{BB962C8B-B14F-4D97-AF65-F5344CB8AC3E}">
        <p14:creationId xmlns:p14="http://schemas.microsoft.com/office/powerpoint/2010/main" val="183527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5" grpId="0"/>
      <p:bldP spid="11" grpId="0"/>
      <p:bldP spid="7" grpId="0"/>
      <p:bldP spid="15"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60" y="9424"/>
            <a:ext cx="8742477" cy="690809"/>
          </a:xfrm>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0060" y="670797"/>
                <a:ext cx="8910245" cy="1978135"/>
              </a:xfrm>
            </p:spPr>
            <p:txBody>
              <a:bodyPr>
                <a:normAutofit lnSpcReduction="10000"/>
              </a:bodyPr>
              <a:lstStyle/>
              <a:p>
                <a:pPr marL="0" indent="-282575">
                  <a:spcBef>
                    <a:spcPts val="0"/>
                  </a:spcBef>
                  <a:buNone/>
                </a:pPr>
                <a:r>
                  <a:rPr lang="en-US" sz="2400" dirty="0" smtClean="0"/>
                  <a:t>An engineer wishes to prove that the mean weight of metal components produced by a process is greater than 4.5 oz. A random sample of 10 components produces the data below.  Test the engineer's hypothesis using a 0.05 level of significance. </a:t>
                </a:r>
                <a:br>
                  <a:rPr lang="en-US" sz="2400" dirty="0" smtClean="0"/>
                </a:br>
                <a:r>
                  <a:rPr lang="en-US" sz="2000" dirty="0" smtClean="0"/>
                  <a:t>(</a:t>
                </a:r>
                <a14:m>
                  <m:oMath xmlns:m="http://schemas.openxmlformats.org/officeDocument/2006/math">
                    <m:acc>
                      <m:accPr>
                        <m:chr m:val="̅"/>
                        <m:ctrlPr>
                          <a:rPr lang="en-US" sz="2000" i="1">
                            <a:latin typeface="Cambria Math" charset="0"/>
                          </a:rPr>
                        </m:ctrlPr>
                      </m:accPr>
                      <m:e>
                        <m:r>
                          <a:rPr lang="en-US" sz="2000" i="1">
                            <a:latin typeface="Cambria Math" panose="02040503050406030204" pitchFamily="18" charset="0"/>
                          </a:rPr>
                          <m:t>𝑋</m:t>
                        </m:r>
                      </m:e>
                    </m:acc>
                    <m:r>
                      <a:rPr lang="en-US" sz="2000" i="1">
                        <a:latin typeface="Cambria Math" panose="02040503050406030204" pitchFamily="18" charset="0"/>
                      </a:rPr>
                      <m:t>=</m:t>
                    </m:r>
                    <m:r>
                      <a:rPr lang="en-US" sz="2000" b="0" i="1" smtClean="0">
                        <a:latin typeface="Cambria Math" panose="02040503050406030204" pitchFamily="18" charset="0"/>
                      </a:rPr>
                      <m:t>4.59</m:t>
                    </m:r>
                    <m:r>
                      <a:rPr lang="en-US" sz="2000" i="1">
                        <a:latin typeface="Cambria Math" panose="02040503050406030204" pitchFamily="18" charset="0"/>
                      </a:rPr>
                      <m:t>,  </m:t>
                    </m:r>
                    <m:r>
                      <a:rPr lang="en-US" sz="2000" i="1">
                        <a:latin typeface="Cambria Math" panose="02040503050406030204" pitchFamily="18" charset="0"/>
                      </a:rPr>
                      <m:t>𝑆</m:t>
                    </m:r>
                    <m:r>
                      <a:rPr lang="en-US" sz="2000" i="1">
                        <a:latin typeface="Cambria Math" panose="02040503050406030204" pitchFamily="18" charset="0"/>
                      </a:rPr>
                      <m:t>=0.504)</m:t>
                    </m:r>
                  </m:oMath>
                </a14:m>
                <a:endParaRPr lang="en-US" sz="2000" dirty="0" smtClean="0"/>
              </a:p>
              <a:p>
                <a:pPr>
                  <a:buNone/>
                </a:pPr>
                <a:r>
                  <a:rPr lang="en-US" sz="2400" b="1" dirty="0" smtClean="0"/>
                  <a:t> 	</a:t>
                </a:r>
                <a:r>
                  <a:rPr lang="en-US" sz="2400" dirty="0" smtClean="0"/>
                  <a:t>4.5   5.6   4.9   3.8   4.1   4.3   4.4   4.7   5.0   4.6 </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0060" y="670797"/>
                <a:ext cx="8910245" cy="1978135"/>
              </a:xfrm>
              <a:blipFill rotWithShape="0">
                <a:blip r:embed="rId2"/>
                <a:stretch>
                  <a:fillRect l="-1026" t="-5846" b="-4615"/>
                </a:stretch>
              </a:blipFill>
            </p:spPr>
            <p:txBody>
              <a:bodyPr/>
              <a:lstStyle/>
              <a:p>
                <a:r>
                  <a:rPr lang="en-US">
                    <a:noFill/>
                  </a:rPr>
                  <a:t> </a:t>
                </a:r>
              </a:p>
            </p:txBody>
          </p:sp>
        </mc:Fallback>
      </mc:AlternateContent>
      <p:sp>
        <p:nvSpPr>
          <p:cNvPr id="9" name="Content Placeholder 2"/>
          <p:cNvSpPr txBox="1">
            <a:spLocks/>
          </p:cNvSpPr>
          <p:nvPr/>
        </p:nvSpPr>
        <p:spPr>
          <a:xfrm>
            <a:off x="376004" y="2545737"/>
            <a:ext cx="5002242" cy="424363"/>
          </a:xfrm>
          <a:prstGeom prst="rect">
            <a:avLst/>
          </a:prstGeom>
        </p:spPr>
        <p:txBody>
          <a:bodyPr vert="horz" lIns="91440" tIns="45720" rIns="91440" bIns="45720" rtlCol="0">
            <a:noAutofit/>
          </a:bodyPr>
          <a:lstStyle/>
          <a:p>
            <a:pPr>
              <a:buNone/>
            </a:pPr>
            <a:r>
              <a:rPr lang="en-US" sz="2400" i="1" dirty="0" smtClean="0"/>
              <a:t>Step 1:  Hypotheses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362451" y="3272119"/>
            <a:ext cx="8601075" cy="467783"/>
          </a:xfrm>
          <a:prstGeom prst="rect">
            <a:avLst/>
          </a:prstGeom>
        </p:spPr>
        <p:txBody>
          <a:bodyPr vert="horz" lIns="91440" tIns="45720" rIns="91440" bIns="45720" rtlCol="0">
            <a:noAutofit/>
          </a:bodyPr>
          <a:lstStyle/>
          <a:p>
            <a:r>
              <a:rPr lang="en-US" sz="2400" i="1" dirty="0" smtClean="0"/>
              <a:t>Step 2 :  </a:t>
            </a:r>
            <a:r>
              <a:rPr lang="en-US" altLang="en-US" sz="2400" i="1" dirty="0"/>
              <a:t>Choose the level of significance, </a:t>
            </a:r>
            <a:r>
              <a:rPr lang="el-GR" altLang="en-US" sz="2400" i="1" dirty="0">
                <a:sym typeface="Symbol" panose="05050102010706020507" pitchFamily="18" charset="2"/>
              </a:rPr>
              <a:t></a:t>
            </a:r>
            <a:r>
              <a:rPr lang="en-US" altLang="en-US" sz="2400" i="1" dirty="0"/>
              <a:t>, and the sample size, </a:t>
            </a:r>
            <a:r>
              <a:rPr lang="en-US" altLang="en-US" sz="2400" i="1" dirty="0" smtClean="0"/>
              <a:t>n</a:t>
            </a:r>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362451" y="4069460"/>
            <a:ext cx="8753475" cy="482305"/>
          </a:xfrm>
          <a:prstGeom prst="rect">
            <a:avLst/>
          </a:prstGeom>
        </p:spPr>
        <p:txBody>
          <a:bodyPr vert="horz" lIns="91440" tIns="45720" rIns="91440" bIns="45720" rtlCol="0">
            <a:noAutofit/>
          </a:bodyPr>
          <a:lstStyle/>
          <a:p>
            <a:pPr lvl="0">
              <a:buNone/>
            </a:pPr>
            <a:r>
              <a:rPr lang="en-US" sz="2400" i="1" dirty="0" smtClean="0"/>
              <a:t>Step 3:  Calculate Test Statistic</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366577" y="4731871"/>
            <a:ext cx="8753475" cy="452237"/>
          </a:xfrm>
          <a:prstGeom prst="rect">
            <a:avLst/>
          </a:prstGeom>
        </p:spPr>
        <p:txBody>
          <a:bodyPr vert="horz" lIns="91440" tIns="45720" rIns="91440" bIns="45720" rtlCol="0">
            <a:noAutofit/>
          </a:bodyPr>
          <a:lstStyle/>
          <a:p>
            <a:pPr lvl="0">
              <a:buNone/>
            </a:pPr>
            <a:r>
              <a:rPr lang="en-US" sz="2400" i="1" dirty="0" smtClean="0"/>
              <a:t>Step 4:  Determine P-value </a:t>
            </a:r>
            <a:r>
              <a:rPr lang="en-US" sz="2400" i="1" dirty="0" smtClean="0">
                <a:solidFill>
                  <a:srgbClr val="00B0F0"/>
                </a:solidFill>
              </a:rPr>
              <a:t>(Use Excel)</a:t>
            </a:r>
            <a:endParaRPr lang="en-US" sz="2400" dirty="0" smtClean="0">
              <a:solidFill>
                <a:srgbClr val="00B0F0"/>
              </a:solidFill>
            </a:endParaRPr>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Content Placeholder 2"/>
          <p:cNvSpPr txBox="1">
            <a:spLocks/>
          </p:cNvSpPr>
          <p:nvPr/>
        </p:nvSpPr>
        <p:spPr>
          <a:xfrm>
            <a:off x="358718" y="5204780"/>
            <a:ext cx="8753475" cy="452237"/>
          </a:xfrm>
          <a:prstGeom prst="rect">
            <a:avLst/>
          </a:prstGeom>
        </p:spPr>
        <p:txBody>
          <a:bodyPr vert="horz" lIns="91440" tIns="45720" rIns="91440" bIns="45720" rtlCol="0">
            <a:noAutofit/>
          </a:bodyPr>
          <a:lstStyle/>
          <a:p>
            <a:pPr lvl="0">
              <a:buNone/>
            </a:pPr>
            <a:r>
              <a:rPr lang="en-US" sz="2400" i="1" dirty="0" smtClean="0"/>
              <a:t>Step 5:  Decision and Interpretation</a:t>
            </a:r>
            <a:endParaRPr lang="en-US" sz="2400" dirty="0" smtClean="0">
              <a:solidFill>
                <a:srgbClr val="00B0F0"/>
              </a:solidFill>
            </a:endParaRPr>
          </a:p>
          <a:p>
            <a:r>
              <a:rPr lang="en-US" sz="2400" dirty="0" smtClean="0"/>
              <a:t>       </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Content Placeholder 2"/>
          <p:cNvSpPr txBox="1">
            <a:spLocks/>
          </p:cNvSpPr>
          <p:nvPr/>
        </p:nvSpPr>
        <p:spPr>
          <a:xfrm>
            <a:off x="3377845" y="2472192"/>
            <a:ext cx="5134973" cy="945479"/>
          </a:xfrm>
          <a:prstGeom prst="rect">
            <a:avLst/>
          </a:prstGeom>
        </p:spPr>
        <p:txBody>
          <a:bodyPr vert="horz" lIns="91440" tIns="45720" rIns="91440" bIns="45720" rtlCol="0">
            <a:noAutofit/>
          </a:bodyPr>
          <a:lstStyle/>
          <a:p>
            <a:pPr lvl="1"/>
            <a:r>
              <a:rPr lang="en-US" sz="2400" dirty="0" smtClean="0"/>
              <a:t>H</a:t>
            </a:r>
            <a:r>
              <a:rPr lang="en-US" sz="2400" baseline="-25000" dirty="0" smtClean="0"/>
              <a:t>0</a:t>
            </a:r>
            <a:r>
              <a:rPr lang="en-US" sz="2400" dirty="0" smtClean="0"/>
              <a:t>: µ </a:t>
            </a:r>
            <a:r>
              <a:rPr lang="en-US" sz="2400" dirty="0"/>
              <a:t>≤</a:t>
            </a:r>
            <a:r>
              <a:rPr lang="en-US" sz="2400" dirty="0" smtClean="0"/>
              <a:t> </a:t>
            </a:r>
            <a:r>
              <a:rPr lang="en-US" sz="2400" dirty="0"/>
              <a:t>4</a:t>
            </a:r>
            <a:r>
              <a:rPr lang="en-US" sz="2400" dirty="0" smtClean="0"/>
              <a:t>.5</a:t>
            </a:r>
          </a:p>
          <a:p>
            <a:pPr lvl="1"/>
            <a:r>
              <a:rPr lang="en-US" sz="2400" dirty="0" smtClean="0"/>
              <a:t>Ha: µ &gt; 4.5</a:t>
            </a:r>
            <a:endParaRPr lang="en-US" sz="3200" dirty="0"/>
          </a:p>
        </p:txBody>
      </p:sp>
      <p:sp>
        <p:nvSpPr>
          <p:cNvPr id="15" name="TextBox 14"/>
          <p:cNvSpPr txBox="1"/>
          <p:nvPr/>
        </p:nvSpPr>
        <p:spPr>
          <a:xfrm rot="10800000" flipV="1">
            <a:off x="3841541" y="3635599"/>
            <a:ext cx="2578116" cy="461665"/>
          </a:xfrm>
          <a:prstGeom prst="rect">
            <a:avLst/>
          </a:prstGeom>
          <a:noFill/>
        </p:spPr>
        <p:txBody>
          <a:bodyPr wrap="square" rtlCol="0">
            <a:spAutoFit/>
          </a:bodyPr>
          <a:lstStyle/>
          <a:p>
            <a:r>
              <a:rPr lang="el-GR" altLang="en-US" sz="2400" i="1" dirty="0" smtClean="0">
                <a:sym typeface="Symbol" panose="05050102010706020507" pitchFamily="18" charset="2"/>
              </a:rPr>
              <a:t></a:t>
            </a:r>
            <a:r>
              <a:rPr lang="en-US" altLang="en-US" sz="2400" dirty="0" smtClean="0">
                <a:sym typeface="Symbol" panose="05050102010706020507" pitchFamily="18" charset="2"/>
              </a:rPr>
              <a:t> = 0.05 and </a:t>
            </a:r>
            <a:r>
              <a:rPr lang="en-US" altLang="en-US" sz="2400" i="1" dirty="0" smtClean="0"/>
              <a:t>n</a:t>
            </a:r>
            <a:r>
              <a:rPr lang="en-US" altLang="en-US" sz="2400" dirty="0" smtClean="0"/>
              <a:t>=10</a:t>
            </a:r>
            <a:endParaRPr lang="en-US" sz="2400" kern="1200" dirty="0">
              <a:solidFill>
                <a:schemeClr val="tx1"/>
              </a:solidFill>
            </a:endParaRPr>
          </a:p>
        </p:txBody>
      </p:sp>
      <mc:AlternateContent xmlns:mc="http://schemas.openxmlformats.org/markup-compatibility/2006" xmlns:a14="http://schemas.microsoft.com/office/drawing/2010/main">
        <mc:Choice Requires="a14">
          <p:sp>
            <p:nvSpPr>
              <p:cNvPr id="16" name="TextBox 15"/>
              <p:cNvSpPr txBox="1"/>
              <p:nvPr/>
            </p:nvSpPr>
            <p:spPr>
              <a:xfrm rot="10800000" flipV="1">
                <a:off x="4298623" y="3965386"/>
                <a:ext cx="4939645" cy="842538"/>
              </a:xfrm>
              <a:prstGeom prst="rect">
                <a:avLst/>
              </a:prstGeom>
              <a:noFill/>
            </p:spPr>
            <p:txBody>
              <a:bodyPr wrap="square" rtlCol="0">
                <a:spAutoFit/>
              </a:bodyPr>
              <a:lstStyle/>
              <a:p>
                <a14:m>
                  <m:oMath xmlns:m="http://schemas.openxmlformats.org/officeDocument/2006/math">
                    <m:r>
                      <a:rPr lang="en-US" sz="2400" i="1" smtClean="0">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acc>
                          <m:accPr>
                            <m:chr m:val="̅"/>
                            <m:ctrlPr>
                              <a:rPr lang="en-US" sz="2400" i="1">
                                <a:latin typeface="Cambria Math" charset="0"/>
                              </a:rPr>
                            </m:ctrlPr>
                          </m:accPr>
                          <m:e>
                            <m:r>
                              <a:rPr lang="en-US" sz="2400" i="1">
                                <a:latin typeface="Cambria Math" panose="02040503050406030204" pitchFamily="18" charset="0"/>
                              </a:rPr>
                              <m:t>𝑋</m:t>
                            </m:r>
                          </m:e>
                        </m:acc>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num>
                      <m:den>
                        <m:f>
                          <m:fPr>
                            <m:ctrlPr>
                              <a:rPr lang="en-US" sz="2400" i="1">
                                <a:latin typeface="Cambria Math"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𝑆</m:t>
                            </m:r>
                          </m:num>
                          <m:den>
                            <m:rad>
                              <m:radPr>
                                <m:degHide m:val="on"/>
                                <m:ctrlPr>
                                  <a:rPr lang="en-US" sz="2400" i="1">
                                    <a:latin typeface="Cambria Math" charset="0"/>
                                    <a:ea typeface="Cambria Math" panose="02040503050406030204" pitchFamily="18" charset="0"/>
                                  </a:rPr>
                                </m:ctrlPr>
                              </m:radPr>
                              <m:deg/>
                              <m:e>
                                <m:r>
                                  <a:rPr lang="en-US" sz="2400" i="1">
                                    <a:latin typeface="Cambria Math" panose="02040503050406030204" pitchFamily="18" charset="0"/>
                                    <a:ea typeface="Cambria Math" panose="02040503050406030204" pitchFamily="18" charset="0"/>
                                  </a:rPr>
                                  <m:t>𝑛</m:t>
                                </m:r>
                              </m:e>
                            </m:rad>
                          </m:den>
                        </m:f>
                      </m:den>
                    </m:f>
                  </m:oMath>
                </a14:m>
                <a:r>
                  <a:rPr lang="en-US" sz="2400" kern="1200" dirty="0" smtClean="0">
                    <a:solidFill>
                      <a:schemeClr val="tx1"/>
                    </a:solidFill>
                  </a:rPr>
                  <a:t>=</a:t>
                </a:r>
                <a:r>
                  <a:rPr lang="en-US" sz="2400" dirty="0"/>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m:t>
                    </m:r>
                    <m:f>
                      <m:fPr>
                        <m:ctrlPr>
                          <a:rPr lang="en-US" sz="2400" i="1">
                            <a:latin typeface="Cambria Math" charset="0"/>
                          </a:rPr>
                        </m:ctrlPr>
                      </m:fPr>
                      <m:num>
                        <m:r>
                          <a:rPr lang="en-US" sz="2400" b="0" i="1" smtClean="0">
                            <a:latin typeface="Cambria Math" panose="02040503050406030204" pitchFamily="18" charset="0"/>
                          </a:rPr>
                          <m:t>4.59</m:t>
                        </m:r>
                        <m:r>
                          <a:rPr lang="en-US" sz="2400" i="1">
                            <a:latin typeface="Cambria Math" panose="02040503050406030204" pitchFamily="18" charset="0"/>
                          </a:rPr>
                          <m:t>−</m:t>
                        </m:r>
                        <m:r>
                          <a:rPr lang="en-US" sz="2400" b="0" i="1" smtClean="0">
                            <a:latin typeface="Cambria Math" panose="02040503050406030204" pitchFamily="18" charset="0"/>
                          </a:rPr>
                          <m:t>4.5</m:t>
                        </m:r>
                      </m:num>
                      <m:den>
                        <m:f>
                          <m:fPr>
                            <m:ctrlPr>
                              <a:rPr lang="en-US" sz="2400" i="1">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0.504</m:t>
                            </m:r>
                          </m:num>
                          <m:den>
                            <m:rad>
                              <m:radPr>
                                <m:degHide m:val="on"/>
                                <m:ctrlPr>
                                  <a:rPr lang="en-US" sz="2400" i="1">
                                    <a:latin typeface="Cambria Math"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10</m:t>
                                </m:r>
                              </m:e>
                            </m:rad>
                          </m:den>
                        </m:f>
                      </m:den>
                    </m:f>
                  </m:oMath>
                </a14:m>
                <a:r>
                  <a:rPr lang="en-US" sz="2400" dirty="0"/>
                  <a:t> </a:t>
                </a:r>
                <a:r>
                  <a:rPr lang="en-US" sz="2400" dirty="0" smtClean="0"/>
                  <a:t>=0.5643</a:t>
                </a:r>
                <a:endParaRPr lang="en-US" sz="2400" kern="1200" dirty="0">
                  <a:solidFill>
                    <a:schemeClr val="tx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rot="10800000" flipV="1">
                <a:off x="4298623" y="3965386"/>
                <a:ext cx="4939645" cy="842538"/>
              </a:xfrm>
              <a:prstGeom prst="rect">
                <a:avLst/>
              </a:prstGeom>
              <a:blipFill rotWithShape="0">
                <a:blip r:embed="rId3"/>
                <a:stretch>
                  <a:fillRect/>
                </a:stretch>
              </a:blipFill>
            </p:spPr>
            <p:txBody>
              <a:bodyPr/>
              <a:lstStyle/>
              <a:p>
                <a:r>
                  <a:rPr lang="en-US">
                    <a:noFill/>
                  </a:rPr>
                  <a:t> </a:t>
                </a:r>
              </a:p>
            </p:txBody>
          </p:sp>
        </mc:Fallback>
      </mc:AlternateContent>
      <p:sp>
        <p:nvSpPr>
          <p:cNvPr id="17" name="TextBox 16"/>
          <p:cNvSpPr txBox="1"/>
          <p:nvPr/>
        </p:nvSpPr>
        <p:spPr>
          <a:xfrm flipH="1">
            <a:off x="5269583" y="4773612"/>
            <a:ext cx="2771480" cy="461665"/>
          </a:xfrm>
          <a:prstGeom prst="rect">
            <a:avLst/>
          </a:prstGeom>
          <a:noFill/>
        </p:spPr>
        <p:txBody>
          <a:bodyPr wrap="square" rtlCol="0">
            <a:spAutoFit/>
          </a:bodyPr>
          <a:lstStyle/>
          <a:p>
            <a:r>
              <a:rPr lang="en-US" sz="2400" kern="1200" dirty="0" smtClean="0">
                <a:solidFill>
                  <a:schemeClr val="tx1"/>
                </a:solidFill>
                <a:latin typeface="+mn-lt"/>
                <a:ea typeface="+mn-ea"/>
                <a:cs typeface="+mn-cs"/>
              </a:rPr>
              <a:t>P-value=0.2932</a:t>
            </a:r>
            <a:endParaRPr lang="en-US" sz="2400" kern="1200" dirty="0">
              <a:solidFill>
                <a:schemeClr val="tx1"/>
              </a:solidFill>
              <a:latin typeface="+mn-lt"/>
              <a:ea typeface="+mn-ea"/>
              <a:cs typeface="+mn-cs"/>
            </a:endParaRPr>
          </a:p>
        </p:txBody>
      </p:sp>
      <p:sp>
        <p:nvSpPr>
          <p:cNvPr id="18" name="Rectangle 17"/>
          <p:cNvSpPr/>
          <p:nvPr/>
        </p:nvSpPr>
        <p:spPr>
          <a:xfrm>
            <a:off x="1346371" y="5600456"/>
            <a:ext cx="7618522" cy="1200329"/>
          </a:xfrm>
          <a:prstGeom prst="rect">
            <a:avLst/>
          </a:prstGeom>
        </p:spPr>
        <p:txBody>
          <a:bodyPr wrap="square">
            <a:spAutoFit/>
          </a:bodyPr>
          <a:lstStyle/>
          <a:p>
            <a:r>
              <a:rPr lang="en-US" sz="2400" dirty="0"/>
              <a:t>With p-value = </a:t>
            </a:r>
            <a:r>
              <a:rPr lang="en-US" sz="2400" dirty="0" smtClean="0"/>
              <a:t>0.2932&gt;0.05=</a:t>
            </a:r>
            <a:r>
              <a:rPr lang="el-GR" altLang="en-US" sz="2400" i="1" dirty="0">
                <a:sym typeface="Symbol" panose="05050102010706020507" pitchFamily="18" charset="2"/>
              </a:rPr>
              <a:t> </a:t>
            </a:r>
            <a:r>
              <a:rPr lang="en-US" sz="2400" dirty="0" smtClean="0"/>
              <a:t>, </a:t>
            </a:r>
            <a:r>
              <a:rPr lang="en-US" sz="2400" dirty="0"/>
              <a:t>there is </a:t>
            </a:r>
            <a:r>
              <a:rPr lang="en-US" sz="2400" dirty="0" smtClean="0"/>
              <a:t>NOT sufficient evidence to reject the null hypothesis.  Thus, we are unable to conclude that the mean weight is greater than 4.5 oz.</a:t>
            </a:r>
            <a:endParaRPr lang="en-US" sz="2000" dirty="0"/>
          </a:p>
        </p:txBody>
      </p:sp>
    </p:spTree>
    <p:extLst>
      <p:ext uri="{BB962C8B-B14F-4D97-AF65-F5344CB8AC3E}">
        <p14:creationId xmlns:p14="http://schemas.microsoft.com/office/powerpoint/2010/main" val="154875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5353"/>
            <a:ext cx="8681884" cy="598436"/>
          </a:xfrm>
        </p:spPr>
        <p:txBody>
          <a:bodyPr>
            <a:normAutofit/>
          </a:bodyPr>
          <a:lstStyle/>
          <a:p>
            <a:r>
              <a:rPr lang="en-US" sz="3200" dirty="0" smtClean="0"/>
              <a:t>Example</a:t>
            </a:r>
            <a:endParaRPr lang="en-US" sz="3200" dirty="0"/>
          </a:p>
        </p:txBody>
      </p:sp>
      <p:sp>
        <p:nvSpPr>
          <p:cNvPr id="3" name="Content Placeholder 2"/>
          <p:cNvSpPr>
            <a:spLocks noGrp="1"/>
          </p:cNvSpPr>
          <p:nvPr>
            <p:ph idx="1"/>
          </p:nvPr>
        </p:nvSpPr>
        <p:spPr>
          <a:xfrm>
            <a:off x="235974" y="497317"/>
            <a:ext cx="8681884" cy="1775082"/>
          </a:xfrm>
        </p:spPr>
        <p:txBody>
          <a:bodyPr>
            <a:normAutofit/>
          </a:bodyPr>
          <a:lstStyle/>
          <a:p>
            <a:pPr marL="0" indent="0">
              <a:buNone/>
            </a:pPr>
            <a:r>
              <a:rPr lang="en-US" sz="2400" dirty="0" smtClean="0"/>
              <a:t>A </a:t>
            </a:r>
            <a:r>
              <a:rPr lang="en-US" sz="2400" dirty="0"/>
              <a:t>doctor is researching side effects with a new pain medication.   A clinical trial including random sample of 340 people who took a new pain relief medication reveals that 23 suffered some side effects. At the </a:t>
            </a:r>
            <a:r>
              <a:rPr lang="el-GR" sz="2400" dirty="0" smtClean="0"/>
              <a:t>α</a:t>
            </a:r>
            <a:r>
              <a:rPr lang="en-US" sz="2400" dirty="0" smtClean="0"/>
              <a:t>=.</a:t>
            </a:r>
            <a:r>
              <a:rPr lang="en-US" sz="2400" dirty="0"/>
              <a:t>05 level of significance, is there evidence that less than 10% of all patients who take the medication will experience side effects?</a:t>
            </a:r>
          </a:p>
        </p:txBody>
      </p:sp>
      <p:sp>
        <p:nvSpPr>
          <p:cNvPr id="5" name="Rectangle 1"/>
          <p:cNvSpPr>
            <a:spLocks noChangeArrowheads="1"/>
          </p:cNvSpPr>
          <p:nvPr/>
        </p:nvSpPr>
        <p:spPr bwMode="auto">
          <a:xfrm>
            <a:off x="1492199" y="245350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235974" y="2270627"/>
                <a:ext cx="8681884" cy="455689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ct val="100000"/>
                  </a:lnSpc>
                  <a:spcBef>
                    <a:spcPts val="1000"/>
                  </a:spcBef>
                  <a:buFont typeface="+mj-lt"/>
                  <a:buAutoNum type="arabicPeriod"/>
                </a:pPr>
                <a:r>
                  <a:rPr lang="en-US" sz="2200" dirty="0" smtClean="0"/>
                  <a:t>Categorical: side effects/no side effects</a:t>
                </a:r>
                <a:br>
                  <a:rPr lang="en-US" sz="2200" dirty="0" smtClean="0"/>
                </a:br>
                <a:r>
                  <a:rPr lang="en-US" sz="2200" dirty="0"/>
                  <a:t>Random sample, </a:t>
                </a:r>
                <a:r>
                  <a:rPr lang="en-US" sz="2200" dirty="0" smtClean="0"/>
                  <a:t>n=340</a:t>
                </a:r>
                <a:br>
                  <a:rPr lang="en-US" sz="2200" dirty="0" smtClean="0"/>
                </a:br>
                <a:r>
                  <a:rPr lang="en-US" sz="2200" dirty="0" smtClean="0"/>
                  <a:t>np </a:t>
                </a:r>
                <a:r>
                  <a:rPr lang="en-US" sz="2200" dirty="0"/>
                  <a:t>= 340(.10) = 34 &gt; </a:t>
                </a:r>
                <a:r>
                  <a:rPr lang="en-US" sz="2200" dirty="0" smtClean="0"/>
                  <a:t>5     </a:t>
                </a:r>
                <a:r>
                  <a:rPr lang="en-US" sz="2200" dirty="0"/>
                  <a:t>and      </a:t>
                </a:r>
                <a:r>
                  <a:rPr lang="en-US" sz="2200" dirty="0" smtClean="0"/>
                  <a:t>n(1-p) </a:t>
                </a:r>
                <a:r>
                  <a:rPr lang="en-US" sz="2200" dirty="0"/>
                  <a:t>= 340(.9) = 306 &gt; </a:t>
                </a:r>
                <a:r>
                  <a:rPr lang="en-US" sz="2200" dirty="0" smtClean="0"/>
                  <a:t>5</a:t>
                </a:r>
              </a:p>
              <a:p>
                <a:pPr marL="457200" indent="-457200">
                  <a:buFont typeface="+mj-lt"/>
                  <a:buAutoNum type="arabicPeriod" startAt="2"/>
                  <a:tabLst>
                    <a:tab pos="344488" algn="l"/>
                  </a:tabLst>
                </a:pPr>
                <a:r>
                  <a:rPr lang="en-US" sz="2400" dirty="0" smtClean="0"/>
                  <a:t>H</a:t>
                </a:r>
                <a:r>
                  <a:rPr lang="en-US" sz="2400" baseline="-25000" dirty="0" smtClean="0"/>
                  <a:t>0</a:t>
                </a:r>
                <a:r>
                  <a:rPr lang="en-US" sz="2400" dirty="0" smtClean="0"/>
                  <a:t>: p ≥ </a:t>
                </a:r>
                <a:r>
                  <a:rPr lang="en-US" sz="2400" dirty="0"/>
                  <a:t>.10 </a:t>
                </a:r>
                <a:r>
                  <a:rPr lang="en-US" sz="2400" dirty="0" smtClean="0"/>
                  <a:t/>
                </a:r>
                <a:br>
                  <a:rPr lang="en-US" sz="2400" dirty="0" smtClean="0"/>
                </a:br>
                <a:r>
                  <a:rPr lang="en-US" sz="2400" dirty="0" smtClean="0"/>
                  <a:t>H</a:t>
                </a:r>
                <a:r>
                  <a:rPr lang="en-US" sz="2400" baseline="-25000" dirty="0" smtClean="0"/>
                  <a:t>A</a:t>
                </a:r>
                <a:r>
                  <a:rPr lang="en-US" sz="2400" dirty="0" smtClean="0"/>
                  <a:t>: p </a:t>
                </a:r>
                <a:r>
                  <a:rPr lang="en-US" sz="2400" dirty="0"/>
                  <a:t>&lt; .</a:t>
                </a:r>
                <a:r>
                  <a:rPr lang="en-US" sz="2400" dirty="0" smtClean="0"/>
                  <a:t>10</a:t>
                </a:r>
              </a:p>
              <a:p>
                <a:pPr marL="457200" indent="-457200">
                  <a:buFont typeface="+mj-lt"/>
                  <a:buAutoNum type="arabicPeriod" startAt="2"/>
                  <a:tabLst>
                    <a:tab pos="344488" algn="l"/>
                  </a:tabLst>
                </a:pPr>
                <a:r>
                  <a:rPr lang="en-US" sz="2000" dirty="0" smtClean="0"/>
                  <a:t> </a:t>
                </a:r>
                <a14:m>
                  <m:oMath xmlns:m="http://schemas.openxmlformats.org/officeDocument/2006/math">
                    <m:acc>
                      <m:accPr>
                        <m:chr m:val="̂"/>
                        <m:ctrlPr>
                          <a:rPr lang="en-US" sz="2000" i="1">
                            <a:latin typeface="Cambria Math" charset="0"/>
                          </a:rPr>
                        </m:ctrlPr>
                      </m:accPr>
                      <m:e>
                        <m:r>
                          <a:rPr lang="en-US" sz="2000" i="1">
                            <a:latin typeface="Cambria Math" panose="02040503050406030204" pitchFamily="18" charset="0"/>
                          </a:rPr>
                          <m:t>𝑝</m:t>
                        </m:r>
                      </m:e>
                    </m:acc>
                  </m:oMath>
                </a14:m>
                <a:r>
                  <a:rPr lang="en-US" sz="2400" dirty="0" smtClean="0"/>
                  <a:t> </a:t>
                </a:r>
                <a:r>
                  <a:rPr lang="en-US" sz="2400" dirty="0"/>
                  <a:t>= 23/340 = .</a:t>
                </a:r>
                <a:r>
                  <a:rPr lang="en-US" sz="2400" dirty="0" smtClean="0"/>
                  <a:t>06765</a:t>
                </a:r>
                <a:br>
                  <a:rPr lang="en-US" sz="2400" dirty="0" smtClean="0"/>
                </a:br>
                <a:r>
                  <a:rPr lang="en-US" sz="2400" dirty="0" smtClean="0"/>
                  <a:t/>
                </a:r>
                <a:br>
                  <a:rPr lang="en-US" sz="2400" dirty="0" smtClean="0"/>
                </a:br>
                <a:r>
                  <a:rPr lang="en-US" sz="1600" dirty="0" smtClean="0">
                    <a:latin typeface="Cambria Math" panose="02040503050406030204" pitchFamily="18" charset="0"/>
                    <a:ea typeface="Cambria Math" panose="02040503050406030204" pitchFamily="18" charset="0"/>
                  </a:rPr>
                  <a:t/>
                </a:r>
                <a:br>
                  <a:rPr lang="en-US" sz="1600" dirty="0" smtClean="0">
                    <a:latin typeface="Cambria Math" panose="02040503050406030204" pitchFamily="18" charset="0"/>
                    <a:ea typeface="Cambria Math" panose="02040503050406030204" pitchFamily="18" charset="0"/>
                  </a:rPr>
                </a:br>
                <a14:m>
                  <m:oMath xmlns:m="http://schemas.openxmlformats.org/officeDocument/2006/math">
                    <m:sSup>
                      <m:sSupPr>
                        <m:ctrlPr>
                          <a:rPr lang="en-US" sz="1900" i="1">
                            <a:latin typeface="Cambria Math" charset="0"/>
                          </a:rPr>
                        </m:ctrlPr>
                      </m:sSupPr>
                      <m:e>
                        <m:r>
                          <a:rPr lang="en-US" sz="1900" i="1">
                            <a:latin typeface="Cambria Math" panose="02040503050406030204" pitchFamily="18" charset="0"/>
                          </a:rPr>
                          <m:t>𝑧</m:t>
                        </m:r>
                      </m:e>
                      <m:sup>
                        <m:r>
                          <a:rPr lang="en-US" sz="1900" i="1">
                            <a:latin typeface="Cambria Math" panose="02040503050406030204" pitchFamily="18" charset="0"/>
                          </a:rPr>
                          <m:t>∗</m:t>
                        </m:r>
                      </m:sup>
                    </m:sSup>
                    <m:r>
                      <a:rPr lang="en-US" sz="1900" i="1">
                        <a:latin typeface="Cambria Math" panose="02040503050406030204" pitchFamily="18" charset="0"/>
                      </a:rPr>
                      <m:t>=</m:t>
                    </m:r>
                    <m:f>
                      <m:fPr>
                        <m:ctrlPr>
                          <a:rPr lang="en-US" sz="1900" i="1">
                            <a:latin typeface="Cambria Math" charset="0"/>
                          </a:rPr>
                        </m:ctrlPr>
                      </m:fPr>
                      <m:num>
                        <m:acc>
                          <m:accPr>
                            <m:chr m:val="̂"/>
                            <m:ctrlPr>
                              <a:rPr lang="en-US" sz="1900" i="1">
                                <a:latin typeface="Cambria Math" charset="0"/>
                              </a:rPr>
                            </m:ctrlPr>
                          </m:accPr>
                          <m:e>
                            <m:r>
                              <a:rPr lang="en-US" sz="1900" i="1">
                                <a:latin typeface="Cambria Math" panose="02040503050406030204" pitchFamily="18" charset="0"/>
                              </a:rPr>
                              <m:t>𝑝</m:t>
                            </m:r>
                          </m:e>
                        </m:acc>
                        <m:r>
                          <a:rPr lang="en-US" sz="1900" i="1">
                            <a:latin typeface="Cambria Math" panose="02040503050406030204" pitchFamily="18" charset="0"/>
                          </a:rPr>
                          <m:t>−</m:t>
                        </m:r>
                        <m:r>
                          <a:rPr lang="en-US" sz="1900" i="1">
                            <a:latin typeface="Cambria Math" panose="02040503050406030204" pitchFamily="18" charset="0"/>
                          </a:rPr>
                          <m:t>𝑝</m:t>
                        </m:r>
                      </m:num>
                      <m:den>
                        <m:rad>
                          <m:radPr>
                            <m:degHide m:val="on"/>
                            <m:ctrlPr>
                              <a:rPr lang="en-US" sz="1900" i="1">
                                <a:latin typeface="Cambria Math" charset="0"/>
                              </a:rPr>
                            </m:ctrlPr>
                          </m:radPr>
                          <m:deg/>
                          <m:e>
                            <m:f>
                              <m:fPr>
                                <m:ctrlPr>
                                  <a:rPr lang="en-US" sz="1900" i="1">
                                    <a:latin typeface="Cambria Math" charset="0"/>
                                  </a:rPr>
                                </m:ctrlPr>
                              </m:fPr>
                              <m:num>
                                <m:r>
                                  <a:rPr lang="en-US" sz="1900" i="1">
                                    <a:latin typeface="Cambria Math" panose="02040503050406030204" pitchFamily="18" charset="0"/>
                                  </a:rPr>
                                  <m:t>𝑝</m:t>
                                </m:r>
                                <m:r>
                                  <a:rPr lang="en-US" sz="1900" i="1">
                                    <a:latin typeface="Cambria Math" panose="02040503050406030204" pitchFamily="18" charset="0"/>
                                  </a:rPr>
                                  <m:t>(1−</m:t>
                                </m:r>
                                <m:r>
                                  <a:rPr lang="en-US" sz="1900" i="1">
                                    <a:latin typeface="Cambria Math" panose="02040503050406030204" pitchFamily="18" charset="0"/>
                                  </a:rPr>
                                  <m:t>𝑝</m:t>
                                </m:r>
                                <m:r>
                                  <a:rPr lang="en-US" sz="1900" i="1">
                                    <a:latin typeface="Cambria Math" panose="02040503050406030204" pitchFamily="18" charset="0"/>
                                  </a:rPr>
                                  <m:t>)</m:t>
                                </m:r>
                              </m:num>
                              <m:den>
                                <m:r>
                                  <a:rPr lang="en-US" sz="1900" i="1">
                                    <a:latin typeface="Cambria Math" panose="02040503050406030204" pitchFamily="18" charset="0"/>
                                  </a:rPr>
                                  <m:t>𝑛</m:t>
                                </m:r>
                              </m:den>
                            </m:f>
                          </m:e>
                        </m:rad>
                      </m:den>
                    </m:f>
                    <m:r>
                      <a:rPr lang="en-US" sz="1900" i="1">
                        <a:latin typeface="Cambria Math" panose="02040503050406030204" pitchFamily="18" charset="0"/>
                      </a:rPr>
                      <m:t>=</m:t>
                    </m:r>
                    <m:f>
                      <m:fPr>
                        <m:ctrlPr>
                          <a:rPr lang="en-US" sz="1900" i="1">
                            <a:latin typeface="Cambria Math" charset="0"/>
                          </a:rPr>
                        </m:ctrlPr>
                      </m:fPr>
                      <m:num>
                        <m:r>
                          <a:rPr lang="en-US" sz="1900" i="1">
                            <a:latin typeface="Cambria Math" panose="02040503050406030204" pitchFamily="18" charset="0"/>
                          </a:rPr>
                          <m:t>0.06765−0.10</m:t>
                        </m:r>
                      </m:num>
                      <m:den>
                        <m:rad>
                          <m:radPr>
                            <m:degHide m:val="on"/>
                            <m:ctrlPr>
                              <a:rPr lang="en-US" sz="1900" i="1">
                                <a:latin typeface="Cambria Math" charset="0"/>
                              </a:rPr>
                            </m:ctrlPr>
                          </m:radPr>
                          <m:deg/>
                          <m:e>
                            <m:f>
                              <m:fPr>
                                <m:ctrlPr>
                                  <a:rPr lang="en-US" sz="1900" i="1">
                                    <a:latin typeface="Cambria Math" charset="0"/>
                                  </a:rPr>
                                </m:ctrlPr>
                              </m:fPr>
                              <m:num>
                                <m:r>
                                  <a:rPr lang="en-US" sz="1900" i="1">
                                    <a:latin typeface="Cambria Math" panose="02040503050406030204" pitchFamily="18" charset="0"/>
                                  </a:rPr>
                                  <m:t>0.10(1−0.10)</m:t>
                                </m:r>
                              </m:num>
                              <m:den>
                                <m:r>
                                  <a:rPr lang="en-US" sz="1900" i="1">
                                    <a:latin typeface="Cambria Math" panose="02040503050406030204" pitchFamily="18" charset="0"/>
                                  </a:rPr>
                                  <m:t>340</m:t>
                                </m:r>
                              </m:den>
                            </m:f>
                          </m:e>
                        </m:rad>
                      </m:den>
                    </m:f>
                    <m:r>
                      <a:rPr lang="en-US" sz="1900" i="1">
                        <a:latin typeface="Cambria Math" panose="02040503050406030204" pitchFamily="18" charset="0"/>
                      </a:rPr>
                      <m:t>=</m:t>
                    </m:r>
                    <m:f>
                      <m:fPr>
                        <m:ctrlPr>
                          <a:rPr lang="en-US" sz="1900" i="1">
                            <a:latin typeface="Cambria Math" charset="0"/>
                          </a:rPr>
                        </m:ctrlPr>
                      </m:fPr>
                      <m:num>
                        <m:r>
                          <a:rPr lang="en-US" sz="1900" i="1">
                            <a:latin typeface="Cambria Math" panose="02040503050406030204" pitchFamily="18" charset="0"/>
                          </a:rPr>
                          <m:t>−0.03235</m:t>
                        </m:r>
                      </m:num>
                      <m:den>
                        <m:r>
                          <a:rPr lang="en-US" sz="1900" i="1">
                            <a:latin typeface="Cambria Math" panose="02040503050406030204" pitchFamily="18" charset="0"/>
                          </a:rPr>
                          <m:t>0.01627</m:t>
                        </m:r>
                      </m:den>
                    </m:f>
                    <m:r>
                      <a:rPr lang="en-US" sz="1900" i="1">
                        <a:latin typeface="Cambria Math" panose="02040503050406030204" pitchFamily="18" charset="0"/>
                      </a:rPr>
                      <m:t>=−1.99</m:t>
                    </m:r>
                  </m:oMath>
                </a14:m>
                <a:endParaRPr lang="en-US" sz="1600" dirty="0"/>
              </a:p>
              <a:p>
                <a:pPr marL="457200" indent="-457200">
                  <a:buFont typeface="+mj-lt"/>
                  <a:buAutoNum type="arabicPeriod" startAt="2"/>
                  <a:tabLst>
                    <a:tab pos="344488" algn="l"/>
                  </a:tabLst>
                </a:pPr>
                <a:endParaRPr lang="en-US" sz="1600" dirty="0" smtClean="0">
                  <a:latin typeface="Cambria Math" panose="02040503050406030204" pitchFamily="18" charset="0"/>
                  <a:ea typeface="Cambria Math" panose="02040503050406030204" pitchFamily="18" charset="0"/>
                </a:endParaRPr>
              </a:p>
              <a:p>
                <a:pPr marL="457200" indent="-457200">
                  <a:buFont typeface="+mj-lt"/>
                  <a:buAutoNum type="arabicPeriod" startAt="2"/>
                  <a:tabLst>
                    <a:tab pos="344488" algn="l"/>
                  </a:tabLst>
                </a:pPr>
                <a:r>
                  <a:rPr lang="en-US" sz="2400" dirty="0" smtClean="0"/>
                  <a:t>p-value </a:t>
                </a:r>
                <a:r>
                  <a:rPr lang="en-US" sz="2400" dirty="0"/>
                  <a:t>= </a:t>
                </a:r>
                <a:r>
                  <a:rPr lang="en-US" sz="2400" dirty="0" smtClean="0"/>
                  <a:t>P(z* </a:t>
                </a:r>
                <a:r>
                  <a:rPr lang="en-US" sz="2400" dirty="0"/>
                  <a:t>&lt; -1.99) = .</a:t>
                </a:r>
                <a:r>
                  <a:rPr lang="en-US" sz="2400" dirty="0" smtClean="0"/>
                  <a:t>0233</a:t>
                </a:r>
              </a:p>
              <a:p>
                <a:pPr marL="457200" indent="-457200">
                  <a:buFont typeface="+mj-lt"/>
                  <a:buAutoNum type="arabicPeriod" startAt="2"/>
                  <a:tabLst>
                    <a:tab pos="344488" algn="l"/>
                  </a:tabLst>
                </a:pPr>
                <a:r>
                  <a:rPr lang="en-US" sz="2400" dirty="0" smtClean="0"/>
                  <a:t>0.0233 </a:t>
                </a:r>
                <a:r>
                  <a:rPr lang="en-US" sz="2400" dirty="0"/>
                  <a:t>&lt; .05 </a:t>
                </a:r>
                <a:r>
                  <a:rPr lang="en-US" sz="2400" dirty="0" smtClean="0">
                    <a:sym typeface="Wingdings" panose="05000000000000000000" pitchFamily="2" charset="2"/>
                  </a:rPr>
                  <a:t></a:t>
                </a:r>
                <a:r>
                  <a:rPr lang="en-US" sz="2400" dirty="0" smtClean="0"/>
                  <a:t> </a:t>
                </a:r>
                <a:r>
                  <a:rPr lang="en-US" sz="2400" dirty="0"/>
                  <a:t>Reject </a:t>
                </a:r>
                <a:r>
                  <a:rPr lang="en-US" sz="2400" dirty="0" smtClean="0"/>
                  <a:t>H</a:t>
                </a:r>
                <a:r>
                  <a:rPr lang="en-US" sz="2400" baseline="-25000" dirty="0" smtClean="0"/>
                  <a:t>0</a:t>
                </a:r>
                <a:br>
                  <a:rPr lang="en-US" sz="2400" baseline="-25000" dirty="0" smtClean="0"/>
                </a:br>
                <a:endParaRPr lang="en-US" sz="2400" baseline="-25000" dirty="0"/>
              </a:p>
              <a:p>
                <a:pPr marL="0" indent="0">
                  <a:lnSpc>
                    <a:spcPct val="120000"/>
                  </a:lnSpc>
                  <a:buNone/>
                </a:pPr>
                <a:r>
                  <a:rPr lang="en-US" sz="2400" b="1" dirty="0" smtClean="0"/>
                  <a:t>Interpretation</a:t>
                </a:r>
                <a:r>
                  <a:rPr lang="en-US" sz="2400" dirty="0"/>
                  <a:t>: With a p-value = </a:t>
                </a:r>
                <a:r>
                  <a:rPr lang="en-US" sz="2400" dirty="0" smtClean="0"/>
                  <a:t>0.0233 &lt; 0.05 = </a:t>
                </a:r>
                <a:r>
                  <a:rPr lang="el-GR" sz="2400" dirty="0" smtClean="0"/>
                  <a:t>α</a:t>
                </a:r>
                <a:r>
                  <a:rPr lang="en-US" sz="2400" dirty="0" smtClean="0"/>
                  <a:t>, </a:t>
                </a:r>
                <a:r>
                  <a:rPr lang="en-US" sz="2400" dirty="0"/>
                  <a:t>there is sufficient </a:t>
                </a:r>
                <a:r>
                  <a:rPr lang="en-US" sz="2400" dirty="0" smtClean="0"/>
                  <a:t>evidence </a:t>
                </a:r>
                <a:r>
                  <a:rPr lang="en-US" sz="2400" dirty="0"/>
                  <a:t>that fewer than 10% of all patients taking this medication </a:t>
                </a:r>
                <a:r>
                  <a:rPr lang="en-US" sz="2400" dirty="0" smtClean="0"/>
                  <a:t>experience </a:t>
                </a:r>
                <a:r>
                  <a:rPr lang="en-US" sz="2400" dirty="0"/>
                  <a:t>side effects. </a:t>
                </a:r>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235974" y="2270627"/>
                <a:ext cx="8681884" cy="4556893"/>
              </a:xfrm>
              <a:prstGeom prst="rect">
                <a:avLst/>
              </a:prstGeom>
              <a:blipFill rotWithShape="0">
                <a:blip r:embed="rId2"/>
                <a:stretch>
                  <a:fillRect l="-772" t="-1872" r="-70"/>
                </a:stretch>
              </a:blipFill>
            </p:spPr>
            <p:txBody>
              <a:bodyPr/>
              <a:lstStyle/>
              <a:p>
                <a:r>
                  <a:rPr lang="en-US">
                    <a:noFill/>
                  </a:rPr>
                  <a:t> </a:t>
                </a:r>
              </a:p>
            </p:txBody>
          </p:sp>
        </mc:Fallback>
      </mc:AlternateContent>
      <p:grpSp>
        <p:nvGrpSpPr>
          <p:cNvPr id="9" name="Group 8"/>
          <p:cNvGrpSpPr/>
          <p:nvPr/>
        </p:nvGrpSpPr>
        <p:grpSpPr>
          <a:xfrm>
            <a:off x="3081346" y="2213180"/>
            <a:ext cx="3984357" cy="816039"/>
            <a:chOff x="3345302" y="2420572"/>
            <a:chExt cx="3984357" cy="816039"/>
          </a:xfrm>
        </p:grpSpPr>
        <p:sp>
          <p:nvSpPr>
            <p:cNvPr id="4" name="TextBox 3"/>
            <p:cNvSpPr txBox="1"/>
            <p:nvPr/>
          </p:nvSpPr>
          <p:spPr>
            <a:xfrm>
              <a:off x="4933501" y="2420572"/>
              <a:ext cx="365806"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7" name="TextBox 6"/>
            <p:cNvSpPr txBox="1"/>
            <p:nvPr/>
          </p:nvSpPr>
          <p:spPr>
            <a:xfrm>
              <a:off x="3345302" y="2682613"/>
              <a:ext cx="365806"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sp>
          <p:nvSpPr>
            <p:cNvPr id="8" name="TextBox 7"/>
            <p:cNvSpPr txBox="1"/>
            <p:nvPr/>
          </p:nvSpPr>
          <p:spPr>
            <a:xfrm>
              <a:off x="6963853" y="2867279"/>
              <a:ext cx="365806" cy="369332"/>
            </a:xfrm>
            <a:prstGeom prst="rect">
              <a:avLst/>
            </a:prstGeom>
            <a:noFill/>
          </p:spPr>
          <p:txBody>
            <a:bodyPr wrap="none" rtlCol="0">
              <a:spAutoFit/>
            </a:bodyPr>
            <a:lstStyle/>
            <a:p>
              <a:r>
                <a:rPr lang="en-US" dirty="0" smtClean="0">
                  <a:sym typeface="Wingdings" panose="05000000000000000000" pitchFamily="2" charset="2"/>
                </a:rPr>
                <a:t></a:t>
              </a:r>
              <a:endParaRPr lang="en-US" dirty="0"/>
            </a:p>
          </p:txBody>
        </p:sp>
      </p:grpSp>
    </p:spTree>
    <p:extLst>
      <p:ext uri="{BB962C8B-B14F-4D97-AF65-F5344CB8AC3E}">
        <p14:creationId xmlns:p14="http://schemas.microsoft.com/office/powerpoint/2010/main" val="21842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go wrong?</a:t>
            </a:r>
            <a:endParaRPr lang="en-US" dirty="0"/>
          </a:p>
        </p:txBody>
      </p:sp>
      <p:sp>
        <p:nvSpPr>
          <p:cNvPr id="3" name="Content Placeholder 2"/>
          <p:cNvSpPr>
            <a:spLocks noGrp="1"/>
          </p:cNvSpPr>
          <p:nvPr>
            <p:ph idx="1"/>
          </p:nvPr>
        </p:nvSpPr>
        <p:spPr>
          <a:xfrm>
            <a:off x="628650" y="1036322"/>
            <a:ext cx="7886700" cy="5551090"/>
          </a:xfrm>
        </p:spPr>
        <p:txBody>
          <a:bodyPr>
            <a:normAutofit fontScale="92500" lnSpcReduction="20000"/>
          </a:bodyPr>
          <a:lstStyle/>
          <a:p>
            <a:r>
              <a:rPr lang="en-US" dirty="0" smtClean="0"/>
              <a:t>When dealing with samples and levels of confidence, there is always the possibility of making an error in our hypothesis (significance) test</a:t>
            </a:r>
          </a:p>
          <a:p>
            <a:r>
              <a:rPr lang="en-US" dirty="0" smtClean="0"/>
              <a:t>What kinds of errors?</a:t>
            </a:r>
          </a:p>
          <a:p>
            <a:pPr lvl="1"/>
            <a:r>
              <a:rPr lang="en-US" sz="2400" dirty="0" smtClean="0"/>
              <a:t>There is always the possibility that the null hypothesis H</a:t>
            </a:r>
            <a:r>
              <a:rPr lang="en-US" sz="2400" baseline="-25000" dirty="0" smtClean="0"/>
              <a:t>0</a:t>
            </a:r>
            <a:r>
              <a:rPr lang="en-US" sz="2400" dirty="0" smtClean="0"/>
              <a:t> is true. If we reject a true H</a:t>
            </a:r>
            <a:r>
              <a:rPr lang="en-US" sz="2400" baseline="-25000" dirty="0" smtClean="0"/>
              <a:t>0</a:t>
            </a:r>
            <a:r>
              <a:rPr lang="en-US" sz="2400" dirty="0" smtClean="0"/>
              <a:t> in favor of an incorrect alternative H</a:t>
            </a:r>
            <a:r>
              <a:rPr lang="en-US" sz="2400" baseline="-25000" dirty="0" smtClean="0"/>
              <a:t>A</a:t>
            </a:r>
            <a:r>
              <a:rPr lang="en-US" sz="2400" dirty="0" smtClean="0"/>
              <a:t>, we make one type of error</a:t>
            </a:r>
            <a:endParaRPr lang="en-US" sz="2400" baseline="-25000" dirty="0" smtClean="0"/>
          </a:p>
          <a:p>
            <a:pPr lvl="1"/>
            <a:r>
              <a:rPr lang="en-US" sz="2400" dirty="0" smtClean="0"/>
              <a:t>If H</a:t>
            </a:r>
            <a:r>
              <a:rPr lang="en-US" sz="2400" baseline="-25000" dirty="0" smtClean="0"/>
              <a:t>0 </a:t>
            </a:r>
            <a:r>
              <a:rPr lang="en-US" sz="2400" dirty="0" smtClean="0"/>
              <a:t> is, indeed, false, and we fail to reject a false null in favor of a true H</a:t>
            </a:r>
            <a:r>
              <a:rPr lang="en-US" sz="2400" baseline="-25000" dirty="0" smtClean="0"/>
              <a:t>A</a:t>
            </a:r>
            <a:r>
              <a:rPr lang="en-US" sz="2400" dirty="0" smtClean="0"/>
              <a:t>, we would make a different type of error</a:t>
            </a:r>
          </a:p>
          <a:p>
            <a:r>
              <a:rPr lang="en-US" dirty="0" smtClean="0"/>
              <a:t>Consider a jury trial in which someone is accused of murder</a:t>
            </a:r>
          </a:p>
          <a:p>
            <a:pPr lvl="1"/>
            <a:r>
              <a:rPr lang="en-US" sz="2400" dirty="0" smtClean="0"/>
              <a:t>H</a:t>
            </a:r>
            <a:r>
              <a:rPr lang="en-US" sz="2400" baseline="-25000" dirty="0" smtClean="0"/>
              <a:t>0</a:t>
            </a:r>
            <a:r>
              <a:rPr lang="en-US" sz="2400" dirty="0" smtClean="0"/>
              <a:t>: Defendant is innocent</a:t>
            </a:r>
          </a:p>
          <a:p>
            <a:pPr lvl="1"/>
            <a:r>
              <a:rPr lang="en-US" sz="2400" dirty="0" smtClean="0"/>
              <a:t>H</a:t>
            </a:r>
            <a:r>
              <a:rPr lang="en-US" sz="2400" baseline="-25000" dirty="0" smtClean="0"/>
              <a:t>A</a:t>
            </a:r>
            <a:r>
              <a:rPr lang="en-US" sz="2400" dirty="0" smtClean="0"/>
              <a:t>: Defendant is NOT innocent</a:t>
            </a:r>
          </a:p>
          <a:p>
            <a:pPr lvl="1"/>
            <a:r>
              <a:rPr lang="en-US" sz="2400" dirty="0" smtClean="0"/>
              <a:t>If the defendant is innocent but is wrongly convicted, a true H</a:t>
            </a:r>
            <a:r>
              <a:rPr lang="en-US" sz="2400" baseline="-25000" dirty="0" smtClean="0"/>
              <a:t>0 </a:t>
            </a:r>
            <a:r>
              <a:rPr lang="en-US" sz="2400" dirty="0" smtClean="0"/>
              <a:t> was rejected in favor of a false H</a:t>
            </a:r>
            <a:r>
              <a:rPr lang="en-US" sz="2400" baseline="-25000" dirty="0" smtClean="0"/>
              <a:t>A</a:t>
            </a:r>
            <a:endParaRPr lang="en-US" sz="2400" dirty="0" smtClean="0"/>
          </a:p>
          <a:p>
            <a:pPr lvl="1"/>
            <a:r>
              <a:rPr lang="en-US" sz="2400" dirty="0" smtClean="0"/>
              <a:t>If the defendant found NOT guilty but truly committed the murder, a false H</a:t>
            </a:r>
            <a:r>
              <a:rPr lang="en-US" sz="2400" baseline="-25000" dirty="0" smtClean="0"/>
              <a:t>0 </a:t>
            </a:r>
            <a:r>
              <a:rPr lang="en-US" sz="2400" dirty="0" smtClean="0"/>
              <a:t> was NOT rejected. That is, we failed to reject a false H</a:t>
            </a:r>
            <a:r>
              <a:rPr lang="en-US" sz="2400" baseline="-25000" dirty="0" smtClean="0"/>
              <a:t>0</a:t>
            </a:r>
            <a:r>
              <a:rPr lang="en-US" sz="2400" dirty="0" smtClean="0"/>
              <a:t> in favor of a true H</a:t>
            </a:r>
            <a:r>
              <a:rPr lang="en-US" sz="2400" baseline="-25000" dirty="0" smtClean="0"/>
              <a:t>A</a:t>
            </a:r>
            <a:endParaRPr lang="en-US" sz="2400" dirty="0" smtClean="0"/>
          </a:p>
        </p:txBody>
      </p:sp>
      <p:sp>
        <p:nvSpPr>
          <p:cNvPr id="4" name="Slide Number Placeholder 3"/>
          <p:cNvSpPr>
            <a:spLocks noGrp="1"/>
          </p:cNvSpPr>
          <p:nvPr>
            <p:ph type="sldNum" sz="quarter" idx="12"/>
          </p:nvPr>
        </p:nvSpPr>
        <p:spPr/>
        <p:txBody>
          <a:bodyPr/>
          <a:lstStyle/>
          <a:p>
            <a:fld id="{9DD18704-F322-4C54-8C46-B17BC3A3C502}" type="slidenum">
              <a:rPr lang="en-US" smtClean="0"/>
              <a:pPr/>
              <a:t>39</a:t>
            </a:fld>
            <a:endParaRPr lang="en-US"/>
          </a:p>
        </p:txBody>
      </p:sp>
    </p:spTree>
    <p:extLst>
      <p:ext uri="{BB962C8B-B14F-4D97-AF65-F5344CB8AC3E}">
        <p14:creationId xmlns:p14="http://schemas.microsoft.com/office/powerpoint/2010/main" val="346611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rcRect/>
          <a:stretch>
            <a:fillRect/>
          </a:stretch>
        </p:blipFill>
        <p:spPr bwMode="auto">
          <a:xfrm>
            <a:off x="659878" y="3004670"/>
            <a:ext cx="7772400" cy="37338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4" name="Content Placeholder 2"/>
              <p:cNvSpPr txBox="1">
                <a:spLocks/>
              </p:cNvSpPr>
              <p:nvPr/>
            </p:nvSpPr>
            <p:spPr>
              <a:xfrm>
                <a:off x="0" y="6438"/>
                <a:ext cx="9144000" cy="334144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dirty="0"/>
                  <a:t>A company claims that it has only a </a:t>
                </a:r>
                <a:r>
                  <a:rPr lang="en-US" b="1" dirty="0"/>
                  <a:t>5%</a:t>
                </a:r>
                <a:r>
                  <a:rPr lang="en-US" dirty="0"/>
                  <a:t> complaint rate for its products.  A consumer protection group thinks the percent is higher.  A survey of a random sample of 400 product owners shows that 33 had complaints</a:t>
                </a:r>
                <a:r>
                  <a:rPr lang="en-US" dirty="0" smtClean="0"/>
                  <a:t>. </a:t>
                </a:r>
                <a:br>
                  <a:rPr lang="en-US" dirty="0" smtClean="0"/>
                </a:br>
                <a:r>
                  <a:rPr lang="en-US" sz="2200" dirty="0" smtClean="0"/>
                  <a:t>(That is, </a:t>
                </a:r>
                <a14:m>
                  <m:oMath xmlns:m="http://schemas.openxmlformats.org/officeDocument/2006/math">
                    <m:acc>
                      <m:accPr>
                        <m:chr m:val="̂"/>
                        <m:ctrlPr>
                          <a:rPr lang="en-US" sz="1900" i="1">
                            <a:latin typeface="Cambria Math" charset="0"/>
                          </a:rPr>
                        </m:ctrlPr>
                      </m:accPr>
                      <m:e>
                        <m:r>
                          <a:rPr lang="en-US" sz="1900" i="1">
                            <a:latin typeface="Cambria Math" panose="02040503050406030204" pitchFamily="18" charset="0"/>
                          </a:rPr>
                          <m:t>𝑝</m:t>
                        </m:r>
                      </m:e>
                    </m:acc>
                    <m:r>
                      <a:rPr lang="en-US" sz="1900" i="1">
                        <a:latin typeface="Cambria Math" panose="02040503050406030204" pitchFamily="18" charset="0"/>
                      </a:rPr>
                      <m:t>=</m:t>
                    </m:r>
                    <m:f>
                      <m:fPr>
                        <m:ctrlPr>
                          <a:rPr lang="en-US" sz="2200" i="1">
                            <a:latin typeface="Cambria Math" charset="0"/>
                          </a:rPr>
                        </m:ctrlPr>
                      </m:fPr>
                      <m:num>
                        <m:r>
                          <a:rPr lang="en-US" sz="2200" i="1">
                            <a:latin typeface="Cambria Math" panose="02040503050406030204" pitchFamily="18" charset="0"/>
                          </a:rPr>
                          <m:t># </m:t>
                        </m:r>
                        <m:r>
                          <a:rPr lang="en-US" sz="2200" i="1">
                            <a:latin typeface="Cambria Math" panose="02040503050406030204" pitchFamily="18" charset="0"/>
                          </a:rPr>
                          <m:t>𝑐𝑜𝑚𝑝𝑙𝑎𝑖𝑛𝑡𝑠</m:t>
                        </m:r>
                      </m:num>
                      <m:den>
                        <m:r>
                          <a:rPr lang="en-US" sz="2200" i="1">
                            <a:latin typeface="Cambria Math" panose="02040503050406030204" pitchFamily="18" charset="0"/>
                          </a:rPr>
                          <m:t># </m:t>
                        </m:r>
                        <m:r>
                          <a:rPr lang="en-US" sz="2200" i="1">
                            <a:latin typeface="Cambria Math" panose="02040503050406030204" pitchFamily="18" charset="0"/>
                          </a:rPr>
                          <m:t>𝑝𝑟𝑜𝑑𝑢𝑐𝑡</m:t>
                        </m:r>
                        <m:r>
                          <a:rPr lang="en-US" sz="2200" i="1">
                            <a:latin typeface="Cambria Math" panose="02040503050406030204" pitchFamily="18" charset="0"/>
                          </a:rPr>
                          <m:t> </m:t>
                        </m:r>
                        <m:r>
                          <a:rPr lang="en-US" sz="2200" i="1">
                            <a:latin typeface="Cambria Math" panose="02040503050406030204" pitchFamily="18" charset="0"/>
                          </a:rPr>
                          <m:t>𝑜𝑤𝑛𝑒𝑟𝑠</m:t>
                        </m:r>
                      </m:den>
                    </m:f>
                  </m:oMath>
                </a14:m>
                <a:r>
                  <a:rPr lang="en-US" sz="2200" dirty="0"/>
                  <a:t> = </a:t>
                </a:r>
                <a14:m>
                  <m:oMath xmlns:m="http://schemas.openxmlformats.org/officeDocument/2006/math">
                    <m:f>
                      <m:fPr>
                        <m:ctrlPr>
                          <a:rPr lang="en-US" sz="2200" i="1">
                            <a:latin typeface="Cambria Math" charset="0"/>
                          </a:rPr>
                        </m:ctrlPr>
                      </m:fPr>
                      <m:num>
                        <m:r>
                          <a:rPr lang="en-US" sz="2200" i="1">
                            <a:latin typeface="Cambria Math" panose="02040503050406030204" pitchFamily="18" charset="0"/>
                          </a:rPr>
                          <m:t>33</m:t>
                        </m:r>
                      </m:num>
                      <m:den>
                        <m:r>
                          <a:rPr lang="en-US" sz="2200" i="1">
                            <a:latin typeface="Cambria Math" panose="02040503050406030204" pitchFamily="18" charset="0"/>
                          </a:rPr>
                          <m:t>400</m:t>
                        </m:r>
                      </m:den>
                    </m:f>
                  </m:oMath>
                </a14:m>
                <a:r>
                  <a:rPr lang="en-US" sz="2200" dirty="0"/>
                  <a:t> = 0.0825 (8.25</a:t>
                </a:r>
                <a:r>
                  <a:rPr lang="en-US" sz="2200" dirty="0" smtClean="0"/>
                  <a:t>%) for the Consumer Group’s sample)</a:t>
                </a:r>
                <a:endParaRPr lang="en-US" sz="2200" dirty="0"/>
              </a:p>
              <a:p>
                <a:pPr marL="0" lvl="1" indent="0">
                  <a:spcBef>
                    <a:spcPts val="1000"/>
                  </a:spcBef>
                  <a:buNone/>
                </a:pPr>
                <a:r>
                  <a:rPr lang="en-US" sz="2400" b="1" dirty="0" smtClean="0">
                    <a:solidFill>
                      <a:srgbClr val="FF0000"/>
                    </a:solidFill>
                  </a:rPr>
                  <a:t>Assume</a:t>
                </a:r>
                <a:r>
                  <a:rPr lang="en-US" sz="2400" b="1" dirty="0" smtClean="0"/>
                  <a:t> that the company’s claim is true </a:t>
                </a:r>
                <a:r>
                  <a:rPr lang="en-US" sz="2400" dirty="0"/>
                  <a:t>and that </a:t>
                </a:r>
                <a:r>
                  <a:rPr lang="en-US" sz="2400" b="1" i="1" dirty="0"/>
                  <a:t>p</a:t>
                </a:r>
                <a:r>
                  <a:rPr lang="en-US" sz="2400" dirty="0"/>
                  <a:t> </a:t>
                </a:r>
                <a:r>
                  <a:rPr lang="en-US" sz="2400" dirty="0" smtClean="0"/>
                  <a:t>(the population proportion) is </a:t>
                </a:r>
                <a:r>
                  <a:rPr lang="en-US" sz="2400" dirty="0"/>
                  <a:t>really 0.05 (5</a:t>
                </a:r>
                <a:r>
                  <a:rPr lang="en-US" sz="2400" dirty="0" smtClean="0"/>
                  <a:t>%) just as the company claims.</a:t>
                </a:r>
                <a:endParaRPr lang="en-US" dirty="0" smtClean="0"/>
              </a:p>
              <a:p>
                <a:pPr lvl="0">
                  <a:spcBef>
                    <a:spcPts val="300"/>
                  </a:spcBef>
                </a:pPr>
                <a:r>
                  <a:rPr lang="en-US" sz="2000" dirty="0" smtClean="0"/>
                  <a:t>Remember, </a:t>
                </a:r>
                <a:r>
                  <a:rPr lang="en-US" sz="2000" dirty="0"/>
                  <a:t>the sampling distribution of </a:t>
                </a:r>
                <a14:m>
                  <m:oMath xmlns:m="http://schemas.openxmlformats.org/officeDocument/2006/math">
                    <m:acc>
                      <m:accPr>
                        <m:chr m:val="̂"/>
                        <m:ctrlPr>
                          <a:rPr lang="en-US" sz="2000" i="1">
                            <a:latin typeface="Cambria Math" charset="0"/>
                          </a:rPr>
                        </m:ctrlPr>
                      </m:accPr>
                      <m:e>
                        <m:r>
                          <a:rPr lang="en-US" sz="2000" i="1">
                            <a:latin typeface="Cambria Math" panose="02040503050406030204" pitchFamily="18" charset="0"/>
                          </a:rPr>
                          <m:t>𝑝</m:t>
                        </m:r>
                      </m:e>
                    </m:acc>
                  </m:oMath>
                </a14:m>
                <a:r>
                  <a:rPr lang="en-US" sz="2000" dirty="0"/>
                  <a:t> is </a:t>
                </a:r>
                <a:r>
                  <a:rPr lang="en-US" sz="2000" dirty="0" smtClean="0"/>
                  <a:t>approximately normal as long as the sample size is big enough</a:t>
                </a:r>
              </a:p>
              <a:p>
                <a:pPr lvl="0">
                  <a:spcBef>
                    <a:spcPts val="300"/>
                  </a:spcBef>
                </a:pPr>
                <a:r>
                  <a:rPr lang="en-US" sz="2000" dirty="0" smtClean="0"/>
                  <a:t>The </a:t>
                </a:r>
                <a:r>
                  <a:rPr lang="en-US" sz="2000" dirty="0"/>
                  <a:t>mean of </a:t>
                </a:r>
                <a:r>
                  <a:rPr lang="en-US" sz="2000" dirty="0" smtClean="0"/>
                  <a:t>the sampling distribution of </a:t>
                </a:r>
                <a14:m>
                  <m:oMath xmlns:m="http://schemas.openxmlformats.org/officeDocument/2006/math">
                    <m:acc>
                      <m:accPr>
                        <m:chr m:val="̂"/>
                        <m:ctrlPr>
                          <a:rPr lang="en-US" sz="2000" i="1">
                            <a:latin typeface="Cambria Math" charset="0"/>
                          </a:rPr>
                        </m:ctrlPr>
                      </m:accPr>
                      <m:e>
                        <m:r>
                          <a:rPr lang="en-US" sz="2000" i="1">
                            <a:latin typeface="Cambria Math" panose="02040503050406030204" pitchFamily="18" charset="0"/>
                          </a:rPr>
                          <m:t>𝑝</m:t>
                        </m:r>
                      </m:e>
                    </m:acc>
                  </m:oMath>
                </a14:m>
                <a:r>
                  <a:rPr lang="en-US" sz="2000" dirty="0"/>
                  <a:t> </a:t>
                </a:r>
                <a:r>
                  <a:rPr lang="en-US" sz="2000" dirty="0" smtClean="0"/>
                  <a:t>is </a:t>
                </a:r>
                <a:r>
                  <a:rPr lang="en-US" sz="2000" b="1" i="1" dirty="0" smtClean="0"/>
                  <a:t>p</a:t>
                </a:r>
                <a:r>
                  <a:rPr lang="en-US" sz="2000" dirty="0" smtClean="0"/>
                  <a:t>, and </a:t>
                </a:r>
                <a:br>
                  <a:rPr lang="en-US" sz="2000" dirty="0" smtClean="0"/>
                </a:br>
                <a:r>
                  <a:rPr lang="en-US" sz="2000" dirty="0" smtClean="0"/>
                  <a:t>the </a:t>
                </a:r>
                <a:r>
                  <a:rPr lang="en-US" sz="2000" dirty="0"/>
                  <a:t>standard deviation </a:t>
                </a:r>
                <a:r>
                  <a:rPr lang="en-US" sz="2000" dirty="0" smtClean="0"/>
                  <a:t>     </a:t>
                </a:r>
                <a14:m>
                  <m:oMath xmlns:m="http://schemas.openxmlformats.org/officeDocument/2006/math">
                    <m:rad>
                      <m:radPr>
                        <m:degHide m:val="on"/>
                        <m:ctrlPr>
                          <a:rPr lang="en-US" sz="2000" i="1">
                            <a:latin typeface="Cambria Math" charset="0"/>
                          </a:rPr>
                        </m:ctrlPr>
                      </m:radPr>
                      <m:deg/>
                      <m:e>
                        <m:f>
                          <m:fPr>
                            <m:ctrlPr>
                              <a:rPr lang="en-US" sz="2000" i="1">
                                <a:latin typeface="Cambria Math" charset="0"/>
                              </a:rPr>
                            </m:ctrlPr>
                          </m:fPr>
                          <m:num>
                            <m:r>
                              <m:rPr>
                                <m:nor/>
                              </m:rPr>
                              <a:rPr lang="en-US" sz="2000"/>
                              <m:t>p</m:t>
                            </m:r>
                            <m:r>
                              <m:rPr>
                                <m:nor/>
                              </m:rPr>
                              <a:rPr lang="en-US" sz="2000"/>
                              <m:t>(1−</m:t>
                            </m:r>
                            <m:r>
                              <m:rPr>
                                <m:nor/>
                              </m:rPr>
                              <a:rPr lang="en-US" sz="2000"/>
                              <m:t>p</m:t>
                            </m:r>
                            <m:r>
                              <m:rPr>
                                <m:nor/>
                              </m:rPr>
                              <a:rPr lang="en-US" sz="2000"/>
                              <m:t>)</m:t>
                            </m:r>
                          </m:num>
                          <m:den>
                            <m:r>
                              <m:rPr>
                                <m:nor/>
                              </m:rPr>
                              <a:rPr lang="en-US" sz="2000"/>
                              <m:t>n</m:t>
                            </m:r>
                          </m:den>
                        </m:f>
                      </m:e>
                    </m:rad>
                  </m:oMath>
                </a14:m>
                <a:r>
                  <a:rPr lang="en-US" sz="2000" dirty="0" smtClean="0"/>
                  <a:t>  = </a:t>
                </a:r>
                <a14:m>
                  <m:oMath xmlns:m="http://schemas.openxmlformats.org/officeDocument/2006/math">
                    <m:rad>
                      <m:radPr>
                        <m:degHide m:val="on"/>
                        <m:ctrlPr>
                          <a:rPr lang="en-US" sz="2000" i="1">
                            <a:latin typeface="Cambria Math" charset="0"/>
                          </a:rPr>
                        </m:ctrlPr>
                      </m:radPr>
                      <m:deg/>
                      <m:e>
                        <m:f>
                          <m:fPr>
                            <m:ctrlPr>
                              <a:rPr lang="en-US" sz="2000" i="1">
                                <a:latin typeface="Cambria Math" charset="0"/>
                              </a:rPr>
                            </m:ctrlPr>
                          </m:fPr>
                          <m:num>
                            <m:r>
                              <a:rPr lang="en-US" sz="2000">
                                <a:latin typeface="Cambria Math" panose="02040503050406030204" pitchFamily="18" charset="0"/>
                              </a:rPr>
                              <m:t>0.05(1−0.05)</m:t>
                            </m:r>
                          </m:num>
                          <m:den>
                            <m:r>
                              <a:rPr lang="en-US" sz="2000">
                                <a:latin typeface="Cambria Math" panose="02040503050406030204" pitchFamily="18" charset="0"/>
                              </a:rPr>
                              <m:t>400</m:t>
                            </m:r>
                          </m:den>
                        </m:f>
                      </m:e>
                    </m:rad>
                  </m:oMath>
                </a14:m>
                <a:r>
                  <a:rPr lang="en-US" sz="2000" dirty="0"/>
                  <a:t> = </a:t>
                </a:r>
                <a:r>
                  <a:rPr lang="en-US" sz="2000" dirty="0" smtClean="0"/>
                  <a:t>0.01</a:t>
                </a:r>
                <a:endParaRPr lang="en-US" sz="2000" dirty="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0" y="6438"/>
                <a:ext cx="9144000" cy="3341446"/>
              </a:xfrm>
              <a:prstGeom prst="rect">
                <a:avLst/>
              </a:prstGeom>
              <a:blipFill rotWithShape="0">
                <a:blip r:embed="rId3"/>
                <a:stretch>
                  <a:fillRect l="-867" t="-3102" r="-267"/>
                </a:stretch>
              </a:blipFill>
            </p:spPr>
            <p:txBody>
              <a:bodyPr/>
              <a:lstStyle/>
              <a:p>
                <a:r>
                  <a:rPr lang="en-US">
                    <a:noFill/>
                  </a:rPr>
                  <a:t> </a:t>
                </a:r>
              </a:p>
            </p:txBody>
          </p:sp>
        </mc:Fallback>
      </mc:AlternateContent>
      <p:sp>
        <p:nvSpPr>
          <p:cNvPr id="6" name="TextBox 5"/>
          <p:cNvSpPr txBox="1"/>
          <p:nvPr/>
        </p:nvSpPr>
        <p:spPr>
          <a:xfrm>
            <a:off x="4245136" y="6218152"/>
            <a:ext cx="651510" cy="369332"/>
          </a:xfrm>
          <a:prstGeom prst="rect">
            <a:avLst/>
          </a:prstGeom>
          <a:solidFill>
            <a:schemeClr val="bg1"/>
          </a:solidFill>
        </p:spPr>
        <p:txBody>
          <a:bodyPr wrap="square" rtlCol="0">
            <a:spAutoFit/>
          </a:bodyPr>
          <a:lstStyle/>
          <a:p>
            <a:r>
              <a:rPr lang="en-US" dirty="0" smtClean="0"/>
              <a:t>.05</a:t>
            </a:r>
            <a:endParaRPr lang="en-US" dirty="0"/>
          </a:p>
        </p:txBody>
      </p:sp>
      <p:sp>
        <p:nvSpPr>
          <p:cNvPr id="7" name="TextBox 6"/>
          <p:cNvSpPr txBox="1"/>
          <p:nvPr/>
        </p:nvSpPr>
        <p:spPr>
          <a:xfrm>
            <a:off x="5106196" y="6218152"/>
            <a:ext cx="651510" cy="369332"/>
          </a:xfrm>
          <a:prstGeom prst="rect">
            <a:avLst/>
          </a:prstGeom>
          <a:solidFill>
            <a:schemeClr val="bg1"/>
          </a:solidFill>
        </p:spPr>
        <p:txBody>
          <a:bodyPr wrap="square" rtlCol="0">
            <a:spAutoFit/>
          </a:bodyPr>
          <a:lstStyle/>
          <a:p>
            <a:r>
              <a:rPr lang="en-US" dirty="0" smtClean="0"/>
              <a:t>.06</a:t>
            </a:r>
            <a:endParaRPr lang="en-US" dirty="0"/>
          </a:p>
        </p:txBody>
      </p:sp>
      <p:sp>
        <p:nvSpPr>
          <p:cNvPr id="8" name="TextBox 7"/>
          <p:cNvSpPr txBox="1"/>
          <p:nvPr/>
        </p:nvSpPr>
        <p:spPr>
          <a:xfrm>
            <a:off x="5976781" y="6218152"/>
            <a:ext cx="651510" cy="369332"/>
          </a:xfrm>
          <a:prstGeom prst="rect">
            <a:avLst/>
          </a:prstGeom>
          <a:solidFill>
            <a:schemeClr val="bg1"/>
          </a:solidFill>
        </p:spPr>
        <p:txBody>
          <a:bodyPr wrap="square" rtlCol="0">
            <a:spAutoFit/>
          </a:bodyPr>
          <a:lstStyle/>
          <a:p>
            <a:r>
              <a:rPr lang="en-US" dirty="0" smtClean="0"/>
              <a:t>.07</a:t>
            </a:r>
            <a:endParaRPr lang="en-US" dirty="0"/>
          </a:p>
        </p:txBody>
      </p:sp>
      <p:sp>
        <p:nvSpPr>
          <p:cNvPr id="9" name="TextBox 8"/>
          <p:cNvSpPr txBox="1"/>
          <p:nvPr/>
        </p:nvSpPr>
        <p:spPr>
          <a:xfrm>
            <a:off x="6847366" y="6216564"/>
            <a:ext cx="651510" cy="369332"/>
          </a:xfrm>
          <a:prstGeom prst="rect">
            <a:avLst/>
          </a:prstGeom>
          <a:solidFill>
            <a:schemeClr val="bg1"/>
          </a:solidFill>
        </p:spPr>
        <p:txBody>
          <a:bodyPr wrap="square" rtlCol="0">
            <a:spAutoFit/>
          </a:bodyPr>
          <a:lstStyle/>
          <a:p>
            <a:r>
              <a:rPr lang="en-US" dirty="0" smtClean="0"/>
              <a:t>.08</a:t>
            </a:r>
            <a:endParaRPr lang="en-US" dirty="0"/>
          </a:p>
        </p:txBody>
      </p:sp>
      <p:sp>
        <p:nvSpPr>
          <p:cNvPr id="10" name="TextBox 9"/>
          <p:cNvSpPr txBox="1"/>
          <p:nvPr/>
        </p:nvSpPr>
        <p:spPr>
          <a:xfrm>
            <a:off x="1599091" y="6218152"/>
            <a:ext cx="651510" cy="369332"/>
          </a:xfrm>
          <a:prstGeom prst="rect">
            <a:avLst/>
          </a:prstGeom>
          <a:solidFill>
            <a:schemeClr val="bg1"/>
          </a:solidFill>
        </p:spPr>
        <p:txBody>
          <a:bodyPr wrap="square" rtlCol="0">
            <a:spAutoFit/>
          </a:bodyPr>
          <a:lstStyle/>
          <a:p>
            <a:r>
              <a:rPr lang="en-US" dirty="0" smtClean="0"/>
              <a:t>.02</a:t>
            </a:r>
            <a:endParaRPr lang="en-US" dirty="0"/>
          </a:p>
        </p:txBody>
      </p:sp>
      <p:sp>
        <p:nvSpPr>
          <p:cNvPr id="11" name="TextBox 10"/>
          <p:cNvSpPr txBox="1"/>
          <p:nvPr/>
        </p:nvSpPr>
        <p:spPr>
          <a:xfrm>
            <a:off x="2469676" y="6218152"/>
            <a:ext cx="651510" cy="369332"/>
          </a:xfrm>
          <a:prstGeom prst="rect">
            <a:avLst/>
          </a:prstGeom>
          <a:solidFill>
            <a:schemeClr val="bg1"/>
          </a:solidFill>
        </p:spPr>
        <p:txBody>
          <a:bodyPr wrap="square" rtlCol="0">
            <a:spAutoFit/>
          </a:bodyPr>
          <a:lstStyle/>
          <a:p>
            <a:r>
              <a:rPr lang="en-US" dirty="0" smtClean="0"/>
              <a:t>.03</a:t>
            </a:r>
            <a:endParaRPr lang="en-US" dirty="0"/>
          </a:p>
        </p:txBody>
      </p:sp>
      <p:sp>
        <p:nvSpPr>
          <p:cNvPr id="12" name="TextBox 11"/>
          <p:cNvSpPr txBox="1"/>
          <p:nvPr/>
        </p:nvSpPr>
        <p:spPr>
          <a:xfrm>
            <a:off x="3340261" y="6216564"/>
            <a:ext cx="651510" cy="369332"/>
          </a:xfrm>
          <a:prstGeom prst="rect">
            <a:avLst/>
          </a:prstGeom>
          <a:solidFill>
            <a:schemeClr val="bg1"/>
          </a:solidFill>
        </p:spPr>
        <p:txBody>
          <a:bodyPr wrap="square" rtlCol="0">
            <a:spAutoFit/>
          </a:bodyPr>
          <a:lstStyle/>
          <a:p>
            <a:r>
              <a:rPr lang="en-US" dirty="0" smtClean="0"/>
              <a:t>.04</a:t>
            </a:r>
            <a:endParaRPr lang="en-US" dirty="0"/>
          </a:p>
        </p:txBody>
      </p:sp>
      <p:sp>
        <p:nvSpPr>
          <p:cNvPr id="18" name="Rectangle 17"/>
          <p:cNvSpPr/>
          <p:nvPr/>
        </p:nvSpPr>
        <p:spPr>
          <a:xfrm>
            <a:off x="866176" y="6216564"/>
            <a:ext cx="41259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72965" y="6253532"/>
            <a:ext cx="41259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8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51082"/>
          </a:xfrm>
        </p:spPr>
        <p:txBody>
          <a:bodyPr/>
          <a:lstStyle/>
          <a:p>
            <a:r>
              <a:rPr lang="en-US" dirty="0" smtClean="0"/>
              <a:t>Errors in Hypothesis Testing</a:t>
            </a:r>
            <a:endParaRPr lang="en-US" dirty="0"/>
          </a:p>
        </p:txBody>
      </p:sp>
      <p:sp>
        <p:nvSpPr>
          <p:cNvPr id="3" name="Content Placeholder 2"/>
          <p:cNvSpPr>
            <a:spLocks noGrp="1"/>
          </p:cNvSpPr>
          <p:nvPr>
            <p:ph idx="1"/>
          </p:nvPr>
        </p:nvSpPr>
        <p:spPr>
          <a:xfrm>
            <a:off x="231648" y="650449"/>
            <a:ext cx="8792694" cy="5842426"/>
          </a:xfrm>
        </p:spPr>
        <p:txBody>
          <a:bodyPr>
            <a:normAutofit/>
          </a:bodyPr>
          <a:lstStyle/>
          <a:p>
            <a:r>
              <a:rPr lang="en-US" b="1" dirty="0"/>
              <a:t>Type I Error</a:t>
            </a:r>
            <a:r>
              <a:rPr lang="en-US" dirty="0"/>
              <a:t> </a:t>
            </a:r>
          </a:p>
          <a:p>
            <a:pPr lvl="1"/>
            <a:r>
              <a:rPr lang="en-US" dirty="0"/>
              <a:t>Reject a true null hypothesis</a:t>
            </a:r>
          </a:p>
          <a:p>
            <a:pPr lvl="1"/>
            <a:r>
              <a:rPr lang="en-US" dirty="0"/>
              <a:t>Considered a serious type of error</a:t>
            </a:r>
          </a:p>
          <a:p>
            <a:pPr lvl="1"/>
            <a:r>
              <a:rPr lang="en-US" dirty="0"/>
              <a:t>The probability of a Type I Error is </a:t>
            </a:r>
            <a:r>
              <a:rPr lang="el-GR" b="1" dirty="0" smtClean="0">
                <a:solidFill>
                  <a:prstClr val="black"/>
                </a:solidFill>
                <a:ea typeface="Times New Roman" pitchFamily="18" charset="0"/>
                <a:cs typeface="Arial" pitchFamily="34" charset="0"/>
              </a:rPr>
              <a:t>α</a:t>
            </a:r>
            <a:r>
              <a:rPr lang="en-US" b="1" dirty="0" smtClean="0">
                <a:solidFill>
                  <a:prstClr val="black"/>
                </a:solidFill>
                <a:ea typeface="Times New Roman" pitchFamily="18" charset="0"/>
                <a:cs typeface="Arial" pitchFamily="34" charset="0"/>
              </a:rPr>
              <a:t> </a:t>
            </a:r>
            <a:r>
              <a:rPr lang="en-US" b="1" dirty="0">
                <a:solidFill>
                  <a:prstClr val="black"/>
                </a:solidFill>
                <a:ea typeface="Times New Roman" pitchFamily="18" charset="0"/>
                <a:cs typeface="Arial" pitchFamily="34" charset="0"/>
              </a:rPr>
              <a:t>(Significance Level</a:t>
            </a:r>
            <a:r>
              <a:rPr lang="en-US" b="1" dirty="0" smtClean="0">
                <a:solidFill>
                  <a:prstClr val="black"/>
                </a:solidFill>
                <a:ea typeface="Times New Roman" pitchFamily="18" charset="0"/>
                <a:cs typeface="Arial" pitchFamily="34" charset="0"/>
              </a:rPr>
              <a:t>)</a:t>
            </a:r>
            <a:endParaRPr lang="en-US" dirty="0"/>
          </a:p>
          <a:p>
            <a:pPr lvl="1"/>
            <a:r>
              <a:rPr lang="en-US" dirty="0"/>
              <a:t>Called level of significance of the test</a:t>
            </a:r>
          </a:p>
          <a:p>
            <a:pPr lvl="1"/>
            <a:r>
              <a:rPr lang="en-US" dirty="0"/>
              <a:t>Set by researcher </a:t>
            </a:r>
            <a:r>
              <a:rPr lang="en-US" b="1" dirty="0"/>
              <a:t>in </a:t>
            </a:r>
            <a:r>
              <a:rPr lang="en-US" b="1" dirty="0" smtClean="0"/>
              <a:t>advance</a:t>
            </a:r>
            <a:endParaRPr lang="en-US" dirty="0" smtClean="0"/>
          </a:p>
          <a:p>
            <a:pPr lvl="1"/>
            <a:r>
              <a:rPr lang="en-US" dirty="0" smtClean="0"/>
              <a:t>Confidence </a:t>
            </a:r>
            <a:r>
              <a:rPr lang="en-US" dirty="0"/>
              <a:t>coefficient (1-</a:t>
            </a:r>
            <a:r>
              <a:rPr lang="en-US" b="1" dirty="0"/>
              <a:t>α</a:t>
            </a:r>
            <a:r>
              <a:rPr lang="en-US" dirty="0"/>
              <a:t>) </a:t>
            </a:r>
            <a:r>
              <a:rPr lang="en-US" dirty="0" smtClean="0"/>
              <a:t>= P(</a:t>
            </a:r>
            <a:r>
              <a:rPr lang="en-US" b="1" dirty="0" smtClean="0"/>
              <a:t>NOT</a:t>
            </a:r>
            <a:r>
              <a:rPr lang="en-US" dirty="0" smtClean="0"/>
              <a:t> rejecting true H</a:t>
            </a:r>
            <a:r>
              <a:rPr lang="en-US" baseline="-25000" dirty="0" smtClean="0"/>
              <a:t>0</a:t>
            </a:r>
            <a:r>
              <a:rPr lang="en-US" dirty="0" smtClean="0"/>
              <a:t>)</a:t>
            </a:r>
          </a:p>
          <a:p>
            <a:pPr lvl="1"/>
            <a:r>
              <a:rPr lang="en-US" dirty="0" smtClean="0"/>
              <a:t>Confidence </a:t>
            </a:r>
            <a:r>
              <a:rPr lang="en-US" dirty="0"/>
              <a:t>level of a hypothesis test is </a:t>
            </a:r>
            <a:r>
              <a:rPr lang="en-US" dirty="0" smtClean="0"/>
              <a:t>(</a:t>
            </a:r>
            <a:r>
              <a:rPr lang="en-US" dirty="0"/>
              <a:t>1-</a:t>
            </a:r>
            <a:r>
              <a:rPr lang="en-US" b="1" dirty="0"/>
              <a:t>α</a:t>
            </a:r>
            <a:r>
              <a:rPr lang="en-US" dirty="0"/>
              <a:t>)*100%</a:t>
            </a:r>
          </a:p>
          <a:p>
            <a:r>
              <a:rPr lang="en-US" b="1" dirty="0" smtClean="0"/>
              <a:t>Type </a:t>
            </a:r>
            <a:r>
              <a:rPr lang="en-US" b="1" dirty="0"/>
              <a:t>II Error</a:t>
            </a:r>
          </a:p>
          <a:p>
            <a:pPr lvl="1"/>
            <a:r>
              <a:rPr lang="en-US" dirty="0"/>
              <a:t>Failure to reject a false null hypothesis</a:t>
            </a:r>
          </a:p>
          <a:p>
            <a:pPr lvl="1"/>
            <a:r>
              <a:rPr lang="en-US" dirty="0"/>
              <a:t>P</a:t>
            </a:r>
            <a:r>
              <a:rPr lang="en-US" dirty="0" smtClean="0"/>
              <a:t>robability </a:t>
            </a:r>
            <a:r>
              <a:rPr lang="en-US" dirty="0"/>
              <a:t>of a Type II Error is </a:t>
            </a:r>
            <a:r>
              <a:rPr lang="en-US" b="1" dirty="0" smtClean="0"/>
              <a:t>β</a:t>
            </a:r>
          </a:p>
          <a:p>
            <a:r>
              <a:rPr lang="en-US" b="1" dirty="0" smtClean="0"/>
              <a:t>POWER</a:t>
            </a:r>
            <a:r>
              <a:rPr lang="en-US" dirty="0" smtClean="0"/>
              <a:t> of </a:t>
            </a:r>
            <a:r>
              <a:rPr lang="en-US" dirty="0"/>
              <a:t>a statistical test (1-</a:t>
            </a:r>
            <a:r>
              <a:rPr lang="en-US" b="1" dirty="0"/>
              <a:t>β</a:t>
            </a:r>
            <a:r>
              <a:rPr lang="en-US" dirty="0"/>
              <a:t>) is the probability of rejecting H</a:t>
            </a:r>
            <a:r>
              <a:rPr lang="en-US" baseline="-25000" dirty="0"/>
              <a:t>0</a:t>
            </a:r>
            <a:r>
              <a:rPr lang="en-US" dirty="0" smtClean="0"/>
              <a:t> </a:t>
            </a:r>
            <a:r>
              <a:rPr lang="en-US" dirty="0"/>
              <a:t>when it is </a:t>
            </a:r>
            <a:r>
              <a:rPr lang="en-US" dirty="0" smtClean="0"/>
              <a:t>false)</a:t>
            </a:r>
          </a:p>
          <a:p>
            <a:pPr lvl="1"/>
            <a:r>
              <a:rPr lang="en-US" dirty="0" smtClean="0"/>
              <a:t>POWER = P(REJECTING </a:t>
            </a:r>
            <a:r>
              <a:rPr lang="en-US" dirty="0"/>
              <a:t>a H</a:t>
            </a:r>
            <a:r>
              <a:rPr lang="en-US" baseline="-25000" dirty="0"/>
              <a:t>0</a:t>
            </a:r>
            <a:r>
              <a:rPr lang="en-US" dirty="0"/>
              <a:t>)</a:t>
            </a:r>
          </a:p>
        </p:txBody>
      </p:sp>
      <p:sp>
        <p:nvSpPr>
          <p:cNvPr id="4" name="Slide Number Placeholder 3"/>
          <p:cNvSpPr>
            <a:spLocks noGrp="1"/>
          </p:cNvSpPr>
          <p:nvPr>
            <p:ph type="sldNum" sz="quarter" idx="12"/>
          </p:nvPr>
        </p:nvSpPr>
        <p:spPr/>
        <p:txBody>
          <a:bodyPr/>
          <a:lstStyle/>
          <a:p>
            <a:fld id="{8D75822C-2030-4887-9512-2AC67AD2736F}" type="slidenum">
              <a:rPr lang="en-US" smtClean="0"/>
              <a:t>40</a:t>
            </a:fld>
            <a:endParaRPr lang="en-US" dirty="0"/>
          </a:p>
        </p:txBody>
      </p:sp>
    </p:spTree>
    <p:extLst>
      <p:ext uri="{BB962C8B-B14F-4D97-AF65-F5344CB8AC3E}">
        <p14:creationId xmlns:p14="http://schemas.microsoft.com/office/powerpoint/2010/main" val="411947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99" y="1"/>
            <a:ext cx="8588012" cy="582867"/>
          </a:xfrm>
        </p:spPr>
        <p:txBody>
          <a:bodyPr>
            <a:normAutofit/>
          </a:bodyPr>
          <a:lstStyle/>
          <a:p>
            <a:r>
              <a:rPr lang="en-US" sz="3200" b="1" dirty="0" smtClean="0"/>
              <a:t>Type I and Type II Errors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629156211"/>
              </p:ext>
            </p:extLst>
          </p:nvPr>
        </p:nvGraphicFramePr>
        <p:xfrm>
          <a:off x="120941" y="2542979"/>
          <a:ext cx="5446124" cy="2137682"/>
        </p:xfrm>
        <a:graphic>
          <a:graphicData uri="http://schemas.openxmlformats.org/drawingml/2006/table">
            <a:tbl>
              <a:tblPr/>
              <a:tblGrid>
                <a:gridCol w="952328">
                  <a:extLst>
                    <a:ext uri="{9D8B030D-6E8A-4147-A177-3AD203B41FA5}">
                      <a16:colId xmlns:a16="http://schemas.microsoft.com/office/drawing/2014/main" xmlns="" val="20000"/>
                    </a:ext>
                  </a:extLst>
                </a:gridCol>
                <a:gridCol w="2246898">
                  <a:extLst>
                    <a:ext uri="{9D8B030D-6E8A-4147-A177-3AD203B41FA5}">
                      <a16:colId xmlns:a16="http://schemas.microsoft.com/office/drawing/2014/main" xmlns="" val="20001"/>
                    </a:ext>
                  </a:extLst>
                </a:gridCol>
                <a:gridCol w="2246898">
                  <a:extLst>
                    <a:ext uri="{9D8B030D-6E8A-4147-A177-3AD203B41FA5}">
                      <a16:colId xmlns:a16="http://schemas.microsoft.com/office/drawing/2014/main" xmlns="" val="20002"/>
                    </a:ext>
                  </a:extLst>
                </a:gridCol>
              </a:tblGrid>
              <a:tr h="583004">
                <a:tc>
                  <a:txBody>
                    <a:bodyPr/>
                    <a:lstStyle/>
                    <a:p>
                      <a:pPr algn="ctr" fontAlgn="ctr"/>
                      <a:endParaRPr lang="en-US" sz="1800" b="0"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ctr" fontAlgn="ctr"/>
                      <a:r>
                        <a:rPr lang="en-US" sz="1800" b="1" i="0" u="none" strike="noStrike">
                          <a:solidFill>
                            <a:srgbClr val="000000"/>
                          </a:solidFill>
                          <a:latin typeface="Calibri"/>
                        </a:rPr>
                        <a:t>Do NOT Reject H</a:t>
                      </a:r>
                      <a:r>
                        <a:rPr lang="en-US" sz="1800" b="1" i="0" u="none" strike="noStrike" baseline="-25000">
                          <a:solidFill>
                            <a:srgbClr val="000000"/>
                          </a:solidFill>
                          <a:latin typeface="Calibri"/>
                        </a:rPr>
                        <a:t>0</a:t>
                      </a:r>
                      <a:endParaRPr lang="en-US" sz="1800" b="1"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libri"/>
                        </a:rPr>
                        <a:t>Reject H</a:t>
                      </a:r>
                      <a:r>
                        <a:rPr lang="en-US" sz="1800" b="1" i="0" u="none" strike="noStrike" baseline="-25000">
                          <a:solidFill>
                            <a:srgbClr val="000000"/>
                          </a:solidFill>
                          <a:latin typeface="Calibri"/>
                        </a:rPr>
                        <a:t>0</a:t>
                      </a:r>
                      <a:endParaRPr lang="en-US" sz="1800" b="1" i="0" u="none" strike="noStrike">
                        <a:solidFill>
                          <a:srgbClr val="000000"/>
                        </a:solidFill>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77339">
                <a:tc>
                  <a:txBody>
                    <a:bodyPr/>
                    <a:lstStyle/>
                    <a:p>
                      <a:pPr algn="ctr" fontAlgn="ctr"/>
                      <a:r>
                        <a:rPr lang="en-US" sz="1800" b="1" i="0" u="none" strike="noStrike" dirty="0">
                          <a:solidFill>
                            <a:srgbClr val="000000"/>
                          </a:solidFill>
                          <a:latin typeface="Calibri"/>
                        </a:rPr>
                        <a:t>H</a:t>
                      </a:r>
                      <a:r>
                        <a:rPr lang="en-US" sz="1800" b="1" i="0" u="none" strike="noStrike" baseline="-25000" dirty="0">
                          <a:solidFill>
                            <a:srgbClr val="000000"/>
                          </a:solidFill>
                          <a:latin typeface="Calibri"/>
                        </a:rPr>
                        <a:t>0</a:t>
                      </a:r>
                      <a:r>
                        <a:rPr lang="en-US" sz="1800" b="1" i="0" u="none" strike="noStrike" dirty="0">
                          <a:solidFill>
                            <a:srgbClr val="000000"/>
                          </a:solidFill>
                          <a:latin typeface="Calibri"/>
                        </a:rPr>
                        <a:t> True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77339">
                <a:tc>
                  <a:txBody>
                    <a:bodyPr/>
                    <a:lstStyle/>
                    <a:p>
                      <a:pPr algn="ctr" fontAlgn="ctr"/>
                      <a:r>
                        <a:rPr lang="en-US" sz="1800" b="1" i="0" u="none" strike="noStrike" dirty="0">
                          <a:solidFill>
                            <a:srgbClr val="000000"/>
                          </a:solidFill>
                          <a:latin typeface="Calibri"/>
                        </a:rPr>
                        <a:t>H</a:t>
                      </a:r>
                      <a:r>
                        <a:rPr lang="en-US" sz="1800" b="1" i="0" u="none" strike="noStrike" baseline="-25000" dirty="0">
                          <a:solidFill>
                            <a:srgbClr val="000000"/>
                          </a:solidFill>
                          <a:latin typeface="Calibri"/>
                        </a:rPr>
                        <a:t>0</a:t>
                      </a:r>
                      <a:r>
                        <a:rPr lang="en-US" sz="1800" b="1" i="0" u="none" strike="noStrike" dirty="0">
                          <a:solidFill>
                            <a:srgbClr val="000000"/>
                          </a:solidFill>
                          <a:latin typeface="Calibri"/>
                        </a:rPr>
                        <a:t> False</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800" b="0"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1296188" y="3145052"/>
            <a:ext cx="1785910" cy="646331"/>
          </a:xfrm>
          <a:prstGeom prst="rect">
            <a:avLst/>
          </a:prstGeom>
          <a:noFill/>
        </p:spPr>
        <p:txBody>
          <a:bodyPr wrap="square" rtlCol="0">
            <a:spAutoFit/>
          </a:bodyPr>
          <a:lstStyle/>
          <a:p>
            <a:pPr algn="ctr"/>
            <a:r>
              <a:rPr lang="en-US" dirty="0" smtClean="0"/>
              <a:t>No Error</a:t>
            </a:r>
          </a:p>
          <a:p>
            <a:pPr algn="ctr"/>
            <a:r>
              <a:rPr lang="en-US" dirty="0" smtClean="0"/>
              <a:t>Probability 1-</a:t>
            </a:r>
            <a:r>
              <a:rPr lang="el-GR" b="1" dirty="0">
                <a:solidFill>
                  <a:prstClr val="black"/>
                </a:solidFill>
                <a:ea typeface="Times New Roman" pitchFamily="18" charset="0"/>
                <a:cs typeface="Arial" pitchFamily="34" charset="0"/>
              </a:rPr>
              <a:t> α</a:t>
            </a:r>
            <a:endParaRPr lang="en-US" dirty="0"/>
          </a:p>
        </p:txBody>
      </p:sp>
      <p:sp>
        <p:nvSpPr>
          <p:cNvPr id="6" name="TextBox 5"/>
          <p:cNvSpPr txBox="1"/>
          <p:nvPr/>
        </p:nvSpPr>
        <p:spPr>
          <a:xfrm>
            <a:off x="3809019" y="3913004"/>
            <a:ext cx="1260730" cy="646331"/>
          </a:xfrm>
          <a:prstGeom prst="rect">
            <a:avLst/>
          </a:prstGeom>
          <a:noFill/>
        </p:spPr>
        <p:txBody>
          <a:bodyPr wrap="none" rtlCol="0">
            <a:spAutoFit/>
          </a:bodyPr>
          <a:lstStyle/>
          <a:p>
            <a:pPr algn="ctr"/>
            <a:r>
              <a:rPr lang="en-US" dirty="0" smtClean="0"/>
              <a:t>No Error</a:t>
            </a:r>
            <a:br>
              <a:rPr lang="en-US" dirty="0" smtClean="0"/>
            </a:br>
            <a:r>
              <a:rPr lang="en-US" dirty="0" smtClean="0"/>
              <a:t>Power=1- </a:t>
            </a:r>
            <a:r>
              <a:rPr lang="el-GR" b="1" dirty="0" smtClean="0"/>
              <a:t>β</a:t>
            </a:r>
            <a:endParaRPr lang="en-US" b="1" dirty="0"/>
          </a:p>
        </p:txBody>
      </p:sp>
      <p:sp>
        <p:nvSpPr>
          <p:cNvPr id="7" name="TextBox 6"/>
          <p:cNvSpPr txBox="1"/>
          <p:nvPr/>
        </p:nvSpPr>
        <p:spPr>
          <a:xfrm>
            <a:off x="3773101" y="3123441"/>
            <a:ext cx="1302729" cy="646331"/>
          </a:xfrm>
          <a:prstGeom prst="rect">
            <a:avLst/>
          </a:prstGeom>
          <a:noFill/>
        </p:spPr>
        <p:txBody>
          <a:bodyPr wrap="none" rtlCol="0">
            <a:spAutoFit/>
          </a:bodyPr>
          <a:lstStyle/>
          <a:p>
            <a:pPr algn="ctr"/>
            <a:r>
              <a:rPr lang="en-US" dirty="0" smtClean="0"/>
              <a:t>Type I Error</a:t>
            </a:r>
          </a:p>
          <a:p>
            <a:pPr algn="ctr"/>
            <a:r>
              <a:rPr lang="en-US" dirty="0" smtClean="0"/>
              <a:t>P(Type I)=</a:t>
            </a:r>
            <a:r>
              <a:rPr lang="el-GR" b="1" dirty="0">
                <a:solidFill>
                  <a:prstClr val="black"/>
                </a:solidFill>
                <a:ea typeface="Times New Roman" pitchFamily="18" charset="0"/>
                <a:cs typeface="Arial" pitchFamily="34" charset="0"/>
              </a:rPr>
              <a:t> α</a:t>
            </a:r>
            <a:endParaRPr lang="en-US" dirty="0"/>
          </a:p>
        </p:txBody>
      </p:sp>
      <p:sp>
        <p:nvSpPr>
          <p:cNvPr id="8" name="TextBox 7"/>
          <p:cNvSpPr txBox="1"/>
          <p:nvPr/>
        </p:nvSpPr>
        <p:spPr>
          <a:xfrm>
            <a:off x="1495809" y="3907167"/>
            <a:ext cx="1350819" cy="646331"/>
          </a:xfrm>
          <a:prstGeom prst="rect">
            <a:avLst/>
          </a:prstGeom>
          <a:noFill/>
        </p:spPr>
        <p:txBody>
          <a:bodyPr wrap="none" rtlCol="0">
            <a:spAutoFit/>
          </a:bodyPr>
          <a:lstStyle/>
          <a:p>
            <a:pPr algn="ctr"/>
            <a:r>
              <a:rPr lang="en-US" dirty="0" smtClean="0"/>
              <a:t>Type II Error</a:t>
            </a:r>
          </a:p>
          <a:p>
            <a:pPr algn="ctr"/>
            <a:r>
              <a:rPr lang="en-US" dirty="0"/>
              <a:t>P(Type </a:t>
            </a:r>
            <a:r>
              <a:rPr lang="en-US" dirty="0" smtClean="0"/>
              <a:t>II</a:t>
            </a:r>
            <a:r>
              <a:rPr lang="en-US" dirty="0"/>
              <a:t>)=</a:t>
            </a:r>
            <a:r>
              <a:rPr lang="el-GR" b="1" dirty="0">
                <a:solidFill>
                  <a:prstClr val="black"/>
                </a:solidFill>
                <a:ea typeface="Times New Roman" pitchFamily="18" charset="0"/>
                <a:cs typeface="Arial" pitchFamily="34" charset="0"/>
              </a:rPr>
              <a:t> </a:t>
            </a:r>
            <a:r>
              <a:rPr lang="el-GR" b="1" dirty="0" smtClean="0"/>
              <a:t>β</a:t>
            </a:r>
            <a:endParaRPr lang="en-US" b="1" dirty="0"/>
          </a:p>
        </p:txBody>
      </p:sp>
      <p:sp>
        <p:nvSpPr>
          <p:cNvPr id="11" name="Rectangle 10"/>
          <p:cNvSpPr/>
          <p:nvPr/>
        </p:nvSpPr>
        <p:spPr>
          <a:xfrm>
            <a:off x="5766833" y="3270717"/>
            <a:ext cx="3079578" cy="1200329"/>
          </a:xfrm>
          <a:prstGeom prst="rect">
            <a:avLst/>
          </a:prstGeom>
        </p:spPr>
        <p:txBody>
          <a:bodyPr wrap="square">
            <a:spAutoFit/>
          </a:bodyPr>
          <a:lstStyle/>
          <a:p>
            <a:pPr lvl="0" fontAlgn="base">
              <a:spcBef>
                <a:spcPct val="0"/>
              </a:spcBef>
              <a:spcAft>
                <a:spcPct val="0"/>
              </a:spcAft>
            </a:pPr>
            <a:r>
              <a:rPr lang="en-US" sz="2400" b="1" dirty="0" smtClean="0">
                <a:solidFill>
                  <a:prstClr val="black"/>
                </a:solidFill>
                <a:ea typeface="Times New Roman" pitchFamily="18" charset="0"/>
                <a:cs typeface="Arial" pitchFamily="34" charset="0"/>
              </a:rPr>
              <a:t>P(Type I Error) = </a:t>
            </a:r>
            <a:r>
              <a:rPr lang="el-GR" sz="2400" b="1" dirty="0" smtClean="0">
                <a:solidFill>
                  <a:prstClr val="black"/>
                </a:solidFill>
                <a:ea typeface="Times New Roman" pitchFamily="18" charset="0"/>
                <a:cs typeface="Arial" pitchFamily="34" charset="0"/>
              </a:rPr>
              <a:t>α</a:t>
            </a:r>
            <a:r>
              <a:rPr lang="en-US" sz="2400" b="1" dirty="0">
                <a:solidFill>
                  <a:prstClr val="black"/>
                </a:solidFill>
                <a:ea typeface="Times New Roman" pitchFamily="18" charset="0"/>
                <a:cs typeface="Arial" pitchFamily="34" charset="0"/>
              </a:rPr>
              <a:t> </a:t>
            </a:r>
            <a:endParaRPr lang="en-US" sz="2400" b="1" dirty="0" smtClean="0">
              <a:solidFill>
                <a:prstClr val="black"/>
              </a:solidFill>
              <a:ea typeface="Times New Roman" pitchFamily="18" charset="0"/>
              <a:cs typeface="Arial" pitchFamily="34" charset="0"/>
            </a:endParaRPr>
          </a:p>
          <a:p>
            <a:pPr lvl="0" fontAlgn="base">
              <a:spcBef>
                <a:spcPct val="0"/>
              </a:spcBef>
              <a:spcAft>
                <a:spcPct val="0"/>
              </a:spcAft>
            </a:pPr>
            <a:r>
              <a:rPr lang="en-US" sz="2400" b="1" dirty="0" smtClean="0">
                <a:solidFill>
                  <a:prstClr val="black"/>
                </a:solidFill>
                <a:ea typeface="Times New Roman" pitchFamily="18" charset="0"/>
                <a:cs typeface="Arial" pitchFamily="34" charset="0"/>
              </a:rPr>
              <a:t>P(Type II Error) = </a:t>
            </a:r>
            <a:r>
              <a:rPr lang="el-GR" sz="2400" b="1" dirty="0" smtClean="0"/>
              <a:t>β</a:t>
            </a:r>
            <a:endParaRPr lang="en-US" sz="2400" b="1" dirty="0" smtClean="0"/>
          </a:p>
          <a:p>
            <a:pPr lvl="0" fontAlgn="base">
              <a:spcBef>
                <a:spcPct val="0"/>
              </a:spcBef>
              <a:spcAft>
                <a:spcPct val="0"/>
              </a:spcAft>
            </a:pPr>
            <a:r>
              <a:rPr lang="en-US" sz="2400" b="1" dirty="0" smtClean="0">
                <a:solidFill>
                  <a:prstClr val="black"/>
                </a:solidFill>
                <a:cs typeface="Arial" pitchFamily="34" charset="0"/>
              </a:rPr>
              <a:t>Power = 1 - </a:t>
            </a:r>
            <a:r>
              <a:rPr lang="el-GR" sz="2400" b="1" dirty="0"/>
              <a:t>β</a:t>
            </a:r>
            <a:endParaRPr lang="en-US" sz="2400" dirty="0" smtClean="0">
              <a:solidFill>
                <a:prstClr val="black"/>
              </a:solidFill>
              <a:cs typeface="Arial" pitchFamily="34" charset="0"/>
            </a:endParaRPr>
          </a:p>
        </p:txBody>
      </p:sp>
      <p:sp>
        <p:nvSpPr>
          <p:cNvPr id="9" name="TextBox 8"/>
          <p:cNvSpPr txBox="1"/>
          <p:nvPr/>
        </p:nvSpPr>
        <p:spPr>
          <a:xfrm>
            <a:off x="300220" y="586932"/>
            <a:ext cx="8642896" cy="1938992"/>
          </a:xfrm>
          <a:prstGeom prst="rect">
            <a:avLst/>
          </a:prstGeom>
          <a:noFill/>
        </p:spPr>
        <p:txBody>
          <a:bodyPr wrap="square" rtlCol="0">
            <a:spAutoFit/>
          </a:bodyPr>
          <a:lstStyle/>
          <a:p>
            <a:r>
              <a:rPr lang="en-US" sz="2400" dirty="0"/>
              <a:t>Type I and Type II errors </a:t>
            </a:r>
            <a:r>
              <a:rPr lang="en-US" sz="2400" b="1" dirty="0" smtClean="0"/>
              <a:t>CANNOT</a:t>
            </a:r>
            <a:r>
              <a:rPr lang="en-US" sz="2400" dirty="0" smtClean="0"/>
              <a:t> </a:t>
            </a:r>
            <a:r>
              <a:rPr lang="en-US" sz="2400" dirty="0"/>
              <a:t>happen </a:t>
            </a:r>
            <a:r>
              <a:rPr lang="en-US" sz="2400" dirty="0" smtClean="0"/>
              <a:t>at the </a:t>
            </a:r>
            <a:r>
              <a:rPr lang="en-US" sz="2400" dirty="0"/>
              <a:t>same time</a:t>
            </a:r>
          </a:p>
          <a:p>
            <a:pPr marL="228600" lvl="0" indent="-282575">
              <a:buFont typeface="Arial" panose="020B0604020202020204" pitchFamily="34" charset="0"/>
              <a:buChar char="•"/>
            </a:pPr>
            <a:r>
              <a:rPr lang="en-US" sz="2400" dirty="0" smtClean="0"/>
              <a:t>A </a:t>
            </a:r>
            <a:r>
              <a:rPr lang="en-US" sz="2400" dirty="0"/>
              <a:t>Type I error can only occur if H</a:t>
            </a:r>
            <a:r>
              <a:rPr lang="en-US" sz="2400" baseline="-25000" dirty="0"/>
              <a:t>0</a:t>
            </a:r>
            <a:r>
              <a:rPr lang="en-US" sz="2400" dirty="0" smtClean="0"/>
              <a:t> </a:t>
            </a:r>
            <a:r>
              <a:rPr lang="en-US" sz="2400" dirty="0"/>
              <a:t>is </a:t>
            </a:r>
            <a:r>
              <a:rPr lang="en-US" sz="2400" dirty="0" smtClean="0"/>
              <a:t>true</a:t>
            </a:r>
            <a:br>
              <a:rPr lang="en-US" sz="2400" dirty="0" smtClean="0"/>
            </a:br>
            <a:r>
              <a:rPr lang="en-US" sz="2400" dirty="0" smtClean="0"/>
              <a:t>(H</a:t>
            </a:r>
            <a:r>
              <a:rPr lang="en-US" sz="2400" baseline="-25000" dirty="0" smtClean="0"/>
              <a:t>0</a:t>
            </a:r>
            <a:r>
              <a:rPr lang="en-US" sz="2400" dirty="0" smtClean="0"/>
              <a:t> </a:t>
            </a:r>
            <a:r>
              <a:rPr lang="en-US" sz="2400" dirty="0"/>
              <a:t>is rejected but in reality H</a:t>
            </a:r>
            <a:r>
              <a:rPr lang="en-US" sz="2400" baseline="-25000" dirty="0"/>
              <a:t>0</a:t>
            </a:r>
            <a:r>
              <a:rPr lang="en-US" sz="2400" dirty="0"/>
              <a:t> is </a:t>
            </a:r>
            <a:r>
              <a:rPr lang="en-US" sz="2400" dirty="0" smtClean="0"/>
              <a:t>true)</a:t>
            </a:r>
            <a:endParaRPr lang="en-US" sz="2400" dirty="0"/>
          </a:p>
          <a:p>
            <a:pPr marL="228600" indent="-282575">
              <a:buFont typeface="Arial" panose="020B0604020202020204" pitchFamily="34" charset="0"/>
              <a:buChar char="•"/>
            </a:pPr>
            <a:r>
              <a:rPr lang="en-US" sz="2400" dirty="0" smtClean="0"/>
              <a:t>A </a:t>
            </a:r>
            <a:r>
              <a:rPr lang="en-US" sz="2400" dirty="0"/>
              <a:t>Type II error can only occur if H</a:t>
            </a:r>
            <a:r>
              <a:rPr lang="en-US" sz="2400" baseline="-25000" dirty="0"/>
              <a:t>0</a:t>
            </a:r>
            <a:r>
              <a:rPr lang="en-US" sz="2400" dirty="0" smtClean="0"/>
              <a:t> </a:t>
            </a:r>
            <a:r>
              <a:rPr lang="en-US" sz="2400" dirty="0"/>
              <a:t>is </a:t>
            </a:r>
            <a:r>
              <a:rPr lang="en-US" sz="2400" dirty="0" smtClean="0"/>
              <a:t>false</a:t>
            </a:r>
            <a:br>
              <a:rPr lang="en-US" sz="2400" dirty="0" smtClean="0"/>
            </a:br>
            <a:r>
              <a:rPr lang="en-US" sz="2400" dirty="0" smtClean="0"/>
              <a:t>(H</a:t>
            </a:r>
            <a:r>
              <a:rPr lang="en-US" sz="2400" baseline="-25000" dirty="0" smtClean="0"/>
              <a:t>0</a:t>
            </a:r>
            <a:r>
              <a:rPr lang="en-US" sz="2400" dirty="0" smtClean="0"/>
              <a:t> </a:t>
            </a:r>
            <a:r>
              <a:rPr lang="en-US" sz="2400" dirty="0"/>
              <a:t>is not rejected but in reality H</a:t>
            </a:r>
            <a:r>
              <a:rPr lang="en-US" sz="2400" baseline="-25000" dirty="0"/>
              <a:t>0</a:t>
            </a:r>
            <a:r>
              <a:rPr lang="en-US" sz="2400" dirty="0"/>
              <a:t> is </a:t>
            </a:r>
            <a:r>
              <a:rPr lang="en-US" sz="2400" dirty="0" smtClean="0"/>
              <a:t>false)</a:t>
            </a:r>
            <a:endParaRPr lang="en-US" sz="2400" dirty="0"/>
          </a:p>
        </p:txBody>
      </p:sp>
      <p:sp>
        <p:nvSpPr>
          <p:cNvPr id="15" name="Rectangle 14"/>
          <p:cNvSpPr/>
          <p:nvPr/>
        </p:nvSpPr>
        <p:spPr>
          <a:xfrm>
            <a:off x="304876" y="4783256"/>
            <a:ext cx="8269015" cy="1938992"/>
          </a:xfrm>
          <a:prstGeom prst="rect">
            <a:avLst/>
          </a:prstGeom>
        </p:spPr>
        <p:txBody>
          <a:bodyPr wrap="square">
            <a:spAutoFit/>
          </a:bodyPr>
          <a:lstStyle/>
          <a:p>
            <a:pPr marL="234950" lvl="0" indent="-234950" eaLnBrk="0" fontAlgn="base" hangingPunct="0">
              <a:spcBef>
                <a:spcPct val="0"/>
              </a:spcBef>
              <a:spcAft>
                <a:spcPct val="0"/>
              </a:spcAft>
              <a:buFontTx/>
              <a:buChar char="•"/>
            </a:pPr>
            <a:r>
              <a:rPr lang="en-US" sz="2400" dirty="0" smtClean="0">
                <a:solidFill>
                  <a:prstClr val="black"/>
                </a:solidFill>
                <a:ea typeface="Times New Roman" pitchFamily="18" charset="0"/>
                <a:cs typeface="Arial" pitchFamily="34" charset="0"/>
              </a:rPr>
              <a:t>We can control the probability of a Type I error by our choice of the significance level</a:t>
            </a:r>
          </a:p>
          <a:p>
            <a:pPr marL="234950" lvl="0" indent="-234950" eaLnBrk="0" fontAlgn="base" hangingPunct="0">
              <a:spcBef>
                <a:spcPct val="0"/>
              </a:spcBef>
              <a:spcAft>
                <a:spcPct val="0"/>
              </a:spcAft>
              <a:buFontTx/>
              <a:buChar char="•"/>
            </a:pPr>
            <a:r>
              <a:rPr lang="en-US" sz="2400" dirty="0" smtClean="0">
                <a:solidFill>
                  <a:prstClr val="black"/>
                </a:solidFill>
                <a:ea typeface="Times New Roman" pitchFamily="18" charset="0"/>
                <a:cs typeface="Arial" pitchFamily="34" charset="0"/>
              </a:rPr>
              <a:t>The more serious the consequences of a Type I error, the smaller </a:t>
            </a:r>
            <a:r>
              <a:rPr lang="el-GR" sz="2400" dirty="0" smtClean="0">
                <a:solidFill>
                  <a:prstClr val="black"/>
                </a:solidFill>
                <a:ea typeface="Times New Roman" pitchFamily="18" charset="0"/>
                <a:cs typeface="Arial" pitchFamily="34" charset="0"/>
              </a:rPr>
              <a:t>α</a:t>
            </a:r>
            <a:r>
              <a:rPr lang="en-US" sz="2400" dirty="0" smtClean="0">
                <a:solidFill>
                  <a:prstClr val="black"/>
                </a:solidFill>
                <a:ea typeface="Times New Roman" pitchFamily="18" charset="0"/>
                <a:cs typeface="Arial" pitchFamily="34" charset="0"/>
              </a:rPr>
              <a:t> should be</a:t>
            </a:r>
            <a:endParaRPr lang="en-US" sz="2400" dirty="0" smtClean="0">
              <a:solidFill>
                <a:prstClr val="black"/>
              </a:solidFill>
              <a:cs typeface="Arial" pitchFamily="34" charset="0"/>
            </a:endParaRPr>
          </a:p>
          <a:p>
            <a:pPr marL="234950" lvl="0" indent="-234950" eaLnBrk="0" fontAlgn="base" hangingPunct="0">
              <a:spcBef>
                <a:spcPct val="0"/>
              </a:spcBef>
              <a:spcAft>
                <a:spcPct val="0"/>
              </a:spcAft>
              <a:buFontTx/>
              <a:buChar char="•"/>
            </a:pPr>
            <a:r>
              <a:rPr lang="en-US" sz="2400" dirty="0" smtClean="0">
                <a:solidFill>
                  <a:prstClr val="black"/>
                </a:solidFill>
                <a:ea typeface="Times New Roman" pitchFamily="18" charset="0"/>
                <a:cs typeface="Arial" pitchFamily="34" charset="0"/>
              </a:rPr>
              <a:t>As P(Type I Error) = </a:t>
            </a:r>
            <a:r>
              <a:rPr lang="el-GR" sz="2400" b="1" dirty="0">
                <a:solidFill>
                  <a:prstClr val="black"/>
                </a:solidFill>
                <a:ea typeface="Times New Roman" pitchFamily="18" charset="0"/>
                <a:cs typeface="Arial" pitchFamily="34" charset="0"/>
              </a:rPr>
              <a:t>α </a:t>
            </a:r>
            <a:r>
              <a:rPr lang="en-US" sz="2400" b="1" dirty="0" smtClean="0">
                <a:solidFill>
                  <a:prstClr val="black"/>
                </a:solidFill>
                <a:ea typeface="Times New Roman" pitchFamily="18" charset="0"/>
                <a:cs typeface="Arial" pitchFamily="34" charset="0"/>
              </a:rPr>
              <a:t> </a:t>
            </a:r>
            <a:r>
              <a:rPr lang="en-US" sz="2400" dirty="0" smtClean="0">
                <a:solidFill>
                  <a:prstClr val="black"/>
                </a:solidFill>
                <a:ea typeface="Times New Roman" pitchFamily="18" charset="0"/>
                <a:cs typeface="Arial" pitchFamily="34" charset="0"/>
              </a:rPr>
              <a:t>goes </a:t>
            </a:r>
            <a:r>
              <a:rPr lang="en-US" sz="2400" i="1" dirty="0" smtClean="0">
                <a:solidFill>
                  <a:prstClr val="black"/>
                </a:solidFill>
                <a:ea typeface="Times New Roman" pitchFamily="18" charset="0"/>
                <a:cs typeface="Arial" pitchFamily="34" charset="0"/>
              </a:rPr>
              <a:t>Down</a:t>
            </a:r>
            <a:r>
              <a:rPr lang="en-US" sz="2400" dirty="0" smtClean="0">
                <a:solidFill>
                  <a:prstClr val="black"/>
                </a:solidFill>
                <a:ea typeface="Times New Roman" pitchFamily="18" charset="0"/>
                <a:cs typeface="Arial" pitchFamily="34" charset="0"/>
              </a:rPr>
              <a:t>, P(Type II Error) goes </a:t>
            </a:r>
            <a:r>
              <a:rPr lang="en-US" sz="2400" i="1" dirty="0" smtClean="0">
                <a:solidFill>
                  <a:prstClr val="black"/>
                </a:solidFill>
                <a:ea typeface="Times New Roman" pitchFamily="18" charset="0"/>
                <a:cs typeface="Arial" pitchFamily="34" charset="0"/>
              </a:rPr>
              <a:t>Up</a:t>
            </a:r>
            <a:r>
              <a:rPr lang="en-US" sz="2400" dirty="0" smtClean="0">
                <a:solidFill>
                  <a:prstClr val="black"/>
                </a:solidFill>
                <a:ea typeface="Times New Roman" pitchFamily="18" charset="0"/>
                <a:cs typeface="Arial" pitchFamily="34" charset="0"/>
              </a:rPr>
              <a:t> </a:t>
            </a:r>
            <a:endParaRPr lang="en-US" sz="2400" dirty="0" smtClean="0">
              <a:solidFill>
                <a:prstClr val="black"/>
              </a:solidFill>
              <a:cs typeface="Arial" pitchFamily="34" charset="0"/>
            </a:endParaRPr>
          </a:p>
        </p:txBody>
      </p:sp>
    </p:spTree>
    <p:extLst>
      <p:ext uri="{BB962C8B-B14F-4D97-AF65-F5344CB8AC3E}">
        <p14:creationId xmlns:p14="http://schemas.microsoft.com/office/powerpoint/2010/main" val="13296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66699" y="114300"/>
            <a:ext cx="7543800" cy="762000"/>
          </a:xfrm>
        </p:spPr>
        <p:txBody>
          <a:bodyPr/>
          <a:lstStyle/>
          <a:p>
            <a:pPr eaLnBrk="1" hangingPunct="1"/>
            <a:r>
              <a:rPr lang="en-US" altLang="en-US" dirty="0" smtClean="0"/>
              <a:t>Factors Affecting Type II Error</a:t>
            </a:r>
          </a:p>
        </p:txBody>
      </p:sp>
      <p:sp>
        <p:nvSpPr>
          <p:cNvPr id="35843" name="Rectangle 3"/>
          <p:cNvSpPr>
            <a:spLocks noGrp="1" noChangeArrowheads="1"/>
          </p:cNvSpPr>
          <p:nvPr>
            <p:ph type="body" idx="4294967295"/>
          </p:nvPr>
        </p:nvSpPr>
        <p:spPr>
          <a:xfrm>
            <a:off x="266699" y="1027522"/>
            <a:ext cx="8039101" cy="5098328"/>
          </a:xfrm>
        </p:spPr>
        <p:txBody>
          <a:bodyPr/>
          <a:lstStyle/>
          <a:p>
            <a:pPr eaLnBrk="1" hangingPunct="1">
              <a:lnSpc>
                <a:spcPct val="110000"/>
              </a:lnSpc>
              <a:spcBef>
                <a:spcPct val="50000"/>
              </a:spcBef>
            </a:pPr>
            <a:r>
              <a:rPr lang="en-US" altLang="en-US" dirty="0" smtClean="0"/>
              <a:t>All else equal,</a:t>
            </a:r>
          </a:p>
          <a:p>
            <a:pPr lvl="1" eaLnBrk="1" hangingPunct="1">
              <a:lnSpc>
                <a:spcPct val="110000"/>
              </a:lnSpc>
            </a:pPr>
            <a:r>
              <a:rPr lang="en-US" altLang="en-US" dirty="0" smtClean="0"/>
              <a:t>  </a:t>
            </a:r>
            <a:r>
              <a:rPr lang="el-GR" altLang="en-US" sz="3200" dirty="0" smtClean="0"/>
              <a:t>β</a:t>
            </a:r>
            <a:r>
              <a:rPr lang="en-US" altLang="en-US" dirty="0" smtClean="0"/>
              <a:t>          when the difference between hypothesized parameter and its true value</a:t>
            </a:r>
          </a:p>
          <a:p>
            <a:pPr lvl="1" eaLnBrk="1" hangingPunct="1">
              <a:lnSpc>
                <a:spcPct val="110000"/>
              </a:lnSpc>
              <a:spcBef>
                <a:spcPct val="45000"/>
              </a:spcBef>
            </a:pPr>
            <a:r>
              <a:rPr lang="en-US" altLang="en-US" dirty="0" smtClean="0"/>
              <a:t>  </a:t>
            </a:r>
            <a:r>
              <a:rPr lang="el-GR" altLang="en-US" sz="3200" dirty="0" smtClean="0"/>
              <a:t>β</a:t>
            </a:r>
            <a:r>
              <a:rPr lang="en-US" altLang="en-US" dirty="0" smtClean="0"/>
              <a:t> 	when    </a:t>
            </a:r>
            <a:r>
              <a:rPr lang="en-US" altLang="en-US" sz="3200" b="1" dirty="0" smtClean="0">
                <a:sym typeface="Symbol" panose="05050102010706020507" pitchFamily="18" charset="2"/>
              </a:rPr>
              <a:t></a:t>
            </a:r>
            <a:endParaRPr lang="en-US" altLang="en-US" sz="3200" b="1" dirty="0" smtClean="0"/>
          </a:p>
          <a:p>
            <a:pPr lvl="1" eaLnBrk="1" hangingPunct="1">
              <a:lnSpc>
                <a:spcPct val="110000"/>
              </a:lnSpc>
              <a:spcBef>
                <a:spcPct val="45000"/>
              </a:spcBef>
            </a:pPr>
            <a:r>
              <a:rPr lang="en-US" altLang="en-US" dirty="0" smtClean="0"/>
              <a:t>  </a:t>
            </a:r>
            <a:r>
              <a:rPr lang="el-GR" altLang="en-US" sz="3200" dirty="0" smtClean="0"/>
              <a:t>β</a:t>
            </a:r>
            <a:r>
              <a:rPr lang="en-US" altLang="en-US" dirty="0" smtClean="0"/>
              <a:t> 	when    </a:t>
            </a:r>
            <a:r>
              <a:rPr lang="el-GR" altLang="en-US" sz="3200" dirty="0" smtClean="0"/>
              <a:t>σ</a:t>
            </a:r>
            <a:endParaRPr lang="en-US" altLang="en-US" dirty="0" smtClean="0"/>
          </a:p>
          <a:p>
            <a:pPr lvl="1" eaLnBrk="1" hangingPunct="1">
              <a:lnSpc>
                <a:spcPct val="110000"/>
              </a:lnSpc>
              <a:spcBef>
                <a:spcPct val="45000"/>
              </a:spcBef>
            </a:pPr>
            <a:r>
              <a:rPr lang="en-US" altLang="en-US" dirty="0" smtClean="0"/>
              <a:t>  </a:t>
            </a:r>
            <a:r>
              <a:rPr lang="el-GR" altLang="en-US" sz="3200" dirty="0" smtClean="0"/>
              <a:t>β</a:t>
            </a:r>
            <a:r>
              <a:rPr lang="en-US" altLang="en-US" dirty="0" smtClean="0"/>
              <a:t> 	when    </a:t>
            </a:r>
            <a:r>
              <a:rPr lang="en-US" altLang="en-US" sz="3200" i="1" dirty="0" smtClean="0"/>
              <a:t>n</a:t>
            </a:r>
          </a:p>
        </p:txBody>
      </p:sp>
      <p:sp>
        <p:nvSpPr>
          <p:cNvPr id="35844" name="AutoShape 4"/>
          <p:cNvSpPr>
            <a:spLocks noChangeArrowheads="1"/>
          </p:cNvSpPr>
          <p:nvPr/>
        </p:nvSpPr>
        <p:spPr bwMode="auto">
          <a:xfrm>
            <a:off x="1532766" y="4275555"/>
            <a:ext cx="406015" cy="501475"/>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5" name="AutoShape 5"/>
          <p:cNvSpPr>
            <a:spLocks noChangeArrowheads="1"/>
          </p:cNvSpPr>
          <p:nvPr/>
        </p:nvSpPr>
        <p:spPr bwMode="auto">
          <a:xfrm rot="10800000">
            <a:off x="3551673" y="4284988"/>
            <a:ext cx="406015" cy="501475"/>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6" name="AutoShape 6"/>
          <p:cNvSpPr>
            <a:spLocks noChangeArrowheads="1"/>
          </p:cNvSpPr>
          <p:nvPr/>
        </p:nvSpPr>
        <p:spPr bwMode="auto">
          <a:xfrm>
            <a:off x="1513909" y="1636840"/>
            <a:ext cx="406015" cy="501475"/>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7" name="AutoShape 7"/>
          <p:cNvSpPr>
            <a:spLocks noChangeArrowheads="1"/>
          </p:cNvSpPr>
          <p:nvPr/>
        </p:nvSpPr>
        <p:spPr bwMode="auto">
          <a:xfrm rot="10800000">
            <a:off x="4678893" y="2138315"/>
            <a:ext cx="406015" cy="501475"/>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8" name="AutoShape 8"/>
          <p:cNvSpPr>
            <a:spLocks noChangeArrowheads="1"/>
          </p:cNvSpPr>
          <p:nvPr/>
        </p:nvSpPr>
        <p:spPr bwMode="auto">
          <a:xfrm>
            <a:off x="1532766" y="3513555"/>
            <a:ext cx="406015" cy="501475"/>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49" name="AutoShape 9"/>
          <p:cNvSpPr>
            <a:spLocks noChangeArrowheads="1"/>
          </p:cNvSpPr>
          <p:nvPr/>
        </p:nvSpPr>
        <p:spPr bwMode="auto">
          <a:xfrm>
            <a:off x="1532766" y="2751555"/>
            <a:ext cx="406015" cy="501475"/>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0" name="AutoShape 10"/>
          <p:cNvSpPr>
            <a:spLocks noChangeArrowheads="1"/>
          </p:cNvSpPr>
          <p:nvPr/>
        </p:nvSpPr>
        <p:spPr bwMode="auto">
          <a:xfrm rot="10800000">
            <a:off x="3551673" y="2760988"/>
            <a:ext cx="406015" cy="501475"/>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5851" name="AutoShape 11"/>
          <p:cNvSpPr>
            <a:spLocks noChangeArrowheads="1"/>
          </p:cNvSpPr>
          <p:nvPr/>
        </p:nvSpPr>
        <p:spPr bwMode="auto">
          <a:xfrm>
            <a:off x="3551673" y="3446788"/>
            <a:ext cx="406015" cy="501475"/>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041104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 y="0"/>
            <a:ext cx="8601075" cy="806449"/>
          </a:xfrm>
        </p:spPr>
        <p:txBody>
          <a:bodyPr>
            <a:normAutofit/>
          </a:bodyPr>
          <a:lstStyle/>
          <a:p>
            <a:r>
              <a:rPr lang="en-US" sz="3200" dirty="0" smtClean="0"/>
              <a:t>Example 1</a:t>
            </a:r>
            <a:endParaRPr lang="en-US" sz="3200" dirty="0"/>
          </a:p>
        </p:txBody>
      </p:sp>
      <p:sp>
        <p:nvSpPr>
          <p:cNvPr id="3" name="Content Placeholder 2"/>
          <p:cNvSpPr>
            <a:spLocks noGrp="1"/>
          </p:cNvSpPr>
          <p:nvPr>
            <p:ph idx="1"/>
          </p:nvPr>
        </p:nvSpPr>
        <p:spPr>
          <a:xfrm>
            <a:off x="271462" y="944380"/>
            <a:ext cx="8601075" cy="2086203"/>
          </a:xfrm>
        </p:spPr>
        <p:txBody>
          <a:bodyPr>
            <a:normAutofit/>
          </a:bodyPr>
          <a:lstStyle/>
          <a:p>
            <a:pPr marL="0" indent="0">
              <a:buNone/>
            </a:pPr>
            <a:r>
              <a:rPr lang="en-US" sz="2400" dirty="0" smtClean="0"/>
              <a:t>A planning committee needs to estimate the percentage of students at a large university who will attend an upcoming event so that they can determine an appropriate location for the event.  Data is collected to see if there is evidence, at the .05 level of significance, that less than 30% of students will attend this year?</a:t>
            </a:r>
          </a:p>
        </p:txBody>
      </p:sp>
      <p:sp>
        <p:nvSpPr>
          <p:cNvPr id="4" name="Content Placeholder 2"/>
          <p:cNvSpPr txBox="1">
            <a:spLocks/>
          </p:cNvSpPr>
          <p:nvPr/>
        </p:nvSpPr>
        <p:spPr>
          <a:xfrm>
            <a:off x="293234" y="2850289"/>
            <a:ext cx="8601075" cy="1773962"/>
          </a:xfrm>
          <a:prstGeom prst="rect">
            <a:avLst/>
          </a:prstGeom>
        </p:spPr>
        <p:txBody>
          <a:bodyPr vert="horz" lIns="91440" tIns="45720" rIns="91440" bIns="45720" rtlCol="0">
            <a:normAutofit lnSpcReduction="10000"/>
          </a:bodyPr>
          <a:lstStyle/>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Describe a Type I Error for this problem:</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Committee determines that less than 30% of students will attend the event, but in fact, 30% WILL attend the event.</a:t>
            </a:r>
          </a:p>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 consequence:</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committee reserves a space that is too small.</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301942" y="4805363"/>
            <a:ext cx="8601075" cy="1773962"/>
          </a:xfrm>
          <a:prstGeom prst="rect">
            <a:avLst/>
          </a:prstGeom>
        </p:spPr>
        <p:txBody>
          <a:bodyPr vert="horz" lIns="91440" tIns="45720" rIns="91440" bIns="45720" rtlCol="0">
            <a:normAutofit lnSpcReduction="10000"/>
          </a:bodyPr>
          <a:lstStyle/>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Describe a Type II Error for this problem:</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Committee determines there is no evidence</a:t>
            </a:r>
            <a:r>
              <a:rPr kumimoji="0" lang="en-US" sz="2000" b="0" i="0" u="none" strike="noStrike" kern="1200" cap="none" spc="0" normalizeH="0" noProof="0" dirty="0" smtClean="0">
                <a:ln>
                  <a:noFill/>
                </a:ln>
                <a:solidFill>
                  <a:schemeClr val="tx1"/>
                </a:solidFill>
                <a:effectLst/>
                <a:uLnTx/>
                <a:uFillTx/>
                <a:latin typeface="+mn-lt"/>
                <a:ea typeface="+mn-ea"/>
                <a:cs typeface="+mn-cs"/>
              </a:rPr>
              <a:t> that less than 30% of students will attend but, in fact, less than 30% attend the event.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 consequence:</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committee reserves a space that is too large.</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055519" y="2294827"/>
            <a:ext cx="1505540" cy="830997"/>
          </a:xfrm>
          <a:prstGeom prst="rect">
            <a:avLst/>
          </a:prstGeom>
          <a:noFill/>
          <a:ln>
            <a:solidFill>
              <a:schemeClr val="tx1"/>
            </a:solidFill>
          </a:ln>
        </p:spPr>
        <p:txBody>
          <a:bodyPr wrap="none" rtlCol="0">
            <a:spAutoFit/>
          </a:bodyPr>
          <a:lstStyle/>
          <a:p>
            <a:r>
              <a:rPr lang="en-US" sz="2400" dirty="0" smtClean="0"/>
              <a:t>H</a:t>
            </a:r>
            <a:r>
              <a:rPr lang="en-US" sz="2400" baseline="-25000" dirty="0" smtClean="0"/>
              <a:t>0</a:t>
            </a:r>
            <a:r>
              <a:rPr lang="en-US" sz="2400" dirty="0" smtClean="0"/>
              <a:t>: p</a:t>
            </a:r>
            <a:r>
              <a:rPr lang="en-US" sz="2400" dirty="0" smtClean="0">
                <a:sym typeface="Symbol" panose="05050102010706020507" pitchFamily="18" charset="2"/>
              </a:rPr>
              <a:t>0.30</a:t>
            </a:r>
          </a:p>
          <a:p>
            <a:r>
              <a:rPr lang="en-US" sz="2400" dirty="0" smtClean="0">
                <a:sym typeface="Symbol" panose="05050102010706020507" pitchFamily="18" charset="2"/>
              </a:rPr>
              <a:t>H</a:t>
            </a:r>
            <a:r>
              <a:rPr lang="en-US" sz="2400" baseline="-25000" dirty="0" smtClean="0">
                <a:sym typeface="Symbol" panose="05050102010706020507" pitchFamily="18" charset="2"/>
              </a:rPr>
              <a:t>A</a:t>
            </a:r>
            <a:r>
              <a:rPr lang="en-US" sz="2400" dirty="0" smtClean="0">
                <a:sym typeface="Symbol" panose="05050102010706020507" pitchFamily="18" charset="2"/>
              </a:rPr>
              <a:t>: p&lt;0.30</a:t>
            </a:r>
            <a:endParaRPr lang="en-US" sz="2400" dirty="0"/>
          </a:p>
        </p:txBody>
      </p:sp>
    </p:spTree>
    <p:extLst>
      <p:ext uri="{BB962C8B-B14F-4D97-AF65-F5344CB8AC3E}">
        <p14:creationId xmlns:p14="http://schemas.microsoft.com/office/powerpoint/2010/main" val="38845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build="p" bldLvl="2"/>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61" y="0"/>
            <a:ext cx="8601075" cy="806449"/>
          </a:xfrm>
        </p:spPr>
        <p:txBody>
          <a:bodyPr>
            <a:normAutofit/>
          </a:bodyPr>
          <a:lstStyle/>
          <a:p>
            <a:r>
              <a:rPr lang="en-US" sz="3200" dirty="0" smtClean="0"/>
              <a:t>Example 2</a:t>
            </a:r>
            <a:endParaRPr lang="en-US" sz="3200" dirty="0"/>
          </a:p>
        </p:txBody>
      </p:sp>
      <p:sp>
        <p:nvSpPr>
          <p:cNvPr id="3" name="Content Placeholder 2"/>
          <p:cNvSpPr>
            <a:spLocks noGrp="1"/>
          </p:cNvSpPr>
          <p:nvPr>
            <p:ph idx="1"/>
          </p:nvPr>
        </p:nvSpPr>
        <p:spPr>
          <a:xfrm>
            <a:off x="271462" y="659568"/>
            <a:ext cx="8601075" cy="1813809"/>
          </a:xfrm>
        </p:spPr>
        <p:txBody>
          <a:bodyPr>
            <a:normAutofit/>
          </a:bodyPr>
          <a:lstStyle/>
          <a:p>
            <a:pPr marL="0" indent="0">
              <a:buNone/>
            </a:pPr>
            <a:r>
              <a:rPr lang="en-US" sz="2400" dirty="0" smtClean="0"/>
              <a:t>An environmentalist takes samples at a nearby river to study the average concentration level of a contaminant.   He wants to find out, using a .10 level of significance, if the average concentration level exceeds the acceptable level for safely consuming fish from the river.</a:t>
            </a:r>
          </a:p>
        </p:txBody>
      </p:sp>
      <p:sp>
        <p:nvSpPr>
          <p:cNvPr id="4" name="Content Placeholder 2"/>
          <p:cNvSpPr txBox="1">
            <a:spLocks/>
          </p:cNvSpPr>
          <p:nvPr/>
        </p:nvSpPr>
        <p:spPr>
          <a:xfrm>
            <a:off x="293234" y="2850289"/>
            <a:ext cx="8601075" cy="1773962"/>
          </a:xfrm>
          <a:prstGeom prst="rect">
            <a:avLst/>
          </a:prstGeom>
        </p:spPr>
        <p:txBody>
          <a:bodyPr vert="horz" lIns="91440" tIns="45720" rIns="91440" bIns="45720" rtlCol="0">
            <a:normAutofit lnSpcReduction="10000"/>
          </a:bodyPr>
          <a:lstStyle/>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Describe a Type I Error for this problem:</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Researcher determines that the average concentration exceeds acceptable levels (too high) when, in fact, they are safe.</a:t>
            </a:r>
          </a:p>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 consequence:</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People are not</a:t>
            </a:r>
            <a:r>
              <a:rPr kumimoji="0" lang="en-US" sz="2000" b="0" i="0" u="none" strike="noStrike" kern="1200" cap="none" spc="0" normalizeH="0" noProof="0" dirty="0" smtClean="0">
                <a:ln>
                  <a:noFill/>
                </a:ln>
                <a:solidFill>
                  <a:schemeClr val="tx1"/>
                </a:solidFill>
                <a:effectLst/>
                <a:uLnTx/>
                <a:uFillTx/>
                <a:latin typeface="+mn-lt"/>
                <a:ea typeface="+mn-ea"/>
                <a:cs typeface="+mn-cs"/>
              </a:rPr>
              <a:t> allowed to fish in the river when it is really safe to fish</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293234" y="4624251"/>
            <a:ext cx="8601075" cy="2052637"/>
          </a:xfrm>
          <a:prstGeom prst="rect">
            <a:avLst/>
          </a:prstGeom>
        </p:spPr>
        <p:txBody>
          <a:bodyPr vert="horz" lIns="91440" tIns="45720" rIns="91440" bIns="45720" rtlCol="0">
            <a:normAutofit lnSpcReduction="10000"/>
          </a:bodyPr>
          <a:lstStyle/>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Describe a Type II Error for this problem:</a:t>
            </a:r>
          </a:p>
          <a:p>
            <a:pPr marL="692150" lvl="1" indent="-234950">
              <a:lnSpc>
                <a:spcPct val="90000"/>
              </a:lnSpc>
              <a:spcBef>
                <a:spcPts val="500"/>
              </a:spcBef>
              <a:buFont typeface="Arial" panose="020B0604020202020204" pitchFamily="34" charset="0"/>
              <a:buChar char="•"/>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Researcher determines that the </a:t>
            </a:r>
            <a:r>
              <a:rPr lang="en-US" sz="2000" dirty="0"/>
              <a:t>average concentration </a:t>
            </a:r>
            <a:r>
              <a:rPr lang="en-US" sz="2000" dirty="0" smtClean="0"/>
              <a:t>level is acceptable when</a:t>
            </a:r>
            <a:r>
              <a:rPr lang="en-US" sz="2000" dirty="0"/>
              <a:t>, in fact, </a:t>
            </a:r>
            <a:r>
              <a:rPr lang="en-US" sz="2000" dirty="0" smtClean="0"/>
              <a:t>the concentration level exceeds the acceptable level </a:t>
            </a:r>
            <a:br>
              <a:rPr lang="en-US" sz="2000" dirty="0" smtClean="0"/>
            </a:br>
            <a:r>
              <a:rPr lang="en-US" sz="2000" dirty="0" smtClean="0">
                <a:sym typeface="Wingdings" panose="05000000000000000000" pitchFamily="2" charset="2"/>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it is really NOT safe</a:t>
            </a:r>
            <a:r>
              <a:rPr kumimoji="0" lang="en-US" sz="2000" b="0" i="0" u="none" strike="noStrike" kern="1200" cap="none" spc="0" normalizeH="0" noProof="0" dirty="0" smtClean="0">
                <a:ln>
                  <a:noFill/>
                </a:ln>
                <a:solidFill>
                  <a:schemeClr val="tx1"/>
                </a:solidFill>
                <a:effectLst/>
                <a:uLnTx/>
                <a:uFillTx/>
                <a:latin typeface="+mn-lt"/>
                <a:ea typeface="+mn-ea"/>
                <a:cs typeface="+mn-cs"/>
              </a:rPr>
              <a:t> to fish.</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34950" marR="0" lvl="0" indent="-2349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Potential consequence:</a:t>
            </a:r>
          </a:p>
          <a:p>
            <a:pPr marL="692150" marR="0" lvl="1" indent="-2349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People consume contaminated fish.</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3747539" y="2014912"/>
            <a:ext cx="5212902" cy="830997"/>
          </a:xfrm>
          <a:prstGeom prst="rect">
            <a:avLst/>
          </a:prstGeom>
          <a:noFill/>
          <a:ln>
            <a:solidFill>
              <a:schemeClr val="tx1"/>
            </a:solidFill>
          </a:ln>
        </p:spPr>
        <p:txBody>
          <a:bodyPr wrap="none" rtlCol="0">
            <a:spAutoFit/>
          </a:bodyPr>
          <a:lstStyle/>
          <a:p>
            <a:r>
              <a:rPr lang="en-US" sz="2400" dirty="0" smtClean="0"/>
              <a:t>H</a:t>
            </a:r>
            <a:r>
              <a:rPr lang="en-US" sz="2400" baseline="-25000" dirty="0" smtClean="0"/>
              <a:t>0</a:t>
            </a:r>
            <a:r>
              <a:rPr lang="en-US" sz="2400" dirty="0" smtClean="0"/>
              <a:t>: µ</a:t>
            </a:r>
            <a:r>
              <a:rPr lang="en-US" sz="2400" dirty="0">
                <a:sym typeface="Symbol" panose="05050102010706020507" pitchFamily="18" charset="2"/>
              </a:rPr>
              <a:t> </a:t>
            </a:r>
            <a:r>
              <a:rPr lang="en-US" sz="2400" dirty="0" smtClean="0">
                <a:sym typeface="Symbol" panose="05050102010706020507" pitchFamily="18" charset="2"/>
              </a:rPr>
              <a:t>is at or lower than acceptable level</a:t>
            </a:r>
          </a:p>
          <a:p>
            <a:r>
              <a:rPr lang="en-US" sz="2400" dirty="0" smtClean="0">
                <a:sym typeface="Symbol" panose="05050102010706020507" pitchFamily="18" charset="2"/>
              </a:rPr>
              <a:t>H</a:t>
            </a:r>
            <a:r>
              <a:rPr lang="en-US" sz="2400" baseline="-25000" dirty="0" smtClean="0">
                <a:sym typeface="Symbol" panose="05050102010706020507" pitchFamily="18" charset="2"/>
              </a:rPr>
              <a:t>A</a:t>
            </a:r>
            <a:r>
              <a:rPr lang="en-US" sz="2400" dirty="0" smtClean="0">
                <a:sym typeface="Symbol" panose="05050102010706020507" pitchFamily="18" charset="2"/>
              </a:rPr>
              <a:t>: </a:t>
            </a:r>
            <a:r>
              <a:rPr lang="en-US" sz="2400" dirty="0"/>
              <a:t>µ</a:t>
            </a:r>
            <a:r>
              <a:rPr lang="en-US" sz="2400" dirty="0">
                <a:sym typeface="Symbol" panose="05050102010706020507" pitchFamily="18" charset="2"/>
              </a:rPr>
              <a:t> </a:t>
            </a:r>
            <a:r>
              <a:rPr lang="en-US" sz="2400" dirty="0" smtClean="0">
                <a:sym typeface="Symbol" panose="05050102010706020507" pitchFamily="18" charset="2"/>
              </a:rPr>
              <a:t>exceeds acceptable level</a:t>
            </a:r>
            <a:endParaRPr lang="en-US" sz="2400" dirty="0">
              <a:sym typeface="Symbol" panose="05050102010706020507" pitchFamily="18" charset="2"/>
            </a:endParaRPr>
          </a:p>
        </p:txBody>
      </p:sp>
    </p:spTree>
    <p:extLst>
      <p:ext uri="{BB962C8B-B14F-4D97-AF65-F5344CB8AC3E}">
        <p14:creationId xmlns:p14="http://schemas.microsoft.com/office/powerpoint/2010/main" val="35681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5" grpId="0" build="p" bldLvl="2"/>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31648" y="850392"/>
            <a:ext cx="8717280" cy="5916168"/>
          </a:xfrm>
        </p:spPr>
        <p:txBody>
          <a:bodyPr>
            <a:normAutofit/>
          </a:bodyPr>
          <a:lstStyle/>
          <a:p>
            <a:pPr marL="0" indent="0">
              <a:lnSpc>
                <a:spcPct val="80000"/>
              </a:lnSpc>
              <a:buNone/>
              <a:tabLst>
                <a:tab pos="3373438" algn="l"/>
              </a:tabLst>
            </a:pPr>
            <a:r>
              <a:rPr lang="en-US" sz="2400" dirty="0"/>
              <a:t>Many consumer groups feel that the U.S. Food and Drug Administration (FDA) drug approval process is too easy and, as a result, too many drugs are approved that are later found to be unsafe.  On the other hand, a number of industry lobbyists have pushed for a more lenient approval process so that pharmaceutical companies can get new drugs approved more easily and quickly.  </a:t>
            </a:r>
            <a:r>
              <a:rPr lang="en-US" sz="2400" dirty="0" smtClean="0"/>
              <a:t>Consider the hypotheses –	H</a:t>
            </a:r>
            <a:r>
              <a:rPr lang="en-US" sz="2400" baseline="-25000" dirty="0" smtClean="0"/>
              <a:t>0</a:t>
            </a:r>
            <a:r>
              <a:rPr lang="en-US" sz="2400" dirty="0" smtClean="0"/>
              <a:t>: new</a:t>
            </a:r>
            <a:r>
              <a:rPr lang="en-US" sz="2400" dirty="0"/>
              <a:t>, unapproved drug is </a:t>
            </a:r>
            <a:r>
              <a:rPr lang="en-US" sz="2400" dirty="0" smtClean="0"/>
              <a:t>unsafe</a:t>
            </a:r>
            <a:br>
              <a:rPr lang="en-US" sz="2400" dirty="0" smtClean="0"/>
            </a:br>
            <a:r>
              <a:rPr lang="en-US" sz="2400" dirty="0" smtClean="0"/>
              <a:t> 	H</a:t>
            </a:r>
            <a:r>
              <a:rPr lang="en-US" sz="2400" baseline="-25000" dirty="0" smtClean="0"/>
              <a:t>A</a:t>
            </a:r>
            <a:r>
              <a:rPr lang="en-US" sz="2400" dirty="0" smtClean="0"/>
              <a:t>: </a:t>
            </a:r>
            <a:r>
              <a:rPr lang="en-US" sz="2400" dirty="0"/>
              <a:t>new, unapproved drug is </a:t>
            </a:r>
            <a:r>
              <a:rPr lang="en-US" sz="2400" dirty="0" smtClean="0"/>
              <a:t>safe</a:t>
            </a:r>
            <a:br>
              <a:rPr lang="en-US" sz="2400" dirty="0" smtClean="0"/>
            </a:br>
            <a:r>
              <a:rPr lang="en-US" sz="2400" dirty="0"/>
              <a:t>(Berenson, 9.11, p. 321)</a:t>
            </a:r>
            <a:endParaRPr lang="en-US" sz="2400" dirty="0" smtClean="0"/>
          </a:p>
          <a:p>
            <a:pPr>
              <a:spcBef>
                <a:spcPts val="300"/>
              </a:spcBef>
            </a:pPr>
            <a:r>
              <a:rPr lang="en-US" sz="2400" dirty="0" smtClean="0"/>
              <a:t>What is a Type I error in this situation?</a:t>
            </a:r>
          </a:p>
          <a:p>
            <a:pPr marL="914400" lvl="1" indent="-457200">
              <a:buFont typeface="+mj-lt"/>
              <a:buAutoNum type="alphaUcPeriod"/>
            </a:pPr>
            <a:r>
              <a:rPr lang="en-US" sz="2000" dirty="0" smtClean="0"/>
              <a:t>Reject H</a:t>
            </a:r>
            <a:r>
              <a:rPr lang="en-US" sz="2000" baseline="-25000" dirty="0" smtClean="0"/>
              <a:t>0</a:t>
            </a:r>
            <a:r>
              <a:rPr lang="en-US" sz="2000" dirty="0" smtClean="0"/>
              <a:t> that the drug is unsafe when, in fact, </a:t>
            </a:r>
            <a:r>
              <a:rPr lang="en-US" sz="2000" dirty="0"/>
              <a:t>H</a:t>
            </a:r>
            <a:r>
              <a:rPr lang="en-US" sz="2000" baseline="-25000" dirty="0"/>
              <a:t>0</a:t>
            </a:r>
            <a:r>
              <a:rPr lang="en-US" sz="2000" dirty="0"/>
              <a:t> </a:t>
            </a:r>
            <a:r>
              <a:rPr lang="en-US" sz="2000" dirty="0" smtClean="0"/>
              <a:t>is true.</a:t>
            </a:r>
            <a:br>
              <a:rPr lang="en-US" sz="2000" dirty="0" smtClean="0"/>
            </a:br>
            <a:r>
              <a:rPr lang="en-US" sz="2000" dirty="0" smtClean="0"/>
              <a:t>That is, the drug IS UNSAFE.</a:t>
            </a:r>
          </a:p>
          <a:p>
            <a:pPr marL="914400" lvl="1" indent="-457200">
              <a:buFont typeface="+mj-lt"/>
              <a:buAutoNum type="alphaUcPeriod"/>
            </a:pPr>
            <a:r>
              <a:rPr lang="en-US" sz="2000" dirty="0" smtClean="0"/>
              <a:t>Fail to reject </a:t>
            </a:r>
            <a:r>
              <a:rPr lang="en-US" sz="2000" dirty="0"/>
              <a:t>H</a:t>
            </a:r>
            <a:r>
              <a:rPr lang="en-US" sz="2000" baseline="-25000" dirty="0"/>
              <a:t>0</a:t>
            </a:r>
            <a:r>
              <a:rPr lang="en-US" sz="2000" dirty="0"/>
              <a:t> that the drug is unsafe </a:t>
            </a:r>
            <a:r>
              <a:rPr lang="en-US" sz="2000" dirty="0" smtClean="0"/>
              <a:t>when, </a:t>
            </a:r>
            <a:r>
              <a:rPr lang="en-US" sz="2000" dirty="0"/>
              <a:t>in fact, H</a:t>
            </a:r>
            <a:r>
              <a:rPr lang="en-US" sz="2000" baseline="-25000" dirty="0"/>
              <a:t>0</a:t>
            </a:r>
            <a:r>
              <a:rPr lang="en-US" sz="2000" dirty="0"/>
              <a:t> is </a:t>
            </a:r>
            <a:r>
              <a:rPr lang="en-US" sz="2000" dirty="0" smtClean="0"/>
              <a:t>false.</a:t>
            </a:r>
            <a:br>
              <a:rPr lang="en-US" sz="2000" dirty="0" smtClean="0"/>
            </a:br>
            <a:r>
              <a:rPr lang="en-US" sz="2000" dirty="0" smtClean="0"/>
              <a:t>That is, the </a:t>
            </a:r>
            <a:r>
              <a:rPr lang="en-US" sz="2000" dirty="0"/>
              <a:t>drug is </a:t>
            </a:r>
            <a:r>
              <a:rPr lang="en-US" sz="2000" dirty="0" smtClean="0"/>
              <a:t>SAFE</a:t>
            </a:r>
          </a:p>
          <a:p>
            <a:pPr>
              <a:spcBef>
                <a:spcPts val="300"/>
              </a:spcBef>
            </a:pPr>
            <a:r>
              <a:rPr lang="en-US" sz="2400" dirty="0" smtClean="0"/>
              <a:t>What are the consequences of the Type I error?</a:t>
            </a:r>
          </a:p>
          <a:p>
            <a:pPr lvl="1">
              <a:spcBef>
                <a:spcPts val="300"/>
              </a:spcBef>
            </a:pPr>
            <a:r>
              <a:rPr lang="en-US" sz="2000" dirty="0" smtClean="0"/>
              <a:t>Public is exposed to an UNSAFE drug and may be harmed</a:t>
            </a:r>
          </a:p>
          <a:p>
            <a:pPr>
              <a:spcBef>
                <a:spcPts val="300"/>
              </a:spcBef>
            </a:pPr>
            <a:r>
              <a:rPr lang="en-US" sz="2400" dirty="0"/>
              <a:t>What are the consequences of the Type </a:t>
            </a:r>
            <a:r>
              <a:rPr lang="en-US" sz="2400" dirty="0" smtClean="0"/>
              <a:t>II </a:t>
            </a:r>
            <a:r>
              <a:rPr lang="en-US" sz="2400" dirty="0"/>
              <a:t>error?</a:t>
            </a:r>
          </a:p>
          <a:p>
            <a:pPr lvl="1">
              <a:spcBef>
                <a:spcPts val="300"/>
              </a:spcBef>
            </a:pPr>
            <a:r>
              <a:rPr lang="en-US" sz="2000" dirty="0" smtClean="0"/>
              <a:t>Drug with possible benefits will NOT be available to the Public</a:t>
            </a:r>
            <a:endParaRPr lang="en-US" sz="2000" dirty="0"/>
          </a:p>
        </p:txBody>
      </p:sp>
      <p:sp>
        <p:nvSpPr>
          <p:cNvPr id="4" name="Slide Number Placeholder 3"/>
          <p:cNvSpPr>
            <a:spLocks noGrp="1"/>
          </p:cNvSpPr>
          <p:nvPr>
            <p:ph type="sldNum" sz="quarter" idx="12"/>
          </p:nvPr>
        </p:nvSpPr>
        <p:spPr/>
        <p:txBody>
          <a:bodyPr/>
          <a:lstStyle/>
          <a:p>
            <a:fld id="{8D75822C-2030-4887-9512-2AC67AD2736F}" type="slidenum">
              <a:rPr lang="en-US" smtClean="0"/>
              <a:t>45</a:t>
            </a:fld>
            <a:endParaRPr lang="en-US"/>
          </a:p>
        </p:txBody>
      </p:sp>
      <p:sp>
        <p:nvSpPr>
          <p:cNvPr id="5" name="Rectangle 4"/>
          <p:cNvSpPr/>
          <p:nvPr/>
        </p:nvSpPr>
        <p:spPr>
          <a:xfrm>
            <a:off x="612648" y="3913632"/>
            <a:ext cx="6775704" cy="60350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827264" y="4915219"/>
            <a:ext cx="1316736" cy="768096"/>
          </a:xfrm>
          <a:prstGeom prst="wedgeRectCallout">
            <a:avLst>
              <a:gd name="adj1" fmla="val -112499"/>
              <a:gd name="adj2" fmla="val -636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II error</a:t>
            </a:r>
            <a:endParaRPr lang="en-US" dirty="0"/>
          </a:p>
        </p:txBody>
      </p:sp>
    </p:spTree>
    <p:extLst>
      <p:ext uri="{BB962C8B-B14F-4D97-AF65-F5344CB8AC3E}">
        <p14:creationId xmlns:p14="http://schemas.microsoft.com/office/powerpoint/2010/main" val="28713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04137"/>
          </a:xfrm>
        </p:spPr>
        <p:txBody>
          <a:bodyPr>
            <a:normAutofit fontScale="90000"/>
          </a:bodyPr>
          <a:lstStyle/>
          <a:p>
            <a:r>
              <a:rPr lang="en-US" dirty="0" smtClean="0"/>
              <a:t>Review:</a:t>
            </a:r>
            <a:endParaRPr lang="en-US" dirty="0"/>
          </a:p>
        </p:txBody>
      </p:sp>
      <p:sp>
        <p:nvSpPr>
          <p:cNvPr id="3" name="Content Placeholder 2"/>
          <p:cNvSpPr>
            <a:spLocks noGrp="1"/>
          </p:cNvSpPr>
          <p:nvPr>
            <p:ph idx="1"/>
          </p:nvPr>
        </p:nvSpPr>
        <p:spPr>
          <a:xfrm>
            <a:off x="231648" y="603504"/>
            <a:ext cx="8717280" cy="6254495"/>
          </a:xfrm>
        </p:spPr>
        <p:txBody>
          <a:bodyPr>
            <a:normAutofit fontScale="92500" lnSpcReduction="20000"/>
          </a:bodyPr>
          <a:lstStyle/>
          <a:p>
            <a:r>
              <a:rPr lang="en-US" sz="2600" dirty="0" smtClean="0"/>
              <a:t>Hypothesis Testing errors: Type I / Type 2</a:t>
            </a:r>
          </a:p>
          <a:p>
            <a:endParaRPr lang="en-US" sz="2600" dirty="0"/>
          </a:p>
          <a:p>
            <a:endParaRPr lang="en-US" sz="2600" dirty="0" smtClean="0"/>
          </a:p>
          <a:p>
            <a:endParaRPr lang="en-US" sz="2600" dirty="0"/>
          </a:p>
          <a:p>
            <a:endParaRPr lang="en-US" sz="2600" dirty="0" smtClean="0"/>
          </a:p>
          <a:p>
            <a:pPr eaLnBrk="0" fontAlgn="base" hangingPunct="0">
              <a:spcBef>
                <a:spcPct val="0"/>
              </a:spcBef>
              <a:spcAft>
                <a:spcPct val="0"/>
              </a:spcAft>
            </a:pPr>
            <a:endParaRPr lang="en-US" sz="2600" dirty="0" smtClean="0">
              <a:solidFill>
                <a:prstClr val="black"/>
              </a:solidFill>
              <a:ea typeface="Times New Roman" pitchFamily="18" charset="0"/>
              <a:cs typeface="Arial" pitchFamily="34" charset="0"/>
            </a:endParaRPr>
          </a:p>
          <a:p>
            <a:pPr eaLnBrk="0" fontAlgn="base" hangingPunct="0">
              <a:spcBef>
                <a:spcPct val="0"/>
              </a:spcBef>
              <a:spcAft>
                <a:spcPct val="0"/>
              </a:spcAft>
            </a:pPr>
            <a:r>
              <a:rPr lang="en-US" sz="2600" dirty="0" smtClean="0">
                <a:solidFill>
                  <a:prstClr val="black"/>
                </a:solidFill>
                <a:ea typeface="Times New Roman" pitchFamily="18" charset="0"/>
                <a:cs typeface="Arial" pitchFamily="34" charset="0"/>
              </a:rPr>
              <a:t>Control P(Type I) by choice </a:t>
            </a:r>
            <a:r>
              <a:rPr lang="en-US" sz="2600" dirty="0">
                <a:solidFill>
                  <a:prstClr val="black"/>
                </a:solidFill>
                <a:ea typeface="Times New Roman" pitchFamily="18" charset="0"/>
                <a:cs typeface="Arial" pitchFamily="34" charset="0"/>
              </a:rPr>
              <a:t>of the significance </a:t>
            </a:r>
            <a:r>
              <a:rPr lang="en-US" sz="2600" dirty="0" smtClean="0">
                <a:solidFill>
                  <a:prstClr val="black"/>
                </a:solidFill>
                <a:ea typeface="Times New Roman" pitchFamily="18" charset="0"/>
                <a:cs typeface="Arial" pitchFamily="34" charset="0"/>
              </a:rPr>
              <a:t>level, </a:t>
            </a:r>
            <a:r>
              <a:rPr lang="el-GR" sz="2600" dirty="0" smtClean="0">
                <a:solidFill>
                  <a:prstClr val="black"/>
                </a:solidFill>
                <a:ea typeface="Times New Roman" pitchFamily="18" charset="0"/>
                <a:cs typeface="Arial" pitchFamily="34" charset="0"/>
              </a:rPr>
              <a:t>α</a:t>
            </a:r>
            <a:endParaRPr lang="en-US" sz="2600" dirty="0">
              <a:solidFill>
                <a:prstClr val="black"/>
              </a:solidFill>
              <a:ea typeface="Times New Roman" pitchFamily="18" charset="0"/>
              <a:cs typeface="Arial" pitchFamily="34" charset="0"/>
            </a:endParaRPr>
          </a:p>
          <a:p>
            <a:pPr lvl="1" eaLnBrk="0" fontAlgn="base" hangingPunct="0">
              <a:spcBef>
                <a:spcPct val="0"/>
              </a:spcBef>
              <a:spcAft>
                <a:spcPct val="0"/>
              </a:spcAft>
            </a:pPr>
            <a:r>
              <a:rPr lang="en-US" sz="2600" dirty="0" smtClean="0">
                <a:solidFill>
                  <a:prstClr val="black"/>
                </a:solidFill>
                <a:ea typeface="Times New Roman" pitchFamily="18" charset="0"/>
                <a:cs typeface="Arial" pitchFamily="34" charset="0"/>
              </a:rPr>
              <a:t>Criticality of consequences controls choice</a:t>
            </a:r>
            <a:endParaRPr lang="en-US" sz="2600" dirty="0">
              <a:solidFill>
                <a:prstClr val="black"/>
              </a:solidFill>
              <a:cs typeface="Arial" pitchFamily="34" charset="0"/>
            </a:endParaRPr>
          </a:p>
          <a:p>
            <a:pPr eaLnBrk="0" fontAlgn="base" hangingPunct="0">
              <a:spcBef>
                <a:spcPts val="300"/>
              </a:spcBef>
              <a:spcAft>
                <a:spcPct val="0"/>
              </a:spcAft>
            </a:pPr>
            <a:r>
              <a:rPr lang="en-US" sz="2600" dirty="0">
                <a:solidFill>
                  <a:prstClr val="black"/>
                </a:solidFill>
                <a:ea typeface="Times New Roman" pitchFamily="18" charset="0"/>
                <a:cs typeface="Arial" pitchFamily="34" charset="0"/>
              </a:rPr>
              <a:t>As P(Type I Error) = </a:t>
            </a:r>
            <a:r>
              <a:rPr lang="el-GR" sz="2600" b="1" dirty="0">
                <a:solidFill>
                  <a:prstClr val="black"/>
                </a:solidFill>
                <a:ea typeface="Times New Roman" pitchFamily="18" charset="0"/>
                <a:cs typeface="Arial" pitchFamily="34" charset="0"/>
              </a:rPr>
              <a:t>α </a:t>
            </a:r>
            <a:r>
              <a:rPr lang="en-US" sz="2600" b="1" dirty="0">
                <a:solidFill>
                  <a:prstClr val="black"/>
                </a:solidFill>
                <a:ea typeface="Times New Roman" pitchFamily="18" charset="0"/>
                <a:cs typeface="Arial" pitchFamily="34" charset="0"/>
              </a:rPr>
              <a:t> </a:t>
            </a:r>
            <a:r>
              <a:rPr lang="en-US" sz="2600" dirty="0">
                <a:solidFill>
                  <a:prstClr val="black"/>
                </a:solidFill>
                <a:ea typeface="Times New Roman" pitchFamily="18" charset="0"/>
                <a:cs typeface="Arial" pitchFamily="34" charset="0"/>
              </a:rPr>
              <a:t>goes </a:t>
            </a:r>
            <a:r>
              <a:rPr lang="en-US" sz="2600" b="1" i="1" dirty="0">
                <a:solidFill>
                  <a:prstClr val="black"/>
                </a:solidFill>
                <a:ea typeface="Times New Roman" pitchFamily="18" charset="0"/>
                <a:cs typeface="Arial" pitchFamily="34" charset="0"/>
              </a:rPr>
              <a:t>Down</a:t>
            </a:r>
            <a:r>
              <a:rPr lang="en-US" sz="2600" dirty="0">
                <a:solidFill>
                  <a:prstClr val="black"/>
                </a:solidFill>
                <a:ea typeface="Times New Roman" pitchFamily="18" charset="0"/>
                <a:cs typeface="Arial" pitchFamily="34" charset="0"/>
              </a:rPr>
              <a:t>, P(Type II Error) </a:t>
            </a:r>
            <a:r>
              <a:rPr lang="en-US" sz="2600" dirty="0" smtClean="0">
                <a:solidFill>
                  <a:prstClr val="black"/>
                </a:solidFill>
                <a:ea typeface="Times New Roman" pitchFamily="18" charset="0"/>
                <a:cs typeface="Arial" pitchFamily="34" charset="0"/>
              </a:rPr>
              <a:t>= </a:t>
            </a:r>
            <a:r>
              <a:rPr lang="el-GR" altLang="en-US" sz="2600" b="1" dirty="0"/>
              <a:t>β</a:t>
            </a:r>
            <a:r>
              <a:rPr lang="el-GR" altLang="en-US" sz="2600" dirty="0"/>
              <a:t> </a:t>
            </a:r>
            <a:r>
              <a:rPr lang="en-US" sz="2600" dirty="0" smtClean="0">
                <a:solidFill>
                  <a:prstClr val="black"/>
                </a:solidFill>
                <a:ea typeface="Times New Roman" pitchFamily="18" charset="0"/>
                <a:cs typeface="Arial" pitchFamily="34" charset="0"/>
              </a:rPr>
              <a:t>goes </a:t>
            </a:r>
            <a:r>
              <a:rPr lang="en-US" sz="2600" b="1" i="1" dirty="0">
                <a:solidFill>
                  <a:prstClr val="black"/>
                </a:solidFill>
                <a:ea typeface="Times New Roman" pitchFamily="18" charset="0"/>
                <a:cs typeface="Arial" pitchFamily="34" charset="0"/>
              </a:rPr>
              <a:t>Up</a:t>
            </a:r>
            <a:r>
              <a:rPr lang="en-US" sz="2600" dirty="0">
                <a:solidFill>
                  <a:prstClr val="black"/>
                </a:solidFill>
                <a:ea typeface="Times New Roman" pitchFamily="18" charset="0"/>
                <a:cs typeface="Arial" pitchFamily="34" charset="0"/>
              </a:rPr>
              <a:t> </a:t>
            </a:r>
            <a:endParaRPr lang="en-US" sz="2600" dirty="0">
              <a:solidFill>
                <a:prstClr val="black"/>
              </a:solidFill>
              <a:cs typeface="Arial" pitchFamily="34" charset="0"/>
            </a:endParaRPr>
          </a:p>
          <a:p>
            <a:pPr>
              <a:lnSpc>
                <a:spcPct val="110000"/>
              </a:lnSpc>
              <a:spcBef>
                <a:spcPts val="300"/>
              </a:spcBef>
            </a:pPr>
            <a:r>
              <a:rPr lang="en-US" altLang="en-US" dirty="0"/>
              <a:t>All else equal,</a:t>
            </a:r>
          </a:p>
          <a:p>
            <a:pPr lvl="1">
              <a:lnSpc>
                <a:spcPct val="110000"/>
              </a:lnSpc>
              <a:spcBef>
                <a:spcPts val="600"/>
              </a:spcBef>
            </a:pPr>
            <a:r>
              <a:rPr lang="en-US" altLang="en-US" dirty="0"/>
              <a:t>  </a:t>
            </a:r>
            <a:r>
              <a:rPr lang="el-GR" altLang="en-US" sz="3200" dirty="0"/>
              <a:t>β</a:t>
            </a:r>
            <a:r>
              <a:rPr lang="en-US" altLang="en-US" dirty="0"/>
              <a:t>      </a:t>
            </a:r>
            <a:r>
              <a:rPr lang="en-US" altLang="en-US" dirty="0" smtClean="0"/>
              <a:t> when difference </a:t>
            </a:r>
            <a:r>
              <a:rPr lang="en-US" altLang="en-US" dirty="0"/>
              <a:t>between hypothesized parameter and its true value</a:t>
            </a:r>
          </a:p>
          <a:p>
            <a:pPr lvl="1">
              <a:lnSpc>
                <a:spcPct val="110000"/>
              </a:lnSpc>
              <a:spcBef>
                <a:spcPts val="1000"/>
              </a:spcBef>
            </a:pPr>
            <a:r>
              <a:rPr lang="en-US" altLang="en-US" dirty="0"/>
              <a:t>  </a:t>
            </a:r>
            <a:r>
              <a:rPr lang="el-GR" altLang="en-US" sz="3200" dirty="0" smtClean="0"/>
              <a:t>β</a:t>
            </a:r>
            <a:r>
              <a:rPr lang="en-US" altLang="en-US" dirty="0" smtClean="0"/>
              <a:t>       when </a:t>
            </a:r>
            <a:r>
              <a:rPr lang="en-US" altLang="en-US" sz="3200" b="1" dirty="0" smtClean="0">
                <a:sym typeface="Symbol" panose="05050102010706020507" pitchFamily="18" charset="2"/>
              </a:rPr>
              <a:t></a:t>
            </a:r>
            <a:endParaRPr lang="en-US" altLang="en-US" sz="3200" b="1" dirty="0"/>
          </a:p>
          <a:p>
            <a:pPr lvl="1">
              <a:lnSpc>
                <a:spcPct val="110000"/>
              </a:lnSpc>
              <a:spcBef>
                <a:spcPts val="1000"/>
              </a:spcBef>
            </a:pPr>
            <a:r>
              <a:rPr lang="en-US" altLang="en-US" dirty="0"/>
              <a:t>  </a:t>
            </a:r>
            <a:r>
              <a:rPr lang="el-GR" altLang="en-US" sz="3200" dirty="0"/>
              <a:t>β</a:t>
            </a:r>
            <a:r>
              <a:rPr lang="en-US" altLang="en-US" dirty="0"/>
              <a:t> </a:t>
            </a:r>
            <a:r>
              <a:rPr lang="en-US" altLang="en-US" dirty="0" smtClean="0"/>
              <a:t>      when </a:t>
            </a:r>
            <a:r>
              <a:rPr lang="el-GR" altLang="en-US" sz="3200" dirty="0"/>
              <a:t>σ</a:t>
            </a:r>
            <a:endParaRPr lang="en-US" altLang="en-US" dirty="0"/>
          </a:p>
          <a:p>
            <a:pPr lvl="1">
              <a:lnSpc>
                <a:spcPct val="110000"/>
              </a:lnSpc>
              <a:spcBef>
                <a:spcPts val="1000"/>
              </a:spcBef>
            </a:pPr>
            <a:r>
              <a:rPr lang="en-US" altLang="en-US" dirty="0"/>
              <a:t>  </a:t>
            </a:r>
            <a:r>
              <a:rPr lang="el-GR" altLang="en-US" sz="3200" dirty="0"/>
              <a:t>β</a:t>
            </a:r>
            <a:r>
              <a:rPr lang="en-US" altLang="en-US" dirty="0"/>
              <a:t> </a:t>
            </a:r>
            <a:r>
              <a:rPr lang="en-US" altLang="en-US" dirty="0" smtClean="0"/>
              <a:t>      when  </a:t>
            </a:r>
            <a:r>
              <a:rPr lang="en-US" altLang="en-US" sz="3200" i="1" dirty="0"/>
              <a:t>n</a:t>
            </a:r>
          </a:p>
          <a:p>
            <a:r>
              <a:rPr lang="en-US" sz="2400" dirty="0" smtClean="0"/>
              <a:t>Differences between statistical significance and practical significance</a:t>
            </a:r>
            <a:endParaRPr lang="en-US" sz="2400" dirty="0"/>
          </a:p>
        </p:txBody>
      </p:sp>
      <p:sp>
        <p:nvSpPr>
          <p:cNvPr id="4" name="Slide Number Placeholder 3"/>
          <p:cNvSpPr>
            <a:spLocks noGrp="1"/>
          </p:cNvSpPr>
          <p:nvPr>
            <p:ph type="sldNum" sz="quarter" idx="12"/>
          </p:nvPr>
        </p:nvSpPr>
        <p:spPr/>
        <p:txBody>
          <a:bodyPr/>
          <a:lstStyle/>
          <a:p>
            <a:fld id="{8D75822C-2030-4887-9512-2AC67AD2736F}" type="slidenum">
              <a:rPr lang="en-US" smtClean="0"/>
              <a:t>46</a:t>
            </a:fld>
            <a:endParaRPr lang="en-US"/>
          </a:p>
        </p:txBody>
      </p:sp>
      <p:pic>
        <p:nvPicPr>
          <p:cNvPr id="5" name="Picture 4"/>
          <p:cNvPicPr>
            <a:picLocks noChangeAspect="1"/>
          </p:cNvPicPr>
          <p:nvPr/>
        </p:nvPicPr>
        <p:blipFill>
          <a:blip r:embed="rId2"/>
          <a:stretch>
            <a:fillRect/>
          </a:stretch>
        </p:blipFill>
        <p:spPr>
          <a:xfrm>
            <a:off x="419100" y="730758"/>
            <a:ext cx="7417308" cy="1822909"/>
          </a:xfrm>
          <a:prstGeom prst="rect">
            <a:avLst/>
          </a:prstGeom>
        </p:spPr>
      </p:pic>
      <p:sp>
        <p:nvSpPr>
          <p:cNvPr id="24" name="AutoShape 4"/>
          <p:cNvSpPr>
            <a:spLocks noChangeArrowheads="1"/>
          </p:cNvSpPr>
          <p:nvPr/>
        </p:nvSpPr>
        <p:spPr bwMode="auto">
          <a:xfrm>
            <a:off x="1432182" y="5932564"/>
            <a:ext cx="252231" cy="312499"/>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 name="AutoShape 5"/>
          <p:cNvSpPr>
            <a:spLocks noChangeArrowheads="1"/>
          </p:cNvSpPr>
          <p:nvPr/>
        </p:nvSpPr>
        <p:spPr bwMode="auto">
          <a:xfrm rot="10800000">
            <a:off x="2838440" y="5896276"/>
            <a:ext cx="252231" cy="312499"/>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 name="AutoShape 6"/>
          <p:cNvSpPr>
            <a:spLocks noChangeArrowheads="1"/>
          </p:cNvSpPr>
          <p:nvPr/>
        </p:nvSpPr>
        <p:spPr bwMode="auto">
          <a:xfrm>
            <a:off x="1419612" y="3976600"/>
            <a:ext cx="252231" cy="312499"/>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 name="AutoShape 7"/>
          <p:cNvSpPr>
            <a:spLocks noChangeArrowheads="1"/>
          </p:cNvSpPr>
          <p:nvPr/>
        </p:nvSpPr>
        <p:spPr bwMode="auto">
          <a:xfrm rot="10800000">
            <a:off x="2246588" y="4323819"/>
            <a:ext cx="252231" cy="312499"/>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8" name="AutoShape 8"/>
          <p:cNvSpPr>
            <a:spLocks noChangeArrowheads="1"/>
          </p:cNvSpPr>
          <p:nvPr/>
        </p:nvSpPr>
        <p:spPr bwMode="auto">
          <a:xfrm>
            <a:off x="1419612" y="5377683"/>
            <a:ext cx="252231" cy="312499"/>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9" name="AutoShape 9"/>
          <p:cNvSpPr>
            <a:spLocks noChangeArrowheads="1"/>
          </p:cNvSpPr>
          <p:nvPr/>
        </p:nvSpPr>
        <p:spPr bwMode="auto">
          <a:xfrm>
            <a:off x="1432182" y="4838332"/>
            <a:ext cx="252231" cy="312499"/>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AutoShape 10"/>
          <p:cNvSpPr>
            <a:spLocks noChangeArrowheads="1"/>
          </p:cNvSpPr>
          <p:nvPr/>
        </p:nvSpPr>
        <p:spPr bwMode="auto">
          <a:xfrm rot="10800000">
            <a:off x="2838440" y="4847764"/>
            <a:ext cx="252231" cy="312499"/>
          </a:xfrm>
          <a:prstGeom prst="upArrow">
            <a:avLst>
              <a:gd name="adj1" fmla="val 50000"/>
              <a:gd name="adj2" fmla="val 30000"/>
            </a:avLst>
          </a:prstGeom>
          <a:solidFill>
            <a:schemeClr val="fo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AutoShape 11"/>
          <p:cNvSpPr>
            <a:spLocks noChangeArrowheads="1"/>
          </p:cNvSpPr>
          <p:nvPr/>
        </p:nvSpPr>
        <p:spPr bwMode="auto">
          <a:xfrm>
            <a:off x="2838441" y="5356636"/>
            <a:ext cx="252231" cy="312499"/>
          </a:xfrm>
          <a:prstGeom prst="upArrow">
            <a:avLst>
              <a:gd name="adj1" fmla="val 50000"/>
              <a:gd name="adj2" fmla="val 30000"/>
            </a:avLst>
          </a:prstGeom>
          <a:solidFill>
            <a:schemeClr val="hlink"/>
          </a:solidFill>
          <a:ln w="19050" algn="ctr">
            <a:solidFill>
              <a:schemeClr val="tx1"/>
            </a:solidFill>
            <a:miter lim="800000"/>
            <a:headEnd/>
            <a:tailEnd/>
          </a:ln>
        </p:spPr>
        <p:txBody>
          <a:bodyPr wrap="none" anchor="ct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543117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1695"/>
            <a:ext cx="7886700" cy="645989"/>
          </a:xfrm>
        </p:spPr>
        <p:txBody>
          <a:bodyPr>
            <a:normAutofit/>
          </a:bodyPr>
          <a:lstStyle/>
          <a:p>
            <a:r>
              <a:rPr lang="en-US" dirty="0" smtClean="0"/>
              <a:t>Statistical vs. Practical: Warnings</a:t>
            </a:r>
            <a:endParaRPr lang="en-US" dirty="0"/>
          </a:p>
        </p:txBody>
      </p:sp>
      <p:sp>
        <p:nvSpPr>
          <p:cNvPr id="3" name="Content Placeholder 2"/>
          <p:cNvSpPr>
            <a:spLocks noGrp="1"/>
          </p:cNvSpPr>
          <p:nvPr>
            <p:ph idx="1"/>
          </p:nvPr>
        </p:nvSpPr>
        <p:spPr>
          <a:xfrm>
            <a:off x="628650" y="817684"/>
            <a:ext cx="7886700" cy="5908431"/>
          </a:xfrm>
        </p:spPr>
        <p:txBody>
          <a:bodyPr>
            <a:normAutofit/>
          </a:bodyPr>
          <a:lstStyle/>
          <a:p>
            <a:pPr marL="0" indent="0">
              <a:buNone/>
            </a:pPr>
            <a:r>
              <a:rPr lang="en-US" dirty="0" smtClean="0"/>
              <a:t>Can’t simply rely on news reports to determine results of studies</a:t>
            </a:r>
          </a:p>
          <a:p>
            <a:r>
              <a:rPr lang="en-US" dirty="0" smtClean="0"/>
              <a:t>If word </a:t>
            </a:r>
            <a:r>
              <a:rPr lang="en-US" b="1" i="1" dirty="0" smtClean="0"/>
              <a:t>significant</a:t>
            </a:r>
            <a:r>
              <a:rPr lang="en-US" dirty="0" smtClean="0"/>
              <a:t> used – determine if used in </a:t>
            </a:r>
            <a:r>
              <a:rPr lang="en-US" u="sng" dirty="0" smtClean="0"/>
              <a:t>usual</a:t>
            </a:r>
            <a:r>
              <a:rPr lang="en-US" dirty="0" smtClean="0"/>
              <a:t> sense or in </a:t>
            </a:r>
            <a:r>
              <a:rPr lang="en-US" u="sng" dirty="0" smtClean="0"/>
              <a:t>statistical</a:t>
            </a:r>
            <a:r>
              <a:rPr lang="en-US" dirty="0" smtClean="0"/>
              <a:t> sense</a:t>
            </a:r>
          </a:p>
          <a:p>
            <a:r>
              <a:rPr lang="en-US" dirty="0" smtClean="0"/>
              <a:t>If </a:t>
            </a:r>
            <a:r>
              <a:rPr lang="en-US" b="1" dirty="0" smtClean="0"/>
              <a:t>very large</a:t>
            </a:r>
            <a:r>
              <a:rPr lang="en-US" dirty="0" smtClean="0"/>
              <a:t> sample size, </a:t>
            </a:r>
            <a:r>
              <a:rPr lang="en-US" i="1" u="sng" dirty="0" smtClean="0"/>
              <a:t>statistical significance</a:t>
            </a:r>
            <a:r>
              <a:rPr lang="en-US" i="1" dirty="0" smtClean="0"/>
              <a:t> </a:t>
            </a:r>
            <a:r>
              <a:rPr lang="en-US" dirty="0" smtClean="0"/>
              <a:t>may not indicate </a:t>
            </a:r>
            <a:r>
              <a:rPr lang="en-US" i="1" u="sng" dirty="0" smtClean="0"/>
              <a:t>practical importance</a:t>
            </a:r>
          </a:p>
          <a:p>
            <a:r>
              <a:rPr lang="en-US" dirty="0" smtClean="0"/>
              <a:t>If “no difference” or “no relationship” reported, try to determine sample size</a:t>
            </a:r>
          </a:p>
          <a:p>
            <a:pPr lvl="1"/>
            <a:r>
              <a:rPr lang="en-US" dirty="0" smtClean="0"/>
              <a:t>Unless sample size is very large, relationship/difference may exist but not enough data to detect</a:t>
            </a:r>
          </a:p>
          <a:p>
            <a:r>
              <a:rPr lang="en-US" dirty="0" smtClean="0"/>
              <a:t>Look for confidence intervals in addition to hypothesis test results</a:t>
            </a:r>
          </a:p>
        </p:txBody>
      </p:sp>
    </p:spTree>
    <p:extLst>
      <p:ext uri="{BB962C8B-B14F-4D97-AF65-F5344CB8AC3E}">
        <p14:creationId xmlns:p14="http://schemas.microsoft.com/office/powerpoint/2010/main" val="2907997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pPr marL="0" lvl="0" indent="0">
              <a:buNone/>
            </a:pPr>
            <a:r>
              <a:rPr lang="en-US" dirty="0"/>
              <a:t>Bottles of water have a label stating that the volume is 12 oz. A consumer group suspects the bottles are under-filled and plans to conduct a test using α=0.10. A </a:t>
            </a:r>
            <a:r>
              <a:rPr lang="en-US" b="1" dirty="0"/>
              <a:t>Type I </a:t>
            </a:r>
            <a:r>
              <a:rPr lang="en-US" dirty="0"/>
              <a:t>error in this situation would mean:</a:t>
            </a:r>
          </a:p>
          <a:p>
            <a:pPr marL="971550" lvl="1" indent="-514350">
              <a:buFont typeface="+mj-lt"/>
              <a:buAutoNum type="alphaUcPeriod"/>
            </a:pPr>
            <a:r>
              <a:rPr lang="en-US" dirty="0"/>
              <a:t>The consumer group concludes the bottles have less than 12 oz. when the true mean amount actually is 12 oz. or more</a:t>
            </a:r>
          </a:p>
          <a:p>
            <a:pPr marL="971550" lvl="1" indent="-514350">
              <a:buFont typeface="+mj-lt"/>
              <a:buAutoNum type="alphaUcPeriod"/>
            </a:pPr>
            <a:r>
              <a:rPr lang="en-US" dirty="0"/>
              <a:t>The consumer group does not conclude the bottles have less than 12 oz. when the true mean amount </a:t>
            </a:r>
            <a:br>
              <a:rPr lang="en-US" dirty="0"/>
            </a:br>
            <a:r>
              <a:rPr lang="en-US" dirty="0"/>
              <a:t>actually is less than 12 oz.</a:t>
            </a:r>
          </a:p>
          <a:p>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48</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5051936" y="4775200"/>
                <a:ext cx="3282886" cy="1569660"/>
              </a:xfrm>
              <a:prstGeom prst="rect">
                <a:avLst/>
              </a:prstGeom>
              <a:noFill/>
            </p:spPr>
            <p:txBody>
              <a:bodyPr wrap="none" rtlCol="0">
                <a:spAutoFit/>
              </a:bodyPr>
              <a:lstStyle/>
              <a:p>
                <a:r>
                  <a:rPr lang="en-US" sz="2400" dirty="0" smtClean="0"/>
                  <a:t>H</a:t>
                </a:r>
                <a:r>
                  <a:rPr lang="en-US" sz="2400" baseline="-25000" dirty="0" smtClean="0"/>
                  <a:t>0</a:t>
                </a:r>
                <a:r>
                  <a:rPr lang="en-US" sz="2400" dirty="0" smtClean="0"/>
                  <a:t>:  </a:t>
                </a:r>
                <a14:m>
                  <m:oMath xmlns:m="http://schemas.openxmlformats.org/officeDocument/2006/math">
                    <m:r>
                      <a:rPr lang="en-US" sz="2400" i="1" smtClean="0">
                        <a:latin typeface="Cambria Math" panose="02040503050406030204" pitchFamily="18" charset="0"/>
                        <a:ea typeface="Cambria Math" panose="02040503050406030204" pitchFamily="18" charset="0"/>
                      </a:rPr>
                      <m:t>𝜇</m:t>
                    </m:r>
                    <m:r>
                      <a:rPr lang="en-US" sz="2400" i="1" smtClean="0">
                        <a:latin typeface="Cambria Math" panose="02040503050406030204" pitchFamily="18" charset="0"/>
                        <a:ea typeface="Cambria Math" panose="02040503050406030204" pitchFamily="18" charset="0"/>
                      </a:rPr>
                      <m:t>≥12</m:t>
                    </m:r>
                  </m:oMath>
                </a14:m>
                <a:r>
                  <a:rPr lang="en-US" sz="2400" dirty="0" smtClean="0"/>
                  <a:t/>
                </a:r>
                <a:br>
                  <a:rPr lang="en-US" sz="2400" dirty="0" smtClean="0"/>
                </a:br>
                <a:r>
                  <a:rPr lang="en-US" sz="2400" dirty="0"/>
                  <a:t>H</a:t>
                </a:r>
                <a:r>
                  <a:rPr lang="en-US" sz="2400" baseline="-25000" dirty="0"/>
                  <a:t>A</a:t>
                </a:r>
                <a:r>
                  <a:rPr lang="en-US" sz="2400" dirty="0" smtClean="0"/>
                  <a:t>:  </a:t>
                </a:r>
                <a14:m>
                  <m:oMath xmlns:m="http://schemas.openxmlformats.org/officeDocument/2006/math">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&lt;12</m:t>
                    </m:r>
                  </m:oMath>
                </a14:m>
                <a:endParaRPr lang="en-US" sz="2400" dirty="0"/>
              </a:p>
              <a:p>
                <a:endParaRPr lang="en-US" sz="2400" dirty="0"/>
              </a:p>
              <a:p>
                <a:r>
                  <a:rPr lang="en-US" sz="2400" dirty="0" smtClean="0"/>
                  <a:t>Type I </a:t>
                </a:r>
                <a:r>
                  <a:rPr lang="en-US" sz="2400" dirty="0" smtClean="0">
                    <a:sym typeface="Wingdings" panose="05000000000000000000" pitchFamily="2" charset="2"/>
                  </a:rPr>
                  <a:t> reject a true H</a:t>
                </a:r>
                <a:r>
                  <a:rPr lang="en-US" sz="2400" baseline="-25000" dirty="0" smtClean="0">
                    <a:sym typeface="Wingdings" panose="05000000000000000000" pitchFamily="2" charset="2"/>
                  </a:rPr>
                  <a:t>0</a:t>
                </a:r>
                <a:endParaRPr lang="en-US" sz="2400" baseline="-25000" dirty="0"/>
              </a:p>
            </p:txBody>
          </p:sp>
        </mc:Choice>
        <mc:Fallback xmlns="">
          <p:sp>
            <p:nvSpPr>
              <p:cNvPr id="5" name="TextBox 4"/>
              <p:cNvSpPr txBox="1">
                <a:spLocks noRot="1" noChangeAspect="1" noMove="1" noResize="1" noEditPoints="1" noAdjustHandles="1" noChangeArrowheads="1" noChangeShapeType="1" noTextEdit="1"/>
              </p:cNvSpPr>
              <p:nvPr/>
            </p:nvSpPr>
            <p:spPr>
              <a:xfrm>
                <a:off x="5051936" y="4775200"/>
                <a:ext cx="3282886" cy="1569660"/>
              </a:xfrm>
              <a:prstGeom prst="rect">
                <a:avLst/>
              </a:prstGeom>
              <a:blipFill rotWithShape="0">
                <a:blip r:embed="rId2"/>
                <a:stretch>
                  <a:fillRect l="-2974" t="-3101" b="-7752"/>
                </a:stretch>
              </a:blipFill>
            </p:spPr>
            <p:txBody>
              <a:bodyPr/>
              <a:lstStyle/>
              <a:p>
                <a:r>
                  <a:rPr lang="en-US">
                    <a:noFill/>
                  </a:rPr>
                  <a:t> </a:t>
                </a:r>
              </a:p>
            </p:txBody>
          </p:sp>
        </mc:Fallback>
      </mc:AlternateContent>
      <p:sp>
        <p:nvSpPr>
          <p:cNvPr id="6" name="Rectangle 5"/>
          <p:cNvSpPr/>
          <p:nvPr/>
        </p:nvSpPr>
        <p:spPr>
          <a:xfrm>
            <a:off x="622300" y="2692400"/>
            <a:ext cx="8326628" cy="749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1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31648" y="1133856"/>
                <a:ext cx="8717280" cy="5724144"/>
              </a:xfrm>
            </p:spPr>
            <p:txBody>
              <a:bodyPr>
                <a:normAutofit fontScale="77500" lnSpcReduction="20000"/>
              </a:bodyPr>
              <a:lstStyle/>
              <a:p>
                <a:pPr marL="0" indent="0">
                  <a:lnSpc>
                    <a:spcPct val="110000"/>
                  </a:lnSpc>
                  <a:spcBef>
                    <a:spcPts val="0"/>
                  </a:spcBef>
                  <a:buNone/>
                </a:pPr>
                <a:r>
                  <a:rPr lang="en-US" sz="3100" dirty="0"/>
                  <a:t>You are the manager of a restaurant that delivers pizza to college dormitory rooms.  You have just changed your delivery process in an effort to reduce the mean time between the order and the completion of delivery from the current 25 minutes.  A sample of 36 orders using the new delivery process yields a sample mean of 22.4 minutes and a sample standard deviation of 6 minutes. </a:t>
                </a:r>
                <a:r>
                  <a:rPr lang="en-US" sz="3100" dirty="0" smtClean="0"/>
                  <a:t>What is the test statistic for this test?</a:t>
                </a:r>
                <a:br>
                  <a:rPr lang="en-US" sz="3100" dirty="0" smtClean="0"/>
                </a:br>
                <a:endParaRPr lang="en-US" sz="3100" dirty="0"/>
              </a:p>
              <a:p>
                <a:pPr marL="914400" lvl="1" indent="-457200">
                  <a:buFont typeface="+mj-lt"/>
                  <a:buAutoNum type="alphaUcPeriod"/>
                </a:pPr>
                <a:r>
                  <a:rPr lang="en-US" sz="2800" dirty="0" smtClean="0"/>
                  <a:t> </a:t>
                </a:r>
                <a14:m>
                  <m:oMath xmlns:m="http://schemas.openxmlformats.org/officeDocument/2006/math">
                    <m:r>
                      <a:rPr lang="en-US" sz="2800" i="1">
                        <a:latin typeface="Cambria Math" panose="02040503050406030204" pitchFamily="18" charset="0"/>
                      </a:rPr>
                      <m:t>𝑧</m:t>
                    </m:r>
                    <m:r>
                      <a:rPr lang="en-US" sz="2800" i="1">
                        <a:latin typeface="Cambria Math" panose="02040503050406030204" pitchFamily="18" charset="0"/>
                      </a:rPr>
                      <m:t>=</m:t>
                    </m:r>
                    <m:f>
                      <m:fPr>
                        <m:ctrlPr>
                          <a:rPr lang="en-US" sz="2800" i="1">
                            <a:latin typeface="Cambria Math" charset="0"/>
                          </a:rPr>
                        </m:ctrlPr>
                      </m:fPr>
                      <m:num>
                        <m:acc>
                          <m:accPr>
                            <m:chr m:val="̅"/>
                            <m:ctrlPr>
                              <a:rPr lang="en-US" sz="2800" i="1">
                                <a:latin typeface="Cambria Math" charset="0"/>
                              </a:rPr>
                            </m:ctrlPr>
                          </m:accPr>
                          <m:e>
                            <m:r>
                              <a:rPr lang="en-US" sz="2800" i="1">
                                <a:latin typeface="Cambria Math" panose="02040503050406030204" pitchFamily="18" charset="0"/>
                              </a:rPr>
                              <m:t>𝑋</m:t>
                            </m:r>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num>
                      <m:den>
                        <m:r>
                          <a:rPr lang="en-US" sz="2800" i="1" smtClean="0">
                            <a:latin typeface="Cambria Math" panose="02040503050406030204" pitchFamily="18" charset="0"/>
                            <a:ea typeface="Cambria Math" panose="02040503050406030204" pitchFamily="18" charset="0"/>
                          </a:rPr>
                          <m:t>𝜎</m:t>
                        </m:r>
                      </m:den>
                    </m:f>
                  </m:oMath>
                </a14:m>
                <a:r>
                  <a:rPr lang="en-US" sz="2800" dirty="0" smtClean="0"/>
                  <a:t/>
                </a:r>
                <a:br>
                  <a:rPr lang="en-US" sz="2800" dirty="0" smtClean="0"/>
                </a:br>
                <a:endParaRPr lang="en-US" sz="2800" dirty="0" smtClean="0"/>
              </a:p>
              <a:p>
                <a:pPr marL="914400" lvl="1" indent="-457200">
                  <a:buFont typeface="+mj-lt"/>
                  <a:buAutoNum type="alphaUcPeriod"/>
                </a:pPr>
                <a:r>
                  <a:rPr lang="en-US" sz="2800" dirty="0"/>
                  <a:t> </a:t>
                </a:r>
                <a14:m>
                  <m:oMath xmlns:m="http://schemas.openxmlformats.org/officeDocument/2006/math">
                    <m:r>
                      <a:rPr lang="en-US" sz="2800" i="1">
                        <a:latin typeface="Cambria Math" panose="02040503050406030204" pitchFamily="18" charset="0"/>
                      </a:rPr>
                      <m:t>𝑧</m:t>
                    </m:r>
                    <m:r>
                      <a:rPr lang="en-US" sz="2800" i="1">
                        <a:latin typeface="Cambria Math" panose="02040503050406030204" pitchFamily="18" charset="0"/>
                      </a:rPr>
                      <m:t>=</m:t>
                    </m:r>
                    <m:f>
                      <m:fPr>
                        <m:ctrlPr>
                          <a:rPr lang="en-US" sz="2800" i="1">
                            <a:latin typeface="Cambria Math" charset="0"/>
                          </a:rPr>
                        </m:ctrlPr>
                      </m:fPr>
                      <m:num>
                        <m:acc>
                          <m:accPr>
                            <m:chr m:val="̂"/>
                            <m:ctrlPr>
                              <a:rPr lang="en-US" sz="2800" i="1">
                                <a:latin typeface="Cambria Math" charset="0"/>
                              </a:rPr>
                            </m:ctrlPr>
                          </m:accPr>
                          <m:e>
                            <m:r>
                              <a:rPr lang="en-US" sz="2800" i="1">
                                <a:latin typeface="Cambria Math" panose="02040503050406030204" pitchFamily="18" charset="0"/>
                              </a:rPr>
                              <m:t>𝑝</m:t>
                            </m:r>
                          </m:e>
                        </m:acc>
                        <m:r>
                          <a:rPr lang="en-US" sz="2800" i="1">
                            <a:latin typeface="Cambria Math" panose="02040503050406030204" pitchFamily="18" charset="0"/>
                          </a:rPr>
                          <m:t>−</m:t>
                        </m:r>
                        <m:r>
                          <a:rPr lang="en-US" sz="2800" i="1">
                            <a:latin typeface="Cambria Math" panose="02040503050406030204" pitchFamily="18" charset="0"/>
                          </a:rPr>
                          <m:t>𝑝</m:t>
                        </m:r>
                      </m:num>
                      <m:den>
                        <m:rad>
                          <m:radPr>
                            <m:degHide m:val="on"/>
                            <m:ctrlPr>
                              <a:rPr lang="en-US" sz="2800" i="1">
                                <a:latin typeface="Cambria Math" charset="0"/>
                                <a:ea typeface="Cambria Math" panose="02040503050406030204" pitchFamily="18" charset="0"/>
                              </a:rPr>
                            </m:ctrlPr>
                          </m:radPr>
                          <m:deg/>
                          <m:e>
                            <m:f>
                              <m:fPr>
                                <m:ctrlPr>
                                  <a:rPr lang="en-US" sz="2800" i="1">
                                    <a:latin typeface="Cambria Math"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(1−</m:t>
                                </m:r>
                                <m:r>
                                  <a:rPr lang="en-US" sz="2800" i="1">
                                    <a:latin typeface="Cambria Math" panose="02040503050406030204" pitchFamily="18" charset="0"/>
                                    <a:ea typeface="Cambria Math" panose="02040503050406030204" pitchFamily="18" charset="0"/>
                                  </a:rPr>
                                  <m:t>𝑝</m:t>
                                </m:r>
                                <m:r>
                                  <a:rPr lang="en-US" sz="2800" i="1">
                                    <a:latin typeface="Cambria Math" panose="02040503050406030204" pitchFamily="18" charset="0"/>
                                    <a:ea typeface="Cambria Math" panose="02040503050406030204" pitchFamily="18" charset="0"/>
                                  </a:rPr>
                                  <m:t>)</m:t>
                                </m:r>
                              </m:num>
                              <m:den>
                                <m:r>
                                  <a:rPr lang="en-US" sz="2800" i="1">
                                    <a:latin typeface="Cambria Math" panose="02040503050406030204" pitchFamily="18" charset="0"/>
                                    <a:ea typeface="Cambria Math" panose="02040503050406030204" pitchFamily="18" charset="0"/>
                                  </a:rPr>
                                  <m:t>𝑛</m:t>
                                </m:r>
                              </m:den>
                            </m:f>
                          </m:e>
                        </m:rad>
                      </m:den>
                    </m:f>
                  </m:oMath>
                </a14:m>
                <a:r>
                  <a:rPr lang="en-US" sz="2800" dirty="0" smtClean="0"/>
                  <a:t/>
                </a:r>
                <a:br>
                  <a:rPr lang="en-US" sz="2800" dirty="0" smtClean="0"/>
                </a:br>
                <a:endParaRPr lang="en-US" sz="2800" dirty="0"/>
              </a:p>
              <a:p>
                <a:pPr marL="914400" lvl="1" indent="-457200">
                  <a:buFont typeface="+mj-lt"/>
                  <a:buAutoNum type="alphaUcPeriod"/>
                </a:pPr>
                <a:r>
                  <a:rPr lang="en-US" sz="2800" dirty="0" smtClean="0"/>
                  <a:t> </a:t>
                </a:r>
                <a14:m>
                  <m:oMath xmlns:m="http://schemas.openxmlformats.org/officeDocument/2006/math">
                    <m:r>
                      <a:rPr lang="en-US" sz="2800" i="1">
                        <a:latin typeface="Cambria Math" panose="02040503050406030204" pitchFamily="18" charset="0"/>
                      </a:rPr>
                      <m:t>𝑧</m:t>
                    </m:r>
                    <m:r>
                      <a:rPr lang="en-US" sz="2800" i="1">
                        <a:latin typeface="Cambria Math" panose="02040503050406030204" pitchFamily="18" charset="0"/>
                      </a:rPr>
                      <m:t>=</m:t>
                    </m:r>
                    <m:f>
                      <m:fPr>
                        <m:ctrlPr>
                          <a:rPr lang="en-US" sz="2800" i="1">
                            <a:latin typeface="Cambria Math" charset="0"/>
                          </a:rPr>
                        </m:ctrlPr>
                      </m:fPr>
                      <m:num>
                        <m:acc>
                          <m:accPr>
                            <m:chr m:val="̅"/>
                            <m:ctrlPr>
                              <a:rPr lang="en-US" sz="2800" i="1">
                                <a:latin typeface="Cambria Math" charset="0"/>
                              </a:rPr>
                            </m:ctrlPr>
                          </m:accPr>
                          <m:e>
                            <m:r>
                              <a:rPr lang="en-US" sz="2800" i="1">
                                <a:latin typeface="Cambria Math" panose="02040503050406030204" pitchFamily="18" charset="0"/>
                              </a:rPr>
                              <m:t>𝑋</m:t>
                            </m:r>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num>
                      <m:den>
                        <m:f>
                          <m:fPr>
                            <m:ctrlPr>
                              <a:rPr lang="en-US" sz="2800" i="1">
                                <a:latin typeface="Cambria Math"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𝜎</m:t>
                            </m:r>
                          </m:num>
                          <m:den>
                            <m:rad>
                              <m:radPr>
                                <m:degHide m:val="on"/>
                                <m:ctrlPr>
                                  <a:rPr lang="en-US" sz="2800" i="1">
                                    <a:latin typeface="Cambria Math"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den>
                        </m:f>
                      </m:den>
                    </m:f>
                  </m:oMath>
                </a14:m>
                <a:r>
                  <a:rPr lang="en-US" sz="2800" dirty="0" smtClean="0"/>
                  <a:t/>
                </a:r>
                <a:br>
                  <a:rPr lang="en-US" sz="2800" dirty="0" smtClean="0"/>
                </a:br>
                <a:endParaRPr lang="en-US" sz="2800" dirty="0"/>
              </a:p>
              <a:p>
                <a:pPr marL="914400" lvl="1" indent="-457200">
                  <a:buFont typeface="+mj-lt"/>
                  <a:buAutoNum type="alphaUcPeriod"/>
                </a:pPr>
                <a:r>
                  <a:rPr lang="en-US" sz="2800" dirty="0" smtClean="0"/>
                  <a:t> </a:t>
                </a:r>
                <a14:m>
                  <m:oMath xmlns:m="http://schemas.openxmlformats.org/officeDocument/2006/math">
                    <m:r>
                      <a:rPr lang="en-US" sz="2800" i="1">
                        <a:latin typeface="Cambria Math" panose="02040503050406030204" pitchFamily="18" charset="0"/>
                      </a:rPr>
                      <m:t>𝑡</m:t>
                    </m:r>
                    <m:r>
                      <a:rPr lang="en-US" sz="2800" i="1">
                        <a:latin typeface="Cambria Math" panose="02040503050406030204" pitchFamily="18" charset="0"/>
                      </a:rPr>
                      <m:t>=</m:t>
                    </m:r>
                    <m:f>
                      <m:fPr>
                        <m:ctrlPr>
                          <a:rPr lang="en-US" sz="2800" i="1">
                            <a:latin typeface="Cambria Math" charset="0"/>
                          </a:rPr>
                        </m:ctrlPr>
                      </m:fPr>
                      <m:num>
                        <m:acc>
                          <m:accPr>
                            <m:chr m:val="̅"/>
                            <m:ctrlPr>
                              <a:rPr lang="en-US" sz="2800" i="1">
                                <a:latin typeface="Cambria Math" charset="0"/>
                              </a:rPr>
                            </m:ctrlPr>
                          </m:accPr>
                          <m:e>
                            <m:r>
                              <a:rPr lang="en-US" sz="2800" i="1">
                                <a:latin typeface="Cambria Math" panose="02040503050406030204" pitchFamily="18" charset="0"/>
                              </a:rPr>
                              <m:t>𝑋</m:t>
                            </m:r>
                          </m:e>
                        </m:acc>
                        <m:r>
                          <a:rPr lang="en-US" sz="2800" i="1">
                            <a:latin typeface="Cambria Math" panose="02040503050406030204" pitchFamily="18" charset="0"/>
                          </a:rPr>
                          <m:t>−</m:t>
                        </m:r>
                        <m:r>
                          <a:rPr lang="en-US" sz="2800" i="1">
                            <a:latin typeface="Cambria Math" panose="02040503050406030204" pitchFamily="18" charset="0"/>
                            <a:ea typeface="Cambria Math" panose="02040503050406030204" pitchFamily="18" charset="0"/>
                          </a:rPr>
                          <m:t>𝜇</m:t>
                        </m:r>
                      </m:num>
                      <m:den>
                        <m:f>
                          <m:fPr>
                            <m:ctrlPr>
                              <a:rPr lang="en-US" sz="2800" i="1">
                                <a:latin typeface="Cambria Math" charset="0"/>
                                <a:ea typeface="Cambria Math" panose="02040503050406030204" pitchFamily="18" charset="0"/>
                              </a:rPr>
                            </m:ctrlPr>
                          </m:fPr>
                          <m:num>
                            <m:r>
                              <a:rPr lang="en-US" sz="2800" i="1">
                                <a:latin typeface="Cambria Math" panose="02040503050406030204" pitchFamily="18" charset="0"/>
                                <a:ea typeface="Cambria Math" panose="02040503050406030204" pitchFamily="18" charset="0"/>
                              </a:rPr>
                              <m:t>𝑆</m:t>
                            </m:r>
                          </m:num>
                          <m:den>
                            <m:rad>
                              <m:radPr>
                                <m:degHide m:val="on"/>
                                <m:ctrlPr>
                                  <a:rPr lang="en-US" sz="2800" i="1">
                                    <a:latin typeface="Cambria Math" charset="0"/>
                                    <a:ea typeface="Cambria Math" panose="02040503050406030204" pitchFamily="18" charset="0"/>
                                  </a:rPr>
                                </m:ctrlPr>
                              </m:radPr>
                              <m:deg/>
                              <m:e>
                                <m:r>
                                  <a:rPr lang="en-US" sz="2800" i="1">
                                    <a:latin typeface="Cambria Math" panose="02040503050406030204" pitchFamily="18" charset="0"/>
                                    <a:ea typeface="Cambria Math" panose="02040503050406030204" pitchFamily="18" charset="0"/>
                                  </a:rPr>
                                  <m:t>𝑛</m:t>
                                </m:r>
                              </m:e>
                            </m:rad>
                          </m:den>
                        </m:f>
                      </m:den>
                    </m:f>
                  </m:oMath>
                </a14:m>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31648" y="1133856"/>
                <a:ext cx="8717280" cy="5724144"/>
              </a:xfrm>
              <a:blipFill rotWithShape="0">
                <a:blip r:embed="rId2"/>
                <a:stretch>
                  <a:fillRect l="-1049" t="-1491" r="-4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49</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463845" y="3864077"/>
                <a:ext cx="4086568" cy="2308324"/>
              </a:xfrm>
              <a:prstGeom prst="rect">
                <a:avLst/>
              </a:prstGeom>
              <a:noFill/>
            </p:spPr>
            <p:txBody>
              <a:bodyPr wrap="none" rtlCol="0">
                <a:spAutoFit/>
              </a:bodyPr>
              <a:lstStyle/>
              <a:p>
                <a:r>
                  <a:rPr lang="en-US" sz="2400" dirty="0" smtClean="0"/>
                  <a:t>What do we know?</a:t>
                </a:r>
              </a:p>
              <a:p>
                <a:pPr marL="285750" indent="-285750">
                  <a:buFont typeface="Arial" panose="020B0604020202020204" pitchFamily="34" charset="0"/>
                  <a:buChar char="•"/>
                </a:pPr>
                <a:r>
                  <a:rPr lang="en-US" sz="2400" dirty="0" smtClean="0"/>
                  <a:t>Mean (time) </a:t>
                </a:r>
                <a:r>
                  <a:rPr lang="en-US" sz="2400" dirty="0" smtClean="0">
                    <a:sym typeface="Wingdings" panose="05000000000000000000" pitchFamily="2" charset="2"/>
                  </a:rPr>
                  <a:t> quantitative</a:t>
                </a:r>
              </a:p>
              <a:p>
                <a:pPr marL="285750" indent="-285750">
                  <a:buFont typeface="Arial" panose="020B0604020202020204" pitchFamily="34" charset="0"/>
                  <a:buChar char="•"/>
                </a:pPr>
                <a14:m>
                  <m:oMath xmlns:m="http://schemas.openxmlformats.org/officeDocument/2006/math">
                    <m:acc>
                      <m:accPr>
                        <m:chr m:val="̅"/>
                        <m:ctrlPr>
                          <a:rPr lang="en-US" sz="2400" i="1" smtClean="0">
                            <a:latin typeface="Cambria Math" charset="0"/>
                          </a:rPr>
                        </m:ctrlPr>
                      </m:accPr>
                      <m:e>
                        <m:r>
                          <a:rPr lang="en-US" sz="2400" b="0" i="1" smtClean="0">
                            <a:latin typeface="Cambria Math" panose="02040503050406030204" pitchFamily="18" charset="0"/>
                          </a:rPr>
                          <m:t>𝑋</m:t>
                        </m:r>
                      </m:e>
                    </m:acc>
                    <m:r>
                      <a:rPr lang="en-US" sz="2400" b="0" i="1" smtClean="0">
                        <a:latin typeface="Cambria Math" panose="02040503050406030204" pitchFamily="18" charset="0"/>
                      </a:rPr>
                      <m:t>=22.4 </m:t>
                    </m:r>
                    <m:r>
                      <a:rPr lang="en-US" sz="2400" b="0" i="1" smtClean="0">
                        <a:latin typeface="Cambria Math" panose="02040503050406030204" pitchFamily="18" charset="0"/>
                      </a:rPr>
                      <m:t>𝑚𝑖𝑛𝑢𝑡𝑒𝑠</m:t>
                    </m:r>
                  </m:oMath>
                </a14:m>
                <a:endParaRPr lang="en-US" sz="2400" dirty="0" smtClean="0"/>
              </a:p>
              <a:p>
                <a:pPr marL="285750"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𝑆</m:t>
                    </m:r>
                    <m:r>
                      <a:rPr lang="en-US" sz="2400" b="0" i="1" smtClean="0">
                        <a:latin typeface="Cambria Math" panose="02040503050406030204" pitchFamily="18" charset="0"/>
                      </a:rPr>
                      <m:t>=6 </m:t>
                    </m:r>
                    <m:r>
                      <a:rPr lang="en-US" sz="2400" b="0" i="1" smtClean="0">
                        <a:latin typeface="Cambria Math" panose="02040503050406030204" pitchFamily="18" charset="0"/>
                      </a:rPr>
                      <m:t>𝑚𝑖𝑛𝑢𝑡𝑒𝑠</m:t>
                    </m:r>
                  </m:oMath>
                </a14:m>
                <a:endParaRPr lang="en-US" sz="2400" dirty="0" smtClean="0"/>
              </a:p>
              <a:p>
                <a:pPr marL="285750"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=36</m:t>
                    </m:r>
                  </m:oMath>
                </a14:m>
                <a:endParaRPr lang="en-US" sz="2400" dirty="0" smtClean="0"/>
              </a:p>
              <a:p>
                <a:pPr marL="285750" indent="-285750">
                  <a:buFont typeface="Arial" panose="020B0604020202020204" pitchFamily="34" charset="0"/>
                  <a:buChar char="•"/>
                </a:pPr>
                <a:r>
                  <a:rPr lang="en-US" sz="2400" dirty="0" smtClean="0">
                    <a:sym typeface="Wingdings" panose="05000000000000000000" pitchFamily="2" charset="2"/>
                  </a:rPr>
                  <a:t> </a:t>
                </a:r>
                <a:r>
                  <a:rPr lang="en-US" sz="2400" b="1" i="1" dirty="0" smtClean="0"/>
                  <a:t>t</a:t>
                </a:r>
                <a:r>
                  <a:rPr lang="en-US" sz="2400" dirty="0" smtClean="0"/>
                  <a:t>-distribution test statistic</a:t>
                </a:r>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463845" y="3864077"/>
                <a:ext cx="4086568" cy="2308324"/>
              </a:xfrm>
              <a:prstGeom prst="rect">
                <a:avLst/>
              </a:prstGeom>
              <a:blipFill rotWithShape="0">
                <a:blip r:embed="rId3"/>
                <a:stretch>
                  <a:fillRect l="-2235" t="-2111" r="-1341" b="-5013"/>
                </a:stretch>
              </a:blipFill>
            </p:spPr>
            <p:txBody>
              <a:bodyPr/>
              <a:lstStyle/>
              <a:p>
                <a:r>
                  <a:rPr lang="en-US">
                    <a:noFill/>
                  </a:rPr>
                  <a:t> </a:t>
                </a:r>
              </a:p>
            </p:txBody>
          </p:sp>
        </mc:Fallback>
      </mc:AlternateContent>
      <p:sp>
        <p:nvSpPr>
          <p:cNvPr id="6" name="Rectangle 5"/>
          <p:cNvSpPr/>
          <p:nvPr/>
        </p:nvSpPr>
        <p:spPr>
          <a:xfrm>
            <a:off x="550607" y="5893514"/>
            <a:ext cx="2271251" cy="8514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635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txBox="1">
                <a:spLocks/>
              </p:cNvSpPr>
              <p:nvPr/>
            </p:nvSpPr>
            <p:spPr>
              <a:xfrm>
                <a:off x="0" y="6438"/>
                <a:ext cx="9144000" cy="2619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1000"/>
                  </a:spcBef>
                  <a:buNone/>
                </a:pPr>
                <a:r>
                  <a:rPr lang="en-US" sz="2400" b="1" dirty="0"/>
                  <a:t>Assume that the company’s claim is true </a:t>
                </a:r>
                <a:r>
                  <a:rPr lang="en-US" sz="2400" dirty="0"/>
                  <a:t>and that </a:t>
                </a:r>
                <a:r>
                  <a:rPr lang="en-US" sz="2400" b="1" i="1" dirty="0"/>
                  <a:t>p</a:t>
                </a:r>
                <a:r>
                  <a:rPr lang="en-US" sz="2400" dirty="0"/>
                  <a:t> </a:t>
                </a:r>
                <a:r>
                  <a:rPr lang="en-US" sz="2400" dirty="0" smtClean="0"/>
                  <a:t>is </a:t>
                </a:r>
                <a:r>
                  <a:rPr lang="en-US" sz="2400" dirty="0"/>
                  <a:t>really 0.05 (5</a:t>
                </a:r>
                <a:r>
                  <a:rPr lang="en-US" sz="2400" dirty="0" smtClean="0"/>
                  <a:t>%).</a:t>
                </a:r>
              </a:p>
              <a:p>
                <a:pPr marL="0" lvl="1" indent="0">
                  <a:spcBef>
                    <a:spcPts val="1000"/>
                  </a:spcBef>
                  <a:buNone/>
                </a:pPr>
                <a:r>
                  <a:rPr lang="en-US" sz="2400" dirty="0" smtClean="0"/>
                  <a:t>What </a:t>
                </a:r>
                <a:r>
                  <a:rPr lang="en-US" sz="2400" dirty="0"/>
                  <a:t>is the probability that a </a:t>
                </a:r>
                <a14:m>
                  <m:oMath xmlns:m="http://schemas.openxmlformats.org/officeDocument/2006/math">
                    <m:acc>
                      <m:accPr>
                        <m:chr m:val="̂"/>
                        <m:ctrlPr>
                          <a:rPr lang="en-US" sz="2400" i="1">
                            <a:latin typeface="Cambria Math" charset="0"/>
                          </a:rPr>
                        </m:ctrlPr>
                      </m:accPr>
                      <m:e>
                        <m:r>
                          <a:rPr lang="en-US" sz="2400" i="1">
                            <a:latin typeface="Cambria Math" panose="02040503050406030204" pitchFamily="18" charset="0"/>
                          </a:rPr>
                          <m:t>𝑝</m:t>
                        </m:r>
                      </m:e>
                    </m:acc>
                  </m:oMath>
                </a14:m>
                <a:r>
                  <a:rPr lang="en-US" sz="2400" dirty="0"/>
                  <a:t> of 8% or more would be observed</a:t>
                </a:r>
                <a:r>
                  <a:rPr lang="en-US" sz="2400" dirty="0" smtClean="0"/>
                  <a:t>?</a:t>
                </a:r>
                <a:r>
                  <a:rPr lang="en-US" dirty="0"/>
                  <a:t> </a:t>
                </a:r>
                <a:endParaRPr lang="en-US" dirty="0" smtClean="0"/>
              </a:p>
              <a:p>
                <a:pPr marL="0" indent="0">
                  <a:buNone/>
                </a:pPr>
                <a:endParaRPr lang="en-US" sz="2400" i="1" dirty="0" smtClean="0"/>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0" y="6438"/>
                <a:ext cx="9144000" cy="2619814"/>
              </a:xfrm>
              <a:prstGeom prst="rect">
                <a:avLst/>
              </a:prstGeom>
              <a:blipFill rotWithShape="0">
                <a:blip r:embed="rId2"/>
                <a:stretch>
                  <a:fillRect l="-1000" t="-3256"/>
                </a:stretch>
              </a:blipFill>
            </p:spPr>
            <p:txBody>
              <a:bodyPr/>
              <a:lstStyle/>
              <a:p>
                <a:r>
                  <a:rPr lang="en-US">
                    <a:noFill/>
                  </a:rPr>
                  <a:t> </a:t>
                </a:r>
              </a:p>
            </p:txBody>
          </p:sp>
        </mc:Fallback>
      </mc:AlternateContent>
      <p:pic>
        <p:nvPicPr>
          <p:cNvPr id="5" name="Content Placeholder 4"/>
          <p:cNvPicPr>
            <a:picLocks noGrp="1"/>
          </p:cNvPicPr>
          <p:nvPr>
            <p:ph idx="1"/>
          </p:nvPr>
        </p:nvPicPr>
        <p:blipFill>
          <a:blip r:embed="rId3" cstate="print"/>
          <a:srcRect/>
          <a:stretch>
            <a:fillRect/>
          </a:stretch>
        </p:blipFill>
        <p:spPr bwMode="auto">
          <a:xfrm>
            <a:off x="685800" y="2071052"/>
            <a:ext cx="7772400" cy="3733800"/>
          </a:xfrm>
          <a:prstGeom prst="rect">
            <a:avLst/>
          </a:prstGeom>
          <a:noFill/>
          <a:ln w="9525">
            <a:noFill/>
            <a:miter lim="800000"/>
            <a:headEnd/>
            <a:tailEnd/>
          </a:ln>
        </p:spPr>
      </p:pic>
      <p:sp>
        <p:nvSpPr>
          <p:cNvPr id="6" name="TextBox 5"/>
          <p:cNvSpPr txBox="1"/>
          <p:nvPr/>
        </p:nvSpPr>
        <p:spPr>
          <a:xfrm>
            <a:off x="4259907" y="5340294"/>
            <a:ext cx="651510" cy="369332"/>
          </a:xfrm>
          <a:prstGeom prst="rect">
            <a:avLst/>
          </a:prstGeom>
          <a:solidFill>
            <a:schemeClr val="bg1"/>
          </a:solidFill>
        </p:spPr>
        <p:txBody>
          <a:bodyPr wrap="square" rtlCol="0">
            <a:spAutoFit/>
          </a:bodyPr>
          <a:lstStyle/>
          <a:p>
            <a:pPr algn="ctr"/>
            <a:r>
              <a:rPr lang="en-US" dirty="0" smtClean="0"/>
              <a:t>.05</a:t>
            </a:r>
            <a:endParaRPr lang="en-US" dirty="0"/>
          </a:p>
        </p:txBody>
      </p:sp>
      <p:sp>
        <p:nvSpPr>
          <p:cNvPr id="7" name="TextBox 6"/>
          <p:cNvSpPr txBox="1"/>
          <p:nvPr/>
        </p:nvSpPr>
        <p:spPr>
          <a:xfrm>
            <a:off x="5120967" y="5340294"/>
            <a:ext cx="651510" cy="369332"/>
          </a:xfrm>
          <a:prstGeom prst="rect">
            <a:avLst/>
          </a:prstGeom>
          <a:solidFill>
            <a:schemeClr val="bg1"/>
          </a:solidFill>
        </p:spPr>
        <p:txBody>
          <a:bodyPr wrap="square" rtlCol="0">
            <a:spAutoFit/>
          </a:bodyPr>
          <a:lstStyle/>
          <a:p>
            <a:pPr algn="ctr"/>
            <a:r>
              <a:rPr lang="en-US" dirty="0" smtClean="0"/>
              <a:t>.06</a:t>
            </a:r>
            <a:endParaRPr lang="en-US" dirty="0"/>
          </a:p>
        </p:txBody>
      </p:sp>
      <p:sp>
        <p:nvSpPr>
          <p:cNvPr id="8" name="TextBox 7"/>
          <p:cNvSpPr txBox="1"/>
          <p:nvPr/>
        </p:nvSpPr>
        <p:spPr>
          <a:xfrm>
            <a:off x="5991552" y="5340294"/>
            <a:ext cx="651510" cy="369332"/>
          </a:xfrm>
          <a:prstGeom prst="rect">
            <a:avLst/>
          </a:prstGeom>
          <a:solidFill>
            <a:schemeClr val="bg1"/>
          </a:solidFill>
        </p:spPr>
        <p:txBody>
          <a:bodyPr wrap="square" rtlCol="0">
            <a:spAutoFit/>
          </a:bodyPr>
          <a:lstStyle/>
          <a:p>
            <a:pPr algn="ctr"/>
            <a:r>
              <a:rPr lang="en-US" dirty="0" smtClean="0"/>
              <a:t>.07</a:t>
            </a:r>
            <a:endParaRPr lang="en-US" dirty="0"/>
          </a:p>
        </p:txBody>
      </p:sp>
      <p:sp>
        <p:nvSpPr>
          <p:cNvPr id="9" name="TextBox 8"/>
          <p:cNvSpPr txBox="1"/>
          <p:nvPr/>
        </p:nvSpPr>
        <p:spPr>
          <a:xfrm>
            <a:off x="6862137" y="5338706"/>
            <a:ext cx="651510" cy="369332"/>
          </a:xfrm>
          <a:prstGeom prst="rect">
            <a:avLst/>
          </a:prstGeom>
          <a:solidFill>
            <a:schemeClr val="bg1"/>
          </a:solidFill>
        </p:spPr>
        <p:txBody>
          <a:bodyPr wrap="square" rtlCol="0">
            <a:spAutoFit/>
          </a:bodyPr>
          <a:lstStyle/>
          <a:p>
            <a:pPr algn="ctr"/>
            <a:r>
              <a:rPr lang="en-US" dirty="0" smtClean="0"/>
              <a:t>.08</a:t>
            </a:r>
            <a:endParaRPr lang="en-US" dirty="0"/>
          </a:p>
        </p:txBody>
      </p:sp>
      <p:sp>
        <p:nvSpPr>
          <p:cNvPr id="10" name="TextBox 9"/>
          <p:cNvSpPr txBox="1"/>
          <p:nvPr/>
        </p:nvSpPr>
        <p:spPr>
          <a:xfrm>
            <a:off x="1613862" y="5340294"/>
            <a:ext cx="651510" cy="369332"/>
          </a:xfrm>
          <a:prstGeom prst="rect">
            <a:avLst/>
          </a:prstGeom>
          <a:solidFill>
            <a:schemeClr val="bg1"/>
          </a:solidFill>
        </p:spPr>
        <p:txBody>
          <a:bodyPr wrap="square" rtlCol="0">
            <a:spAutoFit/>
          </a:bodyPr>
          <a:lstStyle/>
          <a:p>
            <a:pPr algn="ctr"/>
            <a:r>
              <a:rPr lang="en-US" dirty="0" smtClean="0"/>
              <a:t>.02</a:t>
            </a:r>
            <a:endParaRPr lang="en-US" dirty="0"/>
          </a:p>
        </p:txBody>
      </p:sp>
      <p:sp>
        <p:nvSpPr>
          <p:cNvPr id="11" name="TextBox 10"/>
          <p:cNvSpPr txBox="1"/>
          <p:nvPr/>
        </p:nvSpPr>
        <p:spPr>
          <a:xfrm>
            <a:off x="2484447" y="5340294"/>
            <a:ext cx="651510" cy="369332"/>
          </a:xfrm>
          <a:prstGeom prst="rect">
            <a:avLst/>
          </a:prstGeom>
          <a:solidFill>
            <a:schemeClr val="bg1"/>
          </a:solidFill>
        </p:spPr>
        <p:txBody>
          <a:bodyPr wrap="square" rtlCol="0">
            <a:spAutoFit/>
          </a:bodyPr>
          <a:lstStyle/>
          <a:p>
            <a:pPr algn="ctr"/>
            <a:r>
              <a:rPr lang="en-US" dirty="0" smtClean="0"/>
              <a:t>.03</a:t>
            </a:r>
            <a:endParaRPr lang="en-US" dirty="0"/>
          </a:p>
        </p:txBody>
      </p:sp>
      <p:sp>
        <p:nvSpPr>
          <p:cNvPr id="12" name="TextBox 11"/>
          <p:cNvSpPr txBox="1"/>
          <p:nvPr/>
        </p:nvSpPr>
        <p:spPr>
          <a:xfrm>
            <a:off x="3355032" y="5338706"/>
            <a:ext cx="651510" cy="369332"/>
          </a:xfrm>
          <a:prstGeom prst="rect">
            <a:avLst/>
          </a:prstGeom>
          <a:solidFill>
            <a:schemeClr val="bg1"/>
          </a:solidFill>
        </p:spPr>
        <p:txBody>
          <a:bodyPr wrap="square" rtlCol="0">
            <a:spAutoFit/>
          </a:bodyPr>
          <a:lstStyle/>
          <a:p>
            <a:pPr algn="ctr"/>
            <a:r>
              <a:rPr lang="en-US" dirty="0" smtClean="0"/>
              <a:t>.04</a:t>
            </a:r>
            <a:endParaRPr lang="en-US" dirty="0"/>
          </a:p>
        </p:txBody>
      </p:sp>
      <p:grpSp>
        <p:nvGrpSpPr>
          <p:cNvPr id="15" name="Group 14"/>
          <p:cNvGrpSpPr/>
          <p:nvPr/>
        </p:nvGrpSpPr>
        <p:grpSpPr>
          <a:xfrm>
            <a:off x="1014412" y="2274570"/>
            <a:ext cx="7115175" cy="2971800"/>
            <a:chOff x="1014412" y="2811780"/>
            <a:chExt cx="7115175" cy="2971800"/>
          </a:xfrm>
        </p:grpSpPr>
        <p:pic>
          <p:nvPicPr>
            <p:cNvPr id="13" name="Picture 12"/>
            <p:cNvPicPr>
              <a:picLocks noChangeAspect="1"/>
            </p:cNvPicPr>
            <p:nvPr/>
          </p:nvPicPr>
          <p:blipFill>
            <a:blip r:embed="rId4"/>
            <a:stretch>
              <a:fillRect/>
            </a:stretch>
          </p:blipFill>
          <p:spPr>
            <a:xfrm>
              <a:off x="1014412" y="2811780"/>
              <a:ext cx="7115175" cy="2971800"/>
            </a:xfrm>
            <a:prstGeom prst="rect">
              <a:avLst/>
            </a:prstGeom>
          </p:spPr>
        </p:pic>
        <p:sp>
          <p:nvSpPr>
            <p:cNvPr id="14" name="TextBox 13"/>
            <p:cNvSpPr txBox="1"/>
            <p:nvPr/>
          </p:nvSpPr>
          <p:spPr>
            <a:xfrm>
              <a:off x="4216773" y="4534196"/>
              <a:ext cx="710451" cy="369332"/>
            </a:xfrm>
            <a:prstGeom prst="rect">
              <a:avLst/>
            </a:prstGeom>
            <a:noFill/>
          </p:spPr>
          <p:txBody>
            <a:bodyPr wrap="none" rtlCol="0">
              <a:spAutoFit/>
            </a:bodyPr>
            <a:lstStyle/>
            <a:p>
              <a:r>
                <a:rPr lang="en-US" dirty="0" smtClean="0"/>
                <a:t>0.997</a:t>
              </a:r>
              <a:endParaRPr lang="en-US" dirty="0"/>
            </a:p>
          </p:txBody>
        </p:sp>
      </p:grpSp>
      <p:sp>
        <p:nvSpPr>
          <p:cNvPr id="16" name="TextBox 15"/>
          <p:cNvSpPr txBox="1"/>
          <p:nvPr/>
        </p:nvSpPr>
        <p:spPr>
          <a:xfrm>
            <a:off x="1065776" y="5942210"/>
            <a:ext cx="2204450" cy="369332"/>
          </a:xfrm>
          <a:prstGeom prst="rect">
            <a:avLst/>
          </a:prstGeom>
          <a:noFill/>
        </p:spPr>
        <p:txBody>
          <a:bodyPr wrap="none" rtlCol="0">
            <a:spAutoFit/>
          </a:bodyPr>
          <a:lstStyle/>
          <a:p>
            <a:r>
              <a:rPr lang="en-US" dirty="0" smtClean="0"/>
              <a:t>1.000 – 0.997 = 0.003</a:t>
            </a:r>
            <a:endParaRPr lang="en-US" dirty="0"/>
          </a:p>
        </p:txBody>
      </p:sp>
      <p:sp>
        <p:nvSpPr>
          <p:cNvPr id="17" name="TextBox 16"/>
          <p:cNvSpPr txBox="1"/>
          <p:nvPr/>
        </p:nvSpPr>
        <p:spPr>
          <a:xfrm>
            <a:off x="3711005" y="5942210"/>
            <a:ext cx="4418582" cy="369332"/>
          </a:xfrm>
          <a:prstGeom prst="rect">
            <a:avLst/>
          </a:prstGeom>
          <a:noFill/>
        </p:spPr>
        <p:txBody>
          <a:bodyPr wrap="none" rtlCol="0">
            <a:spAutoFit/>
          </a:bodyPr>
          <a:lstStyle/>
          <a:p>
            <a:r>
              <a:rPr lang="en-US" dirty="0" smtClean="0"/>
              <a:t>and      0.003 / 2 = 0.0015 (0.15%) in each tail</a:t>
            </a: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3056999" y="6440279"/>
                <a:ext cx="2954270" cy="369332"/>
              </a:xfrm>
              <a:prstGeom prst="rect">
                <a:avLst/>
              </a:prstGeom>
              <a:noFill/>
            </p:spPr>
            <p:txBody>
              <a:bodyPr wrap="none" rtlCol="0">
                <a:spAutoFit/>
              </a:bodyPr>
              <a:lstStyle/>
              <a:p>
                <a:r>
                  <a:rPr lang="en-US" dirty="0" smtClean="0"/>
                  <a:t>P(</a:t>
                </a:r>
                <a14:m>
                  <m:oMath xmlns:m="http://schemas.openxmlformats.org/officeDocument/2006/math">
                    <m:acc>
                      <m:accPr>
                        <m:chr m:val="̂"/>
                        <m:ctrlPr>
                          <a:rPr lang="en-US" i="1">
                            <a:latin typeface="Cambria Math" charset="0"/>
                          </a:rPr>
                        </m:ctrlPr>
                      </m:accPr>
                      <m:e>
                        <m:r>
                          <a:rPr lang="en-US" i="1">
                            <a:latin typeface="Cambria Math" panose="02040503050406030204" pitchFamily="18" charset="0"/>
                          </a:rPr>
                          <m:t>𝑝</m:t>
                        </m:r>
                      </m:e>
                    </m:acc>
                  </m:oMath>
                </a14:m>
                <a:r>
                  <a:rPr lang="en-US" dirty="0" smtClean="0"/>
                  <a:t> </a:t>
                </a:r>
                <a:r>
                  <a:rPr lang="en-US" dirty="0" smtClean="0">
                    <a:sym typeface="Symbol" panose="05050102010706020507" pitchFamily="18" charset="2"/>
                  </a:rPr>
                  <a:t>0.08) = 0.0015   (0.15%)</a:t>
                </a:r>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056999" y="6440279"/>
                <a:ext cx="2954270" cy="369332"/>
              </a:xfrm>
              <a:prstGeom prst="rect">
                <a:avLst/>
              </a:prstGeom>
              <a:blipFill rotWithShape="0">
                <a:blip r:embed="rId5"/>
                <a:stretch>
                  <a:fillRect l="-1649" t="-11475" b="-24590"/>
                </a:stretch>
              </a:blipFill>
            </p:spPr>
            <p:txBody>
              <a:bodyPr/>
              <a:lstStyle/>
              <a:p>
                <a:r>
                  <a:rPr lang="en-US">
                    <a:noFill/>
                  </a:rPr>
                  <a:t> </a:t>
                </a:r>
              </a:p>
            </p:txBody>
          </p:sp>
        </mc:Fallback>
      </mc:AlternateContent>
      <p:sp>
        <p:nvSpPr>
          <p:cNvPr id="2" name="Rectangle 1"/>
          <p:cNvSpPr/>
          <p:nvPr/>
        </p:nvSpPr>
        <p:spPr>
          <a:xfrm>
            <a:off x="2941983" y="6311542"/>
            <a:ext cx="3233530" cy="5464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06515" y="6400105"/>
            <a:ext cx="1899944" cy="369332"/>
          </a:xfrm>
          <a:prstGeom prst="rect">
            <a:avLst/>
          </a:prstGeom>
          <a:noFill/>
        </p:spPr>
        <p:txBody>
          <a:bodyPr wrap="none" rtlCol="0">
            <a:spAutoFit/>
          </a:bodyPr>
          <a:lstStyle/>
          <a:p>
            <a:r>
              <a:rPr lang="en-US" b="1" dirty="0" smtClean="0">
                <a:solidFill>
                  <a:srgbClr val="FF0000"/>
                </a:solidFill>
              </a:rPr>
              <a:t>That is, UNLIKELY!</a:t>
            </a:r>
            <a:endParaRPr lang="en-US" b="1" dirty="0">
              <a:solidFill>
                <a:srgbClr val="FF0000"/>
              </a:solidFill>
            </a:endParaRPr>
          </a:p>
        </p:txBody>
      </p:sp>
      <p:grpSp>
        <p:nvGrpSpPr>
          <p:cNvPr id="24" name="Group 23"/>
          <p:cNvGrpSpPr/>
          <p:nvPr/>
        </p:nvGrpSpPr>
        <p:grpSpPr>
          <a:xfrm>
            <a:off x="6834494" y="3733815"/>
            <a:ext cx="1082348" cy="1458741"/>
            <a:chOff x="6670372" y="3733815"/>
            <a:chExt cx="1082348" cy="1458741"/>
          </a:xfrm>
        </p:grpSpPr>
        <p:cxnSp>
          <p:nvCxnSpPr>
            <p:cNvPr id="22" name="Straight Arrow Connector 21"/>
            <p:cNvCxnSpPr/>
            <p:nvPr/>
          </p:nvCxnSpPr>
          <p:spPr>
            <a:xfrm>
              <a:off x="7271236" y="4067140"/>
              <a:ext cx="8792" cy="112541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6670372" y="3733815"/>
                  <a:ext cx="1082348" cy="338554"/>
                </a:xfrm>
                <a:prstGeom prst="rect">
                  <a:avLst/>
                </a:prstGeom>
                <a:noFill/>
              </p:spPr>
              <p:txBody>
                <a:bodyPr wrap="none" rtlCol="0">
                  <a:spAutoFit/>
                </a:bodyPr>
                <a:lstStyle/>
                <a:p>
                  <a14:m>
                    <m:oMath xmlns:m="http://schemas.openxmlformats.org/officeDocument/2006/math">
                      <m:acc>
                        <m:accPr>
                          <m:chr m:val="̂"/>
                          <m:ctrlPr>
                            <a:rPr lang="en-US" sz="1600" b="1" i="1" smtClean="0">
                              <a:solidFill>
                                <a:srgbClr val="FF0000"/>
                              </a:solidFill>
                              <a:latin typeface="Cambria Math" charset="0"/>
                            </a:rPr>
                          </m:ctrlPr>
                        </m:accPr>
                        <m:e>
                          <m:r>
                            <a:rPr lang="en-US" sz="1600" b="1" i="1">
                              <a:solidFill>
                                <a:srgbClr val="FF0000"/>
                              </a:solidFill>
                              <a:latin typeface="Cambria Math" panose="02040503050406030204" pitchFamily="18" charset="0"/>
                            </a:rPr>
                            <m:t>𝒑</m:t>
                          </m:r>
                        </m:e>
                      </m:acc>
                    </m:oMath>
                  </a14:m>
                  <a:r>
                    <a:rPr lang="en-US" sz="1600" b="1" dirty="0">
                      <a:solidFill>
                        <a:srgbClr val="FF0000"/>
                      </a:solidFill>
                    </a:rPr>
                    <a:t> = </a:t>
                  </a:r>
                  <a:r>
                    <a:rPr lang="en-US" sz="1600" b="1" dirty="0" smtClean="0">
                      <a:solidFill>
                        <a:srgbClr val="FF0000"/>
                      </a:solidFill>
                    </a:rPr>
                    <a:t>0.0825</a:t>
                  </a:r>
                  <a:endParaRPr lang="en-US" sz="1600"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670372" y="3733815"/>
                  <a:ext cx="1082348" cy="338554"/>
                </a:xfrm>
                <a:prstGeom prst="rect">
                  <a:avLst/>
                </a:prstGeom>
                <a:blipFill rotWithShape="0">
                  <a:blip r:embed="rId6"/>
                  <a:stretch>
                    <a:fillRect t="-5455" r="-2809" b="-23636"/>
                  </a:stretch>
                </a:blipFill>
              </p:spPr>
              <p:txBody>
                <a:bodyPr/>
                <a:lstStyle/>
                <a:p>
                  <a:r>
                    <a:rPr lang="en-US">
                      <a:noFill/>
                    </a:rPr>
                    <a:t> </a:t>
                  </a:r>
                </a:p>
              </p:txBody>
            </p:sp>
          </mc:Fallback>
        </mc:AlternateContent>
      </p:grpSp>
      <p:sp>
        <p:nvSpPr>
          <p:cNvPr id="25" name="Rectangle 24"/>
          <p:cNvSpPr/>
          <p:nvPr/>
        </p:nvSpPr>
        <p:spPr>
          <a:xfrm>
            <a:off x="892098" y="5282946"/>
            <a:ext cx="41259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798887" y="5319914"/>
            <a:ext cx="412595"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spcBef>
                    <a:spcPts val="0"/>
                  </a:spcBef>
                  <a:buNone/>
                </a:pPr>
                <a:r>
                  <a:rPr lang="en-US" sz="2400" dirty="0"/>
                  <a:t>You are the manager of a restaurant that delivers pizza to college dormitory rooms.  You have just changed your delivery process in an effort to reduce the mean time between the order and the completion of delivery from the current 25 minutes.  A sample of 36 orders using the new delivery process yields a sample mean of 22.4 minutes and a sample standard deviation of 6 minutes. </a:t>
                </a:r>
                <a:r>
                  <a:rPr lang="en-US" sz="2400" dirty="0" smtClean="0"/>
                  <a:t>What assumption do you need to make to perform this test?</a:t>
                </a:r>
                <a:endParaRPr lang="en-US" sz="2400" dirty="0"/>
              </a:p>
              <a:p>
                <a:pPr marL="914400" lvl="1" indent="-457200">
                  <a:buFont typeface="+mj-lt"/>
                  <a:buAutoNum type="alphaUcPeriod"/>
                </a:pPr>
                <a:r>
                  <a:rPr lang="en-US" dirty="0" smtClean="0"/>
                  <a:t>Sample size n=36&gt;30</a:t>
                </a:r>
              </a:p>
              <a:p>
                <a:pPr marL="914400" lvl="1" indent="-457200">
                  <a:buFont typeface="+mj-lt"/>
                  <a:buAutoNum type="alphaUcPeriod"/>
                </a:pPr>
                <a:r>
                  <a:rPr lang="en-US" dirty="0" smtClean="0"/>
                  <a:t>Underlying data distribution of delivery times is approximately normal</a:t>
                </a:r>
              </a:p>
              <a:p>
                <a:pPr marL="914400" lvl="1" indent="-457200">
                  <a:buFont typeface="+mj-lt"/>
                  <a:buAutoNum type="alphaUcPeriod"/>
                </a:pPr>
                <a:r>
                  <a:rPr lang="en-US" dirty="0" smtClean="0"/>
                  <a:t>Population standard deviation,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smtClean="0"/>
                  <a:t>, is 6 minutes</a:t>
                </a:r>
              </a:p>
              <a:p>
                <a:pPr marL="914400" lvl="1" indent="-457200">
                  <a:buFont typeface="+mj-lt"/>
                  <a:buAutoNum type="alphaUcPeriod"/>
                </a:pPr>
                <a:r>
                  <a:rPr lang="en-US" dirty="0" smtClean="0"/>
                  <a:t>This is a two-side test</a:t>
                </a:r>
              </a:p>
              <a:p>
                <a:pPr marL="914400" lvl="1" indent="-457200">
                  <a:buFont typeface="+mj-lt"/>
                  <a:buAutoNum type="alphaUcPeriod"/>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9" t="-1595" r="-4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50</a:t>
            </a:fld>
            <a:endParaRPr lang="en-US" dirty="0"/>
          </a:p>
        </p:txBody>
      </p:sp>
      <p:sp>
        <p:nvSpPr>
          <p:cNvPr id="6" name="Rectangle 5"/>
          <p:cNvSpPr/>
          <p:nvPr/>
        </p:nvSpPr>
        <p:spPr>
          <a:xfrm>
            <a:off x="462116" y="3844171"/>
            <a:ext cx="7059561" cy="78682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0534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8643"/>
            <a:ext cx="8717280" cy="325898"/>
          </a:xfrm>
        </p:spPr>
        <p:txBody>
          <a:bodyPr>
            <a:normAutofit fontScale="90000"/>
          </a:bodyPr>
          <a:lstStyle/>
          <a:p>
            <a:r>
              <a:rPr lang="en-US" dirty="0" smtClean="0"/>
              <a:t>Review:</a:t>
            </a:r>
            <a:endParaRPr lang="en-US" dirty="0"/>
          </a:p>
        </p:txBody>
      </p:sp>
      <p:sp>
        <p:nvSpPr>
          <p:cNvPr id="3" name="Content Placeholder 2"/>
          <p:cNvSpPr>
            <a:spLocks noGrp="1"/>
          </p:cNvSpPr>
          <p:nvPr>
            <p:ph idx="1"/>
          </p:nvPr>
        </p:nvSpPr>
        <p:spPr>
          <a:xfrm>
            <a:off x="110840" y="408394"/>
            <a:ext cx="8948928" cy="6532735"/>
          </a:xfrm>
        </p:spPr>
        <p:txBody>
          <a:bodyPr>
            <a:noAutofit/>
          </a:bodyPr>
          <a:lstStyle/>
          <a:p>
            <a:pPr>
              <a:spcBef>
                <a:spcPts val="300"/>
              </a:spcBef>
            </a:pPr>
            <a:r>
              <a:rPr lang="en-US" sz="2400" b="1" dirty="0"/>
              <a:t>H</a:t>
            </a:r>
            <a:r>
              <a:rPr lang="en-US" sz="2400" b="1" baseline="-25000" dirty="0"/>
              <a:t>0</a:t>
            </a:r>
            <a:r>
              <a:rPr lang="en-US" sz="2400" baseline="-25000" dirty="0"/>
              <a:t>  </a:t>
            </a:r>
            <a:r>
              <a:rPr lang="en-US" sz="2400" dirty="0"/>
              <a:t>states the claim of the assertion to be </a:t>
            </a:r>
            <a:r>
              <a:rPr lang="en-US" sz="2400" dirty="0" smtClean="0"/>
              <a:t>tested – </a:t>
            </a:r>
            <a:r>
              <a:rPr lang="en-US" sz="2400" b="1" dirty="0" smtClean="0"/>
              <a:t>status </a:t>
            </a:r>
            <a:r>
              <a:rPr lang="en-US" sz="2400" b="1" dirty="0"/>
              <a:t>quo </a:t>
            </a:r>
            <a:r>
              <a:rPr lang="en-US" sz="2400" dirty="0"/>
              <a:t>or historical </a:t>
            </a:r>
            <a:r>
              <a:rPr lang="en-US" sz="2400" dirty="0" smtClean="0"/>
              <a:t>value</a:t>
            </a:r>
          </a:p>
          <a:p>
            <a:pPr lvl="1"/>
            <a:r>
              <a:rPr lang="en-US" b="1" dirty="0" smtClean="0"/>
              <a:t>H</a:t>
            </a:r>
            <a:r>
              <a:rPr lang="en-US" b="1" baseline="-25000" dirty="0" smtClean="0"/>
              <a:t>0</a:t>
            </a:r>
            <a:r>
              <a:rPr lang="en-US" baseline="-25000" dirty="0" smtClean="0"/>
              <a:t> </a:t>
            </a:r>
            <a:r>
              <a:rPr lang="en-US" dirty="0" smtClean="0"/>
              <a:t> </a:t>
            </a:r>
            <a:r>
              <a:rPr lang="en-US" dirty="0"/>
              <a:t>is ALWAYS about </a:t>
            </a:r>
            <a:r>
              <a:rPr lang="en-US" dirty="0" smtClean="0"/>
              <a:t>parameter</a:t>
            </a:r>
            <a:r>
              <a:rPr lang="en-US" dirty="0"/>
              <a:t>, </a:t>
            </a:r>
            <a:r>
              <a:rPr lang="en-US" dirty="0" smtClean="0"/>
              <a:t>NOT sample statistic</a:t>
            </a:r>
          </a:p>
          <a:p>
            <a:pPr lvl="1"/>
            <a:r>
              <a:rPr lang="en-US" altLang="en-US" dirty="0" smtClean="0"/>
              <a:t>Always </a:t>
            </a:r>
            <a:r>
              <a:rPr lang="en-US" altLang="en-US" dirty="0"/>
              <a:t>contains “</a:t>
            </a:r>
            <a:r>
              <a:rPr lang="en-US" altLang="en-US" b="1" dirty="0"/>
              <a:t>=</a:t>
            </a:r>
            <a:r>
              <a:rPr lang="en-US" altLang="en-US" dirty="0"/>
              <a:t>“, or “</a:t>
            </a:r>
            <a:r>
              <a:rPr lang="en-US" altLang="en-US" b="1" dirty="0"/>
              <a:t>≤</a:t>
            </a:r>
            <a:r>
              <a:rPr lang="en-US" altLang="en-US" dirty="0"/>
              <a:t>”, or “</a:t>
            </a:r>
            <a:r>
              <a:rPr lang="en-US" altLang="en-US" b="1" dirty="0"/>
              <a:t>≥</a:t>
            </a:r>
            <a:r>
              <a:rPr lang="en-US" altLang="en-US" dirty="0"/>
              <a:t>” </a:t>
            </a:r>
            <a:r>
              <a:rPr lang="en-US" altLang="en-US" dirty="0" smtClean="0"/>
              <a:t>sign</a:t>
            </a:r>
          </a:p>
          <a:p>
            <a:pPr lvl="1"/>
            <a:r>
              <a:rPr lang="en-US" dirty="0" smtClean="0"/>
              <a:t>“</a:t>
            </a:r>
            <a:r>
              <a:rPr lang="en-US" dirty="0"/>
              <a:t>ASSUME” </a:t>
            </a:r>
            <a:r>
              <a:rPr lang="en-US" b="1" dirty="0" smtClean="0"/>
              <a:t>H</a:t>
            </a:r>
            <a:r>
              <a:rPr lang="en-US" b="1" baseline="-25000" dirty="0" smtClean="0"/>
              <a:t>0</a:t>
            </a:r>
            <a:r>
              <a:rPr lang="en-US" baseline="-25000" dirty="0" smtClean="0"/>
              <a:t>  </a:t>
            </a:r>
            <a:r>
              <a:rPr lang="en-US" dirty="0"/>
              <a:t>is </a:t>
            </a:r>
            <a:r>
              <a:rPr lang="en-US" dirty="0" smtClean="0"/>
              <a:t>TRUE until reject/not reject - NEVER ACCEPT</a:t>
            </a:r>
            <a:endParaRPr lang="en-US" dirty="0"/>
          </a:p>
          <a:p>
            <a:pPr>
              <a:spcBef>
                <a:spcPts val="300"/>
              </a:spcBef>
            </a:pPr>
            <a:r>
              <a:rPr lang="en-US" altLang="en-US" sz="2400" dirty="0" smtClean="0"/>
              <a:t>H</a:t>
            </a:r>
            <a:r>
              <a:rPr lang="en-US" altLang="en-US" sz="2400" baseline="-25000" dirty="0" smtClean="0"/>
              <a:t>A</a:t>
            </a:r>
            <a:r>
              <a:rPr lang="en-US" altLang="en-US" sz="2400" dirty="0" smtClean="0"/>
              <a:t> states hypothesis </a:t>
            </a:r>
            <a:r>
              <a:rPr lang="en-US" altLang="en-US" sz="2400" dirty="0"/>
              <a:t>that the </a:t>
            </a:r>
            <a:r>
              <a:rPr lang="en-US" altLang="en-US" sz="2400" b="1" dirty="0"/>
              <a:t>researcher is trying to </a:t>
            </a:r>
            <a:r>
              <a:rPr lang="en-US" altLang="en-US" sz="2400" b="1" dirty="0" smtClean="0"/>
              <a:t>prove </a:t>
            </a:r>
            <a:r>
              <a:rPr lang="en-US" altLang="en-US" sz="2400" dirty="0" smtClean="0"/>
              <a:t>– challenges status quo</a:t>
            </a:r>
          </a:p>
          <a:p>
            <a:pPr lvl="1"/>
            <a:r>
              <a:rPr lang="en-US" altLang="en-US" dirty="0" smtClean="0"/>
              <a:t>Opposite </a:t>
            </a:r>
            <a:r>
              <a:rPr lang="en-US" altLang="en-US" dirty="0"/>
              <a:t>of the null </a:t>
            </a:r>
            <a:r>
              <a:rPr lang="en-US" altLang="en-US" dirty="0" smtClean="0"/>
              <a:t>hypothesis </a:t>
            </a:r>
            <a:br>
              <a:rPr lang="en-US" altLang="en-US" dirty="0" smtClean="0"/>
            </a:br>
            <a:r>
              <a:rPr lang="en-US" altLang="en-US" dirty="0" smtClean="0"/>
              <a:t>(H</a:t>
            </a:r>
            <a:r>
              <a:rPr lang="en-US" altLang="en-US" baseline="-25000" dirty="0" smtClean="0"/>
              <a:t>0</a:t>
            </a:r>
            <a:r>
              <a:rPr lang="en-US" altLang="en-US" dirty="0" smtClean="0"/>
              <a:t> “=“ </a:t>
            </a:r>
            <a:r>
              <a:rPr lang="en-US" altLang="en-US" dirty="0">
                <a:sym typeface="Wingdings" panose="05000000000000000000" pitchFamily="2" charset="2"/>
              </a:rPr>
              <a:t> H</a:t>
            </a:r>
            <a:r>
              <a:rPr lang="en-US" altLang="en-US" baseline="-25000" dirty="0">
                <a:sym typeface="Wingdings" panose="05000000000000000000" pitchFamily="2" charset="2"/>
              </a:rPr>
              <a:t>1</a:t>
            </a:r>
            <a:r>
              <a:rPr lang="en-US" altLang="en-US" dirty="0">
                <a:sym typeface="Wingdings" panose="05000000000000000000" pitchFamily="2" charset="2"/>
              </a:rPr>
              <a:t> </a:t>
            </a:r>
            <a:r>
              <a:rPr lang="en-US" altLang="en-US" dirty="0" smtClean="0">
                <a:sym typeface="Wingdings" panose="05000000000000000000" pitchFamily="2" charset="2"/>
              </a:rPr>
              <a:t>“</a:t>
            </a:r>
            <a:r>
              <a:rPr lang="en-US" altLang="en-US" dirty="0">
                <a:sym typeface="Wingdings" panose="05000000000000000000" pitchFamily="2" charset="2"/>
              </a:rPr>
              <a:t>≠</a:t>
            </a:r>
            <a:r>
              <a:rPr lang="en-US" altLang="en-US" dirty="0" smtClean="0">
                <a:sym typeface="Wingdings" panose="05000000000000000000" pitchFamily="2" charset="2"/>
              </a:rPr>
              <a:t>” ; </a:t>
            </a:r>
            <a:br>
              <a:rPr lang="en-US" altLang="en-US" dirty="0" smtClean="0">
                <a:sym typeface="Wingdings" panose="05000000000000000000" pitchFamily="2" charset="2"/>
              </a:rPr>
            </a:br>
            <a:r>
              <a:rPr lang="en-US" altLang="en-US" dirty="0" smtClean="0">
                <a:sym typeface="Wingdings" panose="05000000000000000000" pitchFamily="2" charset="2"/>
              </a:rPr>
              <a:t> </a:t>
            </a:r>
            <a:r>
              <a:rPr lang="en-US" altLang="en-US" dirty="0" smtClean="0"/>
              <a:t>H</a:t>
            </a:r>
            <a:r>
              <a:rPr lang="en-US" altLang="en-US" baseline="-25000" dirty="0" smtClean="0"/>
              <a:t>0</a:t>
            </a:r>
            <a:r>
              <a:rPr lang="en-US" altLang="en-US" dirty="0" smtClean="0"/>
              <a:t> “</a:t>
            </a:r>
            <a:r>
              <a:rPr lang="en-US" altLang="en-US" dirty="0"/>
              <a:t>≤“ </a:t>
            </a:r>
            <a:r>
              <a:rPr lang="en-US" altLang="en-US" dirty="0">
                <a:sym typeface="Wingdings" panose="05000000000000000000" pitchFamily="2" charset="2"/>
              </a:rPr>
              <a:t> H</a:t>
            </a:r>
            <a:r>
              <a:rPr lang="en-US" altLang="en-US" baseline="-25000" dirty="0">
                <a:sym typeface="Wingdings" panose="05000000000000000000" pitchFamily="2" charset="2"/>
              </a:rPr>
              <a:t>1</a:t>
            </a:r>
            <a:r>
              <a:rPr lang="en-US" altLang="en-US" dirty="0">
                <a:sym typeface="Wingdings" panose="05000000000000000000" pitchFamily="2" charset="2"/>
              </a:rPr>
              <a:t> </a:t>
            </a:r>
            <a:r>
              <a:rPr lang="en-US" altLang="en-US" dirty="0" smtClean="0">
                <a:sym typeface="Wingdings" panose="05000000000000000000" pitchFamily="2" charset="2"/>
              </a:rPr>
              <a:t>“&gt;”; </a:t>
            </a:r>
            <a:br>
              <a:rPr lang="en-US" altLang="en-US" dirty="0" smtClean="0">
                <a:sym typeface="Wingdings" panose="05000000000000000000" pitchFamily="2" charset="2"/>
              </a:rPr>
            </a:br>
            <a:r>
              <a:rPr lang="en-US" altLang="en-US" dirty="0" smtClean="0">
                <a:sym typeface="Wingdings" panose="05000000000000000000" pitchFamily="2" charset="2"/>
              </a:rPr>
              <a:t> </a:t>
            </a:r>
            <a:r>
              <a:rPr lang="en-US" altLang="en-US" dirty="0" smtClean="0"/>
              <a:t>H</a:t>
            </a:r>
            <a:r>
              <a:rPr lang="en-US" altLang="en-US" baseline="-25000" dirty="0" smtClean="0"/>
              <a:t>0</a:t>
            </a:r>
            <a:r>
              <a:rPr lang="en-US" altLang="en-US" dirty="0" smtClean="0"/>
              <a:t> “</a:t>
            </a:r>
            <a:r>
              <a:rPr lang="en-US" altLang="en-US" dirty="0"/>
              <a:t>≥“ </a:t>
            </a:r>
            <a:r>
              <a:rPr lang="en-US" altLang="en-US" dirty="0">
                <a:sym typeface="Wingdings" panose="05000000000000000000" pitchFamily="2" charset="2"/>
              </a:rPr>
              <a:t> H</a:t>
            </a:r>
            <a:r>
              <a:rPr lang="en-US" altLang="en-US" baseline="-25000" dirty="0">
                <a:sym typeface="Wingdings" panose="05000000000000000000" pitchFamily="2" charset="2"/>
              </a:rPr>
              <a:t>1</a:t>
            </a:r>
            <a:r>
              <a:rPr lang="en-US" altLang="en-US" dirty="0">
                <a:sym typeface="Wingdings" panose="05000000000000000000" pitchFamily="2" charset="2"/>
              </a:rPr>
              <a:t> </a:t>
            </a:r>
            <a:r>
              <a:rPr lang="en-US" altLang="en-US" dirty="0" smtClean="0">
                <a:sym typeface="Wingdings" panose="05000000000000000000" pitchFamily="2" charset="2"/>
              </a:rPr>
              <a:t>“&lt;”)</a:t>
            </a:r>
            <a:endParaRPr lang="en-US" altLang="en-US" dirty="0">
              <a:sym typeface="Wingdings" panose="05000000000000000000" pitchFamily="2" charset="2"/>
            </a:endParaRPr>
          </a:p>
          <a:p>
            <a:pPr lvl="1"/>
            <a:r>
              <a:rPr lang="en-US" altLang="en-US" dirty="0" smtClean="0"/>
              <a:t>May </a:t>
            </a:r>
            <a:r>
              <a:rPr lang="en-US" altLang="en-US" dirty="0"/>
              <a:t>or may not be proven </a:t>
            </a:r>
            <a:r>
              <a:rPr lang="en-US" altLang="en-US" dirty="0" smtClean="0"/>
              <a:t/>
            </a:r>
            <a:br>
              <a:rPr lang="en-US" altLang="en-US" dirty="0" smtClean="0"/>
            </a:br>
            <a:r>
              <a:rPr lang="en-US" altLang="en-US" dirty="0" smtClean="0"/>
              <a:t>(</a:t>
            </a:r>
            <a:r>
              <a:rPr lang="en-US" altLang="en-US" dirty="0"/>
              <a:t>that is, may or may not </a:t>
            </a:r>
            <a:r>
              <a:rPr lang="en-US" altLang="en-US" dirty="0" smtClean="0"/>
              <a:t>have</a:t>
            </a:r>
            <a:br>
              <a:rPr lang="en-US" altLang="en-US" dirty="0" smtClean="0"/>
            </a:br>
            <a:r>
              <a:rPr lang="en-US" altLang="en-US" dirty="0" smtClean="0"/>
              <a:t>sufficient </a:t>
            </a:r>
            <a:r>
              <a:rPr lang="en-US" altLang="en-US" dirty="0"/>
              <a:t>evidence to </a:t>
            </a:r>
            <a:r>
              <a:rPr lang="en-US" altLang="en-US" dirty="0" smtClean="0"/>
              <a:t>reject </a:t>
            </a:r>
            <a:br>
              <a:rPr lang="en-US" altLang="en-US" dirty="0" smtClean="0"/>
            </a:br>
            <a:r>
              <a:rPr lang="en-US" altLang="en-US" dirty="0" smtClean="0"/>
              <a:t>the null in favor of </a:t>
            </a:r>
            <a:br>
              <a:rPr lang="en-US" altLang="en-US" dirty="0" smtClean="0"/>
            </a:br>
            <a:r>
              <a:rPr lang="en-US" altLang="en-US" dirty="0" smtClean="0"/>
              <a:t>the alternative)</a:t>
            </a:r>
          </a:p>
          <a:p>
            <a:pPr>
              <a:spcBef>
                <a:spcPts val="300"/>
              </a:spcBef>
            </a:pPr>
            <a:r>
              <a:rPr lang="en-US" sz="2400" b="1" dirty="0"/>
              <a:t>α</a:t>
            </a:r>
            <a:r>
              <a:rPr lang="en-US" sz="2400" dirty="0"/>
              <a:t> </a:t>
            </a:r>
            <a:r>
              <a:rPr lang="en-US" sz="2400" dirty="0" smtClean="0"/>
              <a:t>–maximum </a:t>
            </a:r>
            <a:r>
              <a:rPr lang="en-US" sz="2400" dirty="0"/>
              <a:t>area in </a:t>
            </a:r>
            <a:r>
              <a:rPr lang="en-US" sz="2400" dirty="0" smtClean="0"/>
              <a:t>tails </a:t>
            </a:r>
            <a:r>
              <a:rPr lang="en-US" sz="2400" dirty="0"/>
              <a:t>for </a:t>
            </a:r>
            <a:r>
              <a:rPr lang="en-US" sz="2400" dirty="0" smtClean="0"/>
              <a:t/>
            </a:r>
            <a:br>
              <a:rPr lang="en-US" sz="2400" dirty="0" smtClean="0"/>
            </a:br>
            <a:r>
              <a:rPr lang="en-US" sz="2400" dirty="0" smtClean="0"/>
              <a:t>which </a:t>
            </a:r>
            <a:r>
              <a:rPr lang="en-US" sz="2400" dirty="0"/>
              <a:t>you are willing to reject </a:t>
            </a:r>
            <a:r>
              <a:rPr lang="en-US" altLang="en-US" sz="2400" dirty="0"/>
              <a:t>H</a:t>
            </a:r>
            <a:r>
              <a:rPr lang="en-US" altLang="en-US" sz="2400" baseline="-25000" dirty="0"/>
              <a:t>0</a:t>
            </a:r>
          </a:p>
          <a:p>
            <a:endParaRPr lang="en-US" altLang="en-US" sz="2400" dirty="0"/>
          </a:p>
        </p:txBody>
      </p:sp>
      <p:pic>
        <p:nvPicPr>
          <p:cNvPr id="5" name="Picture 4"/>
          <p:cNvPicPr>
            <a:picLocks noChangeAspect="1"/>
          </p:cNvPicPr>
          <p:nvPr/>
        </p:nvPicPr>
        <p:blipFill>
          <a:blip r:embed="rId2"/>
          <a:stretch>
            <a:fillRect/>
          </a:stretch>
        </p:blipFill>
        <p:spPr>
          <a:xfrm>
            <a:off x="4929187" y="4336572"/>
            <a:ext cx="4214813" cy="2521428"/>
          </a:xfrm>
          <a:prstGeom prst="rect">
            <a:avLst/>
          </a:prstGeom>
        </p:spPr>
      </p:pic>
      <p:sp>
        <p:nvSpPr>
          <p:cNvPr id="4" name="Slide Number Placeholder 3"/>
          <p:cNvSpPr>
            <a:spLocks noGrp="1"/>
          </p:cNvSpPr>
          <p:nvPr>
            <p:ph type="sldNum" sz="quarter" idx="12"/>
          </p:nvPr>
        </p:nvSpPr>
        <p:spPr/>
        <p:txBody>
          <a:bodyPr/>
          <a:lstStyle/>
          <a:p>
            <a:fld id="{8D75822C-2030-4887-9512-2AC67AD2736F}" type="slidenum">
              <a:rPr lang="en-US" smtClean="0"/>
              <a:t>51</a:t>
            </a:fld>
            <a:endParaRPr lang="en-US"/>
          </a:p>
        </p:txBody>
      </p:sp>
    </p:spTree>
    <p:extLst>
      <p:ext uri="{BB962C8B-B14F-4D97-AF65-F5344CB8AC3E}">
        <p14:creationId xmlns:p14="http://schemas.microsoft.com/office/powerpoint/2010/main" val="42681004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8643"/>
            <a:ext cx="8717280" cy="325898"/>
          </a:xfrm>
        </p:spPr>
        <p:txBody>
          <a:bodyPr>
            <a:normAutofit fontScale="90000"/>
          </a:bodyPr>
          <a:lstStyle/>
          <a:p>
            <a:r>
              <a:rPr lang="en-US" dirty="0" smtClean="0"/>
              <a:t>Review:</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0840" y="408395"/>
                <a:ext cx="8948928" cy="6287374"/>
              </a:xfrm>
            </p:spPr>
            <p:txBody>
              <a:bodyPr>
                <a:noAutofit/>
              </a:bodyPr>
              <a:lstStyle/>
              <a:p>
                <a:pPr>
                  <a:spcBef>
                    <a:spcPts val="300"/>
                  </a:spcBef>
                </a:pPr>
                <a:r>
                  <a:rPr lang="en-US" sz="2400" b="1" dirty="0"/>
                  <a:t>H</a:t>
                </a:r>
                <a:r>
                  <a:rPr lang="en-US" sz="2400" b="1" baseline="-25000" dirty="0"/>
                  <a:t>0</a:t>
                </a:r>
                <a:r>
                  <a:rPr lang="en-US" sz="2400" baseline="-25000" dirty="0"/>
                  <a:t>  </a:t>
                </a:r>
                <a:r>
                  <a:rPr lang="en-US" sz="2400" dirty="0" smtClean="0"/>
                  <a:t>assertion </a:t>
                </a:r>
                <a:r>
                  <a:rPr lang="en-US" sz="2400" dirty="0"/>
                  <a:t>to be </a:t>
                </a:r>
                <a:r>
                  <a:rPr lang="en-US" sz="2400" dirty="0" smtClean="0"/>
                  <a:t>tested – </a:t>
                </a:r>
                <a:r>
                  <a:rPr lang="en-US" sz="2400" b="1" dirty="0" smtClean="0"/>
                  <a:t>status </a:t>
                </a:r>
                <a:r>
                  <a:rPr lang="en-US" sz="2400" b="1" dirty="0"/>
                  <a:t>quo </a:t>
                </a:r>
                <a:r>
                  <a:rPr lang="en-US" sz="2400" dirty="0"/>
                  <a:t>or historical </a:t>
                </a:r>
                <a:r>
                  <a:rPr lang="en-US" sz="2400" dirty="0" smtClean="0"/>
                  <a:t>value</a:t>
                </a:r>
              </a:p>
              <a:p>
                <a:pPr lvl="1"/>
                <a:r>
                  <a:rPr lang="en-US" b="1" dirty="0" smtClean="0"/>
                  <a:t>H</a:t>
                </a:r>
                <a:r>
                  <a:rPr lang="en-US" b="1" baseline="-25000" dirty="0" smtClean="0"/>
                  <a:t>0</a:t>
                </a:r>
                <a:r>
                  <a:rPr lang="en-US" baseline="-25000" dirty="0" smtClean="0"/>
                  <a:t> </a:t>
                </a:r>
                <a:r>
                  <a:rPr lang="en-US" dirty="0" smtClean="0"/>
                  <a:t> is ALWAYS about parameter, NOT sample statistic</a:t>
                </a:r>
              </a:p>
              <a:p>
                <a:pPr lvl="1"/>
                <a:r>
                  <a:rPr lang="en-US" dirty="0" smtClean="0"/>
                  <a:t>“</a:t>
                </a:r>
                <a:r>
                  <a:rPr lang="en-US" dirty="0"/>
                  <a:t>ASSUME” </a:t>
                </a:r>
                <a:r>
                  <a:rPr lang="en-US" b="1" dirty="0" smtClean="0"/>
                  <a:t>H</a:t>
                </a:r>
                <a:r>
                  <a:rPr lang="en-US" b="1" baseline="-25000" dirty="0" smtClean="0"/>
                  <a:t>0</a:t>
                </a:r>
                <a:r>
                  <a:rPr lang="en-US" baseline="-25000" dirty="0" smtClean="0"/>
                  <a:t>  </a:t>
                </a:r>
                <a:r>
                  <a:rPr lang="en-US" dirty="0"/>
                  <a:t>is </a:t>
                </a:r>
                <a:r>
                  <a:rPr lang="en-US" dirty="0" smtClean="0"/>
                  <a:t>TRUE until reject/not reject - NEVER ACCEPT</a:t>
                </a:r>
                <a:endParaRPr lang="en-US" dirty="0"/>
              </a:p>
              <a:p>
                <a:pPr>
                  <a:spcBef>
                    <a:spcPts val="300"/>
                  </a:spcBef>
                </a:pPr>
                <a:r>
                  <a:rPr lang="en-US" altLang="en-US" sz="2400" dirty="0" smtClean="0"/>
                  <a:t>H</a:t>
                </a:r>
                <a:r>
                  <a:rPr lang="en-US" altLang="en-US" sz="2400" baseline="-25000" dirty="0" smtClean="0"/>
                  <a:t>A</a:t>
                </a:r>
                <a:r>
                  <a:rPr lang="en-US" altLang="en-US" sz="2400" dirty="0" smtClean="0"/>
                  <a:t> states hypothesis </a:t>
                </a:r>
                <a:r>
                  <a:rPr lang="en-US" altLang="en-US" sz="2400" dirty="0"/>
                  <a:t>that the </a:t>
                </a:r>
                <a:r>
                  <a:rPr lang="en-US" altLang="en-US" sz="2400" b="1" dirty="0"/>
                  <a:t>researcher is trying to </a:t>
                </a:r>
                <a:r>
                  <a:rPr lang="en-US" altLang="en-US" sz="2400" b="1" dirty="0" smtClean="0"/>
                  <a:t>prove</a:t>
                </a:r>
                <a:endParaRPr lang="en-US" altLang="en-US" dirty="0" smtClean="0">
                  <a:sym typeface="Wingdings" panose="05000000000000000000" pitchFamily="2" charset="2"/>
                </a:endParaRPr>
              </a:p>
              <a:p>
                <a:pPr>
                  <a:spcBef>
                    <a:spcPts val="300"/>
                  </a:spcBef>
                </a:pPr>
                <a:r>
                  <a:rPr lang="en-US" sz="2400" b="1" dirty="0" smtClean="0"/>
                  <a:t>α</a:t>
                </a:r>
                <a:r>
                  <a:rPr lang="en-US" sz="2400" dirty="0" smtClean="0"/>
                  <a:t> –maximum </a:t>
                </a:r>
                <a:r>
                  <a:rPr lang="en-US" sz="2400" dirty="0"/>
                  <a:t>area in </a:t>
                </a:r>
                <a:r>
                  <a:rPr lang="en-US" sz="2400" dirty="0" smtClean="0"/>
                  <a:t>tails </a:t>
                </a:r>
                <a:r>
                  <a:rPr lang="en-US" sz="2400" dirty="0"/>
                  <a:t>for </a:t>
                </a:r>
                <a:r>
                  <a:rPr lang="en-US" sz="2400" dirty="0" smtClean="0"/>
                  <a:t>which </a:t>
                </a:r>
                <a:r>
                  <a:rPr lang="en-US" sz="2400" dirty="0"/>
                  <a:t>you are willing to reject </a:t>
                </a:r>
                <a:r>
                  <a:rPr lang="en-US" altLang="en-US" sz="2400" dirty="0" smtClean="0"/>
                  <a:t>H</a:t>
                </a:r>
                <a:r>
                  <a:rPr lang="en-US" altLang="en-US" sz="2400" baseline="-25000" dirty="0" smtClean="0"/>
                  <a:t>0</a:t>
                </a:r>
              </a:p>
              <a:p>
                <a:pPr>
                  <a:spcBef>
                    <a:spcPts val="300"/>
                  </a:spcBef>
                </a:pPr>
                <a:r>
                  <a:rPr lang="en-US" altLang="en-US" sz="2400" dirty="0" smtClean="0"/>
                  <a:t>Test Statistics:</a:t>
                </a:r>
              </a:p>
              <a:p>
                <a:pPr lvl="1"/>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𝑝</m:t>
                            </m:r>
                          </m:e>
                        </m:acc>
                        <m:r>
                          <a:rPr lang="en-US" i="1">
                            <a:latin typeface="Cambria Math" panose="02040503050406030204" pitchFamily="18" charset="0"/>
                          </a:rPr>
                          <m:t>−</m:t>
                        </m:r>
                        <m:r>
                          <a:rPr lang="en-US" i="1">
                            <a:latin typeface="Cambria Math" panose="02040503050406030204" pitchFamily="18" charset="0"/>
                          </a:rPr>
                          <m:t>𝑝</m:t>
                        </m:r>
                      </m:num>
                      <m:den>
                        <m:rad>
                          <m:radPr>
                            <m:degHide m:val="on"/>
                            <m:ctrlPr>
                              <a:rPr lang="en-US" i="1">
                                <a:latin typeface="Cambria Math" charset="0"/>
                                <a:ea typeface="Cambria Math" panose="02040503050406030204" pitchFamily="18" charset="0"/>
                              </a:rPr>
                            </m:ctrlPr>
                          </m:radPr>
                          <m:deg/>
                          <m:e>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𝑛</m:t>
                                </m:r>
                              </m:den>
                            </m:f>
                          </m:e>
                        </m:rad>
                      </m:den>
                    </m:f>
                  </m:oMath>
                </a14:m>
                <a:r>
                  <a:rPr lang="en-US" dirty="0"/>
                  <a:t> for sample proportions where n is large enough</a:t>
                </a:r>
                <a:br>
                  <a:rPr lang="en-US" dirty="0"/>
                </a:br>
                <a:endParaRPr lang="en-US" dirty="0"/>
              </a:p>
              <a:p>
                <a:pPr lvl="1"/>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num>
                      <m:den>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den>
                    </m:f>
                  </m:oMath>
                </a14:m>
                <a:r>
                  <a:rPr lang="en-US" dirty="0"/>
                  <a:t> for means where </a:t>
                </a:r>
                <a:r>
                  <a:rPr lang="el-GR" dirty="0"/>
                  <a:t>σ</a:t>
                </a:r>
                <a:r>
                  <a:rPr lang="en-US" dirty="0"/>
                  <a:t> is known and n≥30 or the </a:t>
                </a:r>
                <a:br>
                  <a:rPr lang="en-US" dirty="0"/>
                </a:br>
                <a:r>
                  <a:rPr lang="en-US" dirty="0"/>
                  <a:t/>
                </a:r>
                <a:br>
                  <a:rPr lang="en-US" dirty="0"/>
                </a:br>
                <a:r>
                  <a:rPr lang="en-US" dirty="0"/>
                  <a:t>underlying population is approximately normal</a:t>
                </a:r>
              </a:p>
              <a:p>
                <a:pPr lvl="1"/>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charset="0"/>
                          </a:rPr>
                        </m:ctrlPr>
                      </m:fPr>
                      <m:num>
                        <m:acc>
                          <m:accPr>
                            <m:chr m:val="̅"/>
                            <m:ctrlPr>
                              <a:rPr lang="en-US" i="1">
                                <a:latin typeface="Cambria Math" charset="0"/>
                              </a:rPr>
                            </m:ctrlPr>
                          </m:accPr>
                          <m:e>
                            <m:r>
                              <a:rPr lang="en-US" i="1">
                                <a:latin typeface="Cambria Math" panose="02040503050406030204" pitchFamily="18" charset="0"/>
                              </a:rPr>
                              <m:t>𝑋</m:t>
                            </m:r>
                          </m:e>
                        </m:acc>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num>
                      <m:den>
                        <m:f>
                          <m:fPr>
                            <m:ctrlPr>
                              <a:rPr lang="en-US" i="1">
                                <a:latin typeface="Cambria Math"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𝑆</m:t>
                            </m:r>
                          </m:num>
                          <m:den>
                            <m:rad>
                              <m:radPr>
                                <m:degHide m:val="on"/>
                                <m:ctrlPr>
                                  <a:rPr lang="en-US" i="1">
                                    <a:latin typeface="Cambria Math"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𝑛</m:t>
                                </m:r>
                              </m:e>
                            </m:rad>
                          </m:den>
                        </m:f>
                      </m:den>
                    </m:f>
                  </m:oMath>
                </a14:m>
                <a:r>
                  <a:rPr lang="en-US" dirty="0"/>
                  <a:t> for means where </a:t>
                </a:r>
                <a:r>
                  <a:rPr lang="el-GR" dirty="0"/>
                  <a:t>σ</a:t>
                </a:r>
                <a:r>
                  <a:rPr lang="en-US" dirty="0"/>
                  <a:t> is NOT known</a:t>
                </a:r>
                <a:br>
                  <a:rPr lang="en-US" dirty="0"/>
                </a:br>
                <a:r>
                  <a:rPr lang="en-US" dirty="0"/>
                  <a:t/>
                </a:r>
                <a:br>
                  <a:rPr lang="en-US" dirty="0"/>
                </a:br>
                <a:r>
                  <a:rPr lang="en-US" dirty="0"/>
                  <a:t>and the underlying population is approximately </a:t>
                </a:r>
                <a:r>
                  <a:rPr lang="en-US" dirty="0" smtClean="0"/>
                  <a:t>normal</a:t>
                </a:r>
                <a:endParaRPr lang="en-US" alt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0840" y="408395"/>
                <a:ext cx="8948928" cy="6287374"/>
              </a:xfrm>
              <a:blipFill rotWithShape="0">
                <a:blip r:embed="rId2"/>
                <a:stretch>
                  <a:fillRect l="-886" t="-1358" b="-97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t>52</a:t>
            </a:fld>
            <a:endParaRPr lang="en-US"/>
          </a:p>
        </p:txBody>
      </p:sp>
    </p:spTree>
    <p:extLst>
      <p:ext uri="{BB962C8B-B14F-4D97-AF65-F5344CB8AC3E}">
        <p14:creationId xmlns:p14="http://schemas.microsoft.com/office/powerpoint/2010/main" val="2996192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Hypothesis, H</a:t>
            </a:r>
            <a:r>
              <a:rPr lang="en-US" baseline="-25000" dirty="0" smtClean="0"/>
              <a:t>0 </a:t>
            </a:r>
            <a:r>
              <a:rPr lang="en-US" dirty="0" smtClean="0"/>
              <a:t>(H-naught)</a:t>
            </a:r>
            <a:endParaRPr lang="en-US" baseline="-25000" dirty="0"/>
          </a:p>
        </p:txBody>
      </p:sp>
      <p:sp>
        <p:nvSpPr>
          <p:cNvPr id="3" name="Content Placeholder 2"/>
          <p:cNvSpPr>
            <a:spLocks noGrp="1"/>
          </p:cNvSpPr>
          <p:nvPr>
            <p:ph idx="1"/>
          </p:nvPr>
        </p:nvSpPr>
        <p:spPr>
          <a:xfrm>
            <a:off x="231648" y="844062"/>
            <a:ext cx="8717280" cy="5642082"/>
          </a:xfrm>
        </p:spPr>
        <p:txBody>
          <a:bodyPr>
            <a:normAutofit/>
          </a:bodyPr>
          <a:lstStyle/>
          <a:p>
            <a:r>
              <a:rPr lang="en-US" sz="2400" b="1" dirty="0" smtClean="0"/>
              <a:t>Hypothesis </a:t>
            </a:r>
            <a:r>
              <a:rPr lang="en-US" sz="2400" b="1" dirty="0"/>
              <a:t>test</a:t>
            </a:r>
            <a:r>
              <a:rPr lang="en-US" sz="2400" dirty="0"/>
              <a:t> checks sample data against a claim or assumption about the population</a:t>
            </a:r>
            <a:endParaRPr lang="en-US" sz="2400" dirty="0" smtClean="0"/>
          </a:p>
          <a:p>
            <a:r>
              <a:rPr lang="en-US" sz="2400" b="1" dirty="0"/>
              <a:t>H</a:t>
            </a:r>
            <a:r>
              <a:rPr lang="en-US" sz="2400" b="1" baseline="-25000" dirty="0"/>
              <a:t>0</a:t>
            </a:r>
            <a:r>
              <a:rPr lang="en-US" sz="2400" baseline="-25000" dirty="0"/>
              <a:t> </a:t>
            </a:r>
            <a:r>
              <a:rPr lang="en-US" sz="2400" baseline="-25000" dirty="0" smtClean="0"/>
              <a:t> </a:t>
            </a:r>
            <a:r>
              <a:rPr lang="en-US" sz="2400" dirty="0" smtClean="0"/>
              <a:t>states the claim of the assertion to be tested</a:t>
            </a:r>
          </a:p>
          <a:p>
            <a:pPr lvl="1"/>
            <a:r>
              <a:rPr lang="en-US" dirty="0" smtClean="0"/>
              <a:t>Null </a:t>
            </a:r>
            <a:r>
              <a:rPr lang="en-US" dirty="0"/>
              <a:t>hypothesis is the </a:t>
            </a:r>
            <a:r>
              <a:rPr lang="en-US" b="1" dirty="0"/>
              <a:t>status </a:t>
            </a:r>
            <a:r>
              <a:rPr lang="en-US" b="1" dirty="0" smtClean="0"/>
              <a:t>quo </a:t>
            </a:r>
            <a:r>
              <a:rPr lang="en-US" dirty="0" smtClean="0"/>
              <a:t>or historical value</a:t>
            </a:r>
          </a:p>
          <a:p>
            <a:r>
              <a:rPr lang="en-US" sz="2400" b="1" dirty="0"/>
              <a:t>H</a:t>
            </a:r>
            <a:r>
              <a:rPr lang="en-US" sz="2400" b="1" baseline="-25000" dirty="0"/>
              <a:t>0</a:t>
            </a:r>
            <a:r>
              <a:rPr lang="en-US" sz="2400" baseline="-25000" dirty="0"/>
              <a:t> </a:t>
            </a:r>
            <a:r>
              <a:rPr lang="en-US" sz="2400" dirty="0" smtClean="0"/>
              <a:t> is ALWAYS about a population parameter, </a:t>
            </a:r>
            <a:br>
              <a:rPr lang="en-US" sz="2400" dirty="0" smtClean="0"/>
            </a:br>
            <a:r>
              <a:rPr lang="en-US" sz="2400" dirty="0" smtClean="0"/>
              <a:t>NOT a sample statistic</a:t>
            </a:r>
          </a:p>
          <a:p>
            <a:r>
              <a:rPr lang="en-US" altLang="en-US" sz="2400" dirty="0"/>
              <a:t>Always contains “</a:t>
            </a:r>
            <a:r>
              <a:rPr lang="en-US" altLang="en-US" sz="2400" b="1" dirty="0"/>
              <a:t>=</a:t>
            </a:r>
            <a:r>
              <a:rPr lang="en-US" altLang="en-US" sz="2400" dirty="0"/>
              <a:t>“, or “</a:t>
            </a:r>
            <a:r>
              <a:rPr lang="en-US" altLang="en-US" sz="2400" b="1" dirty="0"/>
              <a:t>≤</a:t>
            </a:r>
            <a:r>
              <a:rPr lang="en-US" altLang="en-US" sz="2400" dirty="0"/>
              <a:t>”, or “</a:t>
            </a:r>
            <a:r>
              <a:rPr lang="en-US" altLang="en-US" sz="2400" b="1" dirty="0"/>
              <a:t>≥</a:t>
            </a:r>
            <a:r>
              <a:rPr lang="en-US" altLang="en-US" sz="2400" dirty="0"/>
              <a:t>” sign</a:t>
            </a:r>
            <a:endParaRPr lang="en-US" sz="2400" dirty="0" smtClean="0"/>
          </a:p>
          <a:p>
            <a:r>
              <a:rPr lang="en-US" sz="2400" dirty="0" smtClean="0"/>
              <a:t>Until hypothesis test is completed and the decision is made, researcher must “ASSUME” that </a:t>
            </a:r>
            <a:r>
              <a:rPr lang="en-US" sz="2400" b="1" dirty="0"/>
              <a:t>H</a:t>
            </a:r>
            <a:r>
              <a:rPr lang="en-US" sz="2400" b="1" baseline="-25000" dirty="0"/>
              <a:t>0</a:t>
            </a:r>
            <a:r>
              <a:rPr lang="en-US" sz="2400" baseline="-25000" dirty="0"/>
              <a:t>  </a:t>
            </a:r>
            <a:r>
              <a:rPr lang="en-US" sz="2400" dirty="0" smtClean="0"/>
              <a:t>is TRUE</a:t>
            </a:r>
          </a:p>
          <a:p>
            <a:pPr lvl="1"/>
            <a:r>
              <a:rPr lang="en-US" altLang="en-US" dirty="0"/>
              <a:t>Similar to the notion of innocent </a:t>
            </a:r>
            <a:r>
              <a:rPr lang="en-US" altLang="en-US" dirty="0" smtClean="0"/>
              <a:t>until proven guilty in our justice system…</a:t>
            </a:r>
          </a:p>
          <a:p>
            <a:r>
              <a:rPr lang="en-US" sz="2400" dirty="0" smtClean="0"/>
              <a:t>ASSUMPTION of true </a:t>
            </a:r>
            <a:r>
              <a:rPr lang="en-US" sz="2400" b="1" dirty="0"/>
              <a:t>H</a:t>
            </a:r>
            <a:r>
              <a:rPr lang="en-US" sz="2400" b="1" baseline="-25000" dirty="0"/>
              <a:t>0</a:t>
            </a:r>
            <a:r>
              <a:rPr lang="en-US" sz="2400" baseline="-25000" dirty="0"/>
              <a:t>  </a:t>
            </a:r>
            <a:r>
              <a:rPr lang="en-US" sz="2400" dirty="0" smtClean="0"/>
              <a:t>may or may not be REJECTED</a:t>
            </a:r>
          </a:p>
          <a:p>
            <a:r>
              <a:rPr lang="en-US" sz="2400" dirty="0" smtClean="0"/>
              <a:t>BUT the ASSUMPTION is NEVER ACCEPTED</a:t>
            </a:r>
          </a:p>
        </p:txBody>
      </p:sp>
      <p:sp>
        <p:nvSpPr>
          <p:cNvPr id="4" name="Slide Number Placeholder 3"/>
          <p:cNvSpPr>
            <a:spLocks noGrp="1"/>
          </p:cNvSpPr>
          <p:nvPr>
            <p:ph type="sldNum" sz="quarter" idx="12"/>
          </p:nvPr>
        </p:nvSpPr>
        <p:spPr/>
        <p:txBody>
          <a:bodyPr/>
          <a:lstStyle/>
          <a:p>
            <a:fld id="{8D75822C-2030-4887-9512-2AC67AD2736F}" type="slidenum">
              <a:rPr lang="en-US" smtClean="0"/>
              <a:t>6</a:t>
            </a:fld>
            <a:endParaRPr lang="en-US" dirty="0"/>
          </a:p>
        </p:txBody>
      </p:sp>
    </p:spTree>
    <p:extLst>
      <p:ext uri="{BB962C8B-B14F-4D97-AF65-F5344CB8AC3E}">
        <p14:creationId xmlns:p14="http://schemas.microsoft.com/office/powerpoint/2010/main" val="87952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715741"/>
          </a:xfrm>
        </p:spPr>
        <p:txBody>
          <a:bodyPr>
            <a:normAutofit/>
          </a:bodyPr>
          <a:lstStyle/>
          <a:p>
            <a:r>
              <a:rPr lang="en-US" sz="3600" dirty="0" smtClean="0"/>
              <a:t>Examples:</a:t>
            </a:r>
            <a:endParaRPr lang="en-US" sz="3600" dirty="0"/>
          </a:p>
        </p:txBody>
      </p:sp>
      <p:sp>
        <p:nvSpPr>
          <p:cNvPr id="3" name="Content Placeholder 2"/>
          <p:cNvSpPr>
            <a:spLocks noGrp="1"/>
          </p:cNvSpPr>
          <p:nvPr>
            <p:ph idx="1"/>
          </p:nvPr>
        </p:nvSpPr>
        <p:spPr>
          <a:xfrm>
            <a:off x="231648" y="715108"/>
            <a:ext cx="8717280" cy="5771036"/>
          </a:xfrm>
        </p:spPr>
        <p:txBody>
          <a:bodyPr>
            <a:normAutofit/>
          </a:bodyPr>
          <a:lstStyle/>
          <a:p>
            <a:r>
              <a:rPr lang="en-US" sz="2400" dirty="0"/>
              <a:t>Consider a jury trial in which someone is accused of murder</a:t>
            </a:r>
          </a:p>
          <a:p>
            <a:pPr lvl="1"/>
            <a:r>
              <a:rPr lang="en-US" b="1" dirty="0"/>
              <a:t>H</a:t>
            </a:r>
            <a:r>
              <a:rPr lang="en-US" b="1" baseline="-25000" dirty="0"/>
              <a:t>0</a:t>
            </a:r>
            <a:r>
              <a:rPr lang="en-US" dirty="0"/>
              <a:t>: Defendant is </a:t>
            </a:r>
            <a:r>
              <a:rPr lang="en-US" dirty="0" smtClean="0"/>
              <a:t>innocent</a:t>
            </a:r>
          </a:p>
          <a:p>
            <a:pPr lvl="1"/>
            <a:endParaRPr lang="en-US" dirty="0"/>
          </a:p>
          <a:p>
            <a:pPr lvl="1"/>
            <a:endParaRPr lang="en-US" dirty="0" smtClean="0"/>
          </a:p>
          <a:p>
            <a:r>
              <a:rPr lang="en-US" altLang="en-US" sz="2400" dirty="0" smtClean="0"/>
              <a:t>Mean </a:t>
            </a:r>
            <a:r>
              <a:rPr lang="en-US" altLang="en-US" sz="2400" dirty="0"/>
              <a:t>monthly cell phone bill in this city is  </a:t>
            </a:r>
            <a:r>
              <a:rPr lang="el-GR" altLang="en-US" sz="2400" dirty="0">
                <a:sym typeface="Symbol" panose="05050102010706020507" pitchFamily="18" charset="2"/>
              </a:rPr>
              <a:t>μ</a:t>
            </a:r>
            <a:r>
              <a:rPr lang="en-US" altLang="en-US" sz="2400" dirty="0">
                <a:sym typeface="Symbol" panose="05050102010706020507" pitchFamily="18" charset="2"/>
              </a:rPr>
              <a:t> =</a:t>
            </a:r>
            <a:r>
              <a:rPr lang="en-US" altLang="en-US" sz="2400" dirty="0"/>
              <a:t> $</a:t>
            </a:r>
            <a:r>
              <a:rPr lang="en-US" altLang="en-US" sz="2400" dirty="0" smtClean="0"/>
              <a:t>42 </a:t>
            </a:r>
            <a:br>
              <a:rPr lang="en-US" altLang="en-US" sz="2400" dirty="0" smtClean="0"/>
            </a:br>
            <a:r>
              <a:rPr lang="en-US" altLang="en-US" sz="2400" dirty="0" smtClean="0"/>
              <a:t>(claim by telephone carriers)</a:t>
            </a:r>
          </a:p>
          <a:p>
            <a:pPr lvl="1"/>
            <a:r>
              <a:rPr lang="en-US" b="1" dirty="0" smtClean="0"/>
              <a:t>H</a:t>
            </a:r>
            <a:r>
              <a:rPr lang="en-US" b="1" baseline="-25000" dirty="0" smtClean="0"/>
              <a:t>0</a:t>
            </a:r>
            <a:r>
              <a:rPr lang="en-US" b="1" dirty="0" smtClean="0"/>
              <a:t>:</a:t>
            </a:r>
            <a:r>
              <a:rPr lang="en-US" dirty="0" smtClean="0"/>
              <a:t> </a:t>
            </a:r>
            <a:r>
              <a:rPr lang="el-GR" altLang="en-US" b="1" i="1" dirty="0">
                <a:latin typeface="Cambria Math" panose="02040503050406030204" pitchFamily="18" charset="0"/>
                <a:ea typeface="Cambria Math" panose="02040503050406030204" pitchFamily="18" charset="0"/>
                <a:sym typeface="Symbol" panose="05050102010706020507" pitchFamily="18" charset="2"/>
              </a:rPr>
              <a:t>μ</a:t>
            </a:r>
            <a:r>
              <a:rPr lang="en-US" altLang="en-US" dirty="0">
                <a:sym typeface="Symbol" panose="05050102010706020507" pitchFamily="18" charset="2"/>
              </a:rPr>
              <a:t> =</a:t>
            </a:r>
            <a:r>
              <a:rPr lang="en-US" altLang="en-US" dirty="0"/>
              <a:t> $</a:t>
            </a:r>
            <a:r>
              <a:rPr lang="en-US" altLang="en-US" dirty="0" smtClean="0"/>
              <a:t>42</a:t>
            </a:r>
          </a:p>
          <a:p>
            <a:pPr lvl="1"/>
            <a:endParaRPr lang="en-US" altLang="en-US" dirty="0"/>
          </a:p>
          <a:p>
            <a:pPr lvl="1"/>
            <a:endParaRPr lang="en-US" altLang="en-US" dirty="0"/>
          </a:p>
          <a:p>
            <a:r>
              <a:rPr lang="en-US" altLang="en-US" sz="2400" dirty="0" smtClean="0"/>
              <a:t>Proportion of adults in this city with cell phones is </a:t>
            </a:r>
            <a:r>
              <a:rPr lang="en-US" altLang="en-US" sz="2400" b="1" i="1" dirty="0" smtClean="0">
                <a:latin typeface="Cambria Math" panose="02040503050406030204" pitchFamily="18" charset="0"/>
                <a:ea typeface="Cambria Math" panose="02040503050406030204" pitchFamily="18" charset="0"/>
                <a:cs typeface="Times New Roman" panose="02020603050405020304" pitchFamily="18" charset="0"/>
              </a:rPr>
              <a:t>p</a:t>
            </a:r>
            <a:r>
              <a:rPr lang="en-US" altLang="en-US" sz="2400" dirty="0" smtClean="0"/>
              <a:t> = 0.68</a:t>
            </a:r>
          </a:p>
          <a:p>
            <a:pPr lvl="1"/>
            <a:r>
              <a:rPr lang="en-US" b="1" dirty="0"/>
              <a:t>H</a:t>
            </a:r>
            <a:r>
              <a:rPr lang="en-US" b="1" baseline="-25000" dirty="0"/>
              <a:t>0</a:t>
            </a:r>
            <a:r>
              <a:rPr lang="en-US" b="1" dirty="0"/>
              <a:t>:</a:t>
            </a:r>
            <a:r>
              <a:rPr lang="en-US" dirty="0"/>
              <a:t> </a:t>
            </a:r>
            <a:r>
              <a:rPr lang="en-US" altLang="en-US" b="1" i="1" dirty="0" smtClean="0">
                <a:latin typeface="Cambria Math" panose="02040503050406030204" pitchFamily="18" charset="0"/>
                <a:ea typeface="Cambria Math" panose="02040503050406030204" pitchFamily="18" charset="0"/>
                <a:sym typeface="Symbol" panose="05050102010706020507" pitchFamily="18" charset="2"/>
              </a:rPr>
              <a:t>p</a:t>
            </a:r>
            <a:r>
              <a:rPr lang="en-US" altLang="en-US" dirty="0" smtClean="0">
                <a:sym typeface="Symbol" panose="05050102010706020507" pitchFamily="18" charset="2"/>
              </a:rPr>
              <a:t> </a:t>
            </a:r>
            <a:r>
              <a:rPr lang="en-US" altLang="en-US" dirty="0">
                <a:sym typeface="Symbol" panose="05050102010706020507" pitchFamily="18" charset="2"/>
              </a:rPr>
              <a:t>=</a:t>
            </a:r>
            <a:r>
              <a:rPr lang="en-US" altLang="en-US" dirty="0"/>
              <a:t> </a:t>
            </a:r>
            <a:r>
              <a:rPr lang="en-US" altLang="en-US" dirty="0" smtClean="0"/>
              <a:t>0.68</a:t>
            </a:r>
            <a:endParaRPr lang="en-US" alt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7</a:t>
            </a:fld>
            <a:endParaRPr lang="en-US"/>
          </a:p>
        </p:txBody>
      </p:sp>
    </p:spTree>
    <p:extLst>
      <p:ext uri="{BB962C8B-B14F-4D97-AF65-F5344CB8AC3E}">
        <p14:creationId xmlns:p14="http://schemas.microsoft.com/office/powerpoint/2010/main" val="409511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92295"/>
          </a:xfrm>
        </p:spPr>
        <p:txBody>
          <a:bodyPr>
            <a:normAutofit/>
          </a:bodyPr>
          <a:lstStyle/>
          <a:p>
            <a:r>
              <a:rPr lang="en-US" sz="3600" dirty="0" smtClean="0"/>
              <a:t>Alternative Hypothesis, H</a:t>
            </a:r>
            <a:r>
              <a:rPr lang="en-US" sz="3600" baseline="-25000" dirty="0" smtClean="0"/>
              <a:t>1</a:t>
            </a:r>
            <a:r>
              <a:rPr lang="en-US" sz="3600" dirty="0" smtClean="0"/>
              <a:t> (or H</a:t>
            </a:r>
            <a:r>
              <a:rPr lang="en-US" sz="3600" baseline="-25000" dirty="0" smtClean="0"/>
              <a:t>A</a:t>
            </a:r>
            <a:r>
              <a:rPr lang="en-US" sz="3600" dirty="0" smtClean="0"/>
              <a:t>)</a:t>
            </a:r>
            <a:endParaRPr lang="en-US" sz="3600" dirty="0"/>
          </a:p>
        </p:txBody>
      </p:sp>
      <p:sp>
        <p:nvSpPr>
          <p:cNvPr id="3" name="Content Placeholder 2"/>
          <p:cNvSpPr>
            <a:spLocks noGrp="1"/>
          </p:cNvSpPr>
          <p:nvPr>
            <p:ph idx="1"/>
          </p:nvPr>
        </p:nvSpPr>
        <p:spPr>
          <a:xfrm>
            <a:off x="231648" y="691662"/>
            <a:ext cx="8717280" cy="5794482"/>
          </a:xfrm>
        </p:spPr>
        <p:txBody>
          <a:bodyPr>
            <a:normAutofit/>
          </a:bodyPr>
          <a:lstStyle/>
          <a:p>
            <a:r>
              <a:rPr lang="en-US" altLang="en-US" sz="2400" dirty="0" smtClean="0"/>
              <a:t>Opposite </a:t>
            </a:r>
            <a:r>
              <a:rPr lang="en-US" altLang="en-US" sz="2400" dirty="0"/>
              <a:t>of the null </a:t>
            </a:r>
            <a:r>
              <a:rPr lang="en-US" altLang="en-US" sz="2400" dirty="0" smtClean="0"/>
              <a:t>hypothesis</a:t>
            </a:r>
          </a:p>
          <a:p>
            <a:r>
              <a:rPr lang="en-US" altLang="en-US" sz="2400" dirty="0" smtClean="0"/>
              <a:t>Challenges </a:t>
            </a:r>
            <a:r>
              <a:rPr lang="en-US" altLang="en-US" sz="2400" dirty="0"/>
              <a:t>the status quo</a:t>
            </a:r>
          </a:p>
          <a:p>
            <a:r>
              <a:rPr lang="en-US" altLang="en-US" sz="2400" dirty="0"/>
              <a:t>Never contains the “=“, or “≤”, or “≥” </a:t>
            </a:r>
            <a:r>
              <a:rPr lang="en-US" altLang="en-US" sz="2400" dirty="0" smtClean="0"/>
              <a:t>sign</a:t>
            </a:r>
          </a:p>
          <a:p>
            <a:pPr lvl="1"/>
            <a:r>
              <a:rPr lang="en-US" altLang="en-US" sz="2000" dirty="0"/>
              <a:t>If H</a:t>
            </a:r>
            <a:r>
              <a:rPr lang="en-US" altLang="en-US" sz="2000" baseline="-25000" dirty="0"/>
              <a:t>0</a:t>
            </a:r>
            <a:r>
              <a:rPr lang="en-US" altLang="en-US" sz="2000" dirty="0"/>
              <a:t> contains “=“ </a:t>
            </a:r>
            <a:r>
              <a:rPr lang="en-US" altLang="en-US" sz="2000" dirty="0">
                <a:sym typeface="Wingdings" panose="05000000000000000000" pitchFamily="2" charset="2"/>
              </a:rPr>
              <a:t> </a:t>
            </a:r>
            <a:r>
              <a:rPr lang="en-US" altLang="en-US" sz="2000" dirty="0" smtClean="0">
                <a:sym typeface="Wingdings" panose="05000000000000000000" pitchFamily="2" charset="2"/>
              </a:rPr>
              <a:t>H</a:t>
            </a:r>
            <a:r>
              <a:rPr lang="en-US" altLang="en-US" sz="2000" baseline="-25000" dirty="0" smtClean="0">
                <a:sym typeface="Wingdings" panose="05000000000000000000" pitchFamily="2" charset="2"/>
              </a:rPr>
              <a:t>1</a:t>
            </a:r>
            <a:r>
              <a:rPr lang="en-US" altLang="en-US" sz="2000" dirty="0" smtClean="0">
                <a:sym typeface="Wingdings" panose="05000000000000000000" pitchFamily="2" charset="2"/>
              </a:rPr>
              <a:t> </a:t>
            </a:r>
            <a:r>
              <a:rPr lang="en-US" altLang="en-US" sz="2000" dirty="0">
                <a:sym typeface="Wingdings" panose="05000000000000000000" pitchFamily="2" charset="2"/>
              </a:rPr>
              <a:t>must contain “≠”</a:t>
            </a:r>
          </a:p>
          <a:p>
            <a:pPr lvl="1"/>
            <a:r>
              <a:rPr lang="en-US" altLang="en-US" sz="2000" dirty="0"/>
              <a:t>If H</a:t>
            </a:r>
            <a:r>
              <a:rPr lang="en-US" altLang="en-US" sz="2000" baseline="-25000" dirty="0"/>
              <a:t>0</a:t>
            </a:r>
            <a:r>
              <a:rPr lang="en-US" altLang="en-US" sz="2000" dirty="0"/>
              <a:t> contains “≤“ </a:t>
            </a:r>
            <a:r>
              <a:rPr lang="en-US" altLang="en-US" sz="2000" dirty="0">
                <a:sym typeface="Wingdings" panose="05000000000000000000" pitchFamily="2" charset="2"/>
              </a:rPr>
              <a:t> </a:t>
            </a:r>
            <a:r>
              <a:rPr lang="en-US" altLang="en-US" sz="2000" dirty="0" smtClean="0">
                <a:sym typeface="Wingdings" panose="05000000000000000000" pitchFamily="2" charset="2"/>
              </a:rPr>
              <a:t>H</a:t>
            </a:r>
            <a:r>
              <a:rPr lang="en-US" altLang="en-US" sz="2000" baseline="-25000" dirty="0" smtClean="0">
                <a:sym typeface="Wingdings" panose="05000000000000000000" pitchFamily="2" charset="2"/>
              </a:rPr>
              <a:t>1</a:t>
            </a:r>
            <a:r>
              <a:rPr lang="en-US" altLang="en-US" sz="2000" dirty="0" smtClean="0">
                <a:sym typeface="Wingdings" panose="05000000000000000000" pitchFamily="2" charset="2"/>
              </a:rPr>
              <a:t> </a:t>
            </a:r>
            <a:r>
              <a:rPr lang="en-US" altLang="en-US" sz="2000" dirty="0">
                <a:sym typeface="Wingdings" panose="05000000000000000000" pitchFamily="2" charset="2"/>
              </a:rPr>
              <a:t>must contain “&gt;”</a:t>
            </a:r>
          </a:p>
          <a:p>
            <a:pPr lvl="1"/>
            <a:r>
              <a:rPr lang="en-US" altLang="en-US" sz="2000" dirty="0"/>
              <a:t>If H</a:t>
            </a:r>
            <a:r>
              <a:rPr lang="en-US" altLang="en-US" sz="2000" baseline="-25000" dirty="0"/>
              <a:t>0</a:t>
            </a:r>
            <a:r>
              <a:rPr lang="en-US" altLang="en-US" sz="2000" dirty="0"/>
              <a:t> contains “≥“ </a:t>
            </a:r>
            <a:r>
              <a:rPr lang="en-US" altLang="en-US" sz="2000" dirty="0">
                <a:sym typeface="Wingdings" panose="05000000000000000000" pitchFamily="2" charset="2"/>
              </a:rPr>
              <a:t> </a:t>
            </a:r>
            <a:r>
              <a:rPr lang="en-US" altLang="en-US" sz="2000" dirty="0" smtClean="0">
                <a:sym typeface="Wingdings" panose="05000000000000000000" pitchFamily="2" charset="2"/>
              </a:rPr>
              <a:t>H</a:t>
            </a:r>
            <a:r>
              <a:rPr lang="en-US" altLang="en-US" sz="2000" baseline="-25000" dirty="0" smtClean="0">
                <a:sym typeface="Wingdings" panose="05000000000000000000" pitchFamily="2" charset="2"/>
              </a:rPr>
              <a:t>1</a:t>
            </a:r>
            <a:r>
              <a:rPr lang="en-US" altLang="en-US" sz="2000" dirty="0" smtClean="0">
                <a:sym typeface="Wingdings" panose="05000000000000000000" pitchFamily="2" charset="2"/>
              </a:rPr>
              <a:t> </a:t>
            </a:r>
            <a:r>
              <a:rPr lang="en-US" altLang="en-US" sz="2000" dirty="0">
                <a:sym typeface="Wingdings" panose="05000000000000000000" pitchFamily="2" charset="2"/>
              </a:rPr>
              <a:t>must contain </a:t>
            </a:r>
            <a:r>
              <a:rPr lang="en-US" altLang="en-US" sz="2000" dirty="0" smtClean="0">
                <a:sym typeface="Wingdings" panose="05000000000000000000" pitchFamily="2" charset="2"/>
              </a:rPr>
              <a:t>“&lt;”</a:t>
            </a:r>
            <a:endParaRPr lang="en-US" altLang="en-US" sz="2400" dirty="0"/>
          </a:p>
          <a:p>
            <a:r>
              <a:rPr lang="en-US" altLang="en-US" sz="2400" dirty="0"/>
              <a:t>May or may not be </a:t>
            </a:r>
            <a:r>
              <a:rPr lang="en-US" altLang="en-US" sz="2400" dirty="0" smtClean="0"/>
              <a:t>proven (that is, may or may not have sufficient evidence to accept the alternative)</a:t>
            </a:r>
            <a:endParaRPr lang="en-US" altLang="en-US" sz="2400" dirty="0"/>
          </a:p>
          <a:p>
            <a:r>
              <a:rPr lang="en-US" altLang="en-US" sz="2400" dirty="0"/>
              <a:t>Is generally the hypothesis that the </a:t>
            </a:r>
            <a:r>
              <a:rPr lang="en-US" altLang="en-US" sz="2400" b="1" dirty="0"/>
              <a:t>researcher is trying to prove</a:t>
            </a:r>
          </a:p>
          <a:p>
            <a:endParaRPr lang="en-US" sz="2400" dirty="0"/>
          </a:p>
        </p:txBody>
      </p:sp>
      <p:sp>
        <p:nvSpPr>
          <p:cNvPr id="4" name="Slide Number Placeholder 3"/>
          <p:cNvSpPr>
            <a:spLocks noGrp="1"/>
          </p:cNvSpPr>
          <p:nvPr>
            <p:ph type="sldNum" sz="quarter" idx="12"/>
          </p:nvPr>
        </p:nvSpPr>
        <p:spPr/>
        <p:txBody>
          <a:bodyPr/>
          <a:lstStyle/>
          <a:p>
            <a:fld id="{8D75822C-2030-4887-9512-2AC67AD2736F}" type="slidenum">
              <a:rPr lang="en-US" smtClean="0"/>
              <a:t>8</a:t>
            </a:fld>
            <a:endParaRPr lang="en-US"/>
          </a:p>
        </p:txBody>
      </p:sp>
    </p:spTree>
    <p:extLst>
      <p:ext uri="{BB962C8B-B14F-4D97-AF65-F5344CB8AC3E}">
        <p14:creationId xmlns:p14="http://schemas.microsoft.com/office/powerpoint/2010/main" val="2440824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715741"/>
          </a:xfrm>
        </p:spPr>
        <p:txBody>
          <a:bodyPr>
            <a:normAutofit/>
          </a:bodyPr>
          <a:lstStyle/>
          <a:p>
            <a:r>
              <a:rPr lang="en-US" sz="3600" dirty="0" smtClean="0"/>
              <a:t>Examples:</a:t>
            </a:r>
            <a:endParaRPr lang="en-US" sz="3600" dirty="0"/>
          </a:p>
        </p:txBody>
      </p:sp>
      <p:sp>
        <p:nvSpPr>
          <p:cNvPr id="3" name="Content Placeholder 2"/>
          <p:cNvSpPr>
            <a:spLocks noGrp="1"/>
          </p:cNvSpPr>
          <p:nvPr>
            <p:ph idx="1"/>
          </p:nvPr>
        </p:nvSpPr>
        <p:spPr>
          <a:xfrm>
            <a:off x="231648" y="715108"/>
            <a:ext cx="8717280" cy="5771036"/>
          </a:xfrm>
        </p:spPr>
        <p:txBody>
          <a:bodyPr>
            <a:normAutofit/>
          </a:bodyPr>
          <a:lstStyle/>
          <a:p>
            <a:r>
              <a:rPr lang="en-US" sz="2400" dirty="0"/>
              <a:t>Consider a jury trial in which someone is accused of murder</a:t>
            </a:r>
          </a:p>
          <a:p>
            <a:pPr lvl="1"/>
            <a:r>
              <a:rPr lang="en-US" b="1" dirty="0"/>
              <a:t>H</a:t>
            </a:r>
            <a:r>
              <a:rPr lang="en-US" b="1" baseline="-25000" dirty="0"/>
              <a:t>0</a:t>
            </a:r>
            <a:r>
              <a:rPr lang="en-US" dirty="0"/>
              <a:t>: Defendant is </a:t>
            </a:r>
            <a:r>
              <a:rPr lang="en-US" dirty="0" smtClean="0"/>
              <a:t>innocent</a:t>
            </a:r>
          </a:p>
          <a:p>
            <a:pPr lvl="1"/>
            <a:r>
              <a:rPr lang="en-US" b="1" dirty="0" smtClean="0"/>
              <a:t>H</a:t>
            </a:r>
            <a:r>
              <a:rPr lang="en-US" b="1" baseline="-25000" dirty="0" smtClean="0"/>
              <a:t>1</a:t>
            </a:r>
            <a:r>
              <a:rPr lang="en-US" dirty="0" smtClean="0"/>
              <a:t>: </a:t>
            </a:r>
            <a:r>
              <a:rPr lang="en-US" dirty="0"/>
              <a:t>Defendant </a:t>
            </a:r>
            <a:r>
              <a:rPr lang="en-US" dirty="0" smtClean="0"/>
              <a:t>is guilty</a:t>
            </a:r>
            <a:r>
              <a:rPr lang="en-US" dirty="0"/>
              <a:t/>
            </a:r>
            <a:br>
              <a:rPr lang="en-US" dirty="0"/>
            </a:br>
            <a:endParaRPr lang="en-US" altLang="en-US" dirty="0" smtClean="0"/>
          </a:p>
          <a:p>
            <a:r>
              <a:rPr lang="en-US" altLang="en-US" sz="2400" dirty="0" smtClean="0"/>
              <a:t>Mean </a:t>
            </a:r>
            <a:r>
              <a:rPr lang="en-US" altLang="en-US" sz="2400" dirty="0"/>
              <a:t>monthly cell phone bill in this city is  </a:t>
            </a:r>
            <a:r>
              <a:rPr lang="el-GR" altLang="en-US" sz="2400" dirty="0">
                <a:sym typeface="Symbol" panose="05050102010706020507" pitchFamily="18" charset="2"/>
              </a:rPr>
              <a:t>μ</a:t>
            </a:r>
            <a:r>
              <a:rPr lang="en-US" altLang="en-US" sz="2400" dirty="0">
                <a:sym typeface="Symbol" panose="05050102010706020507" pitchFamily="18" charset="2"/>
              </a:rPr>
              <a:t> =</a:t>
            </a:r>
            <a:r>
              <a:rPr lang="en-US" altLang="en-US" sz="2400" dirty="0"/>
              <a:t> $</a:t>
            </a:r>
            <a:r>
              <a:rPr lang="en-US" altLang="en-US" sz="2400" dirty="0" smtClean="0"/>
              <a:t>42 </a:t>
            </a:r>
            <a:br>
              <a:rPr lang="en-US" altLang="en-US" sz="2400" dirty="0" smtClean="0"/>
            </a:br>
            <a:r>
              <a:rPr lang="en-US" altLang="en-US" sz="2400" dirty="0" smtClean="0"/>
              <a:t>(claim by telephone carriers)</a:t>
            </a:r>
          </a:p>
          <a:p>
            <a:pPr lvl="1"/>
            <a:r>
              <a:rPr lang="en-US" b="1" dirty="0" smtClean="0"/>
              <a:t>H</a:t>
            </a:r>
            <a:r>
              <a:rPr lang="en-US" b="1" baseline="-25000" dirty="0" smtClean="0"/>
              <a:t>0</a:t>
            </a:r>
            <a:r>
              <a:rPr lang="en-US" b="1" dirty="0" smtClean="0"/>
              <a:t>:</a:t>
            </a:r>
            <a:r>
              <a:rPr lang="en-US" dirty="0" smtClean="0"/>
              <a:t> </a:t>
            </a:r>
            <a:r>
              <a:rPr lang="el-GR" altLang="en-US" b="1" i="1" dirty="0">
                <a:latin typeface="Cambria Math" panose="02040503050406030204" pitchFamily="18" charset="0"/>
                <a:ea typeface="Cambria Math" panose="02040503050406030204" pitchFamily="18" charset="0"/>
                <a:sym typeface="Symbol" panose="05050102010706020507" pitchFamily="18" charset="2"/>
              </a:rPr>
              <a:t>μ</a:t>
            </a:r>
            <a:r>
              <a:rPr lang="en-US" altLang="en-US" dirty="0">
                <a:sym typeface="Symbol" panose="05050102010706020507" pitchFamily="18" charset="2"/>
              </a:rPr>
              <a:t> =</a:t>
            </a:r>
            <a:r>
              <a:rPr lang="en-US" altLang="en-US" dirty="0"/>
              <a:t> $</a:t>
            </a:r>
            <a:r>
              <a:rPr lang="en-US" altLang="en-US" dirty="0" smtClean="0"/>
              <a:t>42</a:t>
            </a:r>
          </a:p>
          <a:p>
            <a:pPr lvl="1"/>
            <a:r>
              <a:rPr lang="en-US" b="1" dirty="0"/>
              <a:t>H</a:t>
            </a:r>
            <a:r>
              <a:rPr lang="en-US" b="1" baseline="-25000" dirty="0"/>
              <a:t>1</a:t>
            </a:r>
            <a:r>
              <a:rPr lang="en-US" dirty="0"/>
              <a:t>: </a:t>
            </a:r>
            <a:r>
              <a:rPr lang="el-GR" altLang="en-US" b="1" i="1" dirty="0">
                <a:latin typeface="Cambria Math" panose="02040503050406030204" pitchFamily="18" charset="0"/>
                <a:ea typeface="Cambria Math" panose="02040503050406030204" pitchFamily="18" charset="0"/>
                <a:sym typeface="Symbol" panose="05050102010706020507" pitchFamily="18" charset="2"/>
              </a:rPr>
              <a:t>μ</a:t>
            </a:r>
            <a:r>
              <a:rPr lang="en-US" altLang="en-US" dirty="0">
                <a:sym typeface="Symbol" panose="05050102010706020507" pitchFamily="18" charset="2"/>
              </a:rPr>
              <a:t> </a:t>
            </a:r>
            <a:r>
              <a:rPr lang="en-US" altLang="en-US" dirty="0">
                <a:sym typeface="Wingdings" panose="05000000000000000000" pitchFamily="2" charset="2"/>
              </a:rPr>
              <a:t>≠</a:t>
            </a:r>
            <a:r>
              <a:rPr lang="en-US" altLang="en-US" dirty="0" smtClean="0"/>
              <a:t> </a:t>
            </a:r>
            <a:r>
              <a:rPr lang="en-US" altLang="en-US" dirty="0"/>
              <a:t>$42</a:t>
            </a:r>
          </a:p>
          <a:p>
            <a:pPr lvl="1"/>
            <a:endParaRPr lang="en-US" altLang="en-US" dirty="0"/>
          </a:p>
          <a:p>
            <a:r>
              <a:rPr lang="en-US" altLang="en-US" sz="2400" dirty="0" smtClean="0"/>
              <a:t>Proportion of adults in this city with cell phones is </a:t>
            </a:r>
            <a:r>
              <a:rPr lang="en-US" altLang="en-US" sz="2400" b="1" i="1" dirty="0" smtClean="0">
                <a:latin typeface="Cambria Math" panose="02040503050406030204" pitchFamily="18" charset="0"/>
                <a:ea typeface="Cambria Math" panose="02040503050406030204" pitchFamily="18" charset="0"/>
                <a:cs typeface="Times New Roman" panose="02020603050405020304" pitchFamily="18" charset="0"/>
              </a:rPr>
              <a:t>p</a:t>
            </a:r>
            <a:r>
              <a:rPr lang="en-US" altLang="en-US" sz="2400" dirty="0" smtClean="0"/>
              <a:t> = 0.68</a:t>
            </a:r>
          </a:p>
          <a:p>
            <a:pPr lvl="1"/>
            <a:r>
              <a:rPr lang="en-US" b="1" dirty="0"/>
              <a:t>H</a:t>
            </a:r>
            <a:r>
              <a:rPr lang="en-US" b="1" baseline="-25000" dirty="0"/>
              <a:t>0</a:t>
            </a:r>
            <a:r>
              <a:rPr lang="en-US" b="1" dirty="0"/>
              <a:t>:</a:t>
            </a:r>
            <a:r>
              <a:rPr lang="en-US" dirty="0"/>
              <a:t> </a:t>
            </a:r>
            <a:r>
              <a:rPr lang="en-US" altLang="en-US" b="1" i="1" dirty="0" smtClean="0">
                <a:latin typeface="Cambria Math" panose="02040503050406030204" pitchFamily="18" charset="0"/>
                <a:ea typeface="Cambria Math" panose="02040503050406030204" pitchFamily="18" charset="0"/>
                <a:sym typeface="Symbol" panose="05050102010706020507" pitchFamily="18" charset="2"/>
              </a:rPr>
              <a:t>p</a:t>
            </a:r>
            <a:r>
              <a:rPr lang="en-US" altLang="en-US" dirty="0" smtClean="0">
                <a:sym typeface="Symbol" panose="05050102010706020507" pitchFamily="18" charset="2"/>
              </a:rPr>
              <a:t> </a:t>
            </a:r>
            <a:r>
              <a:rPr lang="en-US" altLang="en-US" dirty="0">
                <a:sym typeface="Symbol" panose="05050102010706020507" pitchFamily="18" charset="2"/>
              </a:rPr>
              <a:t>=</a:t>
            </a:r>
            <a:r>
              <a:rPr lang="en-US" altLang="en-US" dirty="0"/>
              <a:t> </a:t>
            </a:r>
            <a:r>
              <a:rPr lang="en-US" altLang="en-US" dirty="0" smtClean="0"/>
              <a:t>0.68</a:t>
            </a:r>
          </a:p>
          <a:p>
            <a:pPr lvl="1"/>
            <a:r>
              <a:rPr lang="en-US" b="1" dirty="0"/>
              <a:t>H</a:t>
            </a:r>
            <a:r>
              <a:rPr lang="en-US" b="1" baseline="-25000" dirty="0"/>
              <a:t>1</a:t>
            </a:r>
            <a:r>
              <a:rPr lang="en-US" dirty="0"/>
              <a:t>: </a:t>
            </a:r>
            <a:r>
              <a:rPr lang="en-US" altLang="en-US" b="1" i="1" dirty="0">
                <a:latin typeface="Cambria Math" panose="02040503050406030204" pitchFamily="18" charset="0"/>
                <a:ea typeface="Cambria Math" panose="02040503050406030204" pitchFamily="18" charset="0"/>
                <a:sym typeface="Symbol" panose="05050102010706020507" pitchFamily="18" charset="2"/>
              </a:rPr>
              <a:t>p</a:t>
            </a:r>
            <a:r>
              <a:rPr lang="en-US" altLang="en-US" dirty="0">
                <a:sym typeface="Symbol" panose="05050102010706020507" pitchFamily="18" charset="2"/>
              </a:rPr>
              <a:t> </a:t>
            </a:r>
            <a:r>
              <a:rPr lang="en-US" altLang="en-US" dirty="0" smtClean="0">
                <a:sym typeface="Wingdings" panose="05000000000000000000" pitchFamily="2" charset="2"/>
              </a:rPr>
              <a:t>≠</a:t>
            </a:r>
            <a:r>
              <a:rPr lang="en-US" altLang="en-US" dirty="0" smtClean="0"/>
              <a:t> 0.68</a:t>
            </a:r>
            <a:endParaRPr lang="en-US" alt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t>9</a:t>
            </a:fld>
            <a:endParaRPr lang="en-US"/>
          </a:p>
        </p:txBody>
      </p:sp>
    </p:spTree>
    <p:extLst>
      <p:ext uri="{BB962C8B-B14F-4D97-AF65-F5344CB8AC3E}">
        <p14:creationId xmlns:p14="http://schemas.microsoft.com/office/powerpoint/2010/main" val="19508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11444</TotalTime>
  <Words>4639</Words>
  <Application>Microsoft Macintosh PowerPoint</Application>
  <PresentationFormat>On-screen Show (4:3)</PresentationFormat>
  <Paragraphs>664</Paragraphs>
  <Slides>52</Slides>
  <Notes>0</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Calibri</vt:lpstr>
      <vt:lpstr>Calibri Light</vt:lpstr>
      <vt:lpstr>Cambria Math</vt:lpstr>
      <vt:lpstr>Mangal</vt:lpstr>
      <vt:lpstr>Symbol</vt:lpstr>
      <vt:lpstr>Times New Roman</vt:lpstr>
      <vt:lpstr>Wingdings</vt:lpstr>
      <vt:lpstr>굴림</vt:lpstr>
      <vt:lpstr>Arial</vt:lpstr>
      <vt:lpstr>Office Theme</vt:lpstr>
      <vt:lpstr>STAT 206: Chapter 9 </vt:lpstr>
      <vt:lpstr>Ideas in Chapter 9</vt:lpstr>
      <vt:lpstr>Consider:</vt:lpstr>
      <vt:lpstr>PowerPoint Presentation</vt:lpstr>
      <vt:lpstr>PowerPoint Presentation</vt:lpstr>
      <vt:lpstr>Null Hypothesis, H0 (H-naught)</vt:lpstr>
      <vt:lpstr>Examples:</vt:lpstr>
      <vt:lpstr>Alternative Hypothesis, H1 (or HA)</vt:lpstr>
      <vt:lpstr>Examples:</vt:lpstr>
      <vt:lpstr>Questions:</vt:lpstr>
      <vt:lpstr>Question:</vt:lpstr>
      <vt:lpstr>Review:</vt:lpstr>
      <vt:lpstr>The Hypothesis Testing Process</vt:lpstr>
      <vt:lpstr>PowerPoint Presentation</vt:lpstr>
      <vt:lpstr>Test Statistic and Critical Values</vt:lpstr>
      <vt:lpstr>Level of Significance (α) and Rejection Region</vt:lpstr>
      <vt:lpstr>Critical Value Calculations</vt:lpstr>
      <vt:lpstr>6 Steps for  Critical Value Approach in Hypothesis Testing</vt:lpstr>
      <vt:lpstr>Two-Tail Tests</vt:lpstr>
      <vt:lpstr>One-Tailed Tests</vt:lpstr>
      <vt:lpstr>Example:</vt:lpstr>
      <vt:lpstr>Example:</vt:lpstr>
      <vt:lpstr>Example</vt:lpstr>
      <vt:lpstr>P-Value Approach to Testing</vt:lpstr>
      <vt:lpstr>P-Value Approach to Testing</vt:lpstr>
      <vt:lpstr>P-Value Approach to Testing</vt:lpstr>
      <vt:lpstr>P-Value Approach to Testing</vt:lpstr>
      <vt:lpstr>P-Value Approach to Testing</vt:lpstr>
      <vt:lpstr>P-Value Approach to Testing</vt:lpstr>
      <vt:lpstr>The 5 Step p-value approach to Hypothesis Testing</vt:lpstr>
      <vt:lpstr>Excel Example two-tailed t-test of quantitative variable (µ) :</vt:lpstr>
      <vt:lpstr>Excel example for one-tailed t-test of quantitative variable (µ) :</vt:lpstr>
      <vt:lpstr>Questions:</vt:lpstr>
      <vt:lpstr>Question:</vt:lpstr>
      <vt:lpstr>6 Steps for Critical Value Approach</vt:lpstr>
      <vt:lpstr>Example:</vt:lpstr>
      <vt:lpstr>Example:</vt:lpstr>
      <vt:lpstr>Example</vt:lpstr>
      <vt:lpstr>What can go wrong?</vt:lpstr>
      <vt:lpstr>Errors in Hypothesis Testing</vt:lpstr>
      <vt:lpstr>Type I and Type II Errors</vt:lpstr>
      <vt:lpstr>Factors Affecting Type II Error</vt:lpstr>
      <vt:lpstr>Example 1</vt:lpstr>
      <vt:lpstr>Example 2</vt:lpstr>
      <vt:lpstr>Question:</vt:lpstr>
      <vt:lpstr>Review:</vt:lpstr>
      <vt:lpstr>Statistical vs. Practical: Warnings</vt:lpstr>
      <vt:lpstr>Question:</vt:lpstr>
      <vt:lpstr>Question:</vt:lpstr>
      <vt:lpstr>Question:</vt:lpstr>
      <vt:lpstr>Review:</vt:lpstr>
      <vt:lpstr>Review:</vt:lpstr>
    </vt:vector>
  </TitlesOfParts>
  <Company>University of South Carolina</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WANG, DEWEI</cp:lastModifiedBy>
  <cp:revision>832</cp:revision>
  <cp:lastPrinted>2016-03-30T15:42:54Z</cp:lastPrinted>
  <dcterms:created xsi:type="dcterms:W3CDTF">2014-01-06T19:00:44Z</dcterms:created>
  <dcterms:modified xsi:type="dcterms:W3CDTF">2017-10-31T14:34:55Z</dcterms:modified>
</cp:coreProperties>
</file>